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5" r:id="rId2"/>
    <p:sldId id="259" r:id="rId3"/>
    <p:sldId id="299" r:id="rId4"/>
    <p:sldId id="297" r:id="rId5"/>
    <p:sldId id="293" r:id="rId6"/>
    <p:sldId id="289" r:id="rId7"/>
    <p:sldId id="296" r:id="rId8"/>
    <p:sldId id="298" r:id="rId9"/>
    <p:sldId id="301" r:id="rId10"/>
    <p:sldId id="302" r:id="rId11"/>
    <p:sldId id="303" r:id="rId12"/>
    <p:sldId id="304" r:id="rId13"/>
    <p:sldId id="305" r:id="rId14"/>
    <p:sldId id="306" r:id="rId15"/>
    <p:sldId id="307" r:id="rId16"/>
    <p:sldId id="308" r:id="rId17"/>
    <p:sldId id="309" r:id="rId18"/>
    <p:sldId id="310" r:id="rId19"/>
    <p:sldId id="311"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962"/>
    <a:srgbClr val="E0B400"/>
    <a:srgbClr val="EDA649"/>
    <a:srgbClr val="D95E00"/>
    <a:srgbClr val="EF6F2E"/>
    <a:srgbClr val="C55A11"/>
    <a:srgbClr val="FFFFFF"/>
    <a:srgbClr val="E5E5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921" autoAdjust="0"/>
  </p:normalViewPr>
  <p:slideViewPr>
    <p:cSldViewPr snapToGrid="0">
      <p:cViewPr varScale="1">
        <p:scale>
          <a:sx n="99" d="100"/>
          <a:sy n="99" d="100"/>
        </p:scale>
        <p:origin x="2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57B2C-9C99-41AB-B840-95DACE858F0C}" type="datetimeFigureOut">
              <a:rPr lang="en-IE" smtClean="0"/>
              <a:t>20/01/2022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C8250-515E-4038-BB6F-0F7712159726}" type="slidenum">
              <a:rPr lang="en-IE" smtClean="0"/>
              <a:t>‹#›</a:t>
            </a:fld>
            <a:endParaRPr lang="en-IE"/>
          </a:p>
        </p:txBody>
      </p:sp>
    </p:spTree>
    <p:extLst>
      <p:ext uri="{BB962C8B-B14F-4D97-AF65-F5344CB8AC3E}">
        <p14:creationId xmlns:p14="http://schemas.microsoft.com/office/powerpoint/2010/main" val="347618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Introductions</a:t>
            </a:r>
          </a:p>
          <a:p>
            <a:r>
              <a:rPr lang="en-GB" altLang="en-US" dirty="0"/>
              <a:t>Presentation on Sustainable Drainage Systems (</a:t>
            </a:r>
            <a:r>
              <a:rPr lang="en-GB" altLang="en-US" dirty="0" err="1"/>
              <a:t>SuDS</a:t>
            </a:r>
            <a:r>
              <a:rPr lang="en-GB" altLang="en-US" dirty="0"/>
              <a:t>) and SDCC </a:t>
            </a:r>
            <a:r>
              <a:rPr lang="en-GB" altLang="en-US" dirty="0" err="1"/>
              <a:t>SuDS</a:t>
            </a:r>
            <a:r>
              <a:rPr lang="en-GB" altLang="en-US" dirty="0"/>
              <a:t> guide project</a:t>
            </a:r>
            <a:endParaRPr lang="en-IE"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222A0D-6BB1-4DAE-BA87-8A2F2DEA5CCF}" type="slidenum">
              <a:rPr lang="en-IE" altLang="en-US" sz="1200" smtClean="0"/>
              <a:pPr/>
              <a:t>1</a:t>
            </a:fld>
            <a:endParaRPr lang="en-IE" altLang="en-US" sz="1200"/>
          </a:p>
        </p:txBody>
      </p:sp>
    </p:spTree>
    <p:extLst>
      <p:ext uri="{BB962C8B-B14F-4D97-AF65-F5344CB8AC3E}">
        <p14:creationId xmlns:p14="http://schemas.microsoft.com/office/powerpoint/2010/main" val="3840295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10</a:t>
            </a:fld>
            <a:endParaRPr lang="en-IE" altLang="en-US" sz="1200"/>
          </a:p>
        </p:txBody>
      </p:sp>
    </p:spTree>
    <p:extLst>
      <p:ext uri="{BB962C8B-B14F-4D97-AF65-F5344CB8AC3E}">
        <p14:creationId xmlns:p14="http://schemas.microsoft.com/office/powerpoint/2010/main" val="376915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11</a:t>
            </a:fld>
            <a:endParaRPr lang="en-IE" altLang="en-US" sz="1200"/>
          </a:p>
        </p:txBody>
      </p:sp>
    </p:spTree>
    <p:extLst>
      <p:ext uri="{BB962C8B-B14F-4D97-AF65-F5344CB8AC3E}">
        <p14:creationId xmlns:p14="http://schemas.microsoft.com/office/powerpoint/2010/main" val="218579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12</a:t>
            </a:fld>
            <a:endParaRPr lang="en-IE" altLang="en-US" sz="1200"/>
          </a:p>
        </p:txBody>
      </p:sp>
    </p:spTree>
    <p:extLst>
      <p:ext uri="{BB962C8B-B14F-4D97-AF65-F5344CB8AC3E}">
        <p14:creationId xmlns:p14="http://schemas.microsoft.com/office/powerpoint/2010/main" val="2917408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13</a:t>
            </a:fld>
            <a:endParaRPr lang="en-IE" altLang="en-US" sz="1200"/>
          </a:p>
        </p:txBody>
      </p:sp>
    </p:spTree>
    <p:extLst>
      <p:ext uri="{BB962C8B-B14F-4D97-AF65-F5344CB8AC3E}">
        <p14:creationId xmlns:p14="http://schemas.microsoft.com/office/powerpoint/2010/main" val="969837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14</a:t>
            </a:fld>
            <a:endParaRPr lang="en-IE" altLang="en-US" sz="1200"/>
          </a:p>
        </p:txBody>
      </p:sp>
    </p:spTree>
    <p:extLst>
      <p:ext uri="{BB962C8B-B14F-4D97-AF65-F5344CB8AC3E}">
        <p14:creationId xmlns:p14="http://schemas.microsoft.com/office/powerpoint/2010/main" val="579422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15</a:t>
            </a:fld>
            <a:endParaRPr lang="en-IE" altLang="en-US" sz="1200"/>
          </a:p>
        </p:txBody>
      </p:sp>
    </p:spTree>
    <p:extLst>
      <p:ext uri="{BB962C8B-B14F-4D97-AF65-F5344CB8AC3E}">
        <p14:creationId xmlns:p14="http://schemas.microsoft.com/office/powerpoint/2010/main" val="319230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16</a:t>
            </a:fld>
            <a:endParaRPr lang="en-IE" altLang="en-US" sz="1200"/>
          </a:p>
        </p:txBody>
      </p:sp>
    </p:spTree>
    <p:extLst>
      <p:ext uri="{BB962C8B-B14F-4D97-AF65-F5344CB8AC3E}">
        <p14:creationId xmlns:p14="http://schemas.microsoft.com/office/powerpoint/2010/main" val="248433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17</a:t>
            </a:fld>
            <a:endParaRPr lang="en-IE" altLang="en-US" sz="1200"/>
          </a:p>
        </p:txBody>
      </p:sp>
    </p:spTree>
    <p:extLst>
      <p:ext uri="{BB962C8B-B14F-4D97-AF65-F5344CB8AC3E}">
        <p14:creationId xmlns:p14="http://schemas.microsoft.com/office/powerpoint/2010/main" val="1541940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18</a:t>
            </a:fld>
            <a:endParaRPr lang="en-IE" altLang="en-US" sz="1200"/>
          </a:p>
        </p:txBody>
      </p:sp>
    </p:spTree>
    <p:extLst>
      <p:ext uri="{BB962C8B-B14F-4D97-AF65-F5344CB8AC3E}">
        <p14:creationId xmlns:p14="http://schemas.microsoft.com/office/powerpoint/2010/main" val="2334509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19</a:t>
            </a:fld>
            <a:endParaRPr lang="en-IE" altLang="en-US" sz="1200"/>
          </a:p>
        </p:txBody>
      </p:sp>
    </p:spTree>
    <p:extLst>
      <p:ext uri="{BB962C8B-B14F-4D97-AF65-F5344CB8AC3E}">
        <p14:creationId xmlns:p14="http://schemas.microsoft.com/office/powerpoint/2010/main" val="1650942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2</a:t>
            </a:fld>
            <a:endParaRPr lang="en-IE" altLang="en-US" sz="1200"/>
          </a:p>
        </p:txBody>
      </p:sp>
    </p:spTree>
    <p:extLst>
      <p:ext uri="{BB962C8B-B14F-4D97-AF65-F5344CB8AC3E}">
        <p14:creationId xmlns:p14="http://schemas.microsoft.com/office/powerpoint/2010/main" val="419560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E" altLang="en-US" dirty="0"/>
              <a:t>Questions</a:t>
            </a:r>
          </a:p>
          <a:p>
            <a:endParaRPr lang="en-IE"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222A0D-6BB1-4DAE-BA87-8A2F2DEA5CCF}" type="slidenum">
              <a:rPr lang="en-IE" altLang="en-US" sz="1200" smtClean="0"/>
              <a:pPr/>
              <a:t>20</a:t>
            </a:fld>
            <a:endParaRPr lang="en-IE" altLang="en-US" sz="1200"/>
          </a:p>
        </p:txBody>
      </p:sp>
    </p:spTree>
    <p:extLst>
      <p:ext uri="{BB962C8B-B14F-4D97-AF65-F5344CB8AC3E}">
        <p14:creationId xmlns:p14="http://schemas.microsoft.com/office/powerpoint/2010/main" val="1119156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3</a:t>
            </a:fld>
            <a:endParaRPr lang="en-IE" altLang="en-US" sz="1200"/>
          </a:p>
        </p:txBody>
      </p:sp>
    </p:spTree>
    <p:extLst>
      <p:ext uri="{BB962C8B-B14F-4D97-AF65-F5344CB8AC3E}">
        <p14:creationId xmlns:p14="http://schemas.microsoft.com/office/powerpoint/2010/main" val="216133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4</a:t>
            </a:fld>
            <a:endParaRPr lang="en-IE" altLang="en-US" sz="1200"/>
          </a:p>
        </p:txBody>
      </p:sp>
    </p:spTree>
    <p:extLst>
      <p:ext uri="{BB962C8B-B14F-4D97-AF65-F5344CB8AC3E}">
        <p14:creationId xmlns:p14="http://schemas.microsoft.com/office/powerpoint/2010/main" val="483978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IE" sz="1800" b="0" i="0" u="none" strike="noStrike" baseline="0" dirty="0">
                <a:solidFill>
                  <a:srgbClr val="70AE47"/>
                </a:solidFill>
                <a:latin typeface="CIDFont+F2"/>
              </a:rPr>
              <a:t>Definition - “Sustainable Drainage or </a:t>
            </a:r>
            <a:r>
              <a:rPr lang="en-IE" sz="1800" b="0" i="0" u="none" strike="noStrike" baseline="0" dirty="0" err="1">
                <a:solidFill>
                  <a:srgbClr val="70AE47"/>
                </a:solidFill>
                <a:latin typeface="CIDFont+F2"/>
              </a:rPr>
              <a:t>SuDS</a:t>
            </a:r>
            <a:r>
              <a:rPr lang="en-IE" sz="1800" b="0" i="0" u="none" strike="noStrike" baseline="0" dirty="0">
                <a:solidFill>
                  <a:srgbClr val="70AE47"/>
                </a:solidFill>
                <a:latin typeface="CIDFont+F2"/>
              </a:rPr>
              <a:t> is a way of managing rainfall that minimises the negative</a:t>
            </a:r>
          </a:p>
          <a:p>
            <a:pPr algn="l"/>
            <a:r>
              <a:rPr lang="en-IE" sz="1800" b="0" i="0" u="none" strike="noStrike" baseline="0" dirty="0">
                <a:solidFill>
                  <a:srgbClr val="70AE47"/>
                </a:solidFill>
                <a:latin typeface="CIDFont+F2"/>
              </a:rPr>
              <a:t>impacts on the quantity and quality of runoff whilst maximising the benefits of amenity and</a:t>
            </a:r>
            <a:r>
              <a:rPr lang="en-IE" sz="1800" b="0" i="0" u="none" strike="noStrike" baseline="0" dirty="0">
                <a:solidFill>
                  <a:srgbClr val="000000"/>
                </a:solidFill>
                <a:latin typeface="CIDFont+F1"/>
              </a:rPr>
              <a:t> </a:t>
            </a:r>
            <a:r>
              <a:rPr lang="en-IE" sz="1800" b="0" i="0" u="none" strike="noStrike" baseline="0" dirty="0">
                <a:solidFill>
                  <a:srgbClr val="70AE47"/>
                </a:solidFill>
                <a:latin typeface="CIDFont+F2"/>
              </a:rPr>
              <a:t>biodiversity for people and the environment’.</a:t>
            </a:r>
          </a:p>
          <a:p>
            <a:pPr algn="l"/>
            <a:endParaRPr lang="en-IE" altLang="en-US" sz="1800" b="0" i="0" u="none" strike="noStrike" baseline="0" dirty="0">
              <a:solidFill>
                <a:srgbClr val="70AE47"/>
              </a:solidFill>
              <a:latin typeface="CIDFont+F2"/>
            </a:endParaRPr>
          </a:p>
          <a:p>
            <a:pPr algn="l"/>
            <a:r>
              <a:rPr lang="en-IE" altLang="en-US" dirty="0"/>
              <a:t>Water Quantity</a:t>
            </a:r>
          </a:p>
          <a:p>
            <a:pPr algn="l"/>
            <a:r>
              <a:rPr lang="en-IE" altLang="en-US" dirty="0"/>
              <a:t>Manage and control runoff volumes and flow rates from impermeable surfaces, reducing the impact of urbanisation on flooding</a:t>
            </a:r>
          </a:p>
          <a:p>
            <a:pPr algn="l"/>
            <a:r>
              <a:rPr lang="en-IE" altLang="en-US" dirty="0"/>
              <a:t>Provide opportunities harvesting rainwater run for use close to where it falls</a:t>
            </a:r>
          </a:p>
          <a:p>
            <a:pPr algn="l"/>
            <a:r>
              <a:rPr lang="en-IE" altLang="en-US" dirty="0"/>
              <a:t>Promote groundwater and aquifer body recharge</a:t>
            </a:r>
          </a:p>
          <a:p>
            <a:pPr algn="l"/>
            <a:r>
              <a:rPr lang="en-IE" altLang="en-US" dirty="0"/>
              <a:t>Protect natural flow regimes in watercourses</a:t>
            </a:r>
          </a:p>
          <a:p>
            <a:pPr algn="l"/>
            <a:r>
              <a:rPr lang="en-IE" altLang="en-US" dirty="0"/>
              <a:t>Encourage evapotranspiration from planted and other storage areas</a:t>
            </a:r>
          </a:p>
          <a:p>
            <a:pPr algn="l"/>
            <a:r>
              <a:rPr lang="en-IE" altLang="en-US" dirty="0"/>
              <a:t>Water Quality</a:t>
            </a:r>
          </a:p>
          <a:p>
            <a:pPr algn="l"/>
            <a:r>
              <a:rPr lang="en-IE" altLang="en-US" dirty="0"/>
              <a:t>Maintain and where possible improve water quality by reducing occurrences of polluted rainwater runoff</a:t>
            </a:r>
          </a:p>
          <a:p>
            <a:pPr algn="l"/>
            <a:r>
              <a:rPr lang="en-IE" altLang="en-US" dirty="0"/>
              <a:t>Establishes a treatment train for water conveyance using sustainable, natural means.</a:t>
            </a:r>
          </a:p>
          <a:p>
            <a:pPr algn="l"/>
            <a:r>
              <a:rPr lang="en-IE" altLang="en-US" dirty="0"/>
              <a:t>Biodiversity</a:t>
            </a:r>
          </a:p>
          <a:p>
            <a:pPr algn="l"/>
            <a:r>
              <a:rPr lang="en-IE" altLang="en-US" dirty="0"/>
              <a:t>The water within a </a:t>
            </a:r>
            <a:r>
              <a:rPr lang="en-IE" altLang="en-US" dirty="0" err="1"/>
              <a:t>SuDS</a:t>
            </a:r>
            <a:r>
              <a:rPr lang="en-IE" altLang="en-US" dirty="0"/>
              <a:t> scheme is vital for the growth and development of plants and animals. Biodiversity benefits can be delivered by even small, isolated components, but the greatest value is likely to be delivered where </a:t>
            </a:r>
            <a:r>
              <a:rPr lang="en-IE" altLang="en-US" dirty="0" err="1"/>
              <a:t>SuDS</a:t>
            </a:r>
            <a:r>
              <a:rPr lang="en-IE" altLang="en-US" dirty="0"/>
              <a:t> are planned as part of wider green landscapes and they can assist with wildlife connectivity.</a:t>
            </a:r>
          </a:p>
          <a:p>
            <a:pPr algn="l"/>
            <a:r>
              <a:rPr lang="en-IE" altLang="en-US" dirty="0"/>
              <a:t>Provide attractive habitats for flora and fauna near watercourses for feeding and nesting.</a:t>
            </a:r>
          </a:p>
          <a:p>
            <a:pPr algn="l"/>
            <a:r>
              <a:rPr lang="en-IE" altLang="en-US" dirty="0"/>
              <a:t>Public Amenity</a:t>
            </a:r>
          </a:p>
          <a:p>
            <a:pPr algn="l"/>
            <a:r>
              <a:rPr lang="en-IE" altLang="en-US" dirty="0"/>
              <a:t>Water adds to the attractiveness of an area.</a:t>
            </a:r>
          </a:p>
          <a:p>
            <a:pPr algn="l"/>
            <a:r>
              <a:rPr lang="en-IE" altLang="en-US" dirty="0"/>
              <a:t>The presence of water allows people to have an increased connection with nature</a:t>
            </a:r>
          </a:p>
          <a:p>
            <a:pPr algn="l"/>
            <a:r>
              <a:rPr lang="en-IE" altLang="en-US" dirty="0"/>
              <a:t>Creates more interesting landscapes for play and recreation</a:t>
            </a:r>
          </a:p>
          <a:p>
            <a:pPr algn="l"/>
            <a:r>
              <a:rPr lang="en-IE" altLang="en-US" dirty="0"/>
              <a:t>Can improve air quality</a:t>
            </a:r>
          </a:p>
          <a:p>
            <a:pPr algn="l"/>
            <a:r>
              <a:rPr lang="en-IE" altLang="en-US" dirty="0"/>
              <a:t>Carbon reduction and sequestration</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5</a:t>
            </a:fld>
            <a:endParaRPr lang="en-IE" altLang="en-US" sz="1200"/>
          </a:p>
        </p:txBody>
      </p:sp>
    </p:spTree>
    <p:extLst>
      <p:ext uri="{BB962C8B-B14F-4D97-AF65-F5344CB8AC3E}">
        <p14:creationId xmlns:p14="http://schemas.microsoft.com/office/powerpoint/2010/main" val="288057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Run through examples and locations</a:t>
            </a:r>
          </a:p>
          <a:p>
            <a:pPr eaLnBrk="1" hangingPunct="1">
              <a:spcBef>
                <a:spcPct val="0"/>
              </a:spcBef>
            </a:pPr>
            <a:r>
              <a:rPr lang="en-GB" altLang="en-US" dirty="0"/>
              <a:t>Some case studies in the county will form part of the guide</a:t>
            </a: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6</a:t>
            </a:fld>
            <a:endParaRPr lang="en-IE" altLang="en-US" sz="1200"/>
          </a:p>
        </p:txBody>
      </p:sp>
    </p:spTree>
    <p:extLst>
      <p:ext uri="{BB962C8B-B14F-4D97-AF65-F5344CB8AC3E}">
        <p14:creationId xmlns:p14="http://schemas.microsoft.com/office/powerpoint/2010/main" val="20795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Run through examples and locations</a:t>
            </a:r>
          </a:p>
          <a:p>
            <a:pPr eaLnBrk="1" hangingPunct="1">
              <a:spcBef>
                <a:spcPct val="0"/>
              </a:spcBef>
            </a:pPr>
            <a:r>
              <a:rPr lang="en-GB" altLang="en-US" dirty="0"/>
              <a:t>Some case studies in the county will form part of the guide</a:t>
            </a: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7</a:t>
            </a:fld>
            <a:endParaRPr lang="en-IE" altLang="en-US" sz="1200"/>
          </a:p>
        </p:txBody>
      </p:sp>
    </p:spTree>
    <p:extLst>
      <p:ext uri="{BB962C8B-B14F-4D97-AF65-F5344CB8AC3E}">
        <p14:creationId xmlns:p14="http://schemas.microsoft.com/office/powerpoint/2010/main" val="2127551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8</a:t>
            </a:fld>
            <a:endParaRPr lang="en-IE" altLang="en-US" sz="1200"/>
          </a:p>
        </p:txBody>
      </p:sp>
    </p:spTree>
    <p:extLst>
      <p:ext uri="{BB962C8B-B14F-4D97-AF65-F5344CB8AC3E}">
        <p14:creationId xmlns:p14="http://schemas.microsoft.com/office/powerpoint/2010/main" val="420726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9</a:t>
            </a:fld>
            <a:endParaRPr lang="en-IE" altLang="en-US" sz="1200"/>
          </a:p>
        </p:txBody>
      </p:sp>
    </p:spTree>
    <p:extLst>
      <p:ext uri="{BB962C8B-B14F-4D97-AF65-F5344CB8AC3E}">
        <p14:creationId xmlns:p14="http://schemas.microsoft.com/office/powerpoint/2010/main" val="3641634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8F5E652C-5784-4A6E-8E36-C98111854FAC}" type="datetimeFigureOut">
              <a:rPr lang="en-IE" smtClean="0"/>
              <a:t>20/01/2022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347130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F5E652C-5784-4A6E-8E36-C98111854FAC}" type="datetimeFigureOut">
              <a:rPr lang="en-IE" smtClean="0"/>
              <a:t>20/01/2022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54901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F5E652C-5784-4A6E-8E36-C98111854FAC}" type="datetimeFigureOut">
              <a:rPr lang="en-IE" smtClean="0"/>
              <a:t>20/01/2022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132495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F5E652C-5784-4A6E-8E36-C98111854FAC}" type="datetimeFigureOut">
              <a:rPr lang="en-IE" smtClean="0"/>
              <a:t>20/01/2022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215005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5E652C-5784-4A6E-8E36-C98111854FAC}" type="datetimeFigureOut">
              <a:rPr lang="en-IE" smtClean="0"/>
              <a:t>20/01/2022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198115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8F5E652C-5784-4A6E-8E36-C98111854FAC}" type="datetimeFigureOut">
              <a:rPr lang="en-IE" smtClean="0"/>
              <a:t>20/01/2022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150167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8F5E652C-5784-4A6E-8E36-C98111854FAC}" type="datetimeFigureOut">
              <a:rPr lang="en-IE" smtClean="0"/>
              <a:t>20/01/2022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222121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8F5E652C-5784-4A6E-8E36-C98111854FAC}" type="datetimeFigureOut">
              <a:rPr lang="en-IE" smtClean="0"/>
              <a:t>20/01/2022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429275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E652C-5784-4A6E-8E36-C98111854FAC}" type="datetimeFigureOut">
              <a:rPr lang="en-IE" smtClean="0"/>
              <a:t>20/01/2022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117968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E652C-5784-4A6E-8E36-C98111854FAC}" type="datetimeFigureOut">
              <a:rPr lang="en-IE" smtClean="0"/>
              <a:t>20/01/2022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74801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E652C-5784-4A6E-8E36-C98111854FAC}" type="datetimeFigureOut">
              <a:rPr lang="en-IE" smtClean="0"/>
              <a:t>20/01/2022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43891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E652C-5784-4A6E-8E36-C98111854FAC}" type="datetimeFigureOut">
              <a:rPr lang="en-IE" smtClean="0"/>
              <a:t>20/01/2022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5FA38-A937-4AA6-9B23-38E2922020B0}" type="slidenum">
              <a:rPr lang="en-IE" smtClean="0"/>
              <a:t>‹#›</a:t>
            </a:fld>
            <a:endParaRPr lang="en-IE"/>
          </a:p>
        </p:txBody>
      </p:sp>
    </p:spTree>
    <p:extLst>
      <p:ext uri="{BB962C8B-B14F-4D97-AF65-F5344CB8AC3E}">
        <p14:creationId xmlns:p14="http://schemas.microsoft.com/office/powerpoint/2010/main" val="304712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0"/>
            <a:ext cx="123856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8B3C68FC-518A-4EDA-8126-6FD0EA169D73}"/>
              </a:ext>
            </a:extLst>
          </p:cNvPr>
          <p:cNvSpPr>
            <a:spLocks noGrp="1"/>
          </p:cNvSpPr>
          <p:nvPr>
            <p:ph type="subTitle" idx="1"/>
          </p:nvPr>
        </p:nvSpPr>
        <p:spPr>
          <a:xfrm>
            <a:off x="1524000" y="2667565"/>
            <a:ext cx="9144000" cy="2644664"/>
          </a:xfrm>
        </p:spPr>
        <p:txBody>
          <a:bodyPr>
            <a:normAutofit/>
          </a:bodyPr>
          <a:lstStyle/>
          <a:p>
            <a:r>
              <a:rPr lang="en-IE" sz="2800" b="1" dirty="0">
                <a:solidFill>
                  <a:schemeClr val="bg1"/>
                </a:solidFill>
              </a:rPr>
              <a:t>SDCC Sustainable Drainage Systems (</a:t>
            </a:r>
            <a:r>
              <a:rPr lang="en-IE" sz="2800" b="1" dirty="0" err="1">
                <a:solidFill>
                  <a:schemeClr val="bg1"/>
                </a:solidFill>
              </a:rPr>
              <a:t>SuDS</a:t>
            </a:r>
            <a:r>
              <a:rPr lang="en-IE" sz="2800" b="1" dirty="0">
                <a:solidFill>
                  <a:schemeClr val="bg1"/>
                </a:solidFill>
              </a:rPr>
              <a:t>) Explanatory, Design and Evaluation Guide</a:t>
            </a:r>
          </a:p>
          <a:p>
            <a:endParaRPr lang="en-IE" sz="1800" b="1" dirty="0">
              <a:solidFill>
                <a:schemeClr val="bg1"/>
              </a:solidFill>
            </a:endParaRPr>
          </a:p>
          <a:p>
            <a:endParaRPr lang="en-IE" sz="1800" b="1" dirty="0">
              <a:solidFill>
                <a:schemeClr val="bg1"/>
              </a:solidFill>
            </a:endParaRPr>
          </a:p>
          <a:p>
            <a:r>
              <a:rPr lang="en-IE" sz="1800" b="1" dirty="0">
                <a:solidFill>
                  <a:schemeClr val="bg1"/>
                </a:solidFill>
              </a:rPr>
              <a:t>Environment , Water and Climate Change</a:t>
            </a:r>
          </a:p>
        </p:txBody>
      </p:sp>
      <p:sp>
        <p:nvSpPr>
          <p:cNvPr id="2" name="TextBox 1">
            <a:extLst>
              <a:ext uri="{FF2B5EF4-FFF2-40B4-BE49-F238E27FC236}">
                <a16:creationId xmlns:a16="http://schemas.microsoft.com/office/drawing/2014/main" id="{52F6E559-A5AB-4BE1-A7D7-C8340D5EC217}"/>
              </a:ext>
            </a:extLst>
          </p:cNvPr>
          <p:cNvSpPr txBox="1"/>
          <p:nvPr/>
        </p:nvSpPr>
        <p:spPr>
          <a:xfrm>
            <a:off x="255594" y="5762743"/>
            <a:ext cx="3536417" cy="646331"/>
          </a:xfrm>
          <a:prstGeom prst="rect">
            <a:avLst/>
          </a:prstGeom>
          <a:noFill/>
        </p:spPr>
        <p:txBody>
          <a:bodyPr wrap="none" rtlCol="0">
            <a:spAutoFit/>
          </a:bodyPr>
          <a:lstStyle/>
          <a:p>
            <a:pPr algn="ctr"/>
            <a:r>
              <a:rPr lang="en-GB" dirty="0">
                <a:solidFill>
                  <a:schemeClr val="bg1"/>
                </a:solidFill>
              </a:rPr>
              <a:t>Strategic Policy Committee Meeting</a:t>
            </a:r>
          </a:p>
          <a:p>
            <a:pPr algn="ctr"/>
            <a:r>
              <a:rPr lang="en-GB" dirty="0">
                <a:solidFill>
                  <a:schemeClr val="bg1"/>
                </a:solidFill>
              </a:rPr>
              <a:t>February 2022</a:t>
            </a:r>
            <a:endParaRPr lang="en-IE" dirty="0">
              <a:solidFill>
                <a:schemeClr val="bg1"/>
              </a:solidFill>
            </a:endParaRPr>
          </a:p>
        </p:txBody>
      </p:sp>
    </p:spTree>
    <p:extLst>
      <p:ext uri="{BB962C8B-B14F-4D97-AF65-F5344CB8AC3E}">
        <p14:creationId xmlns:p14="http://schemas.microsoft.com/office/powerpoint/2010/main" val="4216875885"/>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3A374F1-36A2-4A80-991C-F91DCBCB3975}"/>
              </a:ext>
            </a:extLst>
          </p:cNvPr>
          <p:cNvPicPr>
            <a:picLocks noChangeAspect="1"/>
          </p:cNvPicPr>
          <p:nvPr/>
        </p:nvPicPr>
        <p:blipFill>
          <a:blip r:embed="rId4"/>
          <a:stretch>
            <a:fillRect/>
          </a:stretch>
        </p:blipFill>
        <p:spPr>
          <a:xfrm>
            <a:off x="533507" y="1778251"/>
            <a:ext cx="6360403" cy="396474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C29C939-1668-4AD5-ACC8-DC254A3C280D}"/>
              </a:ext>
            </a:extLst>
          </p:cNvPr>
          <p:cNvPicPr>
            <a:picLocks noChangeAspect="1"/>
          </p:cNvPicPr>
          <p:nvPr/>
        </p:nvPicPr>
        <p:blipFill>
          <a:blip r:embed="rId5"/>
          <a:stretch>
            <a:fillRect/>
          </a:stretch>
        </p:blipFill>
        <p:spPr>
          <a:xfrm>
            <a:off x="7674320" y="3198610"/>
            <a:ext cx="4329802" cy="1711287"/>
          </a:xfrm>
          <a:prstGeom prst="rect">
            <a:avLst/>
          </a:prstGeom>
          <a:ln>
            <a:noFill/>
          </a:ln>
          <a:effectLst>
            <a:outerShdw blurRad="292100" dist="139700" dir="2700000" algn="tl" rotWithShape="0">
              <a:srgbClr val="333333">
                <a:alpha val="65000"/>
              </a:srgbClr>
            </a:outerShdw>
          </a:effectLst>
        </p:spPr>
      </p:pic>
      <p:cxnSp>
        <p:nvCxnSpPr>
          <p:cNvPr id="8" name="Connector: Curved 7">
            <a:extLst>
              <a:ext uri="{FF2B5EF4-FFF2-40B4-BE49-F238E27FC236}">
                <a16:creationId xmlns:a16="http://schemas.microsoft.com/office/drawing/2014/main" id="{E8FE094E-1533-4A8B-85D5-6CA2E418E448}"/>
              </a:ext>
            </a:extLst>
          </p:cNvPr>
          <p:cNvCxnSpPr>
            <a:cxnSpLocks/>
          </p:cNvCxnSpPr>
          <p:nvPr/>
        </p:nvCxnSpPr>
        <p:spPr>
          <a:xfrm>
            <a:off x="6893910" y="2473036"/>
            <a:ext cx="2099346" cy="852055"/>
          </a:xfrm>
          <a:prstGeom prst="curvedConnector3">
            <a:avLst/>
          </a:prstGeom>
          <a:ln w="57150">
            <a:solidFill>
              <a:srgbClr val="002060"/>
            </a:solidFill>
            <a:tailEnd type="triangle"/>
          </a:ln>
        </p:spPr>
        <p:style>
          <a:lnRef idx="2">
            <a:schemeClr val="accent2"/>
          </a:lnRef>
          <a:fillRef idx="0">
            <a:schemeClr val="accent2"/>
          </a:fillRef>
          <a:effectRef idx="1">
            <a:schemeClr val="accent2"/>
          </a:effectRef>
          <a:fontRef idx="minor">
            <a:schemeClr val="tx1"/>
          </a:fontRef>
        </p:style>
      </p:cxnSp>
      <p:sp>
        <p:nvSpPr>
          <p:cNvPr id="10" name="Oval 9">
            <a:extLst>
              <a:ext uri="{FF2B5EF4-FFF2-40B4-BE49-F238E27FC236}">
                <a16:creationId xmlns:a16="http://schemas.microsoft.com/office/drawing/2014/main" id="{FEB755BD-30EF-47F2-8708-9BCCFAC56F2A}"/>
              </a:ext>
            </a:extLst>
          </p:cNvPr>
          <p:cNvSpPr/>
          <p:nvPr/>
        </p:nvSpPr>
        <p:spPr>
          <a:xfrm>
            <a:off x="8860216" y="3137057"/>
            <a:ext cx="1958009" cy="7752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2060"/>
              </a:solidFill>
            </a:endParaRPr>
          </a:p>
        </p:txBody>
      </p:sp>
      <p:sp>
        <p:nvSpPr>
          <p:cNvPr id="9" name="TextBox 8">
            <a:extLst>
              <a:ext uri="{FF2B5EF4-FFF2-40B4-BE49-F238E27FC236}">
                <a16:creationId xmlns:a16="http://schemas.microsoft.com/office/drawing/2014/main" id="{4F6F28AC-38E1-4E2D-A79D-793858B262E9}"/>
              </a:ext>
            </a:extLst>
          </p:cNvPr>
          <p:cNvSpPr txBox="1"/>
          <p:nvPr/>
        </p:nvSpPr>
        <p:spPr>
          <a:xfrm>
            <a:off x="228599" y="824438"/>
            <a:ext cx="5476009" cy="646331"/>
          </a:xfrm>
          <a:prstGeom prst="rect">
            <a:avLst/>
          </a:prstGeom>
          <a:noFill/>
        </p:spPr>
        <p:txBody>
          <a:bodyPr wrap="square" rtlCol="0">
            <a:spAutoFit/>
          </a:bodyPr>
          <a:lstStyle/>
          <a:p>
            <a:pPr algn="ctr">
              <a:lnSpc>
                <a:spcPct val="90000"/>
              </a:lnSpc>
              <a:spcAft>
                <a:spcPts val="600"/>
              </a:spcAft>
            </a:pPr>
            <a:r>
              <a:rPr lang="en-US" sz="2000" b="1" dirty="0">
                <a:solidFill>
                  <a:schemeClr val="accent2"/>
                </a:solidFill>
              </a:rPr>
              <a:t>SDCC </a:t>
            </a:r>
            <a:r>
              <a:rPr lang="en-US" sz="2000" b="1" dirty="0" err="1">
                <a:solidFill>
                  <a:schemeClr val="accent2"/>
                </a:solidFill>
              </a:rPr>
              <a:t>SuDS</a:t>
            </a:r>
            <a:r>
              <a:rPr lang="en-US" sz="2000" b="1" dirty="0">
                <a:solidFill>
                  <a:schemeClr val="accent2"/>
                </a:solidFill>
              </a:rPr>
              <a:t> Explanatory, Design and Evaluation Guide – </a:t>
            </a:r>
            <a:r>
              <a:rPr lang="en-US" sz="2000" b="1" dirty="0">
                <a:solidFill>
                  <a:srgbClr val="EDA649"/>
                </a:solidFill>
              </a:rPr>
              <a:t>Introduction</a:t>
            </a:r>
          </a:p>
        </p:txBody>
      </p:sp>
    </p:spTree>
    <p:extLst>
      <p:ext uri="{BB962C8B-B14F-4D97-AF65-F5344CB8AC3E}">
        <p14:creationId xmlns:p14="http://schemas.microsoft.com/office/powerpoint/2010/main" val="1254264102"/>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50"/>
            <a:ext cx="12192000" cy="6859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29C939-1668-4AD5-ACC8-DC254A3C280D}"/>
              </a:ext>
            </a:extLst>
          </p:cNvPr>
          <p:cNvPicPr>
            <a:picLocks noChangeAspect="1"/>
          </p:cNvPicPr>
          <p:nvPr/>
        </p:nvPicPr>
        <p:blipFill>
          <a:blip r:embed="rId4"/>
          <a:stretch>
            <a:fillRect/>
          </a:stretch>
        </p:blipFill>
        <p:spPr>
          <a:xfrm>
            <a:off x="7862198" y="3413535"/>
            <a:ext cx="3786011" cy="1496362"/>
          </a:xfrm>
          <a:prstGeom prst="rect">
            <a:avLst/>
          </a:prstGeom>
          <a:ln>
            <a:noFill/>
          </a:ln>
          <a:effectLst>
            <a:outerShdw blurRad="292100" dist="139700" dir="2700000" algn="tl" rotWithShape="0">
              <a:srgbClr val="333333">
                <a:alpha val="65000"/>
              </a:srgbClr>
            </a:outerShdw>
          </a:effectLst>
        </p:spPr>
      </p:pic>
      <p:cxnSp>
        <p:nvCxnSpPr>
          <p:cNvPr id="8" name="Connector: Curved 7">
            <a:extLst>
              <a:ext uri="{FF2B5EF4-FFF2-40B4-BE49-F238E27FC236}">
                <a16:creationId xmlns:a16="http://schemas.microsoft.com/office/drawing/2014/main" id="{E8FE094E-1533-4A8B-85D5-6CA2E418E448}"/>
              </a:ext>
            </a:extLst>
          </p:cNvPr>
          <p:cNvCxnSpPr>
            <a:cxnSpLocks/>
          </p:cNvCxnSpPr>
          <p:nvPr/>
        </p:nvCxnSpPr>
        <p:spPr>
          <a:xfrm flipV="1">
            <a:off x="7407859" y="4987115"/>
            <a:ext cx="1918966" cy="659892"/>
          </a:xfrm>
          <a:prstGeom prst="curvedConnector2">
            <a:avLst/>
          </a:prstGeom>
          <a:ln w="57150">
            <a:solidFill>
              <a:srgbClr val="002060"/>
            </a:solidFill>
            <a:tailEnd type="triangle"/>
          </a:ln>
        </p:spPr>
        <p:style>
          <a:lnRef idx="2">
            <a:schemeClr val="accent2"/>
          </a:lnRef>
          <a:fillRef idx="0">
            <a:schemeClr val="accent2"/>
          </a:fillRef>
          <a:effectRef idx="1">
            <a:schemeClr val="accent2"/>
          </a:effectRef>
          <a:fontRef idx="minor">
            <a:schemeClr val="tx1"/>
          </a:fontRef>
        </p:style>
      </p:cxnSp>
      <p:sp>
        <p:nvSpPr>
          <p:cNvPr id="10" name="Oval 9">
            <a:extLst>
              <a:ext uri="{FF2B5EF4-FFF2-40B4-BE49-F238E27FC236}">
                <a16:creationId xmlns:a16="http://schemas.microsoft.com/office/drawing/2014/main" id="{FEB755BD-30EF-47F2-8708-9BCCFAC56F2A}"/>
              </a:ext>
            </a:extLst>
          </p:cNvPr>
          <p:cNvSpPr/>
          <p:nvPr/>
        </p:nvSpPr>
        <p:spPr>
          <a:xfrm>
            <a:off x="8856480" y="4406643"/>
            <a:ext cx="2176669" cy="6631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CE89CA83-5446-45DC-B39D-8C448474A660}"/>
              </a:ext>
            </a:extLst>
          </p:cNvPr>
          <p:cNvPicPr>
            <a:picLocks noChangeAspect="1"/>
          </p:cNvPicPr>
          <p:nvPr/>
        </p:nvPicPr>
        <p:blipFill>
          <a:blip r:embed="rId5"/>
          <a:stretch>
            <a:fillRect/>
          </a:stretch>
        </p:blipFill>
        <p:spPr>
          <a:xfrm>
            <a:off x="454678" y="1870254"/>
            <a:ext cx="6953181" cy="43572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C106A31-DA76-432A-8751-8246E16AEFB3}"/>
              </a:ext>
            </a:extLst>
          </p:cNvPr>
          <p:cNvSpPr txBox="1"/>
          <p:nvPr/>
        </p:nvSpPr>
        <p:spPr>
          <a:xfrm>
            <a:off x="228599" y="824438"/>
            <a:ext cx="5476009" cy="646331"/>
          </a:xfrm>
          <a:prstGeom prst="rect">
            <a:avLst/>
          </a:prstGeom>
          <a:noFill/>
        </p:spPr>
        <p:txBody>
          <a:bodyPr wrap="square" rtlCol="0">
            <a:spAutoFit/>
          </a:bodyPr>
          <a:lstStyle/>
          <a:p>
            <a:pPr algn="ctr">
              <a:lnSpc>
                <a:spcPct val="90000"/>
              </a:lnSpc>
              <a:spcAft>
                <a:spcPts val="600"/>
              </a:spcAft>
            </a:pPr>
            <a:r>
              <a:rPr lang="en-US" sz="2000" b="1" dirty="0">
                <a:solidFill>
                  <a:schemeClr val="accent2"/>
                </a:solidFill>
              </a:rPr>
              <a:t>SDCC </a:t>
            </a:r>
            <a:r>
              <a:rPr lang="en-US" sz="2000" b="1" dirty="0" err="1">
                <a:solidFill>
                  <a:schemeClr val="accent2"/>
                </a:solidFill>
              </a:rPr>
              <a:t>SuDS</a:t>
            </a:r>
            <a:r>
              <a:rPr lang="en-US" sz="2000" b="1" dirty="0">
                <a:solidFill>
                  <a:schemeClr val="accent2"/>
                </a:solidFill>
              </a:rPr>
              <a:t> Explanatory, Design and Evaluation Guide – </a:t>
            </a:r>
            <a:r>
              <a:rPr lang="en-US" sz="2000" b="1" dirty="0">
                <a:solidFill>
                  <a:schemeClr val="accent6">
                    <a:lumMod val="75000"/>
                  </a:schemeClr>
                </a:solidFill>
              </a:rPr>
              <a:t>Policy</a:t>
            </a:r>
          </a:p>
        </p:txBody>
      </p:sp>
    </p:spTree>
    <p:extLst>
      <p:ext uri="{BB962C8B-B14F-4D97-AF65-F5344CB8AC3E}">
        <p14:creationId xmlns:p14="http://schemas.microsoft.com/office/powerpoint/2010/main" val="2853310766"/>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DB2F6C4-43AB-42F6-BD36-E31BB8EE0BA7}"/>
              </a:ext>
            </a:extLst>
          </p:cNvPr>
          <p:cNvPicPr>
            <a:picLocks noChangeAspect="1"/>
          </p:cNvPicPr>
          <p:nvPr/>
        </p:nvPicPr>
        <p:blipFill>
          <a:blip r:embed="rId4"/>
          <a:stretch>
            <a:fillRect/>
          </a:stretch>
        </p:blipFill>
        <p:spPr>
          <a:xfrm>
            <a:off x="7491845" y="2520209"/>
            <a:ext cx="4309361" cy="120015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61432A-8B0F-49DE-9B31-590166AE9CB0}"/>
              </a:ext>
            </a:extLst>
          </p:cNvPr>
          <p:cNvPicPr>
            <a:picLocks noChangeAspect="1"/>
          </p:cNvPicPr>
          <p:nvPr/>
        </p:nvPicPr>
        <p:blipFill>
          <a:blip r:embed="rId5"/>
          <a:stretch>
            <a:fillRect/>
          </a:stretch>
        </p:blipFill>
        <p:spPr>
          <a:xfrm>
            <a:off x="311624" y="1548593"/>
            <a:ext cx="5811697" cy="4145625"/>
          </a:xfrm>
          <a:prstGeom prst="rect">
            <a:avLst/>
          </a:prstGeom>
          <a:ln>
            <a:noFill/>
          </a:ln>
          <a:effectLst>
            <a:outerShdw blurRad="292100" dist="139700" dir="2700000" algn="tl" rotWithShape="0">
              <a:srgbClr val="333333">
                <a:alpha val="65000"/>
              </a:srgbClr>
            </a:outerShdw>
          </a:effectLst>
        </p:spPr>
      </p:pic>
      <p:cxnSp>
        <p:nvCxnSpPr>
          <p:cNvPr id="13" name="Connector: Curved 12">
            <a:extLst>
              <a:ext uri="{FF2B5EF4-FFF2-40B4-BE49-F238E27FC236}">
                <a16:creationId xmlns:a16="http://schemas.microsoft.com/office/drawing/2014/main" id="{38124BA5-5F3E-430A-9F1E-C9BD872E8707}"/>
              </a:ext>
            </a:extLst>
          </p:cNvPr>
          <p:cNvCxnSpPr>
            <a:cxnSpLocks/>
            <a:endCxn id="14" idx="2"/>
          </p:cNvCxnSpPr>
          <p:nvPr/>
        </p:nvCxnSpPr>
        <p:spPr>
          <a:xfrm>
            <a:off x="6096000" y="2137973"/>
            <a:ext cx="2616366" cy="785001"/>
          </a:xfrm>
          <a:prstGeom prst="curvedConnector3">
            <a:avLst>
              <a:gd name="adj1" fmla="val 50000"/>
            </a:avLst>
          </a:prstGeom>
          <a:ln w="57150">
            <a:solidFill>
              <a:srgbClr val="002060"/>
            </a:solidFill>
            <a:tailEnd type="triangle"/>
          </a:ln>
        </p:spPr>
        <p:style>
          <a:lnRef idx="2">
            <a:schemeClr val="accent2"/>
          </a:lnRef>
          <a:fillRef idx="0">
            <a:schemeClr val="accent2"/>
          </a:fillRef>
          <a:effectRef idx="1">
            <a:schemeClr val="accent2"/>
          </a:effectRef>
          <a:fontRef idx="minor">
            <a:schemeClr val="tx1"/>
          </a:fontRef>
        </p:style>
      </p:cxnSp>
      <p:sp>
        <p:nvSpPr>
          <p:cNvPr id="14" name="Oval 13">
            <a:extLst>
              <a:ext uri="{FF2B5EF4-FFF2-40B4-BE49-F238E27FC236}">
                <a16:creationId xmlns:a16="http://schemas.microsoft.com/office/drawing/2014/main" id="{E96226FB-03C0-403F-9C38-CC6077AC6BBA}"/>
              </a:ext>
            </a:extLst>
          </p:cNvPr>
          <p:cNvSpPr/>
          <p:nvPr/>
        </p:nvSpPr>
        <p:spPr>
          <a:xfrm>
            <a:off x="8712366" y="2697503"/>
            <a:ext cx="2266122" cy="45094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14F69A48-29BC-448A-980B-D162D7FC835F}"/>
              </a:ext>
            </a:extLst>
          </p:cNvPr>
          <p:cNvSpPr txBox="1"/>
          <p:nvPr/>
        </p:nvSpPr>
        <p:spPr>
          <a:xfrm>
            <a:off x="436417" y="907565"/>
            <a:ext cx="5476009" cy="646331"/>
          </a:xfrm>
          <a:prstGeom prst="rect">
            <a:avLst/>
          </a:prstGeom>
          <a:noFill/>
        </p:spPr>
        <p:txBody>
          <a:bodyPr wrap="square" rtlCol="0">
            <a:spAutoFit/>
          </a:bodyPr>
          <a:lstStyle/>
          <a:p>
            <a:pPr algn="ctr">
              <a:lnSpc>
                <a:spcPct val="90000"/>
              </a:lnSpc>
              <a:spcAft>
                <a:spcPts val="600"/>
              </a:spcAft>
            </a:pPr>
            <a:r>
              <a:rPr lang="en-US" sz="2000" b="1" dirty="0">
                <a:solidFill>
                  <a:schemeClr val="accent2"/>
                </a:solidFill>
              </a:rPr>
              <a:t>SDCC </a:t>
            </a:r>
            <a:r>
              <a:rPr lang="en-US" sz="2000" b="1" dirty="0" err="1">
                <a:solidFill>
                  <a:schemeClr val="accent2"/>
                </a:solidFill>
              </a:rPr>
              <a:t>SuDS</a:t>
            </a:r>
            <a:r>
              <a:rPr lang="en-US" sz="2000" b="1" dirty="0">
                <a:solidFill>
                  <a:schemeClr val="accent2"/>
                </a:solidFill>
              </a:rPr>
              <a:t> Explanatory, Design and Evaluation Guide – </a:t>
            </a:r>
            <a:r>
              <a:rPr lang="en-US" sz="2000" b="1" dirty="0">
                <a:solidFill>
                  <a:srgbClr val="002060"/>
                </a:solidFill>
              </a:rPr>
              <a:t>Concept Design</a:t>
            </a:r>
          </a:p>
        </p:txBody>
      </p:sp>
      <p:pic>
        <p:nvPicPr>
          <p:cNvPr id="12" name="Picture 11">
            <a:extLst>
              <a:ext uri="{FF2B5EF4-FFF2-40B4-BE49-F238E27FC236}">
                <a16:creationId xmlns:a16="http://schemas.microsoft.com/office/drawing/2014/main" id="{7B26F9F6-5F02-4EFE-A98E-5EBC8F489820}"/>
              </a:ext>
            </a:extLst>
          </p:cNvPr>
          <p:cNvPicPr>
            <a:picLocks noChangeAspect="1"/>
          </p:cNvPicPr>
          <p:nvPr/>
        </p:nvPicPr>
        <p:blipFill>
          <a:blip r:embed="rId6"/>
          <a:stretch>
            <a:fillRect/>
          </a:stretch>
        </p:blipFill>
        <p:spPr>
          <a:xfrm>
            <a:off x="5388360" y="4160097"/>
            <a:ext cx="2716550" cy="2298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9469654"/>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4C0D5A4-BC3B-45C4-BE17-F460DFE864CF}"/>
              </a:ext>
            </a:extLst>
          </p:cNvPr>
          <p:cNvPicPr>
            <a:picLocks noChangeAspect="1"/>
          </p:cNvPicPr>
          <p:nvPr/>
        </p:nvPicPr>
        <p:blipFill>
          <a:blip r:embed="rId4"/>
          <a:stretch>
            <a:fillRect/>
          </a:stretch>
        </p:blipFill>
        <p:spPr>
          <a:xfrm>
            <a:off x="256391" y="1785769"/>
            <a:ext cx="9823524" cy="452896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DB2F6C4-43AB-42F6-BD36-E31BB8EE0BA7}"/>
              </a:ext>
            </a:extLst>
          </p:cNvPr>
          <p:cNvPicPr>
            <a:picLocks noChangeAspect="1"/>
          </p:cNvPicPr>
          <p:nvPr/>
        </p:nvPicPr>
        <p:blipFill>
          <a:blip r:embed="rId5"/>
          <a:stretch>
            <a:fillRect/>
          </a:stretch>
        </p:blipFill>
        <p:spPr>
          <a:xfrm>
            <a:off x="7746167" y="2704205"/>
            <a:ext cx="3779620" cy="1200150"/>
          </a:xfrm>
          <a:prstGeom prst="rect">
            <a:avLst/>
          </a:prstGeom>
          <a:ln>
            <a:noFill/>
          </a:ln>
          <a:effectLst>
            <a:outerShdw blurRad="292100" dist="139700" dir="2700000" algn="tl" rotWithShape="0">
              <a:srgbClr val="333333">
                <a:alpha val="65000"/>
              </a:srgbClr>
            </a:outerShdw>
          </a:effectLst>
        </p:spPr>
      </p:pic>
      <p:cxnSp>
        <p:nvCxnSpPr>
          <p:cNvPr id="8" name="Connector: Curved 7">
            <a:extLst>
              <a:ext uri="{FF2B5EF4-FFF2-40B4-BE49-F238E27FC236}">
                <a16:creationId xmlns:a16="http://schemas.microsoft.com/office/drawing/2014/main" id="{E8FE094E-1533-4A8B-85D5-6CA2E418E448}"/>
              </a:ext>
            </a:extLst>
          </p:cNvPr>
          <p:cNvCxnSpPr>
            <a:cxnSpLocks/>
          </p:cNvCxnSpPr>
          <p:nvPr/>
        </p:nvCxnSpPr>
        <p:spPr>
          <a:xfrm rot="16200000" flipH="1">
            <a:off x="7434982" y="1902654"/>
            <a:ext cx="1481659" cy="1247887"/>
          </a:xfrm>
          <a:prstGeom prst="curvedConnector3">
            <a:avLst>
              <a:gd name="adj1" fmla="val 50000"/>
            </a:avLst>
          </a:prstGeom>
          <a:ln w="57150">
            <a:solidFill>
              <a:srgbClr val="00206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B5D0AFD6-65E8-4277-9CD7-1B944440F4E5}"/>
              </a:ext>
            </a:extLst>
          </p:cNvPr>
          <p:cNvSpPr txBox="1"/>
          <p:nvPr/>
        </p:nvSpPr>
        <p:spPr>
          <a:xfrm>
            <a:off x="436417" y="907565"/>
            <a:ext cx="5476009" cy="646331"/>
          </a:xfrm>
          <a:prstGeom prst="rect">
            <a:avLst/>
          </a:prstGeom>
          <a:noFill/>
        </p:spPr>
        <p:txBody>
          <a:bodyPr wrap="square" rtlCol="0">
            <a:spAutoFit/>
          </a:bodyPr>
          <a:lstStyle/>
          <a:p>
            <a:pPr algn="ctr">
              <a:lnSpc>
                <a:spcPct val="90000"/>
              </a:lnSpc>
              <a:spcAft>
                <a:spcPts val="600"/>
              </a:spcAft>
            </a:pPr>
            <a:r>
              <a:rPr lang="en-US" sz="2000" b="1" dirty="0">
                <a:solidFill>
                  <a:schemeClr val="accent2"/>
                </a:solidFill>
              </a:rPr>
              <a:t>SDCC </a:t>
            </a:r>
            <a:r>
              <a:rPr lang="en-US" sz="2000" b="1" dirty="0" err="1">
                <a:solidFill>
                  <a:schemeClr val="accent2"/>
                </a:solidFill>
              </a:rPr>
              <a:t>SuDS</a:t>
            </a:r>
            <a:r>
              <a:rPr lang="en-US" sz="2000" b="1" dirty="0">
                <a:solidFill>
                  <a:schemeClr val="accent2"/>
                </a:solidFill>
              </a:rPr>
              <a:t> Explanatory, Design and Evaluation Guide – </a:t>
            </a:r>
            <a:r>
              <a:rPr lang="en-US" sz="2000" b="1" dirty="0">
                <a:solidFill>
                  <a:schemeClr val="accent6">
                    <a:lumMod val="50000"/>
                  </a:schemeClr>
                </a:solidFill>
              </a:rPr>
              <a:t>Outline Design</a:t>
            </a:r>
          </a:p>
        </p:txBody>
      </p:sp>
      <p:sp>
        <p:nvSpPr>
          <p:cNvPr id="10" name="Oval 9">
            <a:extLst>
              <a:ext uri="{FF2B5EF4-FFF2-40B4-BE49-F238E27FC236}">
                <a16:creationId xmlns:a16="http://schemas.microsoft.com/office/drawing/2014/main" id="{FEB755BD-30EF-47F2-8708-9BCCFAC56F2A}"/>
              </a:ext>
            </a:extLst>
          </p:cNvPr>
          <p:cNvSpPr/>
          <p:nvPr/>
        </p:nvSpPr>
        <p:spPr>
          <a:xfrm>
            <a:off x="8683946" y="3267428"/>
            <a:ext cx="1924555" cy="40793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5107245"/>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 y="-5575"/>
            <a:ext cx="12199087" cy="68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DB2F6C4-43AB-42F6-BD36-E31BB8EE0BA7}"/>
              </a:ext>
            </a:extLst>
          </p:cNvPr>
          <p:cNvPicPr>
            <a:picLocks noChangeAspect="1"/>
          </p:cNvPicPr>
          <p:nvPr/>
        </p:nvPicPr>
        <p:blipFill>
          <a:blip r:embed="rId4"/>
          <a:stretch>
            <a:fillRect/>
          </a:stretch>
        </p:blipFill>
        <p:spPr>
          <a:xfrm>
            <a:off x="7950385" y="3200400"/>
            <a:ext cx="4005825" cy="1448459"/>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FEB755BD-30EF-47F2-8708-9BCCFAC56F2A}"/>
              </a:ext>
            </a:extLst>
          </p:cNvPr>
          <p:cNvSpPr/>
          <p:nvPr/>
        </p:nvSpPr>
        <p:spPr>
          <a:xfrm>
            <a:off x="9044891" y="4194313"/>
            <a:ext cx="2176669" cy="62616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Connector: Curved 7">
            <a:extLst>
              <a:ext uri="{FF2B5EF4-FFF2-40B4-BE49-F238E27FC236}">
                <a16:creationId xmlns:a16="http://schemas.microsoft.com/office/drawing/2014/main" id="{E8FE094E-1533-4A8B-85D5-6CA2E418E448}"/>
              </a:ext>
            </a:extLst>
          </p:cNvPr>
          <p:cNvCxnSpPr>
            <a:cxnSpLocks/>
            <a:endCxn id="10" idx="2"/>
          </p:cNvCxnSpPr>
          <p:nvPr/>
        </p:nvCxnSpPr>
        <p:spPr>
          <a:xfrm flipV="1">
            <a:off x="7260915" y="4507396"/>
            <a:ext cx="1783976" cy="829854"/>
          </a:xfrm>
          <a:prstGeom prst="curvedConnector3">
            <a:avLst>
              <a:gd name="adj1" fmla="val 50000"/>
            </a:avLst>
          </a:prstGeom>
          <a:ln w="57150">
            <a:solidFill>
              <a:srgbClr val="002060"/>
            </a:solidFill>
            <a:tailEnd type="triangle"/>
          </a:ln>
        </p:spPr>
        <p:style>
          <a:lnRef idx="2">
            <a:schemeClr val="accent2"/>
          </a:lnRef>
          <a:fillRef idx="0">
            <a:schemeClr val="accent2"/>
          </a:fillRef>
          <a:effectRef idx="1">
            <a:schemeClr val="accent2"/>
          </a:effectRef>
          <a:fontRef idx="minor">
            <a:schemeClr val="tx1"/>
          </a:fontRef>
        </p:style>
      </p:cxnSp>
      <p:pic>
        <p:nvPicPr>
          <p:cNvPr id="6" name="Picture 5">
            <a:extLst>
              <a:ext uri="{FF2B5EF4-FFF2-40B4-BE49-F238E27FC236}">
                <a16:creationId xmlns:a16="http://schemas.microsoft.com/office/drawing/2014/main" id="{8420B100-CD78-42FA-85F6-5D377EC2FF41}"/>
              </a:ext>
            </a:extLst>
          </p:cNvPr>
          <p:cNvPicPr>
            <a:picLocks noChangeAspect="1"/>
          </p:cNvPicPr>
          <p:nvPr/>
        </p:nvPicPr>
        <p:blipFill>
          <a:blip r:embed="rId5"/>
          <a:stretch>
            <a:fillRect/>
          </a:stretch>
        </p:blipFill>
        <p:spPr>
          <a:xfrm>
            <a:off x="305063" y="2056244"/>
            <a:ext cx="6955852" cy="427613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5AF0C56-DD2A-4DA3-88CB-98209C3C4C1A}"/>
              </a:ext>
            </a:extLst>
          </p:cNvPr>
          <p:cNvSpPr txBox="1"/>
          <p:nvPr/>
        </p:nvSpPr>
        <p:spPr>
          <a:xfrm>
            <a:off x="426027" y="980302"/>
            <a:ext cx="5476009" cy="646331"/>
          </a:xfrm>
          <a:prstGeom prst="rect">
            <a:avLst/>
          </a:prstGeom>
          <a:noFill/>
        </p:spPr>
        <p:txBody>
          <a:bodyPr wrap="square" rtlCol="0">
            <a:spAutoFit/>
          </a:bodyPr>
          <a:lstStyle/>
          <a:p>
            <a:pPr algn="ctr">
              <a:lnSpc>
                <a:spcPct val="90000"/>
              </a:lnSpc>
              <a:spcAft>
                <a:spcPts val="600"/>
              </a:spcAft>
            </a:pPr>
            <a:r>
              <a:rPr lang="en-US" sz="2000" b="1" dirty="0">
                <a:solidFill>
                  <a:schemeClr val="accent2"/>
                </a:solidFill>
              </a:rPr>
              <a:t>SDCC </a:t>
            </a:r>
            <a:r>
              <a:rPr lang="en-US" sz="2000" b="1" dirty="0" err="1">
                <a:solidFill>
                  <a:schemeClr val="accent2"/>
                </a:solidFill>
              </a:rPr>
              <a:t>SuDS</a:t>
            </a:r>
            <a:r>
              <a:rPr lang="en-US" sz="2000" b="1" dirty="0">
                <a:solidFill>
                  <a:schemeClr val="accent2"/>
                </a:solidFill>
              </a:rPr>
              <a:t> Explanatory, Design and Evaluation Guide – </a:t>
            </a:r>
            <a:r>
              <a:rPr lang="en-US" sz="2000" b="1" dirty="0">
                <a:solidFill>
                  <a:srgbClr val="FF0000"/>
                </a:solidFill>
              </a:rPr>
              <a:t>Detailed Design</a:t>
            </a:r>
          </a:p>
        </p:txBody>
      </p:sp>
    </p:spTree>
    <p:extLst>
      <p:ext uri="{BB962C8B-B14F-4D97-AF65-F5344CB8AC3E}">
        <p14:creationId xmlns:p14="http://schemas.microsoft.com/office/powerpoint/2010/main" val="934756700"/>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75"/>
            <a:ext cx="12199087" cy="68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FAA456-473C-482B-854C-57177C9A29F2}"/>
              </a:ext>
            </a:extLst>
          </p:cNvPr>
          <p:cNvPicPr>
            <a:picLocks noChangeAspect="1"/>
          </p:cNvPicPr>
          <p:nvPr/>
        </p:nvPicPr>
        <p:blipFill>
          <a:blip r:embed="rId4"/>
          <a:stretch>
            <a:fillRect/>
          </a:stretch>
        </p:blipFill>
        <p:spPr>
          <a:xfrm>
            <a:off x="8073355" y="3380133"/>
            <a:ext cx="3932296" cy="952500"/>
          </a:xfrm>
          <a:prstGeom prst="rect">
            <a:avLst/>
          </a:prstGeom>
          <a:ln>
            <a:noFill/>
          </a:ln>
          <a:effectLst>
            <a:outerShdw blurRad="292100" dist="139700" dir="2700000" algn="tl" rotWithShape="0">
              <a:srgbClr val="333333">
                <a:alpha val="65000"/>
              </a:srgbClr>
            </a:outerShdw>
          </a:effectLst>
        </p:spPr>
      </p:pic>
      <p:cxnSp>
        <p:nvCxnSpPr>
          <p:cNvPr id="8" name="Connector: Curved 7">
            <a:extLst>
              <a:ext uri="{FF2B5EF4-FFF2-40B4-BE49-F238E27FC236}">
                <a16:creationId xmlns:a16="http://schemas.microsoft.com/office/drawing/2014/main" id="{E8FE094E-1533-4A8B-85D5-6CA2E418E448}"/>
              </a:ext>
            </a:extLst>
          </p:cNvPr>
          <p:cNvCxnSpPr>
            <a:cxnSpLocks/>
          </p:cNvCxnSpPr>
          <p:nvPr/>
        </p:nvCxnSpPr>
        <p:spPr>
          <a:xfrm>
            <a:off x="7142546" y="2379518"/>
            <a:ext cx="2084581" cy="1049482"/>
          </a:xfrm>
          <a:prstGeom prst="curvedConnector3">
            <a:avLst>
              <a:gd name="adj1" fmla="val 50000"/>
            </a:avLst>
          </a:prstGeom>
          <a:ln w="57150">
            <a:solidFill>
              <a:srgbClr val="002060"/>
            </a:solidFill>
            <a:tailEnd type="triangle"/>
          </a:ln>
        </p:spPr>
        <p:style>
          <a:lnRef idx="2">
            <a:schemeClr val="accent2"/>
          </a:lnRef>
          <a:fillRef idx="0">
            <a:schemeClr val="accent2"/>
          </a:fillRef>
          <a:effectRef idx="1">
            <a:schemeClr val="accent2"/>
          </a:effectRef>
          <a:fontRef idx="minor">
            <a:schemeClr val="tx1"/>
          </a:fontRef>
        </p:style>
      </p:cxnSp>
      <p:sp>
        <p:nvSpPr>
          <p:cNvPr id="10" name="Oval 9">
            <a:extLst>
              <a:ext uri="{FF2B5EF4-FFF2-40B4-BE49-F238E27FC236}">
                <a16:creationId xmlns:a16="http://schemas.microsoft.com/office/drawing/2014/main" id="{FEB755BD-30EF-47F2-8708-9BCCFAC56F2A}"/>
              </a:ext>
            </a:extLst>
          </p:cNvPr>
          <p:cNvSpPr/>
          <p:nvPr/>
        </p:nvSpPr>
        <p:spPr>
          <a:xfrm>
            <a:off x="9148930" y="3230217"/>
            <a:ext cx="1605662" cy="62616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81FB8511-4FC6-457F-AEC6-573591EB848B}"/>
              </a:ext>
            </a:extLst>
          </p:cNvPr>
          <p:cNvSpPr txBox="1"/>
          <p:nvPr/>
        </p:nvSpPr>
        <p:spPr>
          <a:xfrm>
            <a:off x="436417" y="907565"/>
            <a:ext cx="5476009" cy="646331"/>
          </a:xfrm>
          <a:prstGeom prst="rect">
            <a:avLst/>
          </a:prstGeom>
          <a:noFill/>
        </p:spPr>
        <p:txBody>
          <a:bodyPr wrap="square" rtlCol="0">
            <a:spAutoFit/>
          </a:bodyPr>
          <a:lstStyle/>
          <a:p>
            <a:pPr algn="ctr">
              <a:lnSpc>
                <a:spcPct val="90000"/>
              </a:lnSpc>
              <a:spcAft>
                <a:spcPts val="600"/>
              </a:spcAft>
            </a:pPr>
            <a:r>
              <a:rPr lang="en-US" sz="2000" b="1" dirty="0">
                <a:solidFill>
                  <a:schemeClr val="accent2"/>
                </a:solidFill>
              </a:rPr>
              <a:t>SDCC </a:t>
            </a:r>
            <a:r>
              <a:rPr lang="en-US" sz="2000" b="1" dirty="0" err="1">
                <a:solidFill>
                  <a:schemeClr val="accent2"/>
                </a:solidFill>
              </a:rPr>
              <a:t>SuDS</a:t>
            </a:r>
            <a:r>
              <a:rPr lang="en-US" sz="2000" b="1" dirty="0">
                <a:solidFill>
                  <a:schemeClr val="accent2"/>
                </a:solidFill>
              </a:rPr>
              <a:t> Explanatory, Design and Evaluation Guide – </a:t>
            </a:r>
            <a:r>
              <a:rPr lang="en-US" sz="2000" b="1" dirty="0" err="1">
                <a:solidFill>
                  <a:srgbClr val="E0B400"/>
                </a:solidFill>
              </a:rPr>
              <a:t>SuDS</a:t>
            </a:r>
            <a:r>
              <a:rPr lang="en-US" sz="2000" b="1" dirty="0">
                <a:solidFill>
                  <a:srgbClr val="E0B400"/>
                </a:solidFill>
              </a:rPr>
              <a:t> Components</a:t>
            </a:r>
          </a:p>
        </p:txBody>
      </p:sp>
      <p:pic>
        <p:nvPicPr>
          <p:cNvPr id="3" name="Picture 2">
            <a:extLst>
              <a:ext uri="{FF2B5EF4-FFF2-40B4-BE49-F238E27FC236}">
                <a16:creationId xmlns:a16="http://schemas.microsoft.com/office/drawing/2014/main" id="{9AF5315D-19CC-4AE1-8507-3C5C3CEE724E}"/>
              </a:ext>
            </a:extLst>
          </p:cNvPr>
          <p:cNvPicPr>
            <a:picLocks noChangeAspect="1"/>
          </p:cNvPicPr>
          <p:nvPr/>
        </p:nvPicPr>
        <p:blipFill>
          <a:blip r:embed="rId5"/>
          <a:stretch>
            <a:fillRect/>
          </a:stretch>
        </p:blipFill>
        <p:spPr>
          <a:xfrm>
            <a:off x="160105" y="1989796"/>
            <a:ext cx="7360792" cy="4432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322774"/>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76"/>
            <a:ext cx="12199087" cy="68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FAA456-473C-482B-854C-57177C9A29F2}"/>
              </a:ext>
            </a:extLst>
          </p:cNvPr>
          <p:cNvPicPr>
            <a:picLocks noChangeAspect="1"/>
          </p:cNvPicPr>
          <p:nvPr/>
        </p:nvPicPr>
        <p:blipFill>
          <a:blip r:embed="rId4"/>
          <a:stretch>
            <a:fillRect/>
          </a:stretch>
        </p:blipFill>
        <p:spPr>
          <a:xfrm>
            <a:off x="8597347" y="3380133"/>
            <a:ext cx="3408303" cy="952500"/>
          </a:xfrm>
          <a:prstGeom prst="rect">
            <a:avLst/>
          </a:prstGeom>
          <a:ln>
            <a:noFill/>
          </a:ln>
          <a:effectLst>
            <a:outerShdw blurRad="292100" dist="139700" dir="2700000" algn="tl" rotWithShape="0">
              <a:srgbClr val="333333">
                <a:alpha val="65000"/>
              </a:srgbClr>
            </a:outerShdw>
          </a:effectLst>
        </p:spPr>
      </p:pic>
      <p:cxnSp>
        <p:nvCxnSpPr>
          <p:cNvPr id="8" name="Connector: Curved 7">
            <a:extLst>
              <a:ext uri="{FF2B5EF4-FFF2-40B4-BE49-F238E27FC236}">
                <a16:creationId xmlns:a16="http://schemas.microsoft.com/office/drawing/2014/main" id="{E8FE094E-1533-4A8B-85D5-6CA2E418E448}"/>
              </a:ext>
            </a:extLst>
          </p:cNvPr>
          <p:cNvCxnSpPr>
            <a:cxnSpLocks/>
          </p:cNvCxnSpPr>
          <p:nvPr/>
        </p:nvCxnSpPr>
        <p:spPr>
          <a:xfrm flipV="1">
            <a:off x="7674128" y="4093649"/>
            <a:ext cx="1989417" cy="799409"/>
          </a:xfrm>
          <a:prstGeom prst="curvedConnector3">
            <a:avLst>
              <a:gd name="adj1" fmla="val 92829"/>
            </a:avLst>
          </a:prstGeom>
          <a:ln w="57150">
            <a:solidFill>
              <a:srgbClr val="002060"/>
            </a:solidFill>
            <a:tailEnd type="triangle"/>
          </a:ln>
        </p:spPr>
        <p:style>
          <a:lnRef idx="2">
            <a:schemeClr val="accent2"/>
          </a:lnRef>
          <a:fillRef idx="0">
            <a:schemeClr val="accent2"/>
          </a:fillRef>
          <a:effectRef idx="1">
            <a:schemeClr val="accent2"/>
          </a:effectRef>
          <a:fontRef idx="minor">
            <a:schemeClr val="tx1"/>
          </a:fontRef>
        </p:style>
      </p:cxnSp>
      <p:sp>
        <p:nvSpPr>
          <p:cNvPr id="10" name="Oval 9">
            <a:extLst>
              <a:ext uri="{FF2B5EF4-FFF2-40B4-BE49-F238E27FC236}">
                <a16:creationId xmlns:a16="http://schemas.microsoft.com/office/drawing/2014/main" id="{FEB755BD-30EF-47F2-8708-9BCCFAC56F2A}"/>
              </a:ext>
            </a:extLst>
          </p:cNvPr>
          <p:cNvSpPr/>
          <p:nvPr/>
        </p:nvSpPr>
        <p:spPr>
          <a:xfrm>
            <a:off x="9455727" y="3543300"/>
            <a:ext cx="2332082" cy="62616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a:extLst>
              <a:ext uri="{FF2B5EF4-FFF2-40B4-BE49-F238E27FC236}">
                <a16:creationId xmlns:a16="http://schemas.microsoft.com/office/drawing/2014/main" id="{53BD3153-29AF-4AB8-8E75-66915853160E}"/>
              </a:ext>
            </a:extLst>
          </p:cNvPr>
          <p:cNvPicPr>
            <a:picLocks noChangeAspect="1"/>
          </p:cNvPicPr>
          <p:nvPr/>
        </p:nvPicPr>
        <p:blipFill>
          <a:blip r:embed="rId5"/>
          <a:stretch>
            <a:fillRect/>
          </a:stretch>
        </p:blipFill>
        <p:spPr>
          <a:xfrm>
            <a:off x="555301" y="1897939"/>
            <a:ext cx="7118827" cy="4391420"/>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382755B7-E502-4BC1-B3BD-1871F77B49B6}"/>
              </a:ext>
            </a:extLst>
          </p:cNvPr>
          <p:cNvSpPr txBox="1"/>
          <p:nvPr/>
        </p:nvSpPr>
        <p:spPr>
          <a:xfrm>
            <a:off x="436417" y="907565"/>
            <a:ext cx="5476009" cy="757130"/>
          </a:xfrm>
          <a:prstGeom prst="rect">
            <a:avLst/>
          </a:prstGeom>
          <a:noFill/>
        </p:spPr>
        <p:txBody>
          <a:bodyPr wrap="square" rtlCol="0">
            <a:spAutoFit/>
          </a:bodyPr>
          <a:lstStyle/>
          <a:p>
            <a:pPr algn="ctr">
              <a:lnSpc>
                <a:spcPct val="90000"/>
              </a:lnSpc>
              <a:spcAft>
                <a:spcPts val="600"/>
              </a:spcAft>
            </a:pPr>
            <a:r>
              <a:rPr lang="en-US" sz="2000" b="1" dirty="0">
                <a:solidFill>
                  <a:schemeClr val="accent2"/>
                </a:solidFill>
              </a:rPr>
              <a:t>SDCC </a:t>
            </a:r>
            <a:r>
              <a:rPr lang="en-US" sz="2000" b="1" dirty="0" err="1">
                <a:solidFill>
                  <a:schemeClr val="accent2"/>
                </a:solidFill>
              </a:rPr>
              <a:t>SuDS</a:t>
            </a:r>
            <a:r>
              <a:rPr lang="en-US" sz="2000" b="1" dirty="0">
                <a:solidFill>
                  <a:schemeClr val="accent2"/>
                </a:solidFill>
              </a:rPr>
              <a:t> Explanatory, Design and Evaluation Guide </a:t>
            </a:r>
            <a:r>
              <a:rPr lang="en-US" sz="2800" b="1" dirty="0">
                <a:solidFill>
                  <a:schemeClr val="accent2"/>
                </a:solidFill>
              </a:rPr>
              <a:t>– </a:t>
            </a:r>
            <a:r>
              <a:rPr lang="en-US" sz="2000" b="1" dirty="0">
                <a:solidFill>
                  <a:srgbClr val="929962"/>
                </a:solidFill>
              </a:rPr>
              <a:t>Management of </a:t>
            </a:r>
            <a:r>
              <a:rPr lang="en-US" sz="2000" b="1" dirty="0" err="1">
                <a:solidFill>
                  <a:srgbClr val="929962"/>
                </a:solidFill>
              </a:rPr>
              <a:t>SuDS</a:t>
            </a:r>
            <a:endParaRPr lang="en-US" sz="2000" b="1" dirty="0">
              <a:solidFill>
                <a:srgbClr val="929962"/>
              </a:solidFill>
            </a:endParaRPr>
          </a:p>
        </p:txBody>
      </p:sp>
    </p:spTree>
    <p:extLst>
      <p:ext uri="{BB962C8B-B14F-4D97-AF65-F5344CB8AC3E}">
        <p14:creationId xmlns:p14="http://schemas.microsoft.com/office/powerpoint/2010/main" val="807170675"/>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AA3AF5E-679F-4B46-B4E5-913321CF603B}"/>
              </a:ext>
            </a:extLst>
          </p:cNvPr>
          <p:cNvSpPr txBox="1"/>
          <p:nvPr/>
        </p:nvSpPr>
        <p:spPr>
          <a:xfrm>
            <a:off x="57962" y="753499"/>
            <a:ext cx="5771338" cy="424732"/>
          </a:xfrm>
          <a:prstGeom prst="rect">
            <a:avLst/>
          </a:prstGeom>
          <a:noFill/>
        </p:spPr>
        <p:txBody>
          <a:bodyPr wrap="square" rtlCol="0">
            <a:spAutoFit/>
          </a:bodyPr>
          <a:lstStyle/>
          <a:p>
            <a:pPr algn="ctr">
              <a:lnSpc>
                <a:spcPct val="90000"/>
              </a:lnSpc>
              <a:spcAft>
                <a:spcPts val="600"/>
              </a:spcAft>
            </a:pPr>
            <a:r>
              <a:rPr lang="en-US" sz="2400" b="1" dirty="0">
                <a:solidFill>
                  <a:schemeClr val="accent2"/>
                </a:solidFill>
              </a:rPr>
              <a:t>SDCC </a:t>
            </a:r>
            <a:r>
              <a:rPr lang="en-US" sz="2400" b="1" dirty="0" err="1">
                <a:solidFill>
                  <a:schemeClr val="accent2"/>
                </a:solidFill>
              </a:rPr>
              <a:t>SuDS</a:t>
            </a:r>
            <a:r>
              <a:rPr lang="en-US" sz="2400" b="1" dirty="0">
                <a:solidFill>
                  <a:schemeClr val="accent2"/>
                </a:solidFill>
              </a:rPr>
              <a:t> Homeowners “Ladybird” Guide</a:t>
            </a:r>
          </a:p>
        </p:txBody>
      </p:sp>
      <p:sp>
        <p:nvSpPr>
          <p:cNvPr id="16" name="TextBox 15">
            <a:extLst>
              <a:ext uri="{FF2B5EF4-FFF2-40B4-BE49-F238E27FC236}">
                <a16:creationId xmlns:a16="http://schemas.microsoft.com/office/drawing/2014/main" id="{E1827522-B36C-4CEA-8914-3A0F4C0D5A3F}"/>
              </a:ext>
            </a:extLst>
          </p:cNvPr>
          <p:cNvSpPr txBox="1"/>
          <p:nvPr/>
        </p:nvSpPr>
        <p:spPr>
          <a:xfrm>
            <a:off x="57962" y="872331"/>
            <a:ext cx="5179603" cy="4570482"/>
          </a:xfrm>
          <a:prstGeom prst="rect">
            <a:avLst/>
          </a:prstGeom>
          <a:noFill/>
        </p:spPr>
        <p:txBody>
          <a:bodyPr wrap="square">
            <a:spAutoFit/>
          </a:bodyPr>
          <a:lstStyle/>
          <a:p>
            <a:pPr>
              <a:lnSpc>
                <a:spcPct val="90000"/>
              </a:lnSpc>
              <a:spcAft>
                <a:spcPts val="600"/>
              </a:spcAft>
            </a:pPr>
            <a:endParaRPr lang="en-US" sz="2000" b="1" dirty="0">
              <a:solidFill>
                <a:schemeClr val="accent2"/>
              </a:solidFill>
            </a:endParaRPr>
          </a:p>
          <a:p>
            <a:pPr marL="742950" lvl="1" indent="-285750">
              <a:spcAft>
                <a:spcPts val="600"/>
              </a:spcAft>
              <a:buFont typeface="Arial" panose="020B0604020202020204" pitchFamily="34" charset="0"/>
              <a:buChar char="•"/>
            </a:pPr>
            <a:r>
              <a:rPr lang="en-US" sz="1600" dirty="0"/>
              <a:t>For use of domestic homeowner</a:t>
            </a:r>
          </a:p>
          <a:p>
            <a:pPr lvl="1">
              <a:spcAft>
                <a:spcPts val="600"/>
              </a:spcAft>
            </a:pPr>
            <a:endParaRPr lang="en-US" sz="1600" dirty="0"/>
          </a:p>
          <a:p>
            <a:pPr marL="742950" lvl="1" indent="-285750">
              <a:spcAft>
                <a:spcPts val="600"/>
              </a:spcAft>
              <a:buFont typeface="Arial" panose="020B0604020202020204" pitchFamily="34" charset="0"/>
              <a:buChar char="•"/>
            </a:pPr>
            <a:r>
              <a:rPr lang="en-US" sz="1600" dirty="0"/>
              <a:t>Easy to read, Not too technical</a:t>
            </a:r>
          </a:p>
          <a:p>
            <a:pPr lvl="1">
              <a:spcAft>
                <a:spcPts val="600"/>
              </a:spcAft>
            </a:pPr>
            <a:endParaRPr lang="en-US" sz="1600" dirty="0"/>
          </a:p>
          <a:p>
            <a:pPr marL="742950" lvl="1" indent="-285750">
              <a:spcAft>
                <a:spcPts val="600"/>
              </a:spcAft>
              <a:buFont typeface="Arial" panose="020B0604020202020204" pitchFamily="34" charset="0"/>
              <a:buChar char="•"/>
            </a:pPr>
            <a:r>
              <a:rPr lang="en-US" sz="1600" dirty="0"/>
              <a:t>Guidance on domestic types of </a:t>
            </a:r>
            <a:r>
              <a:rPr lang="en-US" sz="1600" dirty="0" err="1"/>
              <a:t>SuDS</a:t>
            </a:r>
            <a:r>
              <a:rPr lang="en-US" sz="1600" dirty="0"/>
              <a:t> </a:t>
            </a:r>
          </a:p>
          <a:p>
            <a:pPr marL="1200150" lvl="2" indent="-285750">
              <a:spcAft>
                <a:spcPts val="600"/>
              </a:spcAft>
              <a:buFont typeface="Wingdings" panose="05000000000000000000" pitchFamily="2" charset="2"/>
              <a:buChar char="Ø"/>
            </a:pPr>
            <a:r>
              <a:rPr lang="en-US" sz="1600" dirty="0"/>
              <a:t>De paving</a:t>
            </a:r>
          </a:p>
          <a:p>
            <a:pPr marL="1200150" lvl="2" indent="-285750">
              <a:spcAft>
                <a:spcPts val="600"/>
              </a:spcAft>
              <a:buFont typeface="Wingdings" panose="05000000000000000000" pitchFamily="2" charset="2"/>
              <a:buChar char="Ø"/>
            </a:pPr>
            <a:r>
              <a:rPr lang="en-US" sz="1600" dirty="0"/>
              <a:t>Water harvesting</a:t>
            </a:r>
          </a:p>
          <a:p>
            <a:pPr marL="1200150" lvl="2" indent="-285750">
              <a:spcAft>
                <a:spcPts val="600"/>
              </a:spcAft>
              <a:buFont typeface="Wingdings" panose="05000000000000000000" pitchFamily="2" charset="2"/>
              <a:buChar char="Ø"/>
            </a:pPr>
            <a:r>
              <a:rPr lang="en-US" sz="1600" dirty="0"/>
              <a:t>Green roofs</a:t>
            </a:r>
          </a:p>
          <a:p>
            <a:pPr marL="1200150" lvl="2" indent="-285750">
              <a:spcAft>
                <a:spcPts val="600"/>
              </a:spcAft>
              <a:buFont typeface="Wingdings" panose="05000000000000000000" pitchFamily="2" charset="2"/>
              <a:buChar char="Ø"/>
            </a:pPr>
            <a:r>
              <a:rPr lang="en-US" sz="1600" dirty="0"/>
              <a:t>Rain Gardens…</a:t>
            </a:r>
            <a:r>
              <a:rPr lang="en-US" sz="1600" dirty="0" err="1"/>
              <a:t>etc</a:t>
            </a:r>
            <a:endParaRPr lang="en-US" sz="1600" dirty="0"/>
          </a:p>
          <a:p>
            <a:pPr lvl="2">
              <a:spcAft>
                <a:spcPts val="600"/>
              </a:spcAft>
            </a:pPr>
            <a:endParaRPr lang="en-US" sz="1600" dirty="0"/>
          </a:p>
          <a:p>
            <a:pPr marL="731838" lvl="2" indent="-285750">
              <a:spcAft>
                <a:spcPts val="600"/>
              </a:spcAft>
              <a:buFont typeface="Arial" panose="020B0604020202020204" pitchFamily="34" charset="0"/>
              <a:buChar char="•"/>
            </a:pPr>
            <a:r>
              <a:rPr lang="en-US" sz="1600" dirty="0"/>
              <a:t>Due for publishing in February 2022</a:t>
            </a:r>
          </a:p>
          <a:p>
            <a:pPr marL="1200150" lvl="2" indent="-285750">
              <a:spcAft>
                <a:spcPts val="600"/>
              </a:spcAft>
              <a:buFont typeface="Wingdings" panose="05000000000000000000" pitchFamily="2" charset="2"/>
              <a:buChar char="Ø"/>
            </a:pPr>
            <a:endParaRPr lang="en-US" sz="1600" dirty="0"/>
          </a:p>
          <a:p>
            <a:pPr lvl="1">
              <a:spcAft>
                <a:spcPts val="600"/>
              </a:spcAft>
            </a:pPr>
            <a:endParaRPr lang="en-US" sz="1600" dirty="0"/>
          </a:p>
        </p:txBody>
      </p:sp>
      <p:pic>
        <p:nvPicPr>
          <p:cNvPr id="4" name="Picture 3">
            <a:extLst>
              <a:ext uri="{FF2B5EF4-FFF2-40B4-BE49-F238E27FC236}">
                <a16:creationId xmlns:a16="http://schemas.microsoft.com/office/drawing/2014/main" id="{0487FF58-95CD-4031-85D3-8B42BC45293B}"/>
              </a:ext>
            </a:extLst>
          </p:cNvPr>
          <p:cNvPicPr>
            <a:picLocks noChangeAspect="1"/>
          </p:cNvPicPr>
          <p:nvPr/>
        </p:nvPicPr>
        <p:blipFill>
          <a:blip r:embed="rId5"/>
          <a:stretch>
            <a:fillRect/>
          </a:stretch>
        </p:blipFill>
        <p:spPr>
          <a:xfrm>
            <a:off x="6352129" y="2248308"/>
            <a:ext cx="5634541" cy="399015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E5E5321-6A7D-41D9-BE38-EDA4E11153C7}"/>
              </a:ext>
            </a:extLst>
          </p:cNvPr>
          <p:cNvPicPr>
            <a:picLocks noChangeAspect="1"/>
          </p:cNvPicPr>
          <p:nvPr/>
        </p:nvPicPr>
        <p:blipFill>
          <a:blip r:embed="rId6"/>
          <a:stretch>
            <a:fillRect/>
          </a:stretch>
        </p:blipFill>
        <p:spPr>
          <a:xfrm>
            <a:off x="148285" y="4810991"/>
            <a:ext cx="2627390" cy="1788213"/>
          </a:xfrm>
          <a:prstGeom prst="rect">
            <a:avLst/>
          </a:prstGeom>
          <a:ln>
            <a:solidFill>
              <a:schemeClr val="tx1"/>
            </a:solidFill>
          </a:ln>
        </p:spPr>
      </p:pic>
      <p:pic>
        <p:nvPicPr>
          <p:cNvPr id="9" name="Picture 8">
            <a:extLst>
              <a:ext uri="{FF2B5EF4-FFF2-40B4-BE49-F238E27FC236}">
                <a16:creationId xmlns:a16="http://schemas.microsoft.com/office/drawing/2014/main" id="{89F6B6BE-25F7-47E2-A03C-1CAE909DE8EA}"/>
              </a:ext>
            </a:extLst>
          </p:cNvPr>
          <p:cNvPicPr>
            <a:picLocks noChangeAspect="1"/>
          </p:cNvPicPr>
          <p:nvPr/>
        </p:nvPicPr>
        <p:blipFill>
          <a:blip r:embed="rId7"/>
          <a:stretch>
            <a:fillRect/>
          </a:stretch>
        </p:blipFill>
        <p:spPr>
          <a:xfrm>
            <a:off x="3076148" y="4810991"/>
            <a:ext cx="2915912" cy="1788213"/>
          </a:xfrm>
          <a:prstGeom prst="rect">
            <a:avLst/>
          </a:prstGeom>
          <a:ln>
            <a:solidFill>
              <a:schemeClr val="tx1"/>
            </a:solidFill>
          </a:ln>
        </p:spPr>
      </p:pic>
    </p:spTree>
    <p:extLst>
      <p:ext uri="{BB962C8B-B14F-4D97-AF65-F5344CB8AC3E}">
        <p14:creationId xmlns:p14="http://schemas.microsoft.com/office/powerpoint/2010/main" val="1369503603"/>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AA3AF5E-679F-4B46-B4E5-913321CF603B}"/>
              </a:ext>
            </a:extLst>
          </p:cNvPr>
          <p:cNvSpPr txBox="1"/>
          <p:nvPr/>
        </p:nvSpPr>
        <p:spPr>
          <a:xfrm>
            <a:off x="196674" y="993854"/>
            <a:ext cx="4876800" cy="480131"/>
          </a:xfrm>
          <a:prstGeom prst="rect">
            <a:avLst/>
          </a:prstGeom>
          <a:noFill/>
        </p:spPr>
        <p:txBody>
          <a:bodyPr wrap="square" rtlCol="0">
            <a:spAutoFit/>
          </a:bodyPr>
          <a:lstStyle/>
          <a:p>
            <a:pPr algn="ctr">
              <a:lnSpc>
                <a:spcPct val="90000"/>
              </a:lnSpc>
              <a:spcAft>
                <a:spcPts val="600"/>
              </a:spcAft>
            </a:pPr>
            <a:r>
              <a:rPr lang="en-US" sz="2800" b="1" dirty="0">
                <a:solidFill>
                  <a:schemeClr val="accent2"/>
                </a:solidFill>
              </a:rPr>
              <a:t>SDCC </a:t>
            </a:r>
            <a:r>
              <a:rPr lang="en-US" sz="2800" b="1" dirty="0" err="1">
                <a:solidFill>
                  <a:schemeClr val="accent2"/>
                </a:solidFill>
              </a:rPr>
              <a:t>SuDS</a:t>
            </a:r>
            <a:r>
              <a:rPr lang="en-US" sz="2800" b="1" dirty="0">
                <a:solidFill>
                  <a:schemeClr val="accent2"/>
                </a:solidFill>
              </a:rPr>
              <a:t> Standard Details</a:t>
            </a:r>
          </a:p>
        </p:txBody>
      </p:sp>
      <p:pic>
        <p:nvPicPr>
          <p:cNvPr id="3" name="Picture 2">
            <a:extLst>
              <a:ext uri="{FF2B5EF4-FFF2-40B4-BE49-F238E27FC236}">
                <a16:creationId xmlns:a16="http://schemas.microsoft.com/office/drawing/2014/main" id="{5C17EDFC-6702-43B5-B570-1CB89537F2E6}"/>
              </a:ext>
            </a:extLst>
          </p:cNvPr>
          <p:cNvPicPr>
            <a:picLocks noChangeAspect="1"/>
          </p:cNvPicPr>
          <p:nvPr/>
        </p:nvPicPr>
        <p:blipFill>
          <a:blip r:embed="rId5"/>
          <a:stretch>
            <a:fillRect/>
          </a:stretch>
        </p:blipFill>
        <p:spPr>
          <a:xfrm>
            <a:off x="5949187" y="2221057"/>
            <a:ext cx="5686508" cy="384395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71E3B7A-F90F-4FA3-AEF5-E62A21514712}"/>
              </a:ext>
            </a:extLst>
          </p:cNvPr>
          <p:cNvSpPr txBox="1"/>
          <p:nvPr/>
        </p:nvSpPr>
        <p:spPr>
          <a:xfrm>
            <a:off x="120307" y="1925086"/>
            <a:ext cx="5272575" cy="4182683"/>
          </a:xfrm>
          <a:prstGeom prst="rect">
            <a:avLst/>
          </a:prstGeom>
          <a:noFill/>
        </p:spPr>
        <p:txBody>
          <a:bodyPr wrap="square">
            <a:spAutoFit/>
          </a:bodyPr>
          <a:lstStyle/>
          <a:p>
            <a:pPr marL="717550" indent="-271463">
              <a:lnSpc>
                <a:spcPct val="90000"/>
              </a:lnSpc>
              <a:spcAft>
                <a:spcPts val="600"/>
              </a:spcAft>
              <a:buFont typeface="Arial" panose="020B0604020202020204" pitchFamily="34" charset="0"/>
              <a:buChar char="•"/>
            </a:pPr>
            <a:r>
              <a:rPr lang="en-US" sz="1600" dirty="0">
                <a:solidFill>
                  <a:schemeClr val="tx1">
                    <a:lumMod val="95000"/>
                    <a:lumOff val="5000"/>
                  </a:schemeClr>
                </a:solidFill>
              </a:rPr>
              <a:t>Suite of construction details to standardize </a:t>
            </a:r>
            <a:r>
              <a:rPr lang="en-US" sz="1600" dirty="0" err="1">
                <a:solidFill>
                  <a:schemeClr val="tx1">
                    <a:lumMod val="95000"/>
                    <a:lumOff val="5000"/>
                  </a:schemeClr>
                </a:solidFill>
              </a:rPr>
              <a:t>SuDS</a:t>
            </a:r>
            <a:r>
              <a:rPr lang="en-US" sz="1600" dirty="0">
                <a:solidFill>
                  <a:schemeClr val="tx1">
                    <a:lumMod val="95000"/>
                    <a:lumOff val="5000"/>
                  </a:schemeClr>
                </a:solidFill>
              </a:rPr>
              <a:t> components in South Dublin</a:t>
            </a:r>
          </a:p>
          <a:p>
            <a:pPr lvl="1">
              <a:spcAft>
                <a:spcPts val="600"/>
              </a:spcAft>
            </a:pPr>
            <a:endParaRPr lang="en-US" sz="1600" dirty="0"/>
          </a:p>
          <a:p>
            <a:pPr marL="742950" lvl="1" indent="-285750">
              <a:spcAft>
                <a:spcPts val="600"/>
              </a:spcAft>
              <a:buFont typeface="Arial" panose="020B0604020202020204" pitchFamily="34" charset="0"/>
              <a:buChar char="•"/>
            </a:pPr>
            <a:r>
              <a:rPr lang="en-US" sz="1600" dirty="0"/>
              <a:t>For use of internal departments for South Dublin County Council developments and external developers for </a:t>
            </a:r>
            <a:r>
              <a:rPr lang="en-US" sz="1600" dirty="0" err="1"/>
              <a:t>SuDS</a:t>
            </a:r>
            <a:r>
              <a:rPr lang="en-US" sz="1600" dirty="0"/>
              <a:t> to be taken in charge</a:t>
            </a:r>
          </a:p>
          <a:p>
            <a:pPr marL="742950" lvl="1" indent="-285750">
              <a:spcAft>
                <a:spcPts val="600"/>
              </a:spcAft>
              <a:buFont typeface="Arial" panose="020B0604020202020204" pitchFamily="34" charset="0"/>
              <a:buChar char="•"/>
            </a:pPr>
            <a:endParaRPr lang="en-US" sz="1600" dirty="0"/>
          </a:p>
          <a:p>
            <a:pPr marL="742950" lvl="1" indent="-285750">
              <a:spcAft>
                <a:spcPts val="600"/>
              </a:spcAft>
              <a:buFont typeface="Arial" panose="020B0604020202020204" pitchFamily="34" charset="0"/>
              <a:buChar char="•"/>
            </a:pPr>
            <a:r>
              <a:rPr lang="en-US" sz="1600" dirty="0"/>
              <a:t>Workshop held with internal departments involved in Taking in Charge to discuss and agree details.</a:t>
            </a:r>
          </a:p>
          <a:p>
            <a:pPr lvl="1">
              <a:spcAft>
                <a:spcPts val="600"/>
              </a:spcAft>
            </a:pPr>
            <a:r>
              <a:rPr lang="en-US" sz="1600" dirty="0"/>
              <a:t>      (Jan 2022)</a:t>
            </a:r>
          </a:p>
          <a:p>
            <a:pPr lvl="2">
              <a:spcAft>
                <a:spcPts val="600"/>
              </a:spcAft>
            </a:pPr>
            <a:endParaRPr lang="en-US" sz="1600" dirty="0"/>
          </a:p>
          <a:p>
            <a:pPr marL="731838" lvl="2" indent="-285750">
              <a:spcAft>
                <a:spcPts val="600"/>
              </a:spcAft>
              <a:buFont typeface="Arial" panose="020B0604020202020204" pitchFamily="34" charset="0"/>
              <a:buChar char="•"/>
            </a:pPr>
            <a:r>
              <a:rPr lang="en-US" sz="1600" dirty="0"/>
              <a:t>Due for completion February / March 2022</a:t>
            </a:r>
          </a:p>
          <a:p>
            <a:pPr marL="1200150" lvl="2" indent="-285750">
              <a:spcAft>
                <a:spcPts val="600"/>
              </a:spcAft>
              <a:buFont typeface="Wingdings" panose="05000000000000000000" pitchFamily="2" charset="2"/>
              <a:buChar char="Ø"/>
            </a:pPr>
            <a:endParaRPr lang="en-US" sz="1600" dirty="0"/>
          </a:p>
          <a:p>
            <a:pPr lvl="1">
              <a:spcAft>
                <a:spcPts val="600"/>
              </a:spcAft>
            </a:pPr>
            <a:endParaRPr lang="en-US" sz="1600" dirty="0"/>
          </a:p>
        </p:txBody>
      </p:sp>
    </p:spTree>
    <p:extLst>
      <p:ext uri="{BB962C8B-B14F-4D97-AF65-F5344CB8AC3E}">
        <p14:creationId xmlns:p14="http://schemas.microsoft.com/office/powerpoint/2010/main" val="1526576989"/>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AA3AF5E-679F-4B46-B4E5-913321CF603B}"/>
              </a:ext>
            </a:extLst>
          </p:cNvPr>
          <p:cNvSpPr txBox="1"/>
          <p:nvPr/>
        </p:nvSpPr>
        <p:spPr>
          <a:xfrm>
            <a:off x="233774" y="1008756"/>
            <a:ext cx="4876800" cy="480131"/>
          </a:xfrm>
          <a:prstGeom prst="rect">
            <a:avLst/>
          </a:prstGeom>
          <a:noFill/>
        </p:spPr>
        <p:txBody>
          <a:bodyPr wrap="square" rtlCol="0">
            <a:spAutoFit/>
          </a:bodyPr>
          <a:lstStyle/>
          <a:p>
            <a:pPr algn="ctr">
              <a:lnSpc>
                <a:spcPct val="90000"/>
              </a:lnSpc>
              <a:spcAft>
                <a:spcPts val="600"/>
              </a:spcAft>
            </a:pPr>
            <a:r>
              <a:rPr lang="en-US" sz="2800" b="1" dirty="0" err="1">
                <a:solidFill>
                  <a:schemeClr val="accent2"/>
                </a:solidFill>
              </a:rPr>
              <a:t>SuDS</a:t>
            </a:r>
            <a:r>
              <a:rPr lang="en-US" sz="2800" b="1" dirty="0">
                <a:solidFill>
                  <a:schemeClr val="accent2"/>
                </a:solidFill>
              </a:rPr>
              <a:t> Training and Workshops</a:t>
            </a:r>
          </a:p>
        </p:txBody>
      </p:sp>
      <p:sp>
        <p:nvSpPr>
          <p:cNvPr id="8" name="TextBox 7">
            <a:extLst>
              <a:ext uri="{FF2B5EF4-FFF2-40B4-BE49-F238E27FC236}">
                <a16:creationId xmlns:a16="http://schemas.microsoft.com/office/drawing/2014/main" id="{151296FC-F054-43CF-8785-8A0FD352A8B2}"/>
              </a:ext>
            </a:extLst>
          </p:cNvPr>
          <p:cNvSpPr txBox="1"/>
          <p:nvPr/>
        </p:nvSpPr>
        <p:spPr>
          <a:xfrm>
            <a:off x="233774" y="1248821"/>
            <a:ext cx="5794375" cy="6217087"/>
          </a:xfrm>
          <a:prstGeom prst="rect">
            <a:avLst/>
          </a:prstGeom>
          <a:noFill/>
        </p:spPr>
        <p:txBody>
          <a:bodyPr wrap="square">
            <a:spAutoFit/>
          </a:bodyPr>
          <a:lstStyle/>
          <a:p>
            <a:pPr>
              <a:lnSpc>
                <a:spcPct val="90000"/>
              </a:lnSpc>
              <a:spcAft>
                <a:spcPts val="600"/>
              </a:spcAft>
            </a:pPr>
            <a:endParaRPr lang="en-US" sz="2000" b="1" dirty="0">
              <a:solidFill>
                <a:schemeClr val="accent2"/>
              </a:solidFill>
            </a:endParaRPr>
          </a:p>
          <a:p>
            <a:pPr marL="285750" indent="-285750">
              <a:lnSpc>
                <a:spcPct val="150000"/>
              </a:lnSpc>
              <a:spcAft>
                <a:spcPts val="600"/>
              </a:spcAft>
              <a:buFont typeface="Arial" panose="020B0604020202020204" pitchFamily="34" charset="0"/>
              <a:buChar char="•"/>
            </a:pPr>
            <a:r>
              <a:rPr lang="en-US" sz="1600" dirty="0" err="1"/>
              <a:t>SuDS</a:t>
            </a:r>
            <a:r>
              <a:rPr lang="en-US" sz="1600" dirty="0"/>
              <a:t> Training will be delivered by McCloy Consulting End of March/Early April 2022</a:t>
            </a:r>
          </a:p>
          <a:p>
            <a:pPr marL="285750" indent="-285750">
              <a:lnSpc>
                <a:spcPct val="150000"/>
              </a:lnSpc>
              <a:spcAft>
                <a:spcPts val="600"/>
              </a:spcAft>
              <a:buFont typeface="Arial" panose="020B0604020202020204" pitchFamily="34" charset="0"/>
              <a:buChar char="•"/>
            </a:pPr>
            <a:r>
              <a:rPr lang="en-US" sz="1600" dirty="0"/>
              <a:t>Aimed at internal South Dublin County Council staff from range of departments (</a:t>
            </a:r>
            <a:r>
              <a:rPr lang="en-US" sz="1600" dirty="0" err="1"/>
              <a:t>ie</a:t>
            </a:r>
            <a:r>
              <a:rPr lang="en-US" sz="1600" dirty="0"/>
              <a:t>. Planning, Roads, Public Realm, Drainage etc.)</a:t>
            </a:r>
          </a:p>
          <a:p>
            <a:pPr marL="342900" indent="-342900">
              <a:lnSpc>
                <a:spcPct val="150000"/>
              </a:lnSpc>
              <a:spcAft>
                <a:spcPts val="600"/>
              </a:spcAft>
              <a:buFont typeface="Arial" panose="020B0604020202020204" pitchFamily="34" charset="0"/>
              <a:buChar char="•"/>
            </a:pPr>
            <a:r>
              <a:rPr lang="en-US" sz="1600" dirty="0"/>
              <a:t>5 Modules to be held over 2 weeks</a:t>
            </a:r>
          </a:p>
          <a:p>
            <a:pPr marL="811213" indent="-271463">
              <a:lnSpc>
                <a:spcPct val="150000"/>
              </a:lnSpc>
              <a:spcAft>
                <a:spcPts val="600"/>
              </a:spcAft>
              <a:buFont typeface="Wingdings" panose="05000000000000000000" pitchFamily="2" charset="2"/>
              <a:buChar char="Ø"/>
            </a:pPr>
            <a:r>
              <a:rPr lang="en-US" sz="1200" dirty="0"/>
              <a:t>FOUNDATION</a:t>
            </a:r>
          </a:p>
          <a:p>
            <a:pPr marL="811213" indent="-271463">
              <a:lnSpc>
                <a:spcPct val="150000"/>
              </a:lnSpc>
              <a:spcAft>
                <a:spcPts val="600"/>
              </a:spcAft>
              <a:buFont typeface="Wingdings" panose="05000000000000000000" pitchFamily="2" charset="2"/>
              <a:buChar char="Ø"/>
            </a:pPr>
            <a:r>
              <a:rPr lang="en-US" sz="1200" dirty="0"/>
              <a:t>A PLANNERS PERSEPCTIVE</a:t>
            </a:r>
          </a:p>
          <a:p>
            <a:pPr marL="811213" indent="-271463">
              <a:lnSpc>
                <a:spcPct val="150000"/>
              </a:lnSpc>
              <a:spcAft>
                <a:spcPts val="600"/>
              </a:spcAft>
              <a:buFont typeface="Wingdings" panose="05000000000000000000" pitchFamily="2" charset="2"/>
              <a:buChar char="Ø"/>
            </a:pPr>
            <a:r>
              <a:rPr lang="en-US" sz="1200" dirty="0"/>
              <a:t>A DESIGN PERSPECTIVE</a:t>
            </a:r>
          </a:p>
          <a:p>
            <a:pPr marL="811213" indent="-271463">
              <a:lnSpc>
                <a:spcPct val="150000"/>
              </a:lnSpc>
              <a:spcAft>
                <a:spcPts val="600"/>
              </a:spcAft>
              <a:buFont typeface="Wingdings" panose="05000000000000000000" pitchFamily="2" charset="2"/>
              <a:buChar char="Ø"/>
            </a:pPr>
            <a:r>
              <a:rPr lang="en-US" sz="1200" dirty="0"/>
              <a:t>A HYDRAULIC PERSPECTIVE</a:t>
            </a:r>
          </a:p>
          <a:p>
            <a:pPr marL="811213" indent="-271463">
              <a:lnSpc>
                <a:spcPct val="150000"/>
              </a:lnSpc>
              <a:spcAft>
                <a:spcPts val="600"/>
              </a:spcAft>
              <a:buFont typeface="Wingdings" panose="05000000000000000000" pitchFamily="2" charset="2"/>
              <a:buChar char="Ø"/>
            </a:pPr>
            <a:r>
              <a:rPr lang="en-US" sz="1200" dirty="0"/>
              <a:t>A MANAGEMENT PERSPECTIVE</a:t>
            </a:r>
          </a:p>
          <a:p>
            <a:pPr marL="285750" indent="-285750">
              <a:lnSpc>
                <a:spcPct val="150000"/>
              </a:lnSpc>
              <a:spcAft>
                <a:spcPts val="600"/>
              </a:spcAft>
              <a:buFont typeface="Arial" panose="020B0604020202020204" pitchFamily="34" charset="0"/>
              <a:buChar char="•"/>
            </a:pPr>
            <a:r>
              <a:rPr lang="en-US" sz="1600" dirty="0"/>
              <a:t>Workshop for external developers to introduce the Guidance document to be held Summer 2022</a:t>
            </a:r>
          </a:p>
          <a:p>
            <a:pPr>
              <a:lnSpc>
                <a:spcPct val="150000"/>
              </a:lnSpc>
              <a:spcAft>
                <a:spcPts val="600"/>
              </a:spcAft>
            </a:pPr>
            <a:endParaRPr lang="en-US" sz="1600" dirty="0"/>
          </a:p>
          <a:p>
            <a:pPr lvl="1">
              <a:spcAft>
                <a:spcPts val="600"/>
              </a:spcAft>
            </a:pPr>
            <a:endParaRPr lang="en-US" sz="1600" dirty="0"/>
          </a:p>
        </p:txBody>
      </p:sp>
      <p:pic>
        <p:nvPicPr>
          <p:cNvPr id="4" name="Picture 3">
            <a:extLst>
              <a:ext uri="{FF2B5EF4-FFF2-40B4-BE49-F238E27FC236}">
                <a16:creationId xmlns:a16="http://schemas.microsoft.com/office/drawing/2014/main" id="{5DAFE39D-FE53-4C53-83C4-D8D999F52846}"/>
              </a:ext>
            </a:extLst>
          </p:cNvPr>
          <p:cNvPicPr>
            <a:picLocks noChangeAspect="1"/>
          </p:cNvPicPr>
          <p:nvPr/>
        </p:nvPicPr>
        <p:blipFill>
          <a:blip r:embed="rId5"/>
          <a:stretch>
            <a:fillRect/>
          </a:stretch>
        </p:blipFill>
        <p:spPr>
          <a:xfrm>
            <a:off x="6096000" y="2328823"/>
            <a:ext cx="5381553" cy="3271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1343940"/>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2175" y="0"/>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DDC110-3D46-46A4-891B-DC1DCC609FCC}"/>
              </a:ext>
            </a:extLst>
          </p:cNvPr>
          <p:cNvSpPr txBox="1"/>
          <p:nvPr/>
        </p:nvSpPr>
        <p:spPr>
          <a:xfrm>
            <a:off x="125841" y="2534720"/>
            <a:ext cx="5396918" cy="1384995"/>
          </a:xfrm>
          <a:prstGeom prst="rect">
            <a:avLst/>
          </a:prstGeom>
          <a:noFill/>
        </p:spPr>
        <p:txBody>
          <a:bodyPr wrap="square" rtlCol="0">
            <a:spAutoFit/>
          </a:bodyPr>
          <a:lstStyle/>
          <a:p>
            <a:pPr algn="ctr"/>
            <a:r>
              <a:rPr lang="en-IE" sz="2800" b="1" dirty="0">
                <a:solidFill>
                  <a:schemeClr val="accent2">
                    <a:lumMod val="75000"/>
                  </a:schemeClr>
                </a:solidFill>
              </a:rPr>
              <a:t>SDCC Sustainable Drainage Explanatory, Design &amp; Evaluation Guide 2022</a:t>
            </a:r>
            <a:endParaRPr lang="en-IE" sz="2400" dirty="0"/>
          </a:p>
        </p:txBody>
      </p:sp>
      <p:pic>
        <p:nvPicPr>
          <p:cNvPr id="7" name="Picture 6">
            <a:extLst>
              <a:ext uri="{FF2B5EF4-FFF2-40B4-BE49-F238E27FC236}">
                <a16:creationId xmlns:a16="http://schemas.microsoft.com/office/drawing/2014/main" id="{397CCD34-D955-49A3-95CD-306431B6250C}"/>
              </a:ext>
            </a:extLst>
          </p:cNvPr>
          <p:cNvPicPr>
            <a:picLocks noChangeAspect="1"/>
          </p:cNvPicPr>
          <p:nvPr/>
        </p:nvPicPr>
        <p:blipFill>
          <a:blip r:embed="rId5"/>
          <a:stretch>
            <a:fillRect/>
          </a:stretch>
        </p:blipFill>
        <p:spPr>
          <a:xfrm>
            <a:off x="6488324" y="1963657"/>
            <a:ext cx="3672578" cy="4597328"/>
          </a:xfrm>
          <a:prstGeom prst="rect">
            <a:avLst/>
          </a:prstGeom>
          <a:ln>
            <a:solidFill>
              <a:srgbClr val="00B0F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7494591"/>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0"/>
            <a:ext cx="123856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8B3C68FC-518A-4EDA-8126-6FD0EA169D73}"/>
              </a:ext>
            </a:extLst>
          </p:cNvPr>
          <p:cNvSpPr>
            <a:spLocks noGrp="1"/>
          </p:cNvSpPr>
          <p:nvPr>
            <p:ph type="subTitle" idx="1"/>
          </p:nvPr>
        </p:nvSpPr>
        <p:spPr>
          <a:xfrm>
            <a:off x="1524000" y="3157422"/>
            <a:ext cx="9144000" cy="1655762"/>
          </a:xfrm>
        </p:spPr>
        <p:txBody>
          <a:bodyPr>
            <a:normAutofit/>
          </a:bodyPr>
          <a:lstStyle/>
          <a:p>
            <a:r>
              <a:rPr lang="en-IE" sz="4100" b="1" dirty="0">
                <a:solidFill>
                  <a:schemeClr val="bg1"/>
                </a:solidFill>
              </a:rPr>
              <a:t>Thank you</a:t>
            </a:r>
          </a:p>
          <a:p>
            <a:endParaRPr lang="en-IE" sz="2000" b="1" dirty="0">
              <a:solidFill>
                <a:schemeClr val="bg1"/>
              </a:solidFill>
            </a:endParaRPr>
          </a:p>
        </p:txBody>
      </p:sp>
    </p:spTree>
    <p:extLst>
      <p:ext uri="{BB962C8B-B14F-4D97-AF65-F5344CB8AC3E}">
        <p14:creationId xmlns:p14="http://schemas.microsoft.com/office/powerpoint/2010/main" val="1534650533"/>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2175" y="0"/>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DDC110-3D46-46A4-891B-DC1DCC609FCC}"/>
              </a:ext>
            </a:extLst>
          </p:cNvPr>
          <p:cNvSpPr txBox="1"/>
          <p:nvPr/>
        </p:nvSpPr>
        <p:spPr>
          <a:xfrm>
            <a:off x="699082" y="1136406"/>
            <a:ext cx="4876800" cy="523220"/>
          </a:xfrm>
          <a:prstGeom prst="rect">
            <a:avLst/>
          </a:prstGeom>
          <a:noFill/>
        </p:spPr>
        <p:txBody>
          <a:bodyPr wrap="square" rtlCol="0">
            <a:spAutoFit/>
          </a:bodyPr>
          <a:lstStyle/>
          <a:p>
            <a:pPr algn="ctr"/>
            <a:r>
              <a:rPr lang="en-IE" sz="2800" b="1" dirty="0">
                <a:solidFill>
                  <a:schemeClr val="accent2">
                    <a:lumMod val="75000"/>
                  </a:schemeClr>
                </a:solidFill>
              </a:rPr>
              <a:t>The Water Cycle</a:t>
            </a:r>
            <a:endParaRPr lang="en-IE" sz="2400" dirty="0"/>
          </a:p>
        </p:txBody>
      </p:sp>
      <p:pic>
        <p:nvPicPr>
          <p:cNvPr id="6" name="Picture 5">
            <a:extLst>
              <a:ext uri="{FF2B5EF4-FFF2-40B4-BE49-F238E27FC236}">
                <a16:creationId xmlns:a16="http://schemas.microsoft.com/office/drawing/2014/main" id="{5CCD8984-9D4D-4059-9150-220D3990A6E4}"/>
              </a:ext>
            </a:extLst>
          </p:cNvPr>
          <p:cNvPicPr>
            <a:picLocks noChangeAspect="1"/>
          </p:cNvPicPr>
          <p:nvPr/>
        </p:nvPicPr>
        <p:blipFill>
          <a:blip r:embed="rId5"/>
          <a:stretch>
            <a:fillRect/>
          </a:stretch>
        </p:blipFill>
        <p:spPr>
          <a:xfrm>
            <a:off x="2083324" y="2278359"/>
            <a:ext cx="7367620" cy="3443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638820"/>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2175" y="0"/>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DDC110-3D46-46A4-891B-DC1DCC609FCC}"/>
              </a:ext>
            </a:extLst>
          </p:cNvPr>
          <p:cNvSpPr txBox="1"/>
          <p:nvPr/>
        </p:nvSpPr>
        <p:spPr>
          <a:xfrm>
            <a:off x="699082" y="1136406"/>
            <a:ext cx="4876800" cy="1323439"/>
          </a:xfrm>
          <a:prstGeom prst="rect">
            <a:avLst/>
          </a:prstGeom>
          <a:noFill/>
        </p:spPr>
        <p:txBody>
          <a:bodyPr wrap="square" rtlCol="0">
            <a:spAutoFit/>
          </a:bodyPr>
          <a:lstStyle/>
          <a:p>
            <a:pPr algn="ctr"/>
            <a:r>
              <a:rPr lang="en-IE" sz="2800" b="1" dirty="0">
                <a:solidFill>
                  <a:schemeClr val="accent2">
                    <a:lumMod val="75000"/>
                  </a:schemeClr>
                </a:solidFill>
              </a:rPr>
              <a:t>Traditional Surface </a:t>
            </a:r>
          </a:p>
          <a:p>
            <a:pPr algn="ctr"/>
            <a:r>
              <a:rPr lang="en-IE" sz="2800" b="1" dirty="0">
                <a:solidFill>
                  <a:schemeClr val="accent2">
                    <a:lumMod val="75000"/>
                  </a:schemeClr>
                </a:solidFill>
              </a:rPr>
              <a:t>Water Drainage</a:t>
            </a:r>
          </a:p>
          <a:p>
            <a:endParaRPr lang="en-IE" sz="2400" dirty="0"/>
          </a:p>
        </p:txBody>
      </p:sp>
      <p:sp>
        <p:nvSpPr>
          <p:cNvPr id="3" name="TextBox 2">
            <a:extLst>
              <a:ext uri="{FF2B5EF4-FFF2-40B4-BE49-F238E27FC236}">
                <a16:creationId xmlns:a16="http://schemas.microsoft.com/office/drawing/2014/main" id="{21C74895-9F07-4C0F-BE14-5E4EDCE2C7AB}"/>
              </a:ext>
            </a:extLst>
          </p:cNvPr>
          <p:cNvSpPr txBox="1"/>
          <p:nvPr/>
        </p:nvSpPr>
        <p:spPr>
          <a:xfrm>
            <a:off x="1174459" y="2617365"/>
            <a:ext cx="5001369" cy="3477875"/>
          </a:xfrm>
          <a:prstGeom prst="rect">
            <a:avLst/>
          </a:prstGeom>
          <a:noFill/>
        </p:spPr>
        <p:txBody>
          <a:bodyPr wrap="none" rtlCol="0">
            <a:spAutoFit/>
          </a:bodyPr>
          <a:lstStyle/>
          <a:p>
            <a:pPr marL="285750" indent="-285750">
              <a:buFont typeface="Arial" panose="020B0604020202020204" pitchFamily="34" charset="0"/>
              <a:buChar char="•"/>
            </a:pPr>
            <a:r>
              <a:rPr lang="en-GB" sz="2000" dirty="0"/>
              <a:t>“Hard Engineered” Gully and piped systems</a:t>
            </a:r>
          </a:p>
          <a:p>
            <a:endParaRPr lang="en-GB" sz="2000" dirty="0"/>
          </a:p>
          <a:p>
            <a:pPr marL="285750" indent="-285750">
              <a:buFont typeface="Arial" panose="020B0604020202020204" pitchFamily="34" charset="0"/>
              <a:buChar char="•"/>
            </a:pPr>
            <a:r>
              <a:rPr lang="en-GB" sz="2000" dirty="0"/>
              <a:t>Underground Concrete attenuation tanks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Petrol Interceptor</a:t>
            </a:r>
          </a:p>
          <a:p>
            <a:endParaRPr lang="en-GB" sz="2000" dirty="0"/>
          </a:p>
          <a:p>
            <a:pPr marL="285750" indent="-285750">
              <a:buFont typeface="Arial" panose="020B0604020202020204" pitchFamily="34" charset="0"/>
              <a:buChar char="•"/>
            </a:pPr>
            <a:r>
              <a:rPr lang="en-GB" sz="2000" dirty="0"/>
              <a:t>Very little treatment</a:t>
            </a:r>
          </a:p>
          <a:p>
            <a:endParaRPr lang="en-GB" sz="2000" dirty="0"/>
          </a:p>
          <a:p>
            <a:pPr marL="285750" indent="-285750">
              <a:buFont typeface="Arial" panose="020B0604020202020204" pitchFamily="34" charset="0"/>
              <a:buChar char="•"/>
            </a:pPr>
            <a:r>
              <a:rPr lang="en-GB" sz="2000" dirty="0"/>
              <a:t>No natural losses</a:t>
            </a:r>
          </a:p>
          <a:p>
            <a:endParaRPr lang="en-GB" sz="2000" dirty="0"/>
          </a:p>
          <a:p>
            <a:pPr marL="285750" indent="-285750">
              <a:buFont typeface="Arial" panose="020B0604020202020204" pitchFamily="34" charset="0"/>
              <a:buChar char="•"/>
            </a:pPr>
            <a:r>
              <a:rPr lang="en-GB" sz="2000" dirty="0"/>
              <a:t>No public amenity or biodiversity value</a:t>
            </a:r>
            <a:endParaRPr lang="en-IE" sz="2000" dirty="0"/>
          </a:p>
        </p:txBody>
      </p:sp>
      <p:pic>
        <p:nvPicPr>
          <p:cNvPr id="6" name="Picture 5">
            <a:extLst>
              <a:ext uri="{FF2B5EF4-FFF2-40B4-BE49-F238E27FC236}">
                <a16:creationId xmlns:a16="http://schemas.microsoft.com/office/drawing/2014/main" id="{A5474065-588E-4119-A9E3-75339C0E681E}"/>
              </a:ext>
            </a:extLst>
          </p:cNvPr>
          <p:cNvPicPr>
            <a:picLocks noChangeAspect="1"/>
          </p:cNvPicPr>
          <p:nvPr/>
        </p:nvPicPr>
        <p:blipFill>
          <a:blip r:embed="rId5"/>
          <a:stretch>
            <a:fillRect/>
          </a:stretch>
        </p:blipFill>
        <p:spPr>
          <a:xfrm>
            <a:off x="7040098" y="2241095"/>
            <a:ext cx="4191748" cy="201436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F371A79-8BA1-461A-AEB0-352FD0B1EB7A}"/>
              </a:ext>
            </a:extLst>
          </p:cNvPr>
          <p:cNvPicPr>
            <a:picLocks noChangeAspect="1"/>
          </p:cNvPicPr>
          <p:nvPr/>
        </p:nvPicPr>
        <p:blipFill>
          <a:blip r:embed="rId6"/>
          <a:stretch>
            <a:fillRect/>
          </a:stretch>
        </p:blipFill>
        <p:spPr>
          <a:xfrm>
            <a:off x="7944481" y="4549548"/>
            <a:ext cx="2382982" cy="2014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1020591"/>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2DE0803-0599-4E40-BA5B-7D6F079BAF0E}"/>
              </a:ext>
            </a:extLst>
          </p:cNvPr>
          <p:cNvPicPr>
            <a:picLocks noChangeAspect="1"/>
          </p:cNvPicPr>
          <p:nvPr/>
        </p:nvPicPr>
        <p:blipFill>
          <a:blip r:embed="rId5"/>
          <a:stretch>
            <a:fillRect/>
          </a:stretch>
        </p:blipFill>
        <p:spPr>
          <a:xfrm>
            <a:off x="1145084" y="2323619"/>
            <a:ext cx="3984796" cy="4025962"/>
          </a:xfrm>
          <a:prstGeom prst="rect">
            <a:avLst/>
          </a:prstGeom>
          <a:ln>
            <a:solidFill>
              <a:schemeClr val="accent1">
                <a:lumMod val="50000"/>
              </a:schemeClr>
            </a:solidFill>
          </a:ln>
        </p:spPr>
      </p:pic>
      <p:sp>
        <p:nvSpPr>
          <p:cNvPr id="9" name="TextBox 8">
            <a:extLst>
              <a:ext uri="{FF2B5EF4-FFF2-40B4-BE49-F238E27FC236}">
                <a16:creationId xmlns:a16="http://schemas.microsoft.com/office/drawing/2014/main" id="{1D0FB171-FC2D-410E-B80B-8CD45D38B0DB}"/>
              </a:ext>
            </a:extLst>
          </p:cNvPr>
          <p:cNvSpPr txBox="1"/>
          <p:nvPr/>
        </p:nvSpPr>
        <p:spPr>
          <a:xfrm>
            <a:off x="6274964" y="2323619"/>
            <a:ext cx="4876800" cy="861774"/>
          </a:xfrm>
          <a:prstGeom prst="rect">
            <a:avLst/>
          </a:prstGeom>
          <a:noFill/>
        </p:spPr>
        <p:txBody>
          <a:bodyPr wrap="square" rtlCol="0">
            <a:spAutoFit/>
          </a:bodyPr>
          <a:lstStyle/>
          <a:p>
            <a:pPr algn="ctr"/>
            <a:r>
              <a:rPr lang="en-IE" sz="3200" b="1" dirty="0">
                <a:solidFill>
                  <a:schemeClr val="accent2">
                    <a:lumMod val="75000"/>
                  </a:schemeClr>
                </a:solidFill>
              </a:rPr>
              <a:t>The “4 Pillars”</a:t>
            </a:r>
          </a:p>
          <a:p>
            <a:endParaRPr lang="en-IE" dirty="0"/>
          </a:p>
        </p:txBody>
      </p:sp>
      <p:sp>
        <p:nvSpPr>
          <p:cNvPr id="7" name="TextBox 6">
            <a:extLst>
              <a:ext uri="{FF2B5EF4-FFF2-40B4-BE49-F238E27FC236}">
                <a16:creationId xmlns:a16="http://schemas.microsoft.com/office/drawing/2014/main" id="{8AA3AF5E-679F-4B46-B4E5-913321CF603B}"/>
              </a:ext>
            </a:extLst>
          </p:cNvPr>
          <p:cNvSpPr txBox="1"/>
          <p:nvPr/>
        </p:nvSpPr>
        <p:spPr>
          <a:xfrm>
            <a:off x="699082" y="1136406"/>
            <a:ext cx="4876800" cy="1384995"/>
          </a:xfrm>
          <a:prstGeom prst="rect">
            <a:avLst/>
          </a:prstGeom>
          <a:noFill/>
        </p:spPr>
        <p:txBody>
          <a:bodyPr wrap="square" rtlCol="0">
            <a:spAutoFit/>
          </a:bodyPr>
          <a:lstStyle/>
          <a:p>
            <a:pPr algn="ctr"/>
            <a:r>
              <a:rPr lang="en-IE" sz="2800" b="1" dirty="0">
                <a:solidFill>
                  <a:schemeClr val="accent2">
                    <a:lumMod val="75000"/>
                  </a:schemeClr>
                </a:solidFill>
              </a:rPr>
              <a:t>What are Sustainable </a:t>
            </a:r>
          </a:p>
          <a:p>
            <a:pPr algn="ctr"/>
            <a:r>
              <a:rPr lang="en-IE" sz="2800" b="1" dirty="0">
                <a:solidFill>
                  <a:schemeClr val="accent2">
                    <a:lumMod val="75000"/>
                  </a:schemeClr>
                </a:solidFill>
              </a:rPr>
              <a:t>Drainage Systems (</a:t>
            </a:r>
            <a:r>
              <a:rPr lang="en-IE" sz="2800" b="1" dirty="0" err="1">
                <a:solidFill>
                  <a:schemeClr val="accent2">
                    <a:lumMod val="75000"/>
                  </a:schemeClr>
                </a:solidFill>
              </a:rPr>
              <a:t>SuDS</a:t>
            </a:r>
            <a:r>
              <a:rPr lang="en-IE" sz="2800" b="1" dirty="0">
                <a:solidFill>
                  <a:schemeClr val="accent2">
                    <a:lumMod val="75000"/>
                  </a:schemeClr>
                </a:solidFill>
              </a:rPr>
              <a:t>)? </a:t>
            </a:r>
          </a:p>
          <a:p>
            <a:pPr algn="ctr"/>
            <a:endParaRPr lang="en-IE" sz="2800" dirty="0"/>
          </a:p>
        </p:txBody>
      </p:sp>
      <p:cxnSp>
        <p:nvCxnSpPr>
          <p:cNvPr id="4" name="Straight Arrow Connector 3">
            <a:extLst>
              <a:ext uri="{FF2B5EF4-FFF2-40B4-BE49-F238E27FC236}">
                <a16:creationId xmlns:a16="http://schemas.microsoft.com/office/drawing/2014/main" id="{DA22658B-6EA1-431E-BDF2-B01EB9D78BAA}"/>
              </a:ext>
            </a:extLst>
          </p:cNvPr>
          <p:cNvCxnSpPr/>
          <p:nvPr/>
        </p:nvCxnSpPr>
        <p:spPr>
          <a:xfrm flipH="1">
            <a:off x="5308979" y="2648712"/>
            <a:ext cx="2047164" cy="0"/>
          </a:xfrm>
          <a:prstGeom prst="straightConnector1">
            <a:avLst/>
          </a:prstGeom>
          <a:ln w="38100">
            <a:solidFill>
              <a:srgbClr val="C55A1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99A3E6-724E-4316-BA4F-80BCFC55B909}"/>
              </a:ext>
            </a:extLst>
          </p:cNvPr>
          <p:cNvSpPr txBox="1"/>
          <p:nvPr/>
        </p:nvSpPr>
        <p:spPr>
          <a:xfrm>
            <a:off x="5618735" y="3346833"/>
            <a:ext cx="6189258" cy="1711366"/>
          </a:xfrm>
          <a:prstGeom prst="rect">
            <a:avLst/>
          </a:prstGeom>
          <a:noFill/>
        </p:spPr>
        <p:txBody>
          <a:bodyPr wrap="square">
            <a:spAutoFit/>
          </a:bodyPr>
          <a:lstStyle/>
          <a:p>
            <a:pPr algn="ctr">
              <a:lnSpc>
                <a:spcPct val="150000"/>
              </a:lnSpc>
            </a:pPr>
            <a:r>
              <a:rPr lang="en-IE" sz="1800" b="0" i="1" u="none" strike="noStrike" baseline="0" dirty="0">
                <a:latin typeface="CIDFont+F2"/>
              </a:rPr>
              <a:t>‘Sustainable Drainage Systems or </a:t>
            </a:r>
            <a:r>
              <a:rPr lang="en-IE" sz="1800" b="1" i="1" u="none" strike="noStrike" baseline="0" dirty="0" err="1">
                <a:latin typeface="CIDFont+F2"/>
              </a:rPr>
              <a:t>SuDS</a:t>
            </a:r>
            <a:r>
              <a:rPr lang="en-IE" sz="1800" b="0" i="1" u="none" strike="noStrike" baseline="0" dirty="0">
                <a:latin typeface="CIDFont+F2"/>
              </a:rPr>
              <a:t> is a way of managing rainfall that </a:t>
            </a:r>
            <a:r>
              <a:rPr lang="en-IE" sz="1800" b="1" i="1" u="none" strike="noStrike" baseline="0" dirty="0">
                <a:latin typeface="CIDFont+F2"/>
              </a:rPr>
              <a:t>minimises the negative impacts </a:t>
            </a:r>
            <a:r>
              <a:rPr lang="en-IE" sz="1800" b="0" i="1" u="none" strike="noStrike" baseline="0" dirty="0">
                <a:latin typeface="CIDFont+F2"/>
              </a:rPr>
              <a:t>on the quantity and quality of runoff whilst maximising the </a:t>
            </a:r>
            <a:r>
              <a:rPr lang="en-IE" sz="1800" b="1" i="1" u="none" strike="noStrike" baseline="0" dirty="0">
                <a:latin typeface="CIDFont+F2"/>
              </a:rPr>
              <a:t>benefits of amenity and</a:t>
            </a:r>
            <a:r>
              <a:rPr lang="en-IE" sz="1800" b="1" i="1" u="none" strike="noStrike" baseline="0" dirty="0">
                <a:latin typeface="CIDFont+F1"/>
              </a:rPr>
              <a:t> </a:t>
            </a:r>
            <a:r>
              <a:rPr lang="en-IE" sz="1800" b="1" i="1" u="none" strike="noStrike" baseline="0" dirty="0">
                <a:latin typeface="CIDFont+F2"/>
              </a:rPr>
              <a:t>biodiversity </a:t>
            </a:r>
            <a:r>
              <a:rPr lang="en-IE" sz="1800" b="0" i="1" u="none" strike="noStrike" baseline="0" dirty="0">
                <a:latin typeface="CIDFont+F2"/>
              </a:rPr>
              <a:t>for people and the environment.’</a:t>
            </a:r>
          </a:p>
        </p:txBody>
      </p:sp>
    </p:spTree>
    <p:extLst>
      <p:ext uri="{BB962C8B-B14F-4D97-AF65-F5344CB8AC3E}">
        <p14:creationId xmlns:p14="http://schemas.microsoft.com/office/powerpoint/2010/main" val="173764572"/>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7B13E5C-9873-4FFF-A2F1-0FCA17596F55}"/>
              </a:ext>
            </a:extLst>
          </p:cNvPr>
          <p:cNvPicPr>
            <a:picLocks noChangeAspect="1"/>
          </p:cNvPicPr>
          <p:nvPr/>
        </p:nvPicPr>
        <p:blipFill rotWithShape="1">
          <a:blip r:embed="rId3"/>
          <a:srcRect l="9038" r="6459" b="3"/>
          <a:stretch/>
        </p:blipFill>
        <p:spPr>
          <a:xfrm>
            <a:off x="35744" y="-45703"/>
            <a:ext cx="3072934" cy="3547301"/>
          </a:xfrm>
          <a:prstGeom prst="rect">
            <a:avLst/>
          </a:prstGeom>
          <a:ln>
            <a:solidFill>
              <a:schemeClr val="tx1"/>
            </a:solidFill>
          </a:ln>
        </p:spPr>
      </p:pic>
      <p:pic>
        <p:nvPicPr>
          <p:cNvPr id="3" name="Picture 2">
            <a:extLst>
              <a:ext uri="{FF2B5EF4-FFF2-40B4-BE49-F238E27FC236}">
                <a16:creationId xmlns:a16="http://schemas.microsoft.com/office/drawing/2014/main" id="{61BF1EC0-72A1-40E8-A7D6-DF6E2D4B9D6D}"/>
              </a:ext>
            </a:extLst>
          </p:cNvPr>
          <p:cNvPicPr>
            <a:picLocks noChangeAspect="1"/>
          </p:cNvPicPr>
          <p:nvPr/>
        </p:nvPicPr>
        <p:blipFill rotWithShape="1">
          <a:blip r:embed="rId4"/>
          <a:srcRect l="128" r="26119" b="-2"/>
          <a:stretch/>
        </p:blipFill>
        <p:spPr>
          <a:xfrm>
            <a:off x="3108678" y="10"/>
            <a:ext cx="3064125" cy="3428990"/>
          </a:xfrm>
          <a:prstGeom prst="rect">
            <a:avLst/>
          </a:prstGeom>
          <a:ln>
            <a:solidFill>
              <a:schemeClr val="tx1"/>
            </a:solidFill>
          </a:ln>
        </p:spPr>
      </p:pic>
      <p:sp>
        <p:nvSpPr>
          <p:cNvPr id="16" name="Rectangle 1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55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298B442-ECED-44FF-A642-F7964F39DB9B}"/>
              </a:ext>
            </a:extLst>
          </p:cNvPr>
          <p:cNvPicPr>
            <a:picLocks noChangeAspect="1"/>
          </p:cNvPicPr>
          <p:nvPr/>
        </p:nvPicPr>
        <p:blipFill>
          <a:blip r:embed="rId5"/>
          <a:stretch>
            <a:fillRect/>
          </a:stretch>
        </p:blipFill>
        <p:spPr>
          <a:xfrm>
            <a:off x="6017111" y="-1"/>
            <a:ext cx="3072934" cy="3447351"/>
          </a:xfrm>
          <a:prstGeom prst="rect">
            <a:avLst/>
          </a:prstGeom>
          <a:ln>
            <a:solidFill>
              <a:schemeClr val="tx1"/>
            </a:solidFill>
          </a:ln>
        </p:spPr>
      </p:pic>
      <p:pic>
        <p:nvPicPr>
          <p:cNvPr id="11" name="Picture 10">
            <a:extLst>
              <a:ext uri="{FF2B5EF4-FFF2-40B4-BE49-F238E27FC236}">
                <a16:creationId xmlns:a16="http://schemas.microsoft.com/office/drawing/2014/main" id="{854A0FDB-2180-4665-864E-229F911E104B}"/>
              </a:ext>
            </a:extLst>
          </p:cNvPr>
          <p:cNvPicPr>
            <a:picLocks noChangeAspect="1"/>
          </p:cNvPicPr>
          <p:nvPr/>
        </p:nvPicPr>
        <p:blipFill>
          <a:blip r:embed="rId6"/>
          <a:stretch>
            <a:fillRect/>
          </a:stretch>
        </p:blipFill>
        <p:spPr>
          <a:xfrm>
            <a:off x="35744" y="3102429"/>
            <a:ext cx="6083876" cy="3755561"/>
          </a:xfrm>
          <a:prstGeom prst="rect">
            <a:avLst/>
          </a:prstGeom>
          <a:ln>
            <a:solidFill>
              <a:schemeClr val="tx1"/>
            </a:solidFill>
          </a:ln>
        </p:spPr>
      </p:pic>
      <p:pic>
        <p:nvPicPr>
          <p:cNvPr id="5" name="Picture 4">
            <a:extLst>
              <a:ext uri="{FF2B5EF4-FFF2-40B4-BE49-F238E27FC236}">
                <a16:creationId xmlns:a16="http://schemas.microsoft.com/office/drawing/2014/main" id="{13854EF8-68D0-4618-A91D-30E4278B5519}"/>
              </a:ext>
            </a:extLst>
          </p:cNvPr>
          <p:cNvPicPr>
            <a:picLocks noChangeAspect="1"/>
          </p:cNvPicPr>
          <p:nvPr/>
        </p:nvPicPr>
        <p:blipFill>
          <a:blip r:embed="rId7"/>
          <a:stretch>
            <a:fillRect/>
          </a:stretch>
        </p:blipFill>
        <p:spPr>
          <a:xfrm>
            <a:off x="8900224" y="0"/>
            <a:ext cx="3318066" cy="3429000"/>
          </a:xfrm>
          <a:prstGeom prst="rect">
            <a:avLst/>
          </a:prstGeom>
          <a:ln>
            <a:solidFill>
              <a:schemeClr val="tx1"/>
            </a:solidFill>
          </a:ln>
        </p:spPr>
      </p:pic>
      <p:sp>
        <p:nvSpPr>
          <p:cNvPr id="4" name="TextBox 3">
            <a:extLst>
              <a:ext uri="{FF2B5EF4-FFF2-40B4-BE49-F238E27FC236}">
                <a16:creationId xmlns:a16="http://schemas.microsoft.com/office/drawing/2014/main" id="{FE05678E-A091-4805-B531-E734B55F2155}"/>
              </a:ext>
            </a:extLst>
          </p:cNvPr>
          <p:cNvSpPr txBox="1"/>
          <p:nvPr/>
        </p:nvSpPr>
        <p:spPr>
          <a:xfrm>
            <a:off x="8026767" y="3068843"/>
            <a:ext cx="873457" cy="369332"/>
          </a:xfrm>
          <a:prstGeom prst="rect">
            <a:avLst/>
          </a:prstGeom>
          <a:solidFill>
            <a:srgbClr val="FFFFFF">
              <a:alpha val="47059"/>
            </a:srgbClr>
          </a:solidFill>
        </p:spPr>
        <p:txBody>
          <a:bodyPr wrap="square" rtlCol="0">
            <a:spAutoFit/>
          </a:bodyPr>
          <a:lstStyle/>
          <a:p>
            <a:pPr algn="ctr"/>
            <a:r>
              <a:rPr lang="en-GB" dirty="0">
                <a:solidFill>
                  <a:schemeClr val="bg1"/>
                </a:solidFill>
              </a:rPr>
              <a:t>Swale</a:t>
            </a:r>
            <a:endParaRPr lang="en-IE" dirty="0">
              <a:solidFill>
                <a:schemeClr val="bg1"/>
              </a:solidFill>
            </a:endParaRPr>
          </a:p>
        </p:txBody>
      </p:sp>
      <p:sp>
        <p:nvSpPr>
          <p:cNvPr id="10" name="Rectangle 9">
            <a:extLst>
              <a:ext uri="{FF2B5EF4-FFF2-40B4-BE49-F238E27FC236}">
                <a16:creationId xmlns:a16="http://schemas.microsoft.com/office/drawing/2014/main" id="{4D73C9A1-910C-405B-8AC0-DA633618340B}"/>
              </a:ext>
            </a:extLst>
          </p:cNvPr>
          <p:cNvSpPr/>
          <p:nvPr/>
        </p:nvSpPr>
        <p:spPr>
          <a:xfrm>
            <a:off x="6145507" y="3455669"/>
            <a:ext cx="6046090" cy="3397858"/>
          </a:xfrm>
          <a:prstGeom prst="rect">
            <a:avLst/>
          </a:prstGeom>
          <a:solidFill>
            <a:srgbClr val="D9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TextBox 11">
            <a:extLst>
              <a:ext uri="{FF2B5EF4-FFF2-40B4-BE49-F238E27FC236}">
                <a16:creationId xmlns:a16="http://schemas.microsoft.com/office/drawing/2014/main" id="{9F6C0C89-D0CF-4EE5-8062-CBBE936C5433}"/>
              </a:ext>
            </a:extLst>
          </p:cNvPr>
          <p:cNvSpPr txBox="1"/>
          <p:nvPr/>
        </p:nvSpPr>
        <p:spPr>
          <a:xfrm>
            <a:off x="9773682" y="3070399"/>
            <a:ext cx="2431464" cy="369332"/>
          </a:xfrm>
          <a:prstGeom prst="rect">
            <a:avLst/>
          </a:prstGeom>
          <a:solidFill>
            <a:srgbClr val="FFFFFF">
              <a:alpha val="47059"/>
            </a:srgbClr>
          </a:solidFill>
        </p:spPr>
        <p:txBody>
          <a:bodyPr wrap="square" rtlCol="0">
            <a:spAutoFit/>
          </a:bodyPr>
          <a:lstStyle/>
          <a:p>
            <a:pPr algn="ctr"/>
            <a:r>
              <a:rPr lang="en-GB" dirty="0">
                <a:solidFill>
                  <a:schemeClr val="bg1"/>
                </a:solidFill>
              </a:rPr>
              <a:t>Detention Basin</a:t>
            </a:r>
            <a:endParaRPr lang="en-IE" dirty="0">
              <a:solidFill>
                <a:schemeClr val="bg1"/>
              </a:solidFill>
            </a:endParaRPr>
          </a:p>
        </p:txBody>
      </p:sp>
      <p:sp>
        <p:nvSpPr>
          <p:cNvPr id="13" name="TextBox 12">
            <a:extLst>
              <a:ext uri="{FF2B5EF4-FFF2-40B4-BE49-F238E27FC236}">
                <a16:creationId xmlns:a16="http://schemas.microsoft.com/office/drawing/2014/main" id="{CFF24F7C-6E3E-4A6B-81C7-DB802E2018E1}"/>
              </a:ext>
            </a:extLst>
          </p:cNvPr>
          <p:cNvSpPr txBox="1"/>
          <p:nvPr/>
        </p:nvSpPr>
        <p:spPr>
          <a:xfrm>
            <a:off x="3714043" y="6484195"/>
            <a:ext cx="2431464" cy="369332"/>
          </a:xfrm>
          <a:prstGeom prst="rect">
            <a:avLst/>
          </a:prstGeom>
          <a:solidFill>
            <a:srgbClr val="FFFFFF">
              <a:alpha val="47059"/>
            </a:srgbClr>
          </a:solidFill>
        </p:spPr>
        <p:txBody>
          <a:bodyPr wrap="square" rtlCol="0">
            <a:spAutoFit/>
          </a:bodyPr>
          <a:lstStyle/>
          <a:p>
            <a:pPr algn="ctr"/>
            <a:r>
              <a:rPr lang="en-GB" dirty="0">
                <a:solidFill>
                  <a:schemeClr val="bg1"/>
                </a:solidFill>
              </a:rPr>
              <a:t>Detention Basin</a:t>
            </a:r>
            <a:endParaRPr lang="en-IE" dirty="0">
              <a:solidFill>
                <a:schemeClr val="bg1"/>
              </a:solidFill>
            </a:endParaRPr>
          </a:p>
        </p:txBody>
      </p:sp>
      <p:sp>
        <p:nvSpPr>
          <p:cNvPr id="15" name="TextBox 14">
            <a:extLst>
              <a:ext uri="{FF2B5EF4-FFF2-40B4-BE49-F238E27FC236}">
                <a16:creationId xmlns:a16="http://schemas.microsoft.com/office/drawing/2014/main" id="{895F3FC9-EBFC-4E79-ACD1-CF1926C869AC}"/>
              </a:ext>
            </a:extLst>
          </p:cNvPr>
          <p:cNvSpPr txBox="1"/>
          <p:nvPr/>
        </p:nvSpPr>
        <p:spPr>
          <a:xfrm>
            <a:off x="4435521" y="2708871"/>
            <a:ext cx="1568947" cy="369332"/>
          </a:xfrm>
          <a:prstGeom prst="rect">
            <a:avLst/>
          </a:prstGeom>
          <a:solidFill>
            <a:srgbClr val="FFFFFF">
              <a:alpha val="47059"/>
            </a:srgbClr>
          </a:solidFill>
        </p:spPr>
        <p:txBody>
          <a:bodyPr wrap="square" rtlCol="0">
            <a:spAutoFit/>
          </a:bodyPr>
          <a:lstStyle/>
          <a:p>
            <a:pPr algn="ctr"/>
            <a:r>
              <a:rPr lang="en-GB" dirty="0">
                <a:solidFill>
                  <a:schemeClr val="bg1"/>
                </a:solidFill>
              </a:rPr>
              <a:t>Tree Pits</a:t>
            </a:r>
            <a:endParaRPr lang="en-IE" dirty="0">
              <a:solidFill>
                <a:schemeClr val="bg1"/>
              </a:solidFill>
            </a:endParaRPr>
          </a:p>
        </p:txBody>
      </p:sp>
      <p:sp>
        <p:nvSpPr>
          <p:cNvPr id="17" name="TextBox 16">
            <a:extLst>
              <a:ext uri="{FF2B5EF4-FFF2-40B4-BE49-F238E27FC236}">
                <a16:creationId xmlns:a16="http://schemas.microsoft.com/office/drawing/2014/main" id="{8D04F136-71BD-44D5-842C-0FB14BDF90AA}"/>
              </a:ext>
            </a:extLst>
          </p:cNvPr>
          <p:cNvSpPr txBox="1"/>
          <p:nvPr/>
        </p:nvSpPr>
        <p:spPr>
          <a:xfrm>
            <a:off x="1513190" y="2709243"/>
            <a:ext cx="1568947" cy="369332"/>
          </a:xfrm>
          <a:prstGeom prst="rect">
            <a:avLst/>
          </a:prstGeom>
          <a:solidFill>
            <a:srgbClr val="FFFFFF">
              <a:alpha val="47059"/>
            </a:srgbClr>
          </a:solidFill>
        </p:spPr>
        <p:txBody>
          <a:bodyPr wrap="square" rtlCol="0">
            <a:spAutoFit/>
          </a:bodyPr>
          <a:lstStyle/>
          <a:p>
            <a:pPr algn="ctr"/>
            <a:r>
              <a:rPr lang="en-GB" dirty="0">
                <a:solidFill>
                  <a:schemeClr val="bg1"/>
                </a:solidFill>
              </a:rPr>
              <a:t>Pond/Wetland</a:t>
            </a:r>
            <a:endParaRPr lang="en-IE" dirty="0">
              <a:solidFill>
                <a:schemeClr val="bg1"/>
              </a:solidFill>
            </a:endParaRPr>
          </a:p>
        </p:txBody>
      </p:sp>
      <p:sp>
        <p:nvSpPr>
          <p:cNvPr id="2" name="TextBox 1">
            <a:extLst>
              <a:ext uri="{FF2B5EF4-FFF2-40B4-BE49-F238E27FC236}">
                <a16:creationId xmlns:a16="http://schemas.microsoft.com/office/drawing/2014/main" id="{91DDC110-3D46-46A4-891B-DC1DCC609FCC}"/>
              </a:ext>
            </a:extLst>
          </p:cNvPr>
          <p:cNvSpPr txBox="1"/>
          <p:nvPr/>
        </p:nvSpPr>
        <p:spPr>
          <a:xfrm>
            <a:off x="6538208" y="3235233"/>
            <a:ext cx="5366610" cy="3755560"/>
          </a:xfrm>
          <a:prstGeom prst="rect">
            <a:avLst/>
          </a:prstGeom>
        </p:spPr>
        <p:txBody>
          <a:bodyPr vert="horz" lIns="91440" tIns="45720" rIns="91440" bIns="45720" rtlCol="0">
            <a:noAutofit/>
          </a:bodyPr>
          <a:lstStyle/>
          <a:p>
            <a:pPr>
              <a:lnSpc>
                <a:spcPct val="90000"/>
              </a:lnSpc>
              <a:spcAft>
                <a:spcPts val="600"/>
              </a:spcAft>
            </a:pPr>
            <a:endParaRPr lang="en-US" sz="2400" b="1" u="sng" dirty="0">
              <a:solidFill>
                <a:srgbClr val="FFFFFF"/>
              </a:solidFill>
            </a:endParaRPr>
          </a:p>
          <a:p>
            <a:pPr>
              <a:lnSpc>
                <a:spcPct val="90000"/>
              </a:lnSpc>
              <a:spcAft>
                <a:spcPts val="600"/>
              </a:spcAft>
            </a:pPr>
            <a:r>
              <a:rPr lang="en-US" sz="2400" b="1" u="sng" dirty="0">
                <a:solidFill>
                  <a:srgbClr val="FFFFFF"/>
                </a:solidFill>
              </a:rPr>
              <a:t>Types of </a:t>
            </a:r>
            <a:r>
              <a:rPr lang="en-US" sz="2400" b="1" u="sng" dirty="0" err="1">
                <a:solidFill>
                  <a:srgbClr val="FFFFFF"/>
                </a:solidFill>
              </a:rPr>
              <a:t>SuDS</a:t>
            </a:r>
            <a:r>
              <a:rPr lang="en-US" sz="2400" b="1" u="sng" dirty="0">
                <a:solidFill>
                  <a:srgbClr val="FFFFFF"/>
                </a:solidFill>
              </a:rPr>
              <a:t> Features</a:t>
            </a:r>
          </a:p>
          <a:p>
            <a:pPr indent="-228600">
              <a:lnSpc>
                <a:spcPct val="90000"/>
              </a:lnSpc>
              <a:spcAft>
                <a:spcPts val="600"/>
              </a:spcAft>
              <a:buFont typeface="Arial" panose="020B0604020202020204" pitchFamily="34" charset="0"/>
              <a:buChar char="•"/>
            </a:pPr>
            <a:endParaRPr lang="en-US" sz="1600" dirty="0">
              <a:solidFill>
                <a:srgbClr val="FFFFFF"/>
              </a:solidFill>
            </a:endParaRPr>
          </a:p>
          <a:p>
            <a:pPr marL="285750" indent="-228600">
              <a:lnSpc>
                <a:spcPct val="90000"/>
              </a:lnSpc>
              <a:spcAft>
                <a:spcPts val="600"/>
              </a:spcAft>
              <a:buFont typeface="Arial" panose="020B0604020202020204" pitchFamily="34" charset="0"/>
              <a:buChar char="•"/>
            </a:pPr>
            <a:r>
              <a:rPr lang="en-US" sz="2000" dirty="0">
                <a:solidFill>
                  <a:srgbClr val="FFFFFF"/>
                </a:solidFill>
              </a:rPr>
              <a:t>Swales</a:t>
            </a:r>
          </a:p>
          <a:p>
            <a:pPr marL="285750" indent="-228600">
              <a:lnSpc>
                <a:spcPct val="90000"/>
              </a:lnSpc>
              <a:spcAft>
                <a:spcPts val="600"/>
              </a:spcAft>
              <a:buFont typeface="Arial" panose="020B0604020202020204" pitchFamily="34" charset="0"/>
              <a:buChar char="•"/>
            </a:pPr>
            <a:r>
              <a:rPr lang="en-US" sz="2000" dirty="0">
                <a:solidFill>
                  <a:srgbClr val="FFFFFF"/>
                </a:solidFill>
              </a:rPr>
              <a:t>Tree Pits</a:t>
            </a:r>
          </a:p>
          <a:p>
            <a:pPr marL="285750" indent="-228600">
              <a:lnSpc>
                <a:spcPct val="90000"/>
              </a:lnSpc>
              <a:spcAft>
                <a:spcPts val="600"/>
              </a:spcAft>
              <a:buFont typeface="Arial" panose="020B0604020202020204" pitchFamily="34" charset="0"/>
              <a:buChar char="•"/>
            </a:pPr>
            <a:r>
              <a:rPr lang="en-US" sz="2000" dirty="0">
                <a:solidFill>
                  <a:srgbClr val="FFFFFF"/>
                </a:solidFill>
              </a:rPr>
              <a:t>Detention Basins/Attenuation Ponds</a:t>
            </a:r>
          </a:p>
          <a:p>
            <a:pPr marL="285750" indent="-228600">
              <a:lnSpc>
                <a:spcPct val="90000"/>
              </a:lnSpc>
              <a:spcAft>
                <a:spcPts val="600"/>
              </a:spcAft>
              <a:buFont typeface="Arial" panose="020B0604020202020204" pitchFamily="34" charset="0"/>
              <a:buChar char="•"/>
            </a:pPr>
            <a:r>
              <a:rPr lang="en-US" sz="2000" dirty="0">
                <a:solidFill>
                  <a:srgbClr val="FFFFFF"/>
                </a:solidFill>
              </a:rPr>
              <a:t>Wetlands</a:t>
            </a:r>
          </a:p>
          <a:p>
            <a:pPr marL="285750" indent="-228600">
              <a:lnSpc>
                <a:spcPct val="90000"/>
              </a:lnSpc>
              <a:spcAft>
                <a:spcPts val="600"/>
              </a:spcAft>
              <a:buFont typeface="Arial" panose="020B0604020202020204" pitchFamily="34" charset="0"/>
              <a:buChar char="•"/>
            </a:pPr>
            <a:r>
              <a:rPr lang="en-US" sz="2000" dirty="0" err="1">
                <a:solidFill>
                  <a:srgbClr val="FFFFFF"/>
                </a:solidFill>
              </a:rPr>
              <a:t>Soakaways</a:t>
            </a:r>
            <a:endParaRPr lang="en-US" sz="2000" dirty="0">
              <a:solidFill>
                <a:srgbClr val="FFFFFF"/>
              </a:solidFill>
            </a:endParaRPr>
          </a:p>
        </p:txBody>
      </p:sp>
    </p:spTree>
    <p:extLst>
      <p:ext uri="{BB962C8B-B14F-4D97-AF65-F5344CB8AC3E}">
        <p14:creationId xmlns:p14="http://schemas.microsoft.com/office/powerpoint/2010/main" val="1363601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896"/>
    </mc:Choice>
    <mc:Fallback xmlns="">
      <p:transition spd="slow" advTm="578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55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83129DA-B7AC-4083-8EB6-17B027307AD8}"/>
              </a:ext>
            </a:extLst>
          </p:cNvPr>
          <p:cNvPicPr>
            <a:picLocks noChangeAspect="1"/>
          </p:cNvPicPr>
          <p:nvPr/>
        </p:nvPicPr>
        <p:blipFill>
          <a:blip r:embed="rId3"/>
          <a:stretch>
            <a:fillRect/>
          </a:stretch>
        </p:blipFill>
        <p:spPr>
          <a:xfrm>
            <a:off x="0" y="-2"/>
            <a:ext cx="2915156" cy="3367973"/>
          </a:xfrm>
          <a:prstGeom prst="rect">
            <a:avLst/>
          </a:prstGeom>
          <a:ln>
            <a:solidFill>
              <a:schemeClr val="tx1"/>
            </a:solidFill>
          </a:ln>
        </p:spPr>
      </p:pic>
      <p:pic>
        <p:nvPicPr>
          <p:cNvPr id="10" name="Picture 9">
            <a:extLst>
              <a:ext uri="{FF2B5EF4-FFF2-40B4-BE49-F238E27FC236}">
                <a16:creationId xmlns:a16="http://schemas.microsoft.com/office/drawing/2014/main" id="{A9818BCB-A771-40C1-90EE-4DB48EC5E546}"/>
              </a:ext>
            </a:extLst>
          </p:cNvPr>
          <p:cNvPicPr>
            <a:picLocks noChangeAspect="1"/>
          </p:cNvPicPr>
          <p:nvPr/>
        </p:nvPicPr>
        <p:blipFill>
          <a:blip r:embed="rId4"/>
          <a:stretch>
            <a:fillRect/>
          </a:stretch>
        </p:blipFill>
        <p:spPr>
          <a:xfrm>
            <a:off x="2925838" y="1"/>
            <a:ext cx="3262776" cy="3414778"/>
          </a:xfrm>
          <a:prstGeom prst="rect">
            <a:avLst/>
          </a:prstGeom>
          <a:ln>
            <a:solidFill>
              <a:schemeClr val="tx1"/>
            </a:solidFill>
          </a:ln>
        </p:spPr>
      </p:pic>
      <p:pic>
        <p:nvPicPr>
          <p:cNvPr id="13" name="Picture 12">
            <a:extLst>
              <a:ext uri="{FF2B5EF4-FFF2-40B4-BE49-F238E27FC236}">
                <a16:creationId xmlns:a16="http://schemas.microsoft.com/office/drawing/2014/main" id="{1EE46091-829D-44F5-A146-9236AEF7E97B}"/>
              </a:ext>
            </a:extLst>
          </p:cNvPr>
          <p:cNvPicPr>
            <a:picLocks noChangeAspect="1"/>
          </p:cNvPicPr>
          <p:nvPr/>
        </p:nvPicPr>
        <p:blipFill>
          <a:blip r:embed="rId5"/>
          <a:stretch>
            <a:fillRect/>
          </a:stretch>
        </p:blipFill>
        <p:spPr>
          <a:xfrm>
            <a:off x="-13646" y="3383280"/>
            <a:ext cx="6188613" cy="3474721"/>
          </a:xfrm>
          <a:prstGeom prst="rect">
            <a:avLst/>
          </a:prstGeom>
          <a:ln>
            <a:solidFill>
              <a:schemeClr val="tx1"/>
            </a:solidFill>
          </a:ln>
        </p:spPr>
      </p:pic>
      <p:pic>
        <p:nvPicPr>
          <p:cNvPr id="17" name="Picture 16">
            <a:extLst>
              <a:ext uri="{FF2B5EF4-FFF2-40B4-BE49-F238E27FC236}">
                <a16:creationId xmlns:a16="http://schemas.microsoft.com/office/drawing/2014/main" id="{54AA2013-97FF-4F75-BB91-B84FDE445254}"/>
              </a:ext>
            </a:extLst>
          </p:cNvPr>
          <p:cNvPicPr>
            <a:picLocks noChangeAspect="1"/>
          </p:cNvPicPr>
          <p:nvPr/>
        </p:nvPicPr>
        <p:blipFill>
          <a:blip r:embed="rId6"/>
          <a:stretch>
            <a:fillRect/>
          </a:stretch>
        </p:blipFill>
        <p:spPr>
          <a:xfrm>
            <a:off x="9051716" y="-27372"/>
            <a:ext cx="3145625" cy="3474721"/>
          </a:xfrm>
          <a:prstGeom prst="rect">
            <a:avLst/>
          </a:prstGeom>
          <a:ln>
            <a:solidFill>
              <a:schemeClr val="tx1"/>
            </a:solidFill>
          </a:ln>
        </p:spPr>
      </p:pic>
      <p:pic>
        <p:nvPicPr>
          <p:cNvPr id="19" name="Picture 18">
            <a:extLst>
              <a:ext uri="{FF2B5EF4-FFF2-40B4-BE49-F238E27FC236}">
                <a16:creationId xmlns:a16="http://schemas.microsoft.com/office/drawing/2014/main" id="{4998F400-DCF7-444D-B2A0-42CC14A68A64}"/>
              </a:ext>
            </a:extLst>
          </p:cNvPr>
          <p:cNvPicPr>
            <a:picLocks noChangeAspect="1"/>
          </p:cNvPicPr>
          <p:nvPr/>
        </p:nvPicPr>
        <p:blipFill>
          <a:blip r:embed="rId7"/>
          <a:stretch>
            <a:fillRect/>
          </a:stretch>
        </p:blipFill>
        <p:spPr>
          <a:xfrm>
            <a:off x="6095999" y="-43775"/>
            <a:ext cx="3127219" cy="3491123"/>
          </a:xfrm>
          <a:prstGeom prst="rect">
            <a:avLst/>
          </a:prstGeom>
          <a:ln>
            <a:solidFill>
              <a:schemeClr val="tx1"/>
            </a:solidFill>
          </a:ln>
        </p:spPr>
      </p:pic>
      <p:sp>
        <p:nvSpPr>
          <p:cNvPr id="11" name="TextBox 10">
            <a:extLst>
              <a:ext uri="{FF2B5EF4-FFF2-40B4-BE49-F238E27FC236}">
                <a16:creationId xmlns:a16="http://schemas.microsoft.com/office/drawing/2014/main" id="{72407AAA-95DF-4D8A-8908-2D3CFA07CB74}"/>
              </a:ext>
            </a:extLst>
          </p:cNvPr>
          <p:cNvSpPr txBox="1"/>
          <p:nvPr/>
        </p:nvSpPr>
        <p:spPr>
          <a:xfrm>
            <a:off x="743053" y="2998640"/>
            <a:ext cx="2154089" cy="369332"/>
          </a:xfrm>
          <a:prstGeom prst="rect">
            <a:avLst/>
          </a:prstGeom>
          <a:solidFill>
            <a:srgbClr val="FFFFFF">
              <a:alpha val="47059"/>
            </a:srgbClr>
          </a:solidFill>
        </p:spPr>
        <p:txBody>
          <a:bodyPr wrap="square" rtlCol="0">
            <a:spAutoFit/>
          </a:bodyPr>
          <a:lstStyle/>
          <a:p>
            <a:pPr algn="ctr"/>
            <a:r>
              <a:rPr lang="en-GB" dirty="0">
                <a:solidFill>
                  <a:schemeClr val="bg1"/>
                </a:solidFill>
              </a:rPr>
              <a:t>Permeable paving</a:t>
            </a:r>
            <a:endParaRPr lang="en-IE" dirty="0">
              <a:solidFill>
                <a:schemeClr val="bg1"/>
              </a:solidFill>
            </a:endParaRPr>
          </a:p>
        </p:txBody>
      </p:sp>
      <p:sp>
        <p:nvSpPr>
          <p:cNvPr id="12" name="TextBox 11">
            <a:extLst>
              <a:ext uri="{FF2B5EF4-FFF2-40B4-BE49-F238E27FC236}">
                <a16:creationId xmlns:a16="http://schemas.microsoft.com/office/drawing/2014/main" id="{053E5D14-A086-4730-905D-E69DBE017838}"/>
              </a:ext>
            </a:extLst>
          </p:cNvPr>
          <p:cNvSpPr txBox="1"/>
          <p:nvPr/>
        </p:nvSpPr>
        <p:spPr>
          <a:xfrm>
            <a:off x="3941910" y="2984375"/>
            <a:ext cx="2154089" cy="369332"/>
          </a:xfrm>
          <a:prstGeom prst="rect">
            <a:avLst/>
          </a:prstGeom>
          <a:solidFill>
            <a:srgbClr val="FFFFFF">
              <a:alpha val="47059"/>
            </a:srgbClr>
          </a:solidFill>
        </p:spPr>
        <p:txBody>
          <a:bodyPr wrap="square" rtlCol="0">
            <a:spAutoFit/>
          </a:bodyPr>
          <a:lstStyle/>
          <a:p>
            <a:pPr algn="ctr"/>
            <a:r>
              <a:rPr lang="en-GB" dirty="0">
                <a:solidFill>
                  <a:schemeClr val="bg1"/>
                </a:solidFill>
              </a:rPr>
              <a:t>Grass Paving</a:t>
            </a:r>
            <a:endParaRPr lang="en-IE" dirty="0">
              <a:solidFill>
                <a:schemeClr val="bg1"/>
              </a:solidFill>
            </a:endParaRPr>
          </a:p>
        </p:txBody>
      </p:sp>
      <p:sp>
        <p:nvSpPr>
          <p:cNvPr id="15" name="TextBox 14">
            <a:extLst>
              <a:ext uri="{FF2B5EF4-FFF2-40B4-BE49-F238E27FC236}">
                <a16:creationId xmlns:a16="http://schemas.microsoft.com/office/drawing/2014/main" id="{7C0C703E-C37A-4E44-8843-C417535C742F}"/>
              </a:ext>
            </a:extLst>
          </p:cNvPr>
          <p:cNvSpPr txBox="1"/>
          <p:nvPr/>
        </p:nvSpPr>
        <p:spPr>
          <a:xfrm>
            <a:off x="4380931" y="6504953"/>
            <a:ext cx="1689042" cy="369332"/>
          </a:xfrm>
          <a:prstGeom prst="rect">
            <a:avLst/>
          </a:prstGeom>
          <a:solidFill>
            <a:srgbClr val="FFFFFF">
              <a:alpha val="47059"/>
            </a:srgbClr>
          </a:solidFill>
        </p:spPr>
        <p:txBody>
          <a:bodyPr wrap="square" rtlCol="0">
            <a:spAutoFit/>
          </a:bodyPr>
          <a:lstStyle/>
          <a:p>
            <a:pPr algn="ctr"/>
            <a:r>
              <a:rPr lang="en-GB" dirty="0">
                <a:solidFill>
                  <a:schemeClr val="bg1"/>
                </a:solidFill>
              </a:rPr>
              <a:t>Green Roof</a:t>
            </a:r>
            <a:endParaRPr lang="en-IE" dirty="0">
              <a:solidFill>
                <a:schemeClr val="bg1"/>
              </a:solidFill>
            </a:endParaRPr>
          </a:p>
        </p:txBody>
      </p:sp>
      <p:sp>
        <p:nvSpPr>
          <p:cNvPr id="18" name="TextBox 17">
            <a:extLst>
              <a:ext uri="{FF2B5EF4-FFF2-40B4-BE49-F238E27FC236}">
                <a16:creationId xmlns:a16="http://schemas.microsoft.com/office/drawing/2014/main" id="{E8942BE1-53EB-494E-BD6F-F99E99407325}"/>
              </a:ext>
            </a:extLst>
          </p:cNvPr>
          <p:cNvSpPr txBox="1"/>
          <p:nvPr/>
        </p:nvSpPr>
        <p:spPr>
          <a:xfrm>
            <a:off x="7492620" y="3073897"/>
            <a:ext cx="1730597" cy="369332"/>
          </a:xfrm>
          <a:prstGeom prst="rect">
            <a:avLst/>
          </a:prstGeom>
          <a:solidFill>
            <a:srgbClr val="FFFFFF">
              <a:alpha val="47059"/>
            </a:srgbClr>
          </a:solidFill>
        </p:spPr>
        <p:txBody>
          <a:bodyPr wrap="square" rtlCol="0">
            <a:spAutoFit/>
          </a:bodyPr>
          <a:lstStyle/>
          <a:p>
            <a:pPr algn="ctr"/>
            <a:r>
              <a:rPr lang="en-GB" dirty="0">
                <a:solidFill>
                  <a:schemeClr val="bg1"/>
                </a:solidFill>
              </a:rPr>
              <a:t>Filter Drain</a:t>
            </a:r>
            <a:endParaRPr lang="en-IE" dirty="0">
              <a:solidFill>
                <a:schemeClr val="bg1"/>
              </a:solidFill>
            </a:endParaRPr>
          </a:p>
        </p:txBody>
      </p:sp>
      <p:sp>
        <p:nvSpPr>
          <p:cNvPr id="20" name="TextBox 19">
            <a:extLst>
              <a:ext uri="{FF2B5EF4-FFF2-40B4-BE49-F238E27FC236}">
                <a16:creationId xmlns:a16="http://schemas.microsoft.com/office/drawing/2014/main" id="{8170FF36-718B-402E-8DE7-93EC15F5E458}"/>
              </a:ext>
            </a:extLst>
          </p:cNvPr>
          <p:cNvSpPr txBox="1"/>
          <p:nvPr/>
        </p:nvSpPr>
        <p:spPr>
          <a:xfrm>
            <a:off x="10540870" y="3089995"/>
            <a:ext cx="1664775" cy="369332"/>
          </a:xfrm>
          <a:prstGeom prst="rect">
            <a:avLst/>
          </a:prstGeom>
          <a:solidFill>
            <a:srgbClr val="FFFFFF">
              <a:alpha val="47059"/>
            </a:srgbClr>
          </a:solidFill>
        </p:spPr>
        <p:txBody>
          <a:bodyPr wrap="square" rtlCol="0">
            <a:spAutoFit/>
          </a:bodyPr>
          <a:lstStyle/>
          <a:p>
            <a:pPr algn="ctr"/>
            <a:r>
              <a:rPr lang="en-GB" dirty="0">
                <a:solidFill>
                  <a:schemeClr val="bg1"/>
                </a:solidFill>
              </a:rPr>
              <a:t>Water Butt</a:t>
            </a:r>
            <a:endParaRPr lang="en-IE" dirty="0">
              <a:solidFill>
                <a:schemeClr val="bg1"/>
              </a:solidFill>
            </a:endParaRPr>
          </a:p>
        </p:txBody>
      </p:sp>
      <p:sp>
        <p:nvSpPr>
          <p:cNvPr id="21" name="Rectangle 20">
            <a:extLst>
              <a:ext uri="{FF2B5EF4-FFF2-40B4-BE49-F238E27FC236}">
                <a16:creationId xmlns:a16="http://schemas.microsoft.com/office/drawing/2014/main" id="{41BF8024-6BF2-43FE-BC84-5237F5381037}"/>
              </a:ext>
            </a:extLst>
          </p:cNvPr>
          <p:cNvSpPr/>
          <p:nvPr/>
        </p:nvSpPr>
        <p:spPr>
          <a:xfrm>
            <a:off x="6188613" y="3460143"/>
            <a:ext cx="6053578" cy="3397858"/>
          </a:xfrm>
          <a:prstGeom prst="rect">
            <a:avLst/>
          </a:prstGeom>
          <a:solidFill>
            <a:srgbClr val="D9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extBox 1">
            <a:extLst>
              <a:ext uri="{FF2B5EF4-FFF2-40B4-BE49-F238E27FC236}">
                <a16:creationId xmlns:a16="http://schemas.microsoft.com/office/drawing/2014/main" id="{91DDC110-3D46-46A4-891B-DC1DCC609FCC}"/>
              </a:ext>
            </a:extLst>
          </p:cNvPr>
          <p:cNvSpPr txBox="1"/>
          <p:nvPr/>
        </p:nvSpPr>
        <p:spPr>
          <a:xfrm>
            <a:off x="6554159" y="3353707"/>
            <a:ext cx="5366610" cy="1758732"/>
          </a:xfrm>
          <a:prstGeom prst="rect">
            <a:avLst/>
          </a:prstGeom>
        </p:spPr>
        <p:txBody>
          <a:bodyPr vert="horz" lIns="91440" tIns="45720" rIns="91440" bIns="45720" rtlCol="0">
            <a:noAutofit/>
          </a:bodyPr>
          <a:lstStyle/>
          <a:p>
            <a:pPr>
              <a:lnSpc>
                <a:spcPct val="90000"/>
              </a:lnSpc>
              <a:spcAft>
                <a:spcPts val="600"/>
              </a:spcAft>
            </a:pPr>
            <a:endParaRPr lang="en-US" sz="2000" b="1" u="sng" dirty="0">
              <a:solidFill>
                <a:srgbClr val="FFFFFF"/>
              </a:solidFill>
            </a:endParaRPr>
          </a:p>
          <a:p>
            <a:pPr>
              <a:lnSpc>
                <a:spcPct val="90000"/>
              </a:lnSpc>
              <a:spcAft>
                <a:spcPts val="600"/>
              </a:spcAft>
            </a:pPr>
            <a:r>
              <a:rPr lang="en-US" sz="2000" b="1" u="sng" dirty="0">
                <a:solidFill>
                  <a:srgbClr val="FFFFFF"/>
                </a:solidFill>
              </a:rPr>
              <a:t>More types of </a:t>
            </a:r>
            <a:r>
              <a:rPr lang="en-US" sz="2000" b="1" u="sng" dirty="0" err="1">
                <a:solidFill>
                  <a:srgbClr val="FFFFFF"/>
                </a:solidFill>
              </a:rPr>
              <a:t>SuDS</a:t>
            </a:r>
            <a:r>
              <a:rPr lang="en-US" sz="2000" b="1" u="sng" dirty="0">
                <a:solidFill>
                  <a:srgbClr val="FFFFFF"/>
                </a:solidFill>
              </a:rPr>
              <a:t> Features</a:t>
            </a:r>
          </a:p>
          <a:p>
            <a:pPr indent="-228600">
              <a:lnSpc>
                <a:spcPct val="90000"/>
              </a:lnSpc>
              <a:spcAft>
                <a:spcPts val="600"/>
              </a:spcAft>
              <a:buFont typeface="Arial" panose="020B0604020202020204" pitchFamily="34" charset="0"/>
              <a:buChar char="•"/>
            </a:pPr>
            <a:endParaRPr lang="en-US" sz="2000" dirty="0">
              <a:solidFill>
                <a:srgbClr val="FFFFFF"/>
              </a:solidFill>
            </a:endParaRPr>
          </a:p>
          <a:p>
            <a:pPr marL="285750" indent="-228600">
              <a:lnSpc>
                <a:spcPct val="90000"/>
              </a:lnSpc>
              <a:spcAft>
                <a:spcPts val="600"/>
              </a:spcAft>
              <a:buFont typeface="Arial" panose="020B0604020202020204" pitchFamily="34" charset="0"/>
              <a:buChar char="•"/>
            </a:pPr>
            <a:r>
              <a:rPr lang="en-US" sz="2000" dirty="0">
                <a:solidFill>
                  <a:srgbClr val="FFFFFF"/>
                </a:solidFill>
              </a:rPr>
              <a:t>Rainwater Harvesting</a:t>
            </a:r>
          </a:p>
          <a:p>
            <a:pPr marL="285750" indent="-228600">
              <a:lnSpc>
                <a:spcPct val="90000"/>
              </a:lnSpc>
              <a:spcAft>
                <a:spcPts val="600"/>
              </a:spcAft>
              <a:buFont typeface="Arial" panose="020B0604020202020204" pitchFamily="34" charset="0"/>
              <a:buChar char="•"/>
            </a:pPr>
            <a:r>
              <a:rPr lang="en-US" sz="2000" dirty="0">
                <a:solidFill>
                  <a:srgbClr val="FFFFFF"/>
                </a:solidFill>
              </a:rPr>
              <a:t>Porous Surfaces</a:t>
            </a:r>
          </a:p>
          <a:p>
            <a:pPr marL="285750" indent="-228600">
              <a:lnSpc>
                <a:spcPct val="90000"/>
              </a:lnSpc>
              <a:spcAft>
                <a:spcPts val="600"/>
              </a:spcAft>
              <a:buFont typeface="Arial" panose="020B0604020202020204" pitchFamily="34" charset="0"/>
              <a:buChar char="•"/>
            </a:pPr>
            <a:r>
              <a:rPr lang="en-US" sz="2000" dirty="0">
                <a:solidFill>
                  <a:srgbClr val="FFFFFF"/>
                </a:solidFill>
              </a:rPr>
              <a:t>Green / Blue roofs</a:t>
            </a:r>
          </a:p>
          <a:p>
            <a:pPr marL="285750" indent="-228600">
              <a:lnSpc>
                <a:spcPct val="90000"/>
              </a:lnSpc>
              <a:spcAft>
                <a:spcPts val="600"/>
              </a:spcAft>
              <a:buFont typeface="Arial" panose="020B0604020202020204" pitchFamily="34" charset="0"/>
              <a:buChar char="•"/>
            </a:pPr>
            <a:r>
              <a:rPr lang="en-US" sz="2000" dirty="0">
                <a:solidFill>
                  <a:srgbClr val="FFFFFF"/>
                </a:solidFill>
              </a:rPr>
              <a:t>Filter Drains/Filter Strips</a:t>
            </a:r>
          </a:p>
          <a:p>
            <a:pPr marL="285750" indent="-228600">
              <a:lnSpc>
                <a:spcPct val="90000"/>
              </a:lnSpc>
              <a:spcAft>
                <a:spcPts val="600"/>
              </a:spcAft>
              <a:buFont typeface="Arial" panose="020B0604020202020204" pitchFamily="34" charset="0"/>
              <a:buChar char="•"/>
            </a:pPr>
            <a:r>
              <a:rPr lang="en-US" sz="2000" dirty="0">
                <a:solidFill>
                  <a:srgbClr val="FFFFFF"/>
                </a:solidFill>
              </a:rPr>
              <a:t>Bioretention Raingardens</a:t>
            </a:r>
          </a:p>
        </p:txBody>
      </p:sp>
    </p:spTree>
    <p:extLst>
      <p:ext uri="{BB962C8B-B14F-4D97-AF65-F5344CB8AC3E}">
        <p14:creationId xmlns:p14="http://schemas.microsoft.com/office/powerpoint/2010/main" val="2675054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896"/>
    </mc:Choice>
    <mc:Fallback xmlns="">
      <p:transition spd="slow" advTm="5789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AA3AF5E-679F-4B46-B4E5-913321CF603B}"/>
              </a:ext>
            </a:extLst>
          </p:cNvPr>
          <p:cNvSpPr txBox="1"/>
          <p:nvPr/>
        </p:nvSpPr>
        <p:spPr>
          <a:xfrm>
            <a:off x="626346" y="726335"/>
            <a:ext cx="4876800" cy="867930"/>
          </a:xfrm>
          <a:prstGeom prst="rect">
            <a:avLst/>
          </a:prstGeom>
          <a:noFill/>
        </p:spPr>
        <p:txBody>
          <a:bodyPr wrap="square" rtlCol="0">
            <a:spAutoFit/>
          </a:bodyPr>
          <a:lstStyle/>
          <a:p>
            <a:pPr algn="ctr">
              <a:lnSpc>
                <a:spcPct val="90000"/>
              </a:lnSpc>
              <a:spcAft>
                <a:spcPts val="600"/>
              </a:spcAft>
            </a:pPr>
            <a:r>
              <a:rPr lang="en-US" sz="2800" b="1" dirty="0">
                <a:solidFill>
                  <a:schemeClr val="accent2"/>
                </a:solidFill>
              </a:rPr>
              <a:t>SDCC </a:t>
            </a:r>
            <a:r>
              <a:rPr lang="en-US" sz="2800" b="1" dirty="0" err="1">
                <a:solidFill>
                  <a:schemeClr val="accent2"/>
                </a:solidFill>
              </a:rPr>
              <a:t>SuDS</a:t>
            </a:r>
            <a:r>
              <a:rPr lang="en-US" sz="2800" b="1" dirty="0">
                <a:solidFill>
                  <a:schemeClr val="accent2"/>
                </a:solidFill>
              </a:rPr>
              <a:t> Explanatory, Design and Evaluation Guide</a:t>
            </a:r>
          </a:p>
        </p:txBody>
      </p:sp>
      <p:sp>
        <p:nvSpPr>
          <p:cNvPr id="16" name="TextBox 15">
            <a:extLst>
              <a:ext uri="{FF2B5EF4-FFF2-40B4-BE49-F238E27FC236}">
                <a16:creationId xmlns:a16="http://schemas.microsoft.com/office/drawing/2014/main" id="{E1827522-B36C-4CEA-8914-3A0F4C0D5A3F}"/>
              </a:ext>
            </a:extLst>
          </p:cNvPr>
          <p:cNvSpPr txBox="1"/>
          <p:nvPr/>
        </p:nvSpPr>
        <p:spPr>
          <a:xfrm>
            <a:off x="323543" y="1244814"/>
            <a:ext cx="5179603" cy="5832366"/>
          </a:xfrm>
          <a:prstGeom prst="rect">
            <a:avLst/>
          </a:prstGeom>
          <a:noFill/>
        </p:spPr>
        <p:txBody>
          <a:bodyPr wrap="square">
            <a:spAutoFit/>
          </a:bodyPr>
          <a:lstStyle/>
          <a:p>
            <a:pPr>
              <a:lnSpc>
                <a:spcPct val="90000"/>
              </a:lnSpc>
              <a:spcAft>
                <a:spcPts val="600"/>
              </a:spcAft>
            </a:pPr>
            <a:endParaRPr lang="en-US" sz="2000" b="1" dirty="0">
              <a:solidFill>
                <a:schemeClr val="accent2"/>
              </a:solidFill>
            </a:endParaRPr>
          </a:p>
          <a:p>
            <a:pPr marL="285750" indent="-285750">
              <a:lnSpc>
                <a:spcPct val="150000"/>
              </a:lnSpc>
              <a:spcAft>
                <a:spcPts val="600"/>
              </a:spcAft>
              <a:buFont typeface="Arial" panose="020B0604020202020204" pitchFamily="34" charset="0"/>
              <a:buChar char="•"/>
            </a:pPr>
            <a:r>
              <a:rPr lang="en-US" sz="2000" dirty="0"/>
              <a:t>Main </a:t>
            </a:r>
            <a:r>
              <a:rPr lang="en-US" sz="2000" dirty="0" err="1"/>
              <a:t>SuDS</a:t>
            </a:r>
            <a:r>
              <a:rPr lang="en-US" sz="2000" dirty="0"/>
              <a:t> Guide for SDCC and private led developments </a:t>
            </a:r>
          </a:p>
          <a:p>
            <a:pPr marL="742950" lvl="1" indent="-285750">
              <a:spcAft>
                <a:spcPts val="600"/>
              </a:spcAft>
              <a:buFont typeface="Wingdings" panose="05000000000000000000" pitchFamily="2" charset="2"/>
              <a:buChar char="Ø"/>
            </a:pPr>
            <a:r>
              <a:rPr lang="en-US" dirty="0"/>
              <a:t>Easy to read</a:t>
            </a:r>
          </a:p>
          <a:p>
            <a:pPr lvl="1">
              <a:spcAft>
                <a:spcPts val="600"/>
              </a:spcAft>
            </a:pPr>
            <a:endParaRPr lang="en-US" dirty="0"/>
          </a:p>
          <a:p>
            <a:pPr marL="742950" lvl="1" indent="-285750">
              <a:spcAft>
                <a:spcPts val="600"/>
              </a:spcAft>
              <a:buFont typeface="Wingdings" panose="05000000000000000000" pitchFamily="2" charset="2"/>
              <a:buChar char="Ø"/>
            </a:pPr>
            <a:r>
              <a:rPr lang="en-US" dirty="0"/>
              <a:t>Focus on “How to implement </a:t>
            </a:r>
            <a:r>
              <a:rPr lang="en-US" dirty="0" err="1"/>
              <a:t>SuDS</a:t>
            </a:r>
            <a:r>
              <a:rPr lang="en-US" dirty="0"/>
              <a:t>” rather than what is </a:t>
            </a:r>
            <a:r>
              <a:rPr lang="en-US" dirty="0" err="1"/>
              <a:t>SuDS</a:t>
            </a:r>
            <a:r>
              <a:rPr lang="en-US" dirty="0"/>
              <a:t> </a:t>
            </a:r>
          </a:p>
          <a:p>
            <a:pPr lvl="1">
              <a:spcAft>
                <a:spcPts val="600"/>
              </a:spcAft>
            </a:pPr>
            <a:endParaRPr lang="en-US" dirty="0"/>
          </a:p>
          <a:p>
            <a:pPr marL="742950" lvl="1" indent="-285750">
              <a:spcAft>
                <a:spcPts val="600"/>
              </a:spcAft>
              <a:buFont typeface="Wingdings" panose="05000000000000000000" pitchFamily="2" charset="2"/>
              <a:buChar char="Ø"/>
            </a:pPr>
            <a:r>
              <a:rPr lang="en-US" dirty="0"/>
              <a:t>Guidance on Concept, Outline &amp; Detailed design stages</a:t>
            </a:r>
          </a:p>
          <a:p>
            <a:pPr lvl="1">
              <a:spcAft>
                <a:spcPts val="600"/>
              </a:spcAft>
            </a:pPr>
            <a:endParaRPr lang="en-US" dirty="0"/>
          </a:p>
          <a:p>
            <a:pPr marL="742950" lvl="1" indent="-285750">
              <a:spcAft>
                <a:spcPts val="600"/>
              </a:spcAft>
              <a:buFont typeface="Wingdings" panose="05000000000000000000" pitchFamily="2" charset="2"/>
              <a:buChar char="Ø"/>
            </a:pPr>
            <a:r>
              <a:rPr lang="en-US" dirty="0" err="1"/>
              <a:t>SuDS</a:t>
            </a:r>
            <a:r>
              <a:rPr lang="en-US" dirty="0"/>
              <a:t> requirements in South Dublin (CDP 2022-2028 Planning Policy)</a:t>
            </a:r>
          </a:p>
          <a:p>
            <a:pPr marL="742950" lvl="1" indent="-285750">
              <a:spcAft>
                <a:spcPts val="600"/>
              </a:spcAft>
              <a:buFont typeface="Wingdings" panose="05000000000000000000" pitchFamily="2" charset="2"/>
              <a:buChar char="Ø"/>
            </a:pPr>
            <a:endParaRPr lang="en-US" dirty="0"/>
          </a:p>
          <a:p>
            <a:pPr marL="742950" lvl="1" indent="-285750">
              <a:spcAft>
                <a:spcPts val="600"/>
              </a:spcAft>
              <a:buFont typeface="Wingdings" panose="05000000000000000000" pitchFamily="2" charset="2"/>
              <a:buChar char="Ø"/>
            </a:pPr>
            <a:r>
              <a:rPr lang="en-US" dirty="0"/>
              <a:t>Due for publishing early Feb 2022</a:t>
            </a:r>
          </a:p>
          <a:p>
            <a:pPr marL="742950" lvl="1" indent="-285750">
              <a:spcAft>
                <a:spcPts val="600"/>
              </a:spcAft>
              <a:buFont typeface="Wingdings" panose="05000000000000000000" pitchFamily="2" charset="2"/>
              <a:buChar char="Ø"/>
            </a:pPr>
            <a:endParaRPr lang="en-US" sz="2400" dirty="0"/>
          </a:p>
        </p:txBody>
      </p:sp>
      <p:pic>
        <p:nvPicPr>
          <p:cNvPr id="4" name="Picture 3">
            <a:extLst>
              <a:ext uri="{FF2B5EF4-FFF2-40B4-BE49-F238E27FC236}">
                <a16:creationId xmlns:a16="http://schemas.microsoft.com/office/drawing/2014/main" id="{13D1E272-F34A-4F57-B4A3-287C257D2674}"/>
              </a:ext>
            </a:extLst>
          </p:cNvPr>
          <p:cNvPicPr>
            <a:picLocks noChangeAspect="1"/>
          </p:cNvPicPr>
          <p:nvPr/>
        </p:nvPicPr>
        <p:blipFill>
          <a:blip r:embed="rId5"/>
          <a:stretch>
            <a:fillRect/>
          </a:stretch>
        </p:blipFill>
        <p:spPr>
          <a:xfrm>
            <a:off x="6532992" y="1945517"/>
            <a:ext cx="3672578" cy="4597328"/>
          </a:xfrm>
          <a:prstGeom prst="rect">
            <a:avLst/>
          </a:prstGeom>
          <a:ln>
            <a:solidFill>
              <a:srgbClr val="00B0F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564895"/>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1D5158D-9B7A-4815-B28F-7D61BD5BFE71}"/>
              </a:ext>
            </a:extLst>
          </p:cNvPr>
          <p:cNvPicPr>
            <a:picLocks noChangeAspect="1"/>
          </p:cNvPicPr>
          <p:nvPr/>
        </p:nvPicPr>
        <p:blipFill>
          <a:blip r:embed="rId4"/>
          <a:stretch>
            <a:fillRect/>
          </a:stretch>
        </p:blipFill>
        <p:spPr>
          <a:xfrm>
            <a:off x="3169472" y="2069329"/>
            <a:ext cx="5128799" cy="431553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1FF27E5-CDDC-4080-9044-3CCE7F9F18FF}"/>
              </a:ext>
            </a:extLst>
          </p:cNvPr>
          <p:cNvSpPr txBox="1"/>
          <p:nvPr/>
        </p:nvSpPr>
        <p:spPr>
          <a:xfrm>
            <a:off x="103908" y="949864"/>
            <a:ext cx="5476009" cy="646331"/>
          </a:xfrm>
          <a:prstGeom prst="rect">
            <a:avLst/>
          </a:prstGeom>
          <a:noFill/>
        </p:spPr>
        <p:txBody>
          <a:bodyPr wrap="square" rtlCol="0">
            <a:spAutoFit/>
          </a:bodyPr>
          <a:lstStyle/>
          <a:p>
            <a:pPr algn="ctr">
              <a:lnSpc>
                <a:spcPct val="90000"/>
              </a:lnSpc>
              <a:spcAft>
                <a:spcPts val="600"/>
              </a:spcAft>
            </a:pPr>
            <a:r>
              <a:rPr lang="en-US" sz="2000" b="1" dirty="0">
                <a:solidFill>
                  <a:schemeClr val="accent2"/>
                </a:solidFill>
              </a:rPr>
              <a:t>SDCC </a:t>
            </a:r>
            <a:r>
              <a:rPr lang="en-US" sz="2000" b="1" dirty="0" err="1">
                <a:solidFill>
                  <a:schemeClr val="accent2"/>
                </a:solidFill>
              </a:rPr>
              <a:t>SuDS</a:t>
            </a:r>
            <a:r>
              <a:rPr lang="en-US" sz="2000" b="1" dirty="0">
                <a:solidFill>
                  <a:schemeClr val="accent2"/>
                </a:solidFill>
              </a:rPr>
              <a:t> Explanatory, Design and Evaluation Guide - </a:t>
            </a:r>
            <a:r>
              <a:rPr lang="en-US" sz="2000" b="1" dirty="0">
                <a:solidFill>
                  <a:srgbClr val="002060"/>
                </a:solidFill>
              </a:rPr>
              <a:t>Contents</a:t>
            </a:r>
          </a:p>
        </p:txBody>
      </p:sp>
    </p:spTree>
    <p:extLst>
      <p:ext uri="{BB962C8B-B14F-4D97-AF65-F5344CB8AC3E}">
        <p14:creationId xmlns:p14="http://schemas.microsoft.com/office/powerpoint/2010/main" val="3679732484"/>
      </p:ext>
    </p:extLst>
  </p:cSld>
  <p:clrMapOvr>
    <a:masterClrMapping/>
  </p:clrMapOvr>
  <mc:AlternateContent xmlns:mc="http://schemas.openxmlformats.org/markup-compatibility/2006" xmlns:p14="http://schemas.microsoft.com/office/powerpoint/2010/main">
    <mc:Choice Requires="p14">
      <p:transition spd="slow" p14:dur="2000" advTm="37207"/>
    </mc:Choice>
    <mc:Fallback xmlns="">
      <p:transition spd="slow" advTm="37207"/>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806</Words>
  <Application>Microsoft Office PowerPoint</Application>
  <PresentationFormat>Widescreen</PresentationFormat>
  <Paragraphs>153</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CIDFont+F1</vt:lpstr>
      <vt:lpstr>CIDFont+F2</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Ronan Toft</dc:creator>
  <cp:lastModifiedBy>Ronan Toft</cp:lastModifiedBy>
  <cp:revision>47</cp:revision>
  <dcterms:created xsi:type="dcterms:W3CDTF">2021-10-19T11:23:27Z</dcterms:created>
  <dcterms:modified xsi:type="dcterms:W3CDTF">2022-01-20T15:05:09Z</dcterms:modified>
</cp:coreProperties>
</file>