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92" r:id="rId4"/>
    <p:sldId id="2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648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4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22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42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24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052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507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79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80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18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86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35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2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099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671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932C-F462-4274-AB3F-1C557EA7EC2B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1F9F19-6431-48BF-9C07-CB0AD624F3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29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4195-C37C-479A-AC06-8DD092131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GB" sz="4800" b="1">
                <a:ln w="22225">
                  <a:solidFill>
                    <a:schemeClr val="tx1"/>
                  </a:solidFill>
                  <a:miter lim="800000"/>
                </a:ln>
              </a:rPr>
              <a:t>Shopfront Grant Scheme</a:t>
            </a:r>
            <a:endParaRPr lang="en-IE" sz="4800" b="1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BDFCE-DB3C-4D40-BF8E-0FC7E8D4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GB"/>
              <a:t>County Promotion Unit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8B70215F-9D10-4B4A-BC37-731486627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428"/>
          <a:stretch/>
        </p:blipFill>
        <p:spPr bwMode="auto"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gradFill>
            <a:gsLst>
              <a:gs pos="5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102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4479AD-30F1-4B0A-AC95-8F7EFD940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40" r="1" b="11"/>
          <a:stretch/>
        </p:blipFill>
        <p:spPr>
          <a:xfrm>
            <a:off x="217967" y="3783460"/>
            <a:ext cx="3824734" cy="2612880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C2921-3776-4AD9-973D-3ACCBBC5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GB" dirty="0"/>
              <a:t>Purpose of the Scheme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6A32-7D10-4608-8737-FA05B0B8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GB" b="0" i="0">
                <a:effectLst/>
                <a:latin typeface="Montserrat" panose="00000500000000000000" pitchFamily="2" charset="0"/>
              </a:rPr>
              <a:t>The Shopfront Grant Scheme is intended to improve the appearance of independently owned shops fronting public streets.</a:t>
            </a:r>
          </a:p>
          <a:p>
            <a:r>
              <a:rPr lang="en-GB" b="0" i="0">
                <a:effectLst/>
                <a:latin typeface="Montserrat" panose="00000500000000000000" pitchFamily="2" charset="0"/>
              </a:rPr>
              <a:t>Grants are available for something as simple as painting of the shop, replacing signage or even replacing the entire shopfront. </a:t>
            </a:r>
          </a:p>
          <a:p>
            <a:r>
              <a:rPr lang="en-GB" b="0" i="0">
                <a:effectLst/>
                <a:latin typeface="Montserrat" panose="00000500000000000000" pitchFamily="2" charset="0"/>
              </a:rPr>
              <a:t>Grants are available up to 50% of the overall cost of works. </a:t>
            </a:r>
            <a:endParaRPr lang="en-I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7941F32-9FA8-487A-B9E3-5FF5DF0F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" b="7958"/>
          <a:stretch/>
        </p:blipFill>
        <p:spPr>
          <a:xfrm>
            <a:off x="217967" y="919622"/>
            <a:ext cx="3824734" cy="2481933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653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building, outdoor, parked, curb&#10;&#10;Description automatically generated">
            <a:extLst>
              <a:ext uri="{FF2B5EF4-FFF2-40B4-BE49-F238E27FC236}">
                <a16:creationId xmlns:a16="http://schemas.microsoft.com/office/drawing/2014/main" id="{BC32FFEF-01AB-4090-9053-D8DB36D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86" y="4129713"/>
            <a:ext cx="2831515" cy="215195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F4A6A616-EDBE-4064-A693-B11A3C80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28" y="609600"/>
            <a:ext cx="3175504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2021 Statistics</a:t>
            </a:r>
            <a:endParaRPr lang="en-IE" dirty="0"/>
          </a:p>
        </p:txBody>
      </p:sp>
      <p:graphicFrame>
        <p:nvGraphicFramePr>
          <p:cNvPr id="18" name="Table 35">
            <a:extLst>
              <a:ext uri="{FF2B5EF4-FFF2-40B4-BE49-F238E27FC236}">
                <a16:creationId xmlns:a16="http://schemas.microsoft.com/office/drawing/2014/main" id="{F627B975-A790-48C1-8488-25ED91AD3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39362"/>
              </p:ext>
            </p:extLst>
          </p:nvPr>
        </p:nvGraphicFramePr>
        <p:xfrm>
          <a:off x="677862" y="1930400"/>
          <a:ext cx="4459752" cy="381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418">
                  <a:extLst>
                    <a:ext uri="{9D8B030D-6E8A-4147-A177-3AD203B41FA5}">
                      <a16:colId xmlns:a16="http://schemas.microsoft.com/office/drawing/2014/main" val="2512532581"/>
                    </a:ext>
                  </a:extLst>
                </a:gridCol>
                <a:gridCol w="1754334">
                  <a:extLst>
                    <a:ext uri="{9D8B030D-6E8A-4147-A177-3AD203B41FA5}">
                      <a16:colId xmlns:a16="http://schemas.microsoft.com/office/drawing/2014/main" val="433579075"/>
                    </a:ext>
                  </a:extLst>
                </a:gridCol>
              </a:tblGrid>
              <a:tr h="948860">
                <a:tc>
                  <a:txBody>
                    <a:bodyPr/>
                    <a:lstStyle/>
                    <a:p>
                      <a:r>
                        <a:rPr lang="en-GB" dirty="0"/>
                        <a:t>Applications</a:t>
                      </a:r>
                    </a:p>
                    <a:p>
                      <a:r>
                        <a:rPr lang="en-GB" dirty="0"/>
                        <a:t>Received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25324"/>
                  </a:ext>
                </a:extLst>
              </a:tr>
              <a:tr h="9659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Applications</a:t>
                      </a:r>
                    </a:p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Completed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59152"/>
                  </a:ext>
                </a:extLst>
              </a:tr>
              <a:tr h="9488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Applications</a:t>
                      </a:r>
                    </a:p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Carried forward to 2022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571371"/>
                  </a:ext>
                </a:extLst>
              </a:tr>
              <a:tr h="9488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Grant Payments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€50,015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38657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43A67CA-4711-4481-A563-2B32E8E49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86" y="683285"/>
            <a:ext cx="2831515" cy="21094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0AE9D0-710C-4D50-B0B8-026D0E654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96" y="2183134"/>
            <a:ext cx="2831515" cy="23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2921-3776-4AD9-973D-3ACCBBC5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Winner of Best Designed Shopfront 2021</a:t>
            </a:r>
            <a:br>
              <a:rPr lang="en-US" sz="2600"/>
            </a:br>
            <a:br>
              <a:rPr lang="en-US" sz="2600"/>
            </a:br>
            <a:r>
              <a:rPr lang="en-US" sz="2600"/>
              <a:t>Green Mango, Lucan</a:t>
            </a:r>
          </a:p>
        </p:txBody>
      </p:sp>
      <p:pic>
        <p:nvPicPr>
          <p:cNvPr id="9" name="Picture 8" descr="A store front with a green sign&#10;&#10;Description automatically generated with low confidence">
            <a:extLst>
              <a:ext uri="{FF2B5EF4-FFF2-40B4-BE49-F238E27FC236}">
                <a16:creationId xmlns:a16="http://schemas.microsoft.com/office/drawing/2014/main" id="{8A41044C-710C-4EAF-B651-A5CF7CE81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 r="2" b="27303"/>
          <a:stretch/>
        </p:blipFill>
        <p:spPr>
          <a:xfrm>
            <a:off x="6021875" y="79925"/>
            <a:ext cx="6050260" cy="4091667"/>
          </a:xfrm>
          <a:prstGeom prst="rect">
            <a:avLst/>
          </a:prstGeom>
        </p:spPr>
      </p:pic>
      <p:pic>
        <p:nvPicPr>
          <p:cNvPr id="5" name="Picture 4" descr="A picture containing text, building, outdoor, car&#10;&#10;Description automatically generated">
            <a:extLst>
              <a:ext uri="{FF2B5EF4-FFF2-40B4-BE49-F238E27FC236}">
                <a16:creationId xmlns:a16="http://schemas.microsoft.com/office/drawing/2014/main" id="{B19E587F-3C16-4699-876C-CD2D21C8A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r="-1" b="35864"/>
          <a:stretch/>
        </p:blipFill>
        <p:spPr>
          <a:xfrm>
            <a:off x="-18515" y="79925"/>
            <a:ext cx="6050280" cy="40923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CFC5C4-EF7A-4A5F-95EC-1DBB9F6E8A25}"/>
              </a:ext>
            </a:extLst>
          </p:cNvPr>
          <p:cNvSpPr txBox="1">
            <a:spLocks/>
          </p:cNvSpPr>
          <p:nvPr/>
        </p:nvSpPr>
        <p:spPr>
          <a:xfrm>
            <a:off x="805542" y="2871982"/>
            <a:ext cx="638265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3458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Montserrat</vt:lpstr>
      <vt:lpstr>Trebuchet MS</vt:lpstr>
      <vt:lpstr>Wingdings 3</vt:lpstr>
      <vt:lpstr>Facet</vt:lpstr>
      <vt:lpstr>Shopfront Grant Scheme</vt:lpstr>
      <vt:lpstr>Purpose of the Scheme</vt:lpstr>
      <vt:lpstr>2021 Statistics</vt:lpstr>
      <vt:lpstr>Winner of Best Designed Shopfront 2021  Green Mango, Lucan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Shopfront Grant Scheme</dc:title>
  <dc:creator>Ralph McGarry</dc:creator>
  <cp:lastModifiedBy>Ralph McGarry</cp:lastModifiedBy>
  <cp:revision>2</cp:revision>
  <dcterms:created xsi:type="dcterms:W3CDTF">2022-02-03T13:43:26Z</dcterms:created>
  <dcterms:modified xsi:type="dcterms:W3CDTF">2022-02-03T13:52:31Z</dcterms:modified>
</cp:coreProperties>
</file>