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8" r:id="rId3"/>
    <p:sldId id="292" r:id="rId4"/>
    <p:sldId id="28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36489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5649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4229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1429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8241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0529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45070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798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804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3189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44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9866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358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8248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20990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6710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5932C-F462-4274-AB3F-1C557EA7EC2B}" type="datetimeFigureOut">
              <a:rPr lang="en-IE" smtClean="0"/>
              <a:t>03/02/2022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41F9F19-6431-48BF-9C07-CB0AD624F3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2923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14195-C37C-479A-AC06-8DD092131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969" y="4473227"/>
            <a:ext cx="8288032" cy="1096648"/>
          </a:xfrm>
        </p:spPr>
        <p:txBody>
          <a:bodyPr>
            <a:normAutofit/>
          </a:bodyPr>
          <a:lstStyle/>
          <a:p>
            <a:pPr algn="l"/>
            <a:r>
              <a:rPr lang="en-GB" sz="4800" b="1">
                <a:ln w="22225">
                  <a:solidFill>
                    <a:schemeClr val="tx1"/>
                  </a:solidFill>
                  <a:miter lim="800000"/>
                </a:ln>
              </a:rPr>
              <a:t>Shopfront Grant Scheme</a:t>
            </a:r>
            <a:endParaRPr lang="en-IE" sz="4800" b="1">
              <a:ln w="22225">
                <a:solidFill>
                  <a:schemeClr val="tx1"/>
                </a:solidFill>
                <a:miter lim="800000"/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3BDFCE-DB3C-4D40-BF8E-0FC7E8D48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5969" y="5569874"/>
            <a:ext cx="8288032" cy="701677"/>
          </a:xfrm>
        </p:spPr>
        <p:txBody>
          <a:bodyPr>
            <a:normAutofit/>
          </a:bodyPr>
          <a:lstStyle/>
          <a:p>
            <a:pPr algn="l"/>
            <a:r>
              <a:rPr lang="en-GB"/>
              <a:t>County Promotion Unit</a:t>
            </a:r>
          </a:p>
        </p:txBody>
      </p:sp>
      <p:pic>
        <p:nvPicPr>
          <p:cNvPr id="8" name="Picture 17">
            <a:extLst>
              <a:ext uri="{FF2B5EF4-FFF2-40B4-BE49-F238E27FC236}">
                <a16:creationId xmlns:a16="http://schemas.microsoft.com/office/drawing/2014/main" id="{8B70215F-9D10-4B4A-BC37-731486627E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41428"/>
          <a:stretch/>
        </p:blipFill>
        <p:spPr bwMode="auto">
          <a:xfrm>
            <a:off x="677334" y="468621"/>
            <a:ext cx="8274669" cy="3635025"/>
          </a:xfrm>
          <a:custGeom>
            <a:avLst/>
            <a:gdLst/>
            <a:ahLst/>
            <a:cxnLst/>
            <a:rect l="l" t="t" r="r" b="b"/>
            <a:pathLst>
              <a:path w="8274669" h="3635025">
                <a:moveTo>
                  <a:pt x="540554" y="0"/>
                </a:moveTo>
                <a:lnTo>
                  <a:pt x="8274669" y="0"/>
                </a:lnTo>
                <a:lnTo>
                  <a:pt x="8274669" y="3635025"/>
                </a:lnTo>
                <a:lnTo>
                  <a:pt x="0" y="3635025"/>
                </a:lnTo>
                <a:close/>
              </a:path>
            </a:pathLst>
          </a:custGeom>
          <a:gradFill>
            <a:gsLst>
              <a:gs pos="5000">
                <a:schemeClr val="accent5">
                  <a:lumMod val="20000"/>
                  <a:lumOff val="80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391021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64479AD-30F1-4B0A-AC95-8F7EFD9401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340" r="1" b="11"/>
          <a:stretch/>
        </p:blipFill>
        <p:spPr>
          <a:xfrm>
            <a:off x="217967" y="3783460"/>
            <a:ext cx="3824734" cy="2612880"/>
          </a:xfrm>
          <a:custGeom>
            <a:avLst/>
            <a:gdLst/>
            <a:ahLst/>
            <a:cxnLst/>
            <a:rect l="l" t="t" r="r" b="b"/>
            <a:pathLst>
              <a:path w="3355563" h="2292364">
                <a:moveTo>
                  <a:pt x="180299" y="0"/>
                </a:moveTo>
                <a:lnTo>
                  <a:pt x="3355563" y="0"/>
                </a:lnTo>
                <a:lnTo>
                  <a:pt x="3013153" y="2292364"/>
                </a:lnTo>
                <a:lnTo>
                  <a:pt x="0" y="2292364"/>
                </a:lnTo>
                <a:lnTo>
                  <a:pt x="0" y="121244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4C2921-3776-4AD9-973D-3ACCBBC5C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25" y="609600"/>
            <a:ext cx="5114776" cy="1320800"/>
          </a:xfrm>
        </p:spPr>
        <p:txBody>
          <a:bodyPr>
            <a:normAutofit/>
          </a:bodyPr>
          <a:lstStyle/>
          <a:p>
            <a:r>
              <a:rPr lang="en-GB" dirty="0"/>
              <a:t>Purpose of the Scheme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E6A32-7D10-4608-8737-FA05B0B8D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9225" y="2160589"/>
            <a:ext cx="5114776" cy="3880773"/>
          </a:xfrm>
        </p:spPr>
        <p:txBody>
          <a:bodyPr>
            <a:normAutofit/>
          </a:bodyPr>
          <a:lstStyle/>
          <a:p>
            <a:r>
              <a:rPr lang="en-GB" b="0" i="0">
                <a:effectLst/>
                <a:latin typeface="Montserrat" panose="00000500000000000000" pitchFamily="2" charset="0"/>
              </a:rPr>
              <a:t>The Shopfront Grant Scheme is intended to improve the appearance of independently owned shops fronting public streets.</a:t>
            </a:r>
          </a:p>
          <a:p>
            <a:r>
              <a:rPr lang="en-GB" b="0" i="0">
                <a:effectLst/>
                <a:latin typeface="Montserrat" panose="00000500000000000000" pitchFamily="2" charset="0"/>
              </a:rPr>
              <a:t>Grants are available for something as simple as painting of the shop, replacing signage or even replacing the entire shopfront. </a:t>
            </a:r>
          </a:p>
          <a:p>
            <a:r>
              <a:rPr lang="en-GB" b="0" i="0">
                <a:effectLst/>
                <a:latin typeface="Montserrat" panose="00000500000000000000" pitchFamily="2" charset="0"/>
              </a:rPr>
              <a:t>Grants are available up to 50% of the overall cost of works. </a:t>
            </a:r>
            <a:endParaRPr lang="en-IE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87941F32-9FA8-487A-B9E3-5FF5DF0F2E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4" b="7958"/>
          <a:stretch/>
        </p:blipFill>
        <p:spPr>
          <a:xfrm>
            <a:off x="217967" y="919622"/>
            <a:ext cx="3824734" cy="2481933"/>
          </a:xfrm>
          <a:custGeom>
            <a:avLst/>
            <a:gdLst/>
            <a:ahLst/>
            <a:cxnLst/>
            <a:rect l="l" t="t" r="r" b="b"/>
            <a:pathLst>
              <a:path w="3517876" h="2282818">
                <a:moveTo>
                  <a:pt x="339471" y="0"/>
                </a:moveTo>
                <a:lnTo>
                  <a:pt x="3517876" y="0"/>
                </a:lnTo>
                <a:lnTo>
                  <a:pt x="3471247" y="312174"/>
                </a:lnTo>
                <a:lnTo>
                  <a:pt x="3471133" y="312174"/>
                </a:lnTo>
                <a:lnTo>
                  <a:pt x="3176778" y="2282818"/>
                </a:lnTo>
                <a:lnTo>
                  <a:pt x="0" y="228281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46536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picture containing building, outdoor, parked, curb&#10;&#10;Description automatically generated">
            <a:extLst>
              <a:ext uri="{FF2B5EF4-FFF2-40B4-BE49-F238E27FC236}">
                <a16:creationId xmlns:a16="http://schemas.microsoft.com/office/drawing/2014/main" id="{BC32FFEF-01AB-4090-9053-D8DB36DD3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486" y="4129713"/>
            <a:ext cx="2831515" cy="2151951"/>
          </a:xfrm>
          <a:prstGeom prst="rect">
            <a:avLst/>
          </a:prstGeom>
        </p:spPr>
      </p:pic>
      <p:sp>
        <p:nvSpPr>
          <p:cNvPr id="35" name="Title 1">
            <a:extLst>
              <a:ext uri="{FF2B5EF4-FFF2-40B4-BE49-F238E27FC236}">
                <a16:creationId xmlns:a16="http://schemas.microsoft.com/office/drawing/2014/main" id="{F4A6A616-EDBE-4064-A693-B11A3C80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28" y="609600"/>
            <a:ext cx="3175504" cy="1320800"/>
          </a:xfrm>
        </p:spPr>
        <p:txBody>
          <a:bodyPr anchor="ctr">
            <a:normAutofit/>
          </a:bodyPr>
          <a:lstStyle/>
          <a:p>
            <a:r>
              <a:rPr lang="en-GB" dirty="0"/>
              <a:t>2021 Statistics</a:t>
            </a:r>
            <a:endParaRPr lang="en-IE" dirty="0"/>
          </a:p>
        </p:txBody>
      </p:sp>
      <p:graphicFrame>
        <p:nvGraphicFramePr>
          <p:cNvPr id="18" name="Table 35">
            <a:extLst>
              <a:ext uri="{FF2B5EF4-FFF2-40B4-BE49-F238E27FC236}">
                <a16:creationId xmlns:a16="http://schemas.microsoft.com/office/drawing/2014/main" id="{F627B975-A790-48C1-8488-25ED91AD3B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7139362"/>
              </p:ext>
            </p:extLst>
          </p:nvPr>
        </p:nvGraphicFramePr>
        <p:xfrm>
          <a:off x="677862" y="1930400"/>
          <a:ext cx="4459752" cy="3812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5418">
                  <a:extLst>
                    <a:ext uri="{9D8B030D-6E8A-4147-A177-3AD203B41FA5}">
                      <a16:colId xmlns:a16="http://schemas.microsoft.com/office/drawing/2014/main" val="2512532581"/>
                    </a:ext>
                  </a:extLst>
                </a:gridCol>
                <a:gridCol w="1754334">
                  <a:extLst>
                    <a:ext uri="{9D8B030D-6E8A-4147-A177-3AD203B41FA5}">
                      <a16:colId xmlns:a16="http://schemas.microsoft.com/office/drawing/2014/main" val="433579075"/>
                    </a:ext>
                  </a:extLst>
                </a:gridCol>
              </a:tblGrid>
              <a:tr h="948860">
                <a:tc>
                  <a:txBody>
                    <a:bodyPr/>
                    <a:lstStyle/>
                    <a:p>
                      <a:r>
                        <a:rPr lang="en-GB" dirty="0"/>
                        <a:t>Applications</a:t>
                      </a:r>
                    </a:p>
                    <a:p>
                      <a:r>
                        <a:rPr lang="en-GB" dirty="0"/>
                        <a:t>Received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34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625324"/>
                  </a:ext>
                </a:extLst>
              </a:tr>
              <a:tr h="96590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Applications</a:t>
                      </a:r>
                    </a:p>
                    <a:p>
                      <a:r>
                        <a:rPr lang="en-GB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Completed</a:t>
                      </a:r>
                      <a:endParaRPr lang="en-IE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17</a:t>
                      </a:r>
                      <a:endParaRPr lang="en-IE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759152"/>
                  </a:ext>
                </a:extLst>
              </a:tr>
              <a:tr h="94886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Applications</a:t>
                      </a:r>
                    </a:p>
                    <a:p>
                      <a:r>
                        <a:rPr lang="en-GB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Carried forward to 2022</a:t>
                      </a:r>
                      <a:endParaRPr lang="en-IE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14</a:t>
                      </a:r>
                      <a:endParaRPr lang="en-IE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571371"/>
                  </a:ext>
                </a:extLst>
              </a:tr>
              <a:tr h="94886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Total Grant Payments</a:t>
                      </a:r>
                      <a:endParaRPr lang="en-IE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€50,015</a:t>
                      </a:r>
                      <a:endParaRPr lang="en-IE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838657"/>
                  </a:ext>
                </a:extLst>
              </a:tr>
            </a:tbl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C43A67CA-4711-4481-A563-2B32E8E49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486" y="683285"/>
            <a:ext cx="2831515" cy="210947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70AE9D0-710C-4D50-B0B8-026D0E654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8096" y="2183134"/>
            <a:ext cx="2831515" cy="230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03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C2921-3776-4AD9-973D-3ACCBBC5C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/>
              <a:t>Winner of Best Designed Shopfront 2021</a:t>
            </a:r>
            <a:br>
              <a:rPr lang="en-US" sz="2600"/>
            </a:br>
            <a:br>
              <a:rPr lang="en-US" sz="2600"/>
            </a:br>
            <a:r>
              <a:rPr lang="en-US" sz="2600"/>
              <a:t>Green Mango, Lucan</a:t>
            </a:r>
          </a:p>
        </p:txBody>
      </p:sp>
      <p:pic>
        <p:nvPicPr>
          <p:cNvPr id="9" name="Picture 8" descr="A store front with a green sign&#10;&#10;Description automatically generated with low confidence">
            <a:extLst>
              <a:ext uri="{FF2B5EF4-FFF2-40B4-BE49-F238E27FC236}">
                <a16:creationId xmlns:a16="http://schemas.microsoft.com/office/drawing/2014/main" id="{8A41044C-710C-4EAF-B651-A5CF7CE81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77" r="2" b="27303"/>
          <a:stretch/>
        </p:blipFill>
        <p:spPr>
          <a:xfrm>
            <a:off x="6021875" y="79925"/>
            <a:ext cx="6050260" cy="4091667"/>
          </a:xfrm>
          <a:prstGeom prst="rect">
            <a:avLst/>
          </a:prstGeom>
        </p:spPr>
      </p:pic>
      <p:pic>
        <p:nvPicPr>
          <p:cNvPr id="5" name="Picture 4" descr="A picture containing text, building, outdoor, car&#10;&#10;Description automatically generated">
            <a:extLst>
              <a:ext uri="{FF2B5EF4-FFF2-40B4-BE49-F238E27FC236}">
                <a16:creationId xmlns:a16="http://schemas.microsoft.com/office/drawing/2014/main" id="{B19E587F-3C16-4699-876C-CD2D21C8A2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53" r="-1" b="35864"/>
          <a:stretch/>
        </p:blipFill>
        <p:spPr>
          <a:xfrm>
            <a:off x="-18515" y="79925"/>
            <a:ext cx="6050280" cy="409234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1CFC5C4-EF7A-4A5F-95EC-1DBB9F6E8A25}"/>
              </a:ext>
            </a:extLst>
          </p:cNvPr>
          <p:cNvSpPr txBox="1">
            <a:spLocks/>
          </p:cNvSpPr>
          <p:nvPr/>
        </p:nvSpPr>
        <p:spPr>
          <a:xfrm>
            <a:off x="805542" y="2871982"/>
            <a:ext cx="6382657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1800" dirty="0">
                <a:latin typeface="+mn-lt"/>
                <a:ea typeface="+mn-ea"/>
                <a:cs typeface="+mn-cs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4134585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99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Montserrat</vt:lpstr>
      <vt:lpstr>Trebuchet MS</vt:lpstr>
      <vt:lpstr>Wingdings 3</vt:lpstr>
      <vt:lpstr>Facet</vt:lpstr>
      <vt:lpstr>Shopfront Grant Scheme</vt:lpstr>
      <vt:lpstr>Purpose of the Scheme</vt:lpstr>
      <vt:lpstr>2021 Statistics</vt:lpstr>
      <vt:lpstr>Winner of Best Designed Shopfront 2021  Green Mango, Lucan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Shopfront Grant Scheme</dc:title>
  <dc:creator>Ralph McGarry</dc:creator>
  <cp:lastModifiedBy>Ralph McGarry</cp:lastModifiedBy>
  <cp:revision>2</cp:revision>
  <dcterms:created xsi:type="dcterms:W3CDTF">2022-02-03T13:43:26Z</dcterms:created>
  <dcterms:modified xsi:type="dcterms:W3CDTF">2022-02-03T13:52:31Z</dcterms:modified>
</cp:coreProperties>
</file>