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92" r:id="rId4"/>
    <p:sldId id="293" r:id="rId5"/>
    <p:sldId id="287" r:id="rId6"/>
    <p:sldId id="29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21E9F4-EF53-49D6-950B-81B72BD77208}" v="20" dt="2022-01-14T15:20:01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17/01/2022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Energy Efficiency LED Upgrade </a:t>
            </a:r>
            <a:r>
              <a:rPr lang="en-US" sz="4400" b="1" dirty="0">
                <a:latin typeface="+mj-lt"/>
                <a:ea typeface="+mj-ea"/>
                <a:cs typeface="+mj-cs"/>
              </a:rPr>
              <a:t>Jan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4400" b="1" dirty="0">
                <a:latin typeface="+mj-lt"/>
                <a:ea typeface="+mj-ea"/>
                <a:cs typeface="+mj-cs"/>
              </a:rPr>
              <a:t>Jun 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2022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Land Use Planning and Transportation</a:t>
            </a:r>
          </a:p>
          <a:p>
            <a:pPr marL="0" indent="0">
              <a:buNone/>
            </a:pPr>
            <a:r>
              <a:rPr lang="en-US" sz="1800" dirty="0"/>
              <a:t>January 2022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Jan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en-IE" sz="3200" dirty="0"/>
              <a:t>1,561 Lanterns upgraded to LED in 2021</a:t>
            </a:r>
          </a:p>
          <a:p>
            <a:r>
              <a:rPr lang="en-IE" sz="3200" dirty="0"/>
              <a:t>Total upgrades to LED to date approx. 13,500</a:t>
            </a:r>
          </a:p>
          <a:p>
            <a:r>
              <a:rPr lang="en-IE" sz="3200" dirty="0"/>
              <a:t>9,500 SOX lanterns still to be upgraded</a:t>
            </a:r>
          </a:p>
          <a:p>
            <a:r>
              <a:rPr lang="en-IE" sz="3200" dirty="0"/>
              <a:t>Electrical surveys are ongoing to identify suitable upgrade candidate locations</a:t>
            </a:r>
          </a:p>
          <a:p>
            <a:r>
              <a:rPr lang="en-IE" sz="3200" dirty="0"/>
              <a:t>Aim to upgrade 1500 in 2022, 750 of these from January to June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Update on 2021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Target of 1500 upgrades met</a:t>
            </a:r>
          </a:p>
          <a:p>
            <a:r>
              <a:rPr lang="en-IE" sz="3200" dirty="0"/>
              <a:t>All estates previously presented were surveyed</a:t>
            </a:r>
          </a:p>
          <a:p>
            <a:r>
              <a:rPr lang="en-IE" sz="3200" dirty="0"/>
              <a:t>Very few were suitable for upgrade without ESB intervention as per the ESB Supplementary Agreement.</a:t>
            </a:r>
          </a:p>
          <a:p>
            <a:r>
              <a:rPr lang="en-IE" sz="3200" dirty="0"/>
              <a:t>Alternative estates were surveyed and those suitable were upgraded in order to ensure targets were met.</a:t>
            </a:r>
          </a:p>
        </p:txBody>
      </p:sp>
    </p:spTree>
    <p:extLst>
      <p:ext uri="{BB962C8B-B14F-4D97-AF65-F5344CB8AC3E}">
        <p14:creationId xmlns:p14="http://schemas.microsoft.com/office/powerpoint/2010/main" val="4085840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 2022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The estates from last year’s programme that were unsuitable for upgrade will be prioritised under the ESB Supplementary Agreement programme</a:t>
            </a:r>
          </a:p>
          <a:p>
            <a:r>
              <a:rPr lang="en-IE" sz="3200" dirty="0"/>
              <a:t>We are working towards the ESB Supplementary Agreement programme being “live” for Q3 of 2022</a:t>
            </a:r>
          </a:p>
          <a:p>
            <a:r>
              <a:rPr lang="en-IE" sz="3200" dirty="0"/>
              <a:t>In the meantime we have identified the following estates for upgrade in Q1 &amp; Q2</a:t>
            </a:r>
          </a:p>
        </p:txBody>
      </p:sp>
    </p:spTree>
    <p:extLst>
      <p:ext uri="{BB962C8B-B14F-4D97-AF65-F5344CB8AC3E}">
        <p14:creationId xmlns:p14="http://schemas.microsoft.com/office/powerpoint/2010/main" val="678390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Upgrade Programme Jan-Jun 2022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E7E1659-9E39-4247-885C-DE0229834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574653"/>
              </p:ext>
            </p:extLst>
          </p:nvPr>
        </p:nvGraphicFramePr>
        <p:xfrm>
          <a:off x="3714749" y="161925"/>
          <a:ext cx="8068599" cy="6285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003">
                  <a:extLst>
                    <a:ext uri="{9D8B030D-6E8A-4147-A177-3AD203B41FA5}">
                      <a16:colId xmlns:a16="http://schemas.microsoft.com/office/drawing/2014/main" val="1415870264"/>
                    </a:ext>
                  </a:extLst>
                </a:gridCol>
                <a:gridCol w="2034374">
                  <a:extLst>
                    <a:ext uri="{9D8B030D-6E8A-4147-A177-3AD203B41FA5}">
                      <a16:colId xmlns:a16="http://schemas.microsoft.com/office/drawing/2014/main" val="2804096765"/>
                    </a:ext>
                  </a:extLst>
                </a:gridCol>
                <a:gridCol w="1997476">
                  <a:extLst>
                    <a:ext uri="{9D8B030D-6E8A-4147-A177-3AD203B41FA5}">
                      <a16:colId xmlns:a16="http://schemas.microsoft.com/office/drawing/2014/main" val="2975514470"/>
                    </a:ext>
                  </a:extLst>
                </a:gridCol>
                <a:gridCol w="1884746">
                  <a:extLst>
                    <a:ext uri="{9D8B030D-6E8A-4147-A177-3AD203B41FA5}">
                      <a16:colId xmlns:a16="http://schemas.microsoft.com/office/drawing/2014/main" val="4175505739"/>
                    </a:ext>
                  </a:extLst>
                </a:gridCol>
              </a:tblGrid>
              <a:tr h="237594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Location </a:t>
                      </a:r>
                      <a:endParaRPr lang="en-IE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u="none" strike="noStrike" dirty="0">
                        <a:effectLst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85535160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Prospect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Templeogue Lodge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32050654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Beeches</a:t>
                      </a: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Cross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2527933"/>
                  </a:ext>
                </a:extLst>
              </a:tr>
              <a:tr h="469647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r>
                        <a:rPr lang="en-IE" sz="1500" u="none" strike="noStrike" dirty="0">
                          <a:effectLst/>
                        </a:rPr>
                        <a:t>/</a:t>
                      </a:r>
                    </a:p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endParaRPr lang="en-IE" sz="1500" u="none" strike="noStrike" dirty="0">
                        <a:effectLst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Taylors Court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Ballymount Road</a:t>
                      </a: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70003459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Newcastle Manor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Road Lower</a:t>
                      </a: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85947505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JFK Industrial Estate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Ballymount Drive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3125698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Wheatfields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Rathfarnham/</a:t>
                      </a:r>
                      <a:r>
                        <a:rPr lang="en-IE" sz="1500" u="none" strike="noStrike" dirty="0" err="1">
                          <a:effectLst/>
                        </a:rPr>
                        <a:t>Templogue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Wellington Lane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33363205"/>
                  </a:ext>
                </a:extLst>
              </a:tr>
              <a:tr h="3254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Ballynakelly</a:t>
                      </a:r>
                      <a:r>
                        <a:rPr lang="en-IE" sz="1500" u="none" strike="noStrike" dirty="0">
                          <a:effectLst/>
                        </a:rPr>
                        <a:t>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Esker Lawns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52480746"/>
                  </a:ext>
                </a:extLst>
              </a:tr>
              <a:tr h="32548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Tay Lane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Westbury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47607756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Clondalkin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Cold Cut Rd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Uppercross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70034763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St Loman’s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95463669"/>
                  </a:ext>
                </a:extLst>
              </a:tr>
              <a:tr h="48225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Knocklyon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 err="1">
                          <a:effectLst/>
                        </a:rPr>
                        <a:t>Fairgreen</a:t>
                      </a:r>
                      <a:r>
                        <a:rPr lang="en-IE" sz="1500" u="none" strike="noStrike" dirty="0">
                          <a:effectLst/>
                        </a:rPr>
                        <a:t>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92260916"/>
                  </a:ext>
                </a:extLst>
              </a:tr>
              <a:tr h="315833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Tallaght Central 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Belgard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Lucan </a:t>
                      </a:r>
                      <a:endParaRPr kumimoji="0" lang="en-IE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Rockwood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38172621"/>
                  </a:ext>
                </a:extLst>
              </a:tr>
              <a:tr h="606921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7188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Agreements with External Bodies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/>
              <a:t>Status of ESBN Agreement;</a:t>
            </a:r>
          </a:p>
          <a:p>
            <a:r>
              <a:rPr lang="en-IE" dirty="0"/>
              <a:t>There have been agreements in principle with the ESBN/CRU for the treatment of Direct-Fed Lighting and for Legacy Cables since May 2021 </a:t>
            </a:r>
          </a:p>
          <a:p>
            <a:r>
              <a:rPr lang="en-IE" dirty="0"/>
              <a:t>There have been delays in moving these agreements towards implementation. </a:t>
            </a:r>
          </a:p>
          <a:p>
            <a:r>
              <a:rPr lang="en-IE" dirty="0"/>
              <a:t>SDCC, in tandem with other LA’s and National Working Groups, are continuing to apply pressure to the above bodies to finalise these agreements. </a:t>
            </a:r>
          </a:p>
          <a:p>
            <a:r>
              <a:rPr lang="en-IE" dirty="0"/>
              <a:t>We are optimistic that a full resolution will be in place by the start of Q3.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357</Words>
  <Application>Microsoft Office PowerPoint</Application>
  <PresentationFormat>Widescreen</PresentationFormat>
  <Paragraphs>81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Current status Jan 2022</vt:lpstr>
      <vt:lpstr>Update on 2021 Programme</vt:lpstr>
      <vt:lpstr> 2022 Programme</vt:lpstr>
      <vt:lpstr>Upgrade Programme Jan-Jun 2022</vt:lpstr>
      <vt:lpstr>Agreements with External Bodies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Caitriona Lambert</cp:lastModifiedBy>
  <cp:revision>17</cp:revision>
  <dcterms:created xsi:type="dcterms:W3CDTF">2021-06-01T09:11:55Z</dcterms:created>
  <dcterms:modified xsi:type="dcterms:W3CDTF">2022-01-17T15:32:21Z</dcterms:modified>
</cp:coreProperties>
</file>