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2" r:id="rId4"/>
    <p:sldId id="293" r:id="rId5"/>
    <p:sldId id="287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1E9F4-EF53-49D6-950B-81B72BD77208}" v="20" dt="2022-01-14T15:20:01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17/01/2022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</a:t>
            </a:r>
            <a:r>
              <a:rPr lang="en-US" sz="4400" b="1" dirty="0">
                <a:latin typeface="+mj-lt"/>
                <a:ea typeface="+mj-ea"/>
                <a:cs typeface="+mj-cs"/>
              </a:rPr>
              <a:t>Jan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400" b="1" dirty="0">
                <a:latin typeface="+mj-lt"/>
                <a:ea typeface="+mj-ea"/>
                <a:cs typeface="+mj-cs"/>
              </a:rPr>
              <a:t>Jun 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2022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Land Use Planning and Transportation</a:t>
            </a:r>
          </a:p>
          <a:p>
            <a:pPr marL="0" indent="0">
              <a:buNone/>
            </a:pPr>
            <a:r>
              <a:rPr lang="en-US" sz="1800" dirty="0"/>
              <a:t>January 2022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1,561 Lanterns upgraded to LED in 2021</a:t>
            </a:r>
          </a:p>
          <a:p>
            <a:r>
              <a:rPr lang="en-IE" sz="3200" dirty="0"/>
              <a:t>Total upgrades to LED to date approx. 13,500</a:t>
            </a:r>
          </a:p>
          <a:p>
            <a:r>
              <a:rPr lang="en-IE" sz="3200" dirty="0"/>
              <a:t>9,500 SOX lanterns still to be upgraded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Aim to upgrade 1500 in 2022, 750 of these from January to June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Update on 2021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Target of 1500 upgrades met</a:t>
            </a:r>
          </a:p>
          <a:p>
            <a:r>
              <a:rPr lang="en-IE" sz="3200" dirty="0"/>
              <a:t>All estates previously presented were surveyed</a:t>
            </a:r>
          </a:p>
          <a:p>
            <a:r>
              <a:rPr lang="en-IE" sz="3200" dirty="0"/>
              <a:t>Very few were suitable for upgrade without ESB intervention as per the ESB Supplementary Agreement.</a:t>
            </a:r>
          </a:p>
          <a:p>
            <a:r>
              <a:rPr lang="en-IE" sz="3200" dirty="0"/>
              <a:t>Alternative estates were surveyed and those suitable were upgraded in order to ensure targets were met.</a:t>
            </a:r>
          </a:p>
        </p:txBody>
      </p:sp>
    </p:spTree>
    <p:extLst>
      <p:ext uri="{BB962C8B-B14F-4D97-AF65-F5344CB8AC3E}">
        <p14:creationId xmlns:p14="http://schemas.microsoft.com/office/powerpoint/2010/main" val="4085840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 2022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The estates from last year’s programme that were unsuitable for upgrade will be prioritised under the ESB Supplementary Agreement programme</a:t>
            </a:r>
          </a:p>
          <a:p>
            <a:r>
              <a:rPr lang="en-IE" sz="3200" dirty="0"/>
              <a:t>We are working towards the ESB Supplementary Agreement programme being “live” for Q3 of 2022</a:t>
            </a:r>
          </a:p>
          <a:p>
            <a:r>
              <a:rPr lang="en-IE" sz="3200" dirty="0"/>
              <a:t>In the meantime we have identified the following estates for upgrade in Q1 &amp; Q2</a:t>
            </a:r>
          </a:p>
        </p:txBody>
      </p:sp>
    </p:spTree>
    <p:extLst>
      <p:ext uri="{BB962C8B-B14F-4D97-AF65-F5344CB8AC3E}">
        <p14:creationId xmlns:p14="http://schemas.microsoft.com/office/powerpoint/2010/main" val="67839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Upgrade Programme Jan-Jun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74653"/>
              </p:ext>
            </p:extLst>
          </p:nvPr>
        </p:nvGraphicFramePr>
        <p:xfrm>
          <a:off x="3714749" y="161925"/>
          <a:ext cx="8068599" cy="628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0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034374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997476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1884746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Location 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Prospect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Beeches</a:t>
                      </a: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469647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Taylors Court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Ballymount Road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Newcastle Manor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Road Lower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JFK Industrial Estate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Drive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Wheatfields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Wellington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Ballynakelly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Esker Lawns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Westbury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Cold Cut Rd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Uppercross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St Loman’s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Fairgreen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5833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Tallaght Central 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Belgard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Rockwood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Agreements with External Bodies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Status of ESBN Agreement;</a:t>
            </a:r>
          </a:p>
          <a:p>
            <a:r>
              <a:rPr lang="en-IE" dirty="0"/>
              <a:t>There have been agreements in principle with the ESBN/CRU for the treatment of Direct-Fed Lighting and for Legacy Cables since May 2021 </a:t>
            </a:r>
          </a:p>
          <a:p>
            <a:r>
              <a:rPr lang="en-IE" dirty="0"/>
              <a:t>There have been delays in moving these agreements towards implementation. </a:t>
            </a:r>
          </a:p>
          <a:p>
            <a:r>
              <a:rPr lang="en-IE" dirty="0"/>
              <a:t>SDCC, in tandem with other LA’s and National Working Groups, are continuing to apply pressure to the above bodies to finalise these agreements. </a:t>
            </a:r>
          </a:p>
          <a:p>
            <a:r>
              <a:rPr lang="en-IE" dirty="0"/>
              <a:t>We are optimistic that a full resolution will be in place by the start of Q3.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357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Jan 2022</vt:lpstr>
      <vt:lpstr>Update on 2021 Programme</vt:lpstr>
      <vt:lpstr> 2022 Programme</vt:lpstr>
      <vt:lpstr>Upgrade Programme Jan-Jun 2022</vt:lpstr>
      <vt:lpstr>Agreements with External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Caitriona Lambert</cp:lastModifiedBy>
  <cp:revision>17</cp:revision>
  <dcterms:created xsi:type="dcterms:W3CDTF">2021-06-01T09:11:55Z</dcterms:created>
  <dcterms:modified xsi:type="dcterms:W3CDTF">2022-01-17T15:32:21Z</dcterms:modified>
</cp:coreProperties>
</file>