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4"/>
  </p:sldMasterIdLst>
  <p:notesMasterIdLst>
    <p:notesMasterId r:id="rId11"/>
  </p:notesMasterIdLst>
  <p:sldIdLst>
    <p:sldId id="256" r:id="rId5"/>
    <p:sldId id="257" r:id="rId6"/>
    <p:sldId id="258" r:id="rId7"/>
    <p:sldId id="259" r:id="rId8"/>
    <p:sldId id="260" r:id="rId9"/>
    <p:sldId id="261" r:id="rId10"/>
  </p:sldIdLst>
  <p:sldSz cx="12192000" cy="107997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8A22E70-A95D-4482-803F-346C97C12ED5}" v="31" dt="2021-12-22T11:24:43.0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87045" autoAdjust="0"/>
  </p:normalViewPr>
  <p:slideViewPr>
    <p:cSldViewPr snapToGrid="0">
      <p:cViewPr varScale="1">
        <p:scale>
          <a:sx n="36" d="100"/>
          <a:sy n="36" d="100"/>
        </p:scale>
        <p:origin x="172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B6022F-AAFB-4A9D-886D-BD6E3DFEBB38}" type="datetimeFigureOut">
              <a:rPr lang="en-IE" smtClean="0"/>
              <a:t>22/12/2021</a:t>
            </a:fld>
            <a:endParaRPr lang="en-IE"/>
          </a:p>
        </p:txBody>
      </p:sp>
      <p:sp>
        <p:nvSpPr>
          <p:cNvPr id="4" name="Slide Image Placeholder 3"/>
          <p:cNvSpPr>
            <a:spLocks noGrp="1" noRot="1" noChangeAspect="1"/>
          </p:cNvSpPr>
          <p:nvPr>
            <p:ph type="sldImg" idx="2"/>
          </p:nvPr>
        </p:nvSpPr>
        <p:spPr>
          <a:xfrm>
            <a:off x="1687513" y="1143000"/>
            <a:ext cx="348297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26760D-F8D8-4A47-BC26-28975D408857}" type="slidenum">
              <a:rPr lang="en-IE" smtClean="0"/>
              <a:t>‹#›</a:t>
            </a:fld>
            <a:endParaRPr lang="en-IE"/>
          </a:p>
        </p:txBody>
      </p:sp>
    </p:spTree>
    <p:extLst>
      <p:ext uri="{BB962C8B-B14F-4D97-AF65-F5344CB8AC3E}">
        <p14:creationId xmlns:p14="http://schemas.microsoft.com/office/powerpoint/2010/main" val="3065135328"/>
      </p:ext>
    </p:extLst>
  </p:cSld>
  <p:clrMap bg1="lt1" tx1="dk1" bg2="lt2" tx2="dk2" accent1="accent1" accent2="accent2" accent3="accent3" accent4="accent4" accent5="accent5" accent6="accent6" hlink="hlink" folHlink="folHlink"/>
  <p:notesStyle>
    <a:lvl1pPr marL="0" algn="l" defTabSz="1190183" rtl="0" eaLnBrk="1" latinLnBrk="0" hangingPunct="1">
      <a:defRPr sz="1562" kern="1200">
        <a:solidFill>
          <a:schemeClr val="tx1"/>
        </a:solidFill>
        <a:latin typeface="+mn-lt"/>
        <a:ea typeface="+mn-ea"/>
        <a:cs typeface="+mn-cs"/>
      </a:defRPr>
    </a:lvl1pPr>
    <a:lvl2pPr marL="595092" algn="l" defTabSz="1190183" rtl="0" eaLnBrk="1" latinLnBrk="0" hangingPunct="1">
      <a:defRPr sz="1562" kern="1200">
        <a:solidFill>
          <a:schemeClr val="tx1"/>
        </a:solidFill>
        <a:latin typeface="+mn-lt"/>
        <a:ea typeface="+mn-ea"/>
        <a:cs typeface="+mn-cs"/>
      </a:defRPr>
    </a:lvl2pPr>
    <a:lvl3pPr marL="1190183" algn="l" defTabSz="1190183" rtl="0" eaLnBrk="1" latinLnBrk="0" hangingPunct="1">
      <a:defRPr sz="1562" kern="1200">
        <a:solidFill>
          <a:schemeClr val="tx1"/>
        </a:solidFill>
        <a:latin typeface="+mn-lt"/>
        <a:ea typeface="+mn-ea"/>
        <a:cs typeface="+mn-cs"/>
      </a:defRPr>
    </a:lvl3pPr>
    <a:lvl4pPr marL="1785275" algn="l" defTabSz="1190183" rtl="0" eaLnBrk="1" latinLnBrk="0" hangingPunct="1">
      <a:defRPr sz="1562" kern="1200">
        <a:solidFill>
          <a:schemeClr val="tx1"/>
        </a:solidFill>
        <a:latin typeface="+mn-lt"/>
        <a:ea typeface="+mn-ea"/>
        <a:cs typeface="+mn-cs"/>
      </a:defRPr>
    </a:lvl4pPr>
    <a:lvl5pPr marL="2380366" algn="l" defTabSz="1190183" rtl="0" eaLnBrk="1" latinLnBrk="0" hangingPunct="1">
      <a:defRPr sz="1562" kern="1200">
        <a:solidFill>
          <a:schemeClr val="tx1"/>
        </a:solidFill>
        <a:latin typeface="+mn-lt"/>
        <a:ea typeface="+mn-ea"/>
        <a:cs typeface="+mn-cs"/>
      </a:defRPr>
    </a:lvl5pPr>
    <a:lvl6pPr marL="2975458" algn="l" defTabSz="1190183" rtl="0" eaLnBrk="1" latinLnBrk="0" hangingPunct="1">
      <a:defRPr sz="1562" kern="1200">
        <a:solidFill>
          <a:schemeClr val="tx1"/>
        </a:solidFill>
        <a:latin typeface="+mn-lt"/>
        <a:ea typeface="+mn-ea"/>
        <a:cs typeface="+mn-cs"/>
      </a:defRPr>
    </a:lvl6pPr>
    <a:lvl7pPr marL="3570549" algn="l" defTabSz="1190183" rtl="0" eaLnBrk="1" latinLnBrk="0" hangingPunct="1">
      <a:defRPr sz="1562" kern="1200">
        <a:solidFill>
          <a:schemeClr val="tx1"/>
        </a:solidFill>
        <a:latin typeface="+mn-lt"/>
        <a:ea typeface="+mn-ea"/>
        <a:cs typeface="+mn-cs"/>
      </a:defRPr>
    </a:lvl7pPr>
    <a:lvl8pPr marL="4165641" algn="l" defTabSz="1190183" rtl="0" eaLnBrk="1" latinLnBrk="0" hangingPunct="1">
      <a:defRPr sz="1562" kern="1200">
        <a:solidFill>
          <a:schemeClr val="tx1"/>
        </a:solidFill>
        <a:latin typeface="+mn-lt"/>
        <a:ea typeface="+mn-ea"/>
        <a:cs typeface="+mn-cs"/>
      </a:defRPr>
    </a:lvl8pPr>
    <a:lvl9pPr marL="4760732" algn="l" defTabSz="1190183" rtl="0" eaLnBrk="1" latinLnBrk="0" hangingPunct="1">
      <a:defRPr sz="1562"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26760D-F8D8-4A47-BC26-28975D408857}" type="slidenum">
              <a:rPr lang="en-IE" smtClean="0"/>
              <a:t>1</a:t>
            </a:fld>
            <a:endParaRPr lang="en-IE"/>
          </a:p>
        </p:txBody>
      </p:sp>
    </p:spTree>
    <p:extLst>
      <p:ext uri="{BB962C8B-B14F-4D97-AF65-F5344CB8AC3E}">
        <p14:creationId xmlns:p14="http://schemas.microsoft.com/office/powerpoint/2010/main" val="4043505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26760D-F8D8-4A47-BC26-28975D408857}" type="slidenum">
              <a:rPr lang="en-IE" smtClean="0"/>
              <a:t>2</a:t>
            </a:fld>
            <a:endParaRPr lang="en-IE"/>
          </a:p>
        </p:txBody>
      </p:sp>
    </p:spTree>
    <p:extLst>
      <p:ext uri="{BB962C8B-B14F-4D97-AF65-F5344CB8AC3E}">
        <p14:creationId xmlns:p14="http://schemas.microsoft.com/office/powerpoint/2010/main" val="35594353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26760D-F8D8-4A47-BC26-28975D408857}" type="slidenum">
              <a:rPr lang="en-IE" smtClean="0"/>
              <a:t>3</a:t>
            </a:fld>
            <a:endParaRPr lang="en-IE"/>
          </a:p>
        </p:txBody>
      </p:sp>
    </p:spTree>
    <p:extLst>
      <p:ext uri="{BB962C8B-B14F-4D97-AF65-F5344CB8AC3E}">
        <p14:creationId xmlns:p14="http://schemas.microsoft.com/office/powerpoint/2010/main" val="4170146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626760D-F8D8-4A47-BC26-28975D408857}" type="slidenum">
              <a:rPr lang="en-IE" smtClean="0"/>
              <a:t>4</a:t>
            </a:fld>
            <a:endParaRPr lang="en-IE"/>
          </a:p>
        </p:txBody>
      </p:sp>
    </p:spTree>
    <p:extLst>
      <p:ext uri="{BB962C8B-B14F-4D97-AF65-F5344CB8AC3E}">
        <p14:creationId xmlns:p14="http://schemas.microsoft.com/office/powerpoint/2010/main" val="1561341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26760D-F8D8-4A47-BC26-28975D408857}" type="slidenum">
              <a:rPr lang="en-IE" smtClean="0"/>
              <a:t>5</a:t>
            </a:fld>
            <a:endParaRPr lang="en-IE"/>
          </a:p>
        </p:txBody>
      </p:sp>
    </p:spTree>
    <p:extLst>
      <p:ext uri="{BB962C8B-B14F-4D97-AF65-F5344CB8AC3E}">
        <p14:creationId xmlns:p14="http://schemas.microsoft.com/office/powerpoint/2010/main" val="1620151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626760D-F8D8-4A47-BC26-28975D408857}" type="slidenum">
              <a:rPr lang="en-IE" smtClean="0"/>
              <a:t>6</a:t>
            </a:fld>
            <a:endParaRPr lang="en-IE"/>
          </a:p>
        </p:txBody>
      </p:sp>
    </p:spTree>
    <p:extLst>
      <p:ext uri="{BB962C8B-B14F-4D97-AF65-F5344CB8AC3E}">
        <p14:creationId xmlns:p14="http://schemas.microsoft.com/office/powerpoint/2010/main" val="3102955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767462"/>
            <a:ext cx="10363200" cy="3759917"/>
          </a:xfrm>
        </p:spPr>
        <p:txBody>
          <a:bodyPr anchor="b"/>
          <a:lstStyle>
            <a:lvl1pPr algn="ctr">
              <a:defRPr sz="8000"/>
            </a:lvl1pPr>
          </a:lstStyle>
          <a:p>
            <a:r>
              <a:rPr lang="en-US"/>
              <a:t>Click to edit Master title style</a:t>
            </a:r>
            <a:endParaRPr lang="en-US" dirty="0"/>
          </a:p>
        </p:txBody>
      </p:sp>
      <p:sp>
        <p:nvSpPr>
          <p:cNvPr id="3" name="Subtitle 2"/>
          <p:cNvSpPr>
            <a:spLocks noGrp="1"/>
          </p:cNvSpPr>
          <p:nvPr>
            <p:ph type="subTitle" idx="1"/>
          </p:nvPr>
        </p:nvSpPr>
        <p:spPr>
          <a:xfrm>
            <a:off x="1524000" y="5672376"/>
            <a:ext cx="9144000" cy="2607442"/>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9F45155-C119-4F09-92F8-DB76464D67C8}" type="datetimeFigureOut">
              <a:rPr lang="en-IE" smtClean="0"/>
              <a:t>22/12/2021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3140437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F45155-C119-4F09-92F8-DB76464D67C8}" type="datetimeFigureOut">
              <a:rPr lang="en-IE" smtClean="0"/>
              <a:t>22/12/2021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26302506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574987"/>
            <a:ext cx="2628900" cy="91523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574987"/>
            <a:ext cx="7734300" cy="9152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F45155-C119-4F09-92F8-DB76464D67C8}" type="datetimeFigureOut">
              <a:rPr lang="en-IE" smtClean="0"/>
              <a:t>22/12/2021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1829725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F45155-C119-4F09-92F8-DB76464D67C8}" type="datetimeFigureOut">
              <a:rPr lang="en-IE" smtClean="0"/>
              <a:t>22/12/2021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1132354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2692444"/>
            <a:ext cx="10515600" cy="4492401"/>
          </a:xfrm>
        </p:spPr>
        <p:txBody>
          <a:bodyPr anchor="b"/>
          <a:lstStyle>
            <a:lvl1pPr>
              <a:defRPr sz="8000"/>
            </a:lvl1pPr>
          </a:lstStyle>
          <a:p>
            <a:r>
              <a:rPr lang="en-US"/>
              <a:t>Click to edit Master title style</a:t>
            </a:r>
            <a:endParaRPr lang="en-US" dirty="0"/>
          </a:p>
        </p:txBody>
      </p:sp>
      <p:sp>
        <p:nvSpPr>
          <p:cNvPr id="3" name="Text Placeholder 2"/>
          <p:cNvSpPr>
            <a:spLocks noGrp="1"/>
          </p:cNvSpPr>
          <p:nvPr>
            <p:ph type="body" idx="1"/>
          </p:nvPr>
        </p:nvSpPr>
        <p:spPr>
          <a:xfrm>
            <a:off x="831851" y="7227345"/>
            <a:ext cx="10515600" cy="2362447"/>
          </a:xfrm>
        </p:spPr>
        <p:txBody>
          <a:bodyPr/>
          <a:lstStyle>
            <a:lvl1pPr marL="0" indent="0">
              <a:buNone/>
              <a:defRPr sz="3200">
                <a:solidFill>
                  <a:schemeClr val="tx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9F45155-C119-4F09-92F8-DB76464D67C8}" type="datetimeFigureOut">
              <a:rPr lang="en-IE" smtClean="0"/>
              <a:t>22/12/2021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1464323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2874937"/>
            <a:ext cx="5181600" cy="685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874937"/>
            <a:ext cx="5181600" cy="685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9F45155-C119-4F09-92F8-DB76464D67C8}" type="datetimeFigureOut">
              <a:rPr lang="en-IE" smtClean="0"/>
              <a:t>22/12/2021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1091424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574990"/>
            <a:ext cx="10515600" cy="2087455"/>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2647443"/>
            <a:ext cx="5157787" cy="129747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839789" y="3944914"/>
            <a:ext cx="5157787" cy="5802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2647443"/>
            <a:ext cx="5183188" cy="1297471"/>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72201" y="3944914"/>
            <a:ext cx="5183188" cy="58023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F45155-C119-4F09-92F8-DB76464D67C8}" type="datetimeFigureOut">
              <a:rPr lang="en-IE" smtClean="0"/>
              <a:t>22/12/2021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3921706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9F45155-C119-4F09-92F8-DB76464D67C8}" type="datetimeFigureOut">
              <a:rPr lang="en-IE" smtClean="0"/>
              <a:t>22/12/2021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3651709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F45155-C119-4F09-92F8-DB76464D67C8}" type="datetimeFigureOut">
              <a:rPr lang="en-IE" smtClean="0"/>
              <a:t>22/12/2021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2463365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984"/>
            <a:ext cx="3932237" cy="2519945"/>
          </a:xfrm>
        </p:spPr>
        <p:txBody>
          <a:bodyPr anchor="b"/>
          <a:lstStyle>
            <a:lvl1pPr>
              <a:defRPr sz="4267"/>
            </a:lvl1pPr>
          </a:lstStyle>
          <a:p>
            <a:r>
              <a:rPr lang="en-US"/>
              <a:t>Click to edit Master title style</a:t>
            </a:r>
            <a:endParaRPr lang="en-US" dirty="0"/>
          </a:p>
        </p:txBody>
      </p:sp>
      <p:sp>
        <p:nvSpPr>
          <p:cNvPr id="3" name="Content Placeholder 2"/>
          <p:cNvSpPr>
            <a:spLocks noGrp="1"/>
          </p:cNvSpPr>
          <p:nvPr>
            <p:ph idx="1"/>
          </p:nvPr>
        </p:nvSpPr>
        <p:spPr>
          <a:xfrm>
            <a:off x="5183188" y="1554968"/>
            <a:ext cx="6172200" cy="7674832"/>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3239929"/>
            <a:ext cx="3932237" cy="6002369"/>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9F45155-C119-4F09-92F8-DB76464D67C8}" type="datetimeFigureOut">
              <a:rPr lang="en-IE" smtClean="0"/>
              <a:t>22/12/2021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3566890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719984"/>
            <a:ext cx="3932237" cy="2519945"/>
          </a:xfrm>
        </p:spPr>
        <p:txBody>
          <a:bodyPr anchor="b"/>
          <a:lstStyle>
            <a:lvl1pPr>
              <a:defRPr sz="4267"/>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1554968"/>
            <a:ext cx="6172200" cy="7674832"/>
          </a:xfrm>
        </p:spPr>
        <p:txBody>
          <a:bodyPr anchor="t"/>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endParaRPr lang="en-US" dirty="0"/>
          </a:p>
        </p:txBody>
      </p:sp>
      <p:sp>
        <p:nvSpPr>
          <p:cNvPr id="4" name="Text Placeholder 3"/>
          <p:cNvSpPr>
            <a:spLocks noGrp="1"/>
          </p:cNvSpPr>
          <p:nvPr>
            <p:ph type="body" sz="half" idx="2"/>
          </p:nvPr>
        </p:nvSpPr>
        <p:spPr>
          <a:xfrm>
            <a:off x="839788" y="3239929"/>
            <a:ext cx="3932237" cy="6002369"/>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p:cNvSpPr>
            <a:spLocks noGrp="1"/>
          </p:cNvSpPr>
          <p:nvPr>
            <p:ph type="dt" sz="half" idx="10"/>
          </p:nvPr>
        </p:nvSpPr>
        <p:spPr/>
        <p:txBody>
          <a:bodyPr/>
          <a:lstStyle/>
          <a:p>
            <a:fld id="{19F45155-C119-4F09-92F8-DB76464D67C8}" type="datetimeFigureOut">
              <a:rPr lang="en-IE" smtClean="0"/>
              <a:t>22/12/2021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1614FA31-12C1-478D-9415-A1FFAA613EE0}" type="slidenum">
              <a:rPr lang="en-IE" smtClean="0"/>
              <a:t>‹#›</a:t>
            </a:fld>
            <a:endParaRPr lang="en-IE"/>
          </a:p>
        </p:txBody>
      </p:sp>
    </p:spTree>
    <p:extLst>
      <p:ext uri="{BB962C8B-B14F-4D97-AF65-F5344CB8AC3E}">
        <p14:creationId xmlns:p14="http://schemas.microsoft.com/office/powerpoint/2010/main" val="11188586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574990"/>
            <a:ext cx="10515600" cy="208745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2874937"/>
            <a:ext cx="10515600" cy="68523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10009783"/>
            <a:ext cx="2743200" cy="574987"/>
          </a:xfrm>
          <a:prstGeom prst="rect">
            <a:avLst/>
          </a:prstGeom>
        </p:spPr>
        <p:txBody>
          <a:bodyPr vert="horz" lIns="91440" tIns="45720" rIns="91440" bIns="45720" rtlCol="0" anchor="ctr"/>
          <a:lstStyle>
            <a:lvl1pPr algn="l">
              <a:defRPr sz="1600">
                <a:solidFill>
                  <a:schemeClr val="tx1">
                    <a:tint val="75000"/>
                  </a:schemeClr>
                </a:solidFill>
              </a:defRPr>
            </a:lvl1pPr>
          </a:lstStyle>
          <a:p>
            <a:fld id="{19F45155-C119-4F09-92F8-DB76464D67C8}" type="datetimeFigureOut">
              <a:rPr lang="en-IE" smtClean="0"/>
              <a:t>22/12/2021</a:t>
            </a:fld>
            <a:endParaRPr lang="en-IE"/>
          </a:p>
        </p:txBody>
      </p:sp>
      <p:sp>
        <p:nvSpPr>
          <p:cNvPr id="5" name="Footer Placeholder 4"/>
          <p:cNvSpPr>
            <a:spLocks noGrp="1"/>
          </p:cNvSpPr>
          <p:nvPr>
            <p:ph type="ftr" sz="quarter" idx="3"/>
          </p:nvPr>
        </p:nvSpPr>
        <p:spPr>
          <a:xfrm>
            <a:off x="4038600" y="10009783"/>
            <a:ext cx="4114800" cy="574987"/>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10009783"/>
            <a:ext cx="2743200" cy="574987"/>
          </a:xfrm>
          <a:prstGeom prst="rect">
            <a:avLst/>
          </a:prstGeom>
        </p:spPr>
        <p:txBody>
          <a:bodyPr vert="horz" lIns="91440" tIns="45720" rIns="91440" bIns="45720" rtlCol="0" anchor="ctr"/>
          <a:lstStyle>
            <a:lvl1pPr algn="r">
              <a:defRPr sz="1600">
                <a:solidFill>
                  <a:schemeClr val="tx1">
                    <a:tint val="75000"/>
                  </a:schemeClr>
                </a:solidFill>
              </a:defRPr>
            </a:lvl1pPr>
          </a:lstStyle>
          <a:p>
            <a:fld id="{1614FA31-12C1-478D-9415-A1FFAA613EE0}" type="slidenum">
              <a:rPr lang="en-IE" smtClean="0"/>
              <a:t>‹#›</a:t>
            </a:fld>
            <a:endParaRPr lang="en-IE"/>
          </a:p>
        </p:txBody>
      </p:sp>
    </p:spTree>
    <p:extLst>
      <p:ext uri="{BB962C8B-B14F-4D97-AF65-F5344CB8AC3E}">
        <p14:creationId xmlns:p14="http://schemas.microsoft.com/office/powerpoint/2010/main" val="9782751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2.png"/><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0E34EF-E958-4D24-B991-C598E5452D1A}"/>
              </a:ext>
            </a:extLst>
          </p:cNvPr>
          <p:cNvPicPr>
            <a:picLocks noChangeAspect="1"/>
          </p:cNvPicPr>
          <p:nvPr/>
        </p:nvPicPr>
        <p:blipFill>
          <a:blip r:embed="rId5"/>
          <a:stretch>
            <a:fillRect/>
          </a:stretch>
        </p:blipFill>
        <p:spPr>
          <a:xfrm>
            <a:off x="0" y="0"/>
            <a:ext cx="12192000" cy="5393424"/>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8" name="Title 1">
            <a:extLst>
              <a:ext uri="{FF2B5EF4-FFF2-40B4-BE49-F238E27FC236}">
                <a16:creationId xmlns:a16="http://schemas.microsoft.com/office/drawing/2014/main" id="{55F087CE-FB5C-4795-9080-F066D7C30C3D}"/>
              </a:ext>
            </a:extLst>
          </p:cNvPr>
          <p:cNvSpPr>
            <a:spLocks noGrp="1"/>
          </p:cNvSpPr>
          <p:nvPr>
            <p:ph type="ctrTitle"/>
          </p:nvPr>
        </p:nvSpPr>
        <p:spPr>
          <a:xfrm>
            <a:off x="3962182" y="0"/>
            <a:ext cx="8229818" cy="3151195"/>
          </a:xfrm>
        </p:spPr>
        <p:txBody>
          <a:bodyPr>
            <a:normAutofit/>
          </a:bodyPr>
          <a:lstStyle/>
          <a:p>
            <a:pPr algn="r"/>
            <a:r>
              <a:rPr lang="en-IE" sz="5315" b="1" dirty="0">
                <a:solidFill>
                  <a:schemeClr val="bg1"/>
                </a:solidFill>
              </a:rPr>
              <a:t>January Council Meeting</a:t>
            </a:r>
            <a:br>
              <a:rPr lang="en-IE" sz="5315" b="1" dirty="0">
                <a:solidFill>
                  <a:schemeClr val="bg1"/>
                </a:solidFill>
              </a:rPr>
            </a:br>
            <a:endParaRPr lang="en-IE" sz="2746" b="1" dirty="0">
              <a:latin typeface="Abadi Extra Light" panose="020B0204020104020204" pitchFamily="34" charset="0"/>
            </a:endParaRPr>
          </a:p>
        </p:txBody>
      </p:sp>
      <p:sp>
        <p:nvSpPr>
          <p:cNvPr id="9" name="TextBox 8">
            <a:extLst>
              <a:ext uri="{FF2B5EF4-FFF2-40B4-BE49-F238E27FC236}">
                <a16:creationId xmlns:a16="http://schemas.microsoft.com/office/drawing/2014/main" id="{6081A070-30B3-470E-925C-90206594D1E6}"/>
              </a:ext>
            </a:extLst>
          </p:cNvPr>
          <p:cNvSpPr txBox="1"/>
          <p:nvPr/>
        </p:nvSpPr>
        <p:spPr>
          <a:xfrm>
            <a:off x="6400800" y="2598470"/>
            <a:ext cx="5598838" cy="2062103"/>
          </a:xfrm>
          <a:prstGeom prst="rect">
            <a:avLst/>
          </a:prstGeom>
          <a:noFill/>
        </p:spPr>
        <p:txBody>
          <a:bodyPr wrap="square" rtlCol="0">
            <a:spAutoFit/>
          </a:bodyPr>
          <a:lstStyle/>
          <a:p>
            <a:pPr algn="r"/>
            <a:r>
              <a:rPr lang="en-IE" sz="3200" b="1" dirty="0">
                <a:solidFill>
                  <a:schemeClr val="bg1"/>
                </a:solidFill>
              </a:rPr>
              <a:t>Part 8 </a:t>
            </a:r>
            <a:br>
              <a:rPr lang="en-IE" sz="3200" b="1" dirty="0">
                <a:solidFill>
                  <a:schemeClr val="bg1"/>
                </a:solidFill>
              </a:rPr>
            </a:br>
            <a:r>
              <a:rPr lang="en-IE" sz="3200" b="1" dirty="0">
                <a:solidFill>
                  <a:schemeClr val="bg1"/>
                </a:solidFill>
              </a:rPr>
              <a:t>Lucan Demesne Car Parks</a:t>
            </a:r>
            <a:br>
              <a:rPr lang="en-IE" sz="3200" b="1" dirty="0">
                <a:solidFill>
                  <a:schemeClr val="bg1"/>
                </a:solidFill>
              </a:rPr>
            </a:br>
            <a:br>
              <a:rPr lang="en-US" sz="3200" b="1" dirty="0">
                <a:solidFill>
                  <a:schemeClr val="bg1"/>
                </a:solidFill>
              </a:rPr>
            </a:br>
            <a:endParaRPr lang="en-IE" sz="3200" b="1" dirty="0">
              <a:solidFill>
                <a:schemeClr val="bg1"/>
              </a:solidFill>
            </a:endParaRPr>
          </a:p>
        </p:txBody>
      </p:sp>
      <p:sp>
        <p:nvSpPr>
          <p:cNvPr id="11" name="Subtitle 2">
            <a:extLst>
              <a:ext uri="{FF2B5EF4-FFF2-40B4-BE49-F238E27FC236}">
                <a16:creationId xmlns:a16="http://schemas.microsoft.com/office/drawing/2014/main" id="{A13A3299-48FC-41EE-B580-DA20C8CF3916}"/>
              </a:ext>
            </a:extLst>
          </p:cNvPr>
          <p:cNvSpPr>
            <a:spLocks noGrp="1"/>
          </p:cNvSpPr>
          <p:nvPr>
            <p:ph type="subTitle" idx="1"/>
          </p:nvPr>
        </p:nvSpPr>
        <p:spPr>
          <a:xfrm>
            <a:off x="61733" y="5829445"/>
            <a:ext cx="4870383" cy="4608513"/>
          </a:xfrm>
        </p:spPr>
        <p:txBody>
          <a:bodyPr>
            <a:noAutofit/>
          </a:bodyPr>
          <a:lstStyle/>
          <a:p>
            <a:pPr algn="l"/>
            <a:r>
              <a:rPr lang="en-IE" sz="1600" b="1" u="sng" dirty="0"/>
              <a:t>Context for the Project</a:t>
            </a:r>
            <a:endParaRPr lang="en-IE" sz="1600" dirty="0"/>
          </a:p>
          <a:p>
            <a:pPr marL="253117" indent="-253117" algn="just">
              <a:buFont typeface="Arial" panose="020B0604020202020204" pitchFamily="34" charset="0"/>
              <a:buChar char="•"/>
            </a:pPr>
            <a:r>
              <a:rPr lang="en-IE" sz="1600" dirty="0"/>
              <a:t>SDCC Development Plan, SDCC Tourism Strategy </a:t>
            </a:r>
          </a:p>
          <a:p>
            <a:pPr marL="253117" indent="-253117" algn="just">
              <a:buFont typeface="Arial" panose="020B0604020202020204" pitchFamily="34" charset="0"/>
              <a:buChar char="•"/>
            </a:pPr>
            <a:r>
              <a:rPr lang="en-IE" sz="1600" dirty="0"/>
              <a:t>SDCC’s capital budget</a:t>
            </a:r>
          </a:p>
          <a:p>
            <a:pPr marL="253117" indent="-253117" algn="just">
              <a:buFont typeface="Arial" panose="020B0604020202020204" pitchFamily="34" charset="0"/>
              <a:buChar char="•"/>
            </a:pPr>
            <a:r>
              <a:rPr lang="en-IE" sz="1600" dirty="0"/>
              <a:t>Lucan received funding under the Destination Towns Scheme; supported by Fáilte Ireland; this project supports same.</a:t>
            </a:r>
          </a:p>
          <a:p>
            <a:pPr marL="253117" indent="-253117" algn="just">
              <a:buFont typeface="Arial" panose="020B0604020202020204" pitchFamily="34" charset="0"/>
              <a:buChar char="•"/>
            </a:pPr>
            <a:r>
              <a:rPr lang="en-IE" sz="1600" dirty="0"/>
              <a:t>Lucan Demesne Car Parks will provide the necessary amendments to current parking infrastructure at Lucan Demesne to support Lucan destination town scheme and enhance the sense of place and significance for the area,</a:t>
            </a:r>
          </a:p>
          <a:p>
            <a:pPr marL="253117" indent="-253117" algn="just">
              <a:buFont typeface="Arial" panose="020B0604020202020204" pitchFamily="34" charset="0"/>
              <a:buChar char="•"/>
            </a:pPr>
            <a:r>
              <a:rPr lang="en-IE" sz="1600" dirty="0"/>
              <a:t>Special consideration paid to accessibility, amenity, positive ecological balance and aesthetics to enhance the existing area and facilitate visitors to the park. </a:t>
            </a:r>
          </a:p>
          <a:p>
            <a:pPr algn="l"/>
            <a:endParaRPr lang="en-US" sz="1600" dirty="0"/>
          </a:p>
          <a:p>
            <a:pPr algn="l"/>
            <a:endParaRPr lang="en-US" sz="1329" dirty="0"/>
          </a:p>
        </p:txBody>
      </p:sp>
      <p:pic>
        <p:nvPicPr>
          <p:cNvPr id="12" name="Picture 11">
            <a:extLst>
              <a:ext uri="{FF2B5EF4-FFF2-40B4-BE49-F238E27FC236}">
                <a16:creationId xmlns:a16="http://schemas.microsoft.com/office/drawing/2014/main" id="{DC3A0B83-E927-4935-B8D2-3EA1E6865AFB}"/>
              </a:ext>
            </a:extLst>
          </p:cNvPr>
          <p:cNvPicPr>
            <a:picLocks noChangeAspect="1"/>
          </p:cNvPicPr>
          <p:nvPr/>
        </p:nvPicPr>
        <p:blipFill>
          <a:blip r:embed="rId6"/>
          <a:stretch>
            <a:fillRect/>
          </a:stretch>
        </p:blipFill>
        <p:spPr>
          <a:xfrm>
            <a:off x="4932116" y="6191250"/>
            <a:ext cx="7259884" cy="4608513"/>
          </a:xfrm>
          <a:prstGeom prst="rect">
            <a:avLst/>
          </a:prstGeom>
        </p:spPr>
      </p:pic>
      <p:pic>
        <p:nvPicPr>
          <p:cNvPr id="10" name="Video 9">
            <a:hlinkClick r:id="" action="ppaction://media"/>
            <a:extLst>
              <a:ext uri="{FF2B5EF4-FFF2-40B4-BE49-F238E27FC236}">
                <a16:creationId xmlns:a16="http://schemas.microsoft.com/office/drawing/2014/main" id="{50398045-4454-48CE-A1B1-8ACC68821F7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25691680"/>
      </p:ext>
    </p:extLst>
  </p:cSld>
  <p:clrMapOvr>
    <a:masterClrMapping/>
  </p:clrMapOvr>
  <mc:AlternateContent xmlns:mc="http://schemas.openxmlformats.org/markup-compatibility/2006" xmlns:p14="http://schemas.microsoft.com/office/powerpoint/2010/main">
    <mc:Choice Requires="p14">
      <p:transition spd="slow" p14:dur="2000" advTm="40387"/>
    </mc:Choice>
    <mc:Fallback xmlns="">
      <p:transition spd="slow" advTm="4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A89191F-94F9-4AEC-8A6E-3921680C2D15}"/>
              </a:ext>
            </a:extLst>
          </p:cNvPr>
          <p:cNvPicPr>
            <a:picLocks noChangeAspect="1"/>
          </p:cNvPicPr>
          <p:nvPr/>
        </p:nvPicPr>
        <p:blipFill rotWithShape="1">
          <a:blip r:embed="rId5"/>
          <a:srcRect t="35308" b="14692"/>
          <a:stretch/>
        </p:blipFill>
        <p:spPr>
          <a:xfrm>
            <a:off x="-29006" y="0"/>
            <a:ext cx="12221006" cy="4019550"/>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6" name="Title 2">
            <a:extLst>
              <a:ext uri="{FF2B5EF4-FFF2-40B4-BE49-F238E27FC236}">
                <a16:creationId xmlns:a16="http://schemas.microsoft.com/office/drawing/2014/main" id="{6C11BA11-5D04-4770-BDE8-46FC9F580787}"/>
              </a:ext>
            </a:extLst>
          </p:cNvPr>
          <p:cNvSpPr txBox="1">
            <a:spLocks/>
          </p:cNvSpPr>
          <p:nvPr/>
        </p:nvSpPr>
        <p:spPr>
          <a:xfrm>
            <a:off x="3864737" y="271581"/>
            <a:ext cx="8251113" cy="1040109"/>
          </a:xfrm>
          <a:prstGeom prst="rect">
            <a:avLst/>
          </a:prstGeom>
          <a:noFill/>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pPr algn="r"/>
            <a:r>
              <a:rPr lang="en-IE" sz="3189" b="1" dirty="0">
                <a:solidFill>
                  <a:schemeClr val="bg1"/>
                </a:solidFill>
              </a:rPr>
              <a:t>Lucan Demesne Car Park</a:t>
            </a:r>
            <a:br>
              <a:rPr lang="en-IE" sz="3189" b="1" dirty="0">
                <a:solidFill>
                  <a:schemeClr val="bg1"/>
                </a:solidFill>
              </a:rPr>
            </a:br>
            <a:r>
              <a:rPr lang="en-IE" sz="2835" b="1" dirty="0">
                <a:solidFill>
                  <a:schemeClr val="bg1"/>
                </a:solidFill>
                <a:latin typeface="Abadi Extra Light" panose="020B0204020104020204" pitchFamily="34" charset="0"/>
              </a:rPr>
              <a:t>Location A</a:t>
            </a:r>
          </a:p>
        </p:txBody>
      </p:sp>
      <p:sp>
        <p:nvSpPr>
          <p:cNvPr id="9" name="Subtitle 2">
            <a:extLst>
              <a:ext uri="{FF2B5EF4-FFF2-40B4-BE49-F238E27FC236}">
                <a16:creationId xmlns:a16="http://schemas.microsoft.com/office/drawing/2014/main" id="{BCF3FF38-6115-48C9-95B8-E79E39B17B8C}"/>
              </a:ext>
            </a:extLst>
          </p:cNvPr>
          <p:cNvSpPr txBox="1">
            <a:spLocks/>
          </p:cNvSpPr>
          <p:nvPr/>
        </p:nvSpPr>
        <p:spPr>
          <a:xfrm>
            <a:off x="278045" y="4053456"/>
            <a:ext cx="3092172" cy="5430178"/>
          </a:xfrm>
          <a:prstGeom prst="rect">
            <a:avLst/>
          </a:prstGeom>
        </p:spPr>
        <p:txBody>
          <a:bodyPr vert="horz" lIns="91440" tIns="45720" rIns="91440" bIns="45720" rtlCol="0">
            <a:no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IE" sz="2000" b="1" u="sng" dirty="0"/>
              <a:t>Design Summary</a:t>
            </a:r>
          </a:p>
          <a:p>
            <a:pPr marL="0" indent="0">
              <a:buNone/>
            </a:pPr>
            <a:endParaRPr lang="en-IE" sz="2000" b="1" u="sng" dirty="0"/>
          </a:p>
          <a:p>
            <a:pPr>
              <a:spcBef>
                <a:spcPts val="0"/>
              </a:spcBef>
            </a:pPr>
            <a:r>
              <a:rPr lang="en-IE" sz="2000" dirty="0"/>
              <a:t>On-street parking,</a:t>
            </a:r>
          </a:p>
          <a:p>
            <a:pPr>
              <a:spcBef>
                <a:spcPts val="0"/>
              </a:spcBef>
            </a:pPr>
            <a:endParaRPr lang="en-IE" sz="2000" dirty="0"/>
          </a:p>
          <a:p>
            <a:pPr>
              <a:spcBef>
                <a:spcPts val="0"/>
              </a:spcBef>
            </a:pPr>
            <a:r>
              <a:rPr lang="en-IE" sz="2000" dirty="0"/>
              <a:t>7 no. Spaces proposed,</a:t>
            </a:r>
          </a:p>
          <a:p>
            <a:pPr>
              <a:spcBef>
                <a:spcPts val="0"/>
              </a:spcBef>
            </a:pPr>
            <a:endParaRPr lang="en-IE" sz="2000" dirty="0"/>
          </a:p>
          <a:p>
            <a:pPr>
              <a:spcBef>
                <a:spcPts val="0"/>
              </a:spcBef>
            </a:pPr>
            <a:r>
              <a:rPr lang="en-IE" sz="2000" dirty="0"/>
              <a:t>90m from Lucan Demesne,</a:t>
            </a:r>
          </a:p>
          <a:p>
            <a:pPr>
              <a:spcBef>
                <a:spcPts val="0"/>
              </a:spcBef>
            </a:pPr>
            <a:endParaRPr lang="en-IE" sz="2000" dirty="0"/>
          </a:p>
          <a:p>
            <a:pPr>
              <a:spcBef>
                <a:spcPts val="0"/>
              </a:spcBef>
            </a:pPr>
            <a:r>
              <a:rPr lang="en-IE" sz="2000" dirty="0"/>
              <a:t>Low level wall to be relocated,</a:t>
            </a:r>
          </a:p>
          <a:p>
            <a:pPr>
              <a:spcBef>
                <a:spcPts val="0"/>
              </a:spcBef>
            </a:pPr>
            <a:endParaRPr lang="en-IE" sz="2000" dirty="0"/>
          </a:p>
          <a:p>
            <a:pPr>
              <a:spcBef>
                <a:spcPts val="0"/>
              </a:spcBef>
            </a:pPr>
            <a:r>
              <a:rPr lang="en-IE" sz="2000" dirty="0"/>
              <a:t>All affected trees and shrubs to be replaced and additional trees planted.</a:t>
            </a:r>
          </a:p>
          <a:p>
            <a:pPr>
              <a:spcBef>
                <a:spcPts val="0"/>
              </a:spcBef>
            </a:pPr>
            <a:endParaRPr lang="en-IE" sz="1600" dirty="0"/>
          </a:p>
          <a:p>
            <a:pPr>
              <a:spcBef>
                <a:spcPts val="0"/>
              </a:spcBef>
            </a:pPr>
            <a:endParaRPr lang="en-IE" sz="1600" dirty="0"/>
          </a:p>
          <a:p>
            <a:endParaRPr lang="en-IE" sz="1600" dirty="0"/>
          </a:p>
          <a:p>
            <a:pPr marL="0" indent="0">
              <a:buNone/>
            </a:pPr>
            <a:endParaRPr lang="en-IE" sz="1600" dirty="0"/>
          </a:p>
          <a:p>
            <a:endParaRPr lang="en-US" sz="1600" dirty="0"/>
          </a:p>
          <a:p>
            <a:endParaRPr lang="en-US" sz="1329" dirty="0"/>
          </a:p>
        </p:txBody>
      </p:sp>
      <p:pic>
        <p:nvPicPr>
          <p:cNvPr id="3" name="Picture 2">
            <a:extLst>
              <a:ext uri="{FF2B5EF4-FFF2-40B4-BE49-F238E27FC236}">
                <a16:creationId xmlns:a16="http://schemas.microsoft.com/office/drawing/2014/main" id="{192B6A4A-4C72-46A8-98EC-CD3B421254D8}"/>
              </a:ext>
            </a:extLst>
          </p:cNvPr>
          <p:cNvPicPr>
            <a:picLocks noChangeAspect="1"/>
          </p:cNvPicPr>
          <p:nvPr/>
        </p:nvPicPr>
        <p:blipFill>
          <a:blip r:embed="rId6"/>
          <a:stretch>
            <a:fillRect/>
          </a:stretch>
        </p:blipFill>
        <p:spPr>
          <a:xfrm>
            <a:off x="3579223" y="4045475"/>
            <a:ext cx="8612777" cy="6720020"/>
          </a:xfrm>
          <a:prstGeom prst="rect">
            <a:avLst/>
          </a:prstGeom>
        </p:spPr>
      </p:pic>
      <p:pic>
        <p:nvPicPr>
          <p:cNvPr id="8" name="Video 7">
            <a:hlinkClick r:id="" action="ppaction://media"/>
            <a:extLst>
              <a:ext uri="{FF2B5EF4-FFF2-40B4-BE49-F238E27FC236}">
                <a16:creationId xmlns:a16="http://schemas.microsoft.com/office/drawing/2014/main" id="{6E08F276-1F97-4949-A46F-00D7E5E2E17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984075615"/>
      </p:ext>
    </p:extLst>
  </p:cSld>
  <p:clrMapOvr>
    <a:masterClrMapping/>
  </p:clrMapOvr>
  <mc:AlternateContent xmlns:mc="http://schemas.openxmlformats.org/markup-compatibility/2006" xmlns:p14="http://schemas.microsoft.com/office/powerpoint/2010/main">
    <mc:Choice Requires="p14">
      <p:transition spd="slow" p14:dur="2000" advTm="23379"/>
    </mc:Choice>
    <mc:Fallback xmlns="">
      <p:transition spd="slow" advTm="233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road with trees on the side&#10;&#10;Description automatically generated with medium confidence">
            <a:extLst>
              <a:ext uri="{FF2B5EF4-FFF2-40B4-BE49-F238E27FC236}">
                <a16:creationId xmlns:a16="http://schemas.microsoft.com/office/drawing/2014/main" id="{38F62D83-596D-4012-9DAD-5B6AE07833AD}"/>
              </a:ext>
            </a:extLst>
          </p:cNvPr>
          <p:cNvPicPr>
            <a:picLocks noChangeAspect="1"/>
          </p:cNvPicPr>
          <p:nvPr/>
        </p:nvPicPr>
        <p:blipFill rotWithShape="1">
          <a:blip r:embed="rId5">
            <a:extLst>
              <a:ext uri="{28A0092B-C50C-407E-A947-70E740481C1C}">
                <a14:useLocalDpi xmlns:a14="http://schemas.microsoft.com/office/drawing/2010/main" val="0"/>
              </a:ext>
            </a:extLst>
          </a:blip>
          <a:srcRect t="23284" b="29023"/>
          <a:stretch/>
        </p:blipFill>
        <p:spPr>
          <a:xfrm>
            <a:off x="0" y="0"/>
            <a:ext cx="12192000" cy="3922288"/>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4" name="Title 2">
            <a:extLst>
              <a:ext uri="{FF2B5EF4-FFF2-40B4-BE49-F238E27FC236}">
                <a16:creationId xmlns:a16="http://schemas.microsoft.com/office/drawing/2014/main" id="{3CA259EA-8067-473B-B729-80B11ED9B746}"/>
              </a:ext>
            </a:extLst>
          </p:cNvPr>
          <p:cNvSpPr txBox="1">
            <a:spLocks/>
          </p:cNvSpPr>
          <p:nvPr/>
        </p:nvSpPr>
        <p:spPr>
          <a:xfrm>
            <a:off x="2881364" y="288998"/>
            <a:ext cx="8251113" cy="1040109"/>
          </a:xfrm>
          <a:prstGeom prst="rect">
            <a:avLst/>
          </a:prstGeom>
        </p:spPr>
        <p:txBody>
          <a:bodyPr vert="horz" lIns="80998" tIns="40499" rIns="80998" bIns="40499" rtlCol="0" anchor="ctr">
            <a:normAutofit/>
          </a:bodyPr>
          <a:lstStyle>
            <a:lvl1pPr algn="l" defTabSz="1079998" rtl="0" eaLnBrk="1" latinLnBrk="0" hangingPunct="1">
              <a:lnSpc>
                <a:spcPct val="90000"/>
              </a:lnSpc>
              <a:spcBef>
                <a:spcPct val="0"/>
              </a:spcBef>
              <a:buNone/>
              <a:defRPr sz="5197" kern="1200">
                <a:solidFill>
                  <a:schemeClr val="tx1"/>
                </a:solidFill>
                <a:latin typeface="+mj-lt"/>
                <a:ea typeface="+mj-ea"/>
                <a:cs typeface="+mj-cs"/>
              </a:defRPr>
            </a:lvl1pPr>
          </a:lstStyle>
          <a:p>
            <a:pPr algn="r"/>
            <a:r>
              <a:rPr lang="en-IE" sz="3189" b="1" dirty="0">
                <a:solidFill>
                  <a:schemeClr val="bg1"/>
                </a:solidFill>
              </a:rPr>
              <a:t>Lucan Demesne Car Park</a:t>
            </a:r>
            <a:br>
              <a:rPr lang="en-IE" sz="3189" b="1" dirty="0">
                <a:solidFill>
                  <a:schemeClr val="bg1"/>
                </a:solidFill>
              </a:rPr>
            </a:br>
            <a:r>
              <a:rPr lang="en-IE" sz="2835" b="1" dirty="0">
                <a:solidFill>
                  <a:schemeClr val="bg1"/>
                </a:solidFill>
                <a:latin typeface="Abadi Extra Light" panose="020B0204020104020204" pitchFamily="34" charset="0"/>
              </a:rPr>
              <a:t>Location B</a:t>
            </a:r>
          </a:p>
        </p:txBody>
      </p:sp>
      <p:sp>
        <p:nvSpPr>
          <p:cNvPr id="9" name="Subtitle 2">
            <a:extLst>
              <a:ext uri="{FF2B5EF4-FFF2-40B4-BE49-F238E27FC236}">
                <a16:creationId xmlns:a16="http://schemas.microsoft.com/office/drawing/2014/main" id="{34FC42F3-B60A-44FA-96D8-D2F8539BBF04}"/>
              </a:ext>
            </a:extLst>
          </p:cNvPr>
          <p:cNvSpPr txBox="1">
            <a:spLocks/>
          </p:cNvSpPr>
          <p:nvPr/>
        </p:nvSpPr>
        <p:spPr>
          <a:xfrm>
            <a:off x="277199" y="4053599"/>
            <a:ext cx="4869567" cy="6457165"/>
          </a:xfrm>
          <a:prstGeom prst="rect">
            <a:avLst/>
          </a:prstGeom>
        </p:spPr>
        <p:txBody>
          <a:bodyPr vert="horz" lIns="91440" tIns="45720" rIns="91440" bIns="45720" rtlCol="0">
            <a:noAutofit/>
          </a:bodyPr>
          <a:lst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a:lstStyle>
          <a:p>
            <a:pPr marL="0" indent="0">
              <a:buNone/>
            </a:pPr>
            <a:r>
              <a:rPr lang="en-IE" sz="2000" b="1" u="sng" dirty="0"/>
              <a:t>Design Summary</a:t>
            </a:r>
          </a:p>
          <a:p>
            <a:pPr marL="0" indent="0">
              <a:buNone/>
            </a:pPr>
            <a:endParaRPr lang="en-IE" sz="2000" dirty="0"/>
          </a:p>
          <a:p>
            <a:pPr algn="just">
              <a:spcBef>
                <a:spcPts val="0"/>
              </a:spcBef>
            </a:pPr>
            <a:r>
              <a:rPr lang="en-IE" sz="2000" dirty="0"/>
              <a:t>Off-street Parking</a:t>
            </a:r>
          </a:p>
          <a:p>
            <a:pPr algn="just">
              <a:spcBef>
                <a:spcPts val="0"/>
              </a:spcBef>
            </a:pPr>
            <a:endParaRPr lang="en-IE" sz="2000" dirty="0"/>
          </a:p>
          <a:p>
            <a:pPr algn="just">
              <a:spcBef>
                <a:spcPts val="0"/>
              </a:spcBef>
            </a:pPr>
            <a:r>
              <a:rPr lang="en-IE" sz="2000" dirty="0"/>
              <a:t>10 no. spaces</a:t>
            </a:r>
          </a:p>
          <a:p>
            <a:pPr algn="just">
              <a:spcBef>
                <a:spcPts val="0"/>
              </a:spcBef>
            </a:pPr>
            <a:endParaRPr lang="en-IE" sz="2000" dirty="0"/>
          </a:p>
          <a:p>
            <a:pPr algn="just">
              <a:spcBef>
                <a:spcPts val="0"/>
              </a:spcBef>
            </a:pPr>
            <a:r>
              <a:rPr lang="en-IE" sz="2000" dirty="0"/>
              <a:t>1 no. WA space</a:t>
            </a:r>
          </a:p>
          <a:p>
            <a:pPr algn="just">
              <a:spcBef>
                <a:spcPts val="0"/>
              </a:spcBef>
            </a:pPr>
            <a:endParaRPr lang="en-IE" sz="2000" dirty="0"/>
          </a:p>
          <a:p>
            <a:pPr>
              <a:spcBef>
                <a:spcPts val="0"/>
              </a:spcBef>
            </a:pPr>
            <a:r>
              <a:rPr lang="en-IE" sz="2000" dirty="0"/>
              <a:t>Permeable </a:t>
            </a:r>
            <a:r>
              <a:rPr lang="en-IE" sz="2000" dirty="0" err="1"/>
              <a:t>grasscrete</a:t>
            </a:r>
            <a:r>
              <a:rPr lang="en-IE" sz="2000" dirty="0"/>
              <a:t> pavement</a:t>
            </a:r>
          </a:p>
          <a:p>
            <a:pPr>
              <a:spcBef>
                <a:spcPts val="0"/>
              </a:spcBef>
            </a:pPr>
            <a:endParaRPr lang="en-IE" sz="2000" dirty="0"/>
          </a:p>
          <a:p>
            <a:pPr algn="just">
              <a:spcBef>
                <a:spcPts val="0"/>
              </a:spcBef>
            </a:pPr>
            <a:r>
              <a:rPr lang="en-IE" sz="2000" dirty="0"/>
              <a:t>Elderly parking is proposed</a:t>
            </a:r>
          </a:p>
          <a:p>
            <a:pPr algn="just">
              <a:spcBef>
                <a:spcPts val="0"/>
              </a:spcBef>
            </a:pPr>
            <a:endParaRPr lang="en-IE" sz="2000" dirty="0"/>
          </a:p>
          <a:p>
            <a:pPr algn="just">
              <a:spcBef>
                <a:spcPts val="0"/>
              </a:spcBef>
            </a:pPr>
            <a:r>
              <a:rPr lang="en-IE" sz="2000" dirty="0"/>
              <a:t>Future provision for E-vehicles will be provided</a:t>
            </a:r>
          </a:p>
          <a:p>
            <a:pPr marL="0" indent="0" algn="just">
              <a:spcBef>
                <a:spcPts val="0"/>
              </a:spcBef>
              <a:buNone/>
            </a:pPr>
            <a:endParaRPr lang="en-IE" sz="2000" dirty="0"/>
          </a:p>
          <a:p>
            <a:pPr algn="just">
              <a:spcBef>
                <a:spcPts val="0"/>
              </a:spcBef>
            </a:pPr>
            <a:r>
              <a:rPr lang="en-IE" sz="2000" dirty="0"/>
              <a:t>Trees to be retained – Selective pruning. Additional planting to be provided. </a:t>
            </a:r>
          </a:p>
          <a:p>
            <a:pPr algn="just">
              <a:spcBef>
                <a:spcPts val="0"/>
              </a:spcBef>
            </a:pPr>
            <a:endParaRPr lang="en-IE" sz="2000" dirty="0"/>
          </a:p>
          <a:p>
            <a:pPr algn="just">
              <a:spcBef>
                <a:spcPts val="0"/>
              </a:spcBef>
            </a:pPr>
            <a:r>
              <a:rPr lang="en-IE" sz="2000" dirty="0"/>
              <a:t>Cycle parking </a:t>
            </a:r>
          </a:p>
          <a:p>
            <a:pPr algn="just">
              <a:spcBef>
                <a:spcPts val="0"/>
              </a:spcBef>
            </a:pPr>
            <a:endParaRPr lang="en-IE" sz="2000" dirty="0"/>
          </a:p>
          <a:p>
            <a:pPr algn="just">
              <a:spcBef>
                <a:spcPts val="0"/>
              </a:spcBef>
            </a:pPr>
            <a:r>
              <a:rPr lang="en-IE" sz="2000" dirty="0"/>
              <a:t>Crossing to be finalised along with overall plaza proposal.</a:t>
            </a:r>
          </a:p>
          <a:p>
            <a:pPr algn="just">
              <a:spcBef>
                <a:spcPts val="0"/>
              </a:spcBef>
            </a:pPr>
            <a:endParaRPr lang="en-IE" sz="2400" dirty="0"/>
          </a:p>
          <a:p>
            <a:pPr algn="just"/>
            <a:endParaRPr lang="en-IE" sz="2400" dirty="0"/>
          </a:p>
          <a:p>
            <a:endParaRPr lang="en-US" sz="1600" dirty="0"/>
          </a:p>
          <a:p>
            <a:endParaRPr lang="en-US" sz="1329" dirty="0"/>
          </a:p>
        </p:txBody>
      </p:sp>
      <p:pic>
        <p:nvPicPr>
          <p:cNvPr id="18" name="Picture 17">
            <a:extLst>
              <a:ext uri="{FF2B5EF4-FFF2-40B4-BE49-F238E27FC236}">
                <a16:creationId xmlns:a16="http://schemas.microsoft.com/office/drawing/2014/main" id="{2DDFAF26-B06F-4EF7-B56D-6536E6B44070}"/>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329646" y="4102004"/>
            <a:ext cx="6862354" cy="6697759"/>
          </a:xfrm>
          <a:prstGeom prst="rect">
            <a:avLst/>
          </a:prstGeom>
        </p:spPr>
      </p:pic>
      <p:pic>
        <p:nvPicPr>
          <p:cNvPr id="6" name="Video 5">
            <a:hlinkClick r:id="" action="ppaction://media"/>
            <a:extLst>
              <a:ext uri="{FF2B5EF4-FFF2-40B4-BE49-F238E27FC236}">
                <a16:creationId xmlns:a16="http://schemas.microsoft.com/office/drawing/2014/main" id="{C1AD6329-3487-4E46-A2E6-EBEE9F44439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530316306"/>
      </p:ext>
    </p:extLst>
  </p:cSld>
  <p:clrMapOvr>
    <a:masterClrMapping/>
  </p:clrMapOvr>
  <mc:AlternateContent xmlns:mc="http://schemas.openxmlformats.org/markup-compatibility/2006" xmlns:p14="http://schemas.microsoft.com/office/powerpoint/2010/main">
    <mc:Choice Requires="p14">
      <p:transition spd="slow" p14:dur="2000" advTm="34787"/>
    </mc:Choice>
    <mc:Fallback xmlns="">
      <p:transition spd="slow" advTm="34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FDDB9E1B-D2E4-4EB4-B781-0215E7C157C4}"/>
              </a:ext>
            </a:extLst>
          </p:cNvPr>
          <p:cNvSpPr txBox="1"/>
          <p:nvPr/>
        </p:nvSpPr>
        <p:spPr>
          <a:xfrm>
            <a:off x="5677379" y="341227"/>
            <a:ext cx="6274590" cy="2062103"/>
          </a:xfrm>
          <a:prstGeom prst="rect">
            <a:avLst/>
          </a:prstGeom>
          <a:noFill/>
        </p:spPr>
        <p:txBody>
          <a:bodyPr wrap="square" rtlCol="0">
            <a:spAutoFit/>
          </a:bodyPr>
          <a:lstStyle>
            <a:defPPr>
              <a:defRPr lang="en-US"/>
            </a:defPPr>
            <a:lvl1pPr algn="r">
              <a:defRPr sz="2800">
                <a:solidFill>
                  <a:schemeClr val="bg1"/>
                </a:solidFill>
              </a:defRPr>
            </a:lvl1pPr>
          </a:lstStyle>
          <a:p>
            <a:r>
              <a:rPr lang="en-US" sz="3200" dirty="0">
                <a:solidFill>
                  <a:schemeClr val="tx1"/>
                </a:solidFill>
              </a:rPr>
              <a:t>Part 8 </a:t>
            </a:r>
            <a:br>
              <a:rPr lang="en-US" sz="3200" dirty="0">
                <a:solidFill>
                  <a:schemeClr val="tx1"/>
                </a:solidFill>
              </a:rPr>
            </a:br>
            <a:r>
              <a:rPr lang="en-US" sz="3200" dirty="0">
                <a:solidFill>
                  <a:schemeClr val="tx1"/>
                </a:solidFill>
              </a:rPr>
              <a:t>Lucan Demesne Car Parks</a:t>
            </a:r>
            <a:br>
              <a:rPr lang="en-US" sz="3200" dirty="0">
                <a:solidFill>
                  <a:schemeClr val="tx1"/>
                </a:solidFill>
              </a:rPr>
            </a:br>
            <a:br>
              <a:rPr lang="en-US" sz="3200" dirty="0">
                <a:solidFill>
                  <a:schemeClr val="tx1"/>
                </a:solidFill>
              </a:rPr>
            </a:br>
            <a:endParaRPr lang="en-US" sz="3200" dirty="0">
              <a:solidFill>
                <a:schemeClr val="tx1"/>
              </a:solidFill>
            </a:endParaRPr>
          </a:p>
        </p:txBody>
      </p:sp>
      <p:pic>
        <p:nvPicPr>
          <p:cNvPr id="11" name="Picture 10" descr="A car parked on the side of a road&#10;&#10;Description automatically generated with low confidence">
            <a:extLst>
              <a:ext uri="{FF2B5EF4-FFF2-40B4-BE49-F238E27FC236}">
                <a16:creationId xmlns:a16="http://schemas.microsoft.com/office/drawing/2014/main" id="{45A588A4-E72E-4C4C-B661-89BE29F1DC5B}"/>
              </a:ext>
            </a:extLst>
          </p:cNvPr>
          <p:cNvPicPr>
            <a:picLocks noChangeAspect="1"/>
          </p:cNvPicPr>
          <p:nvPr/>
        </p:nvPicPr>
        <p:blipFill rotWithShape="1">
          <a:blip r:embed="rId5">
            <a:extLst>
              <a:ext uri="{28A0092B-C50C-407E-A947-70E740481C1C}">
                <a14:useLocalDpi xmlns:a14="http://schemas.microsoft.com/office/drawing/2010/main" val="0"/>
              </a:ext>
            </a:extLst>
          </a:blip>
          <a:srcRect t="21505" r="-2" b="21032"/>
          <a:stretch/>
        </p:blipFill>
        <p:spPr>
          <a:xfrm rot="5400000">
            <a:off x="-3072732" y="3072733"/>
            <a:ext cx="10799762" cy="4654296"/>
          </a:xfrm>
          <a:prstGeom prst="rect">
            <a:avLst/>
          </a:prstGeom>
        </p:spPr>
      </p:pic>
      <p:sp>
        <p:nvSpPr>
          <p:cNvPr id="12" name="Subtitle 2">
            <a:extLst>
              <a:ext uri="{FF2B5EF4-FFF2-40B4-BE49-F238E27FC236}">
                <a16:creationId xmlns:a16="http://schemas.microsoft.com/office/drawing/2014/main" id="{04FCD0C4-020F-4BA4-8464-5CE817FD570C}"/>
              </a:ext>
            </a:extLst>
          </p:cNvPr>
          <p:cNvSpPr txBox="1">
            <a:spLocks/>
          </p:cNvSpPr>
          <p:nvPr/>
        </p:nvSpPr>
        <p:spPr>
          <a:xfrm>
            <a:off x="4936506" y="2157109"/>
            <a:ext cx="6611060" cy="6176994"/>
          </a:xfrm>
          <a:prstGeom prst="rect">
            <a:avLst/>
          </a:prstGeom>
        </p:spPr>
        <p:txBody>
          <a:bodyPr>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500" b="1" dirty="0"/>
              <a:t>Part 8 process</a:t>
            </a:r>
            <a:r>
              <a:rPr lang="en-US" sz="6500" dirty="0"/>
              <a:t>:</a:t>
            </a:r>
          </a:p>
          <a:p>
            <a:pPr marL="0" indent="0">
              <a:buNone/>
            </a:pPr>
            <a:endParaRPr lang="en-US" sz="4252" dirty="0"/>
          </a:p>
          <a:p>
            <a:pPr marL="0" indent="0">
              <a:buNone/>
            </a:pPr>
            <a:r>
              <a:rPr lang="en-US" sz="4252" dirty="0"/>
              <a:t>The Part 8 process extended from the 14</a:t>
            </a:r>
            <a:r>
              <a:rPr lang="en-US" sz="4252" baseline="30000" dirty="0"/>
              <a:t>th</a:t>
            </a:r>
            <a:r>
              <a:rPr lang="en-US" sz="4252" dirty="0"/>
              <a:t> October to the 26</a:t>
            </a:r>
            <a:r>
              <a:rPr lang="en-US" sz="4252" baseline="30000" dirty="0"/>
              <a:t>th</a:t>
            </a:r>
            <a:r>
              <a:rPr lang="en-US" sz="4252" dirty="0"/>
              <a:t> November 2021</a:t>
            </a:r>
            <a:endParaRPr lang="en-US" sz="4200" dirty="0"/>
          </a:p>
          <a:p>
            <a:pPr marL="0" indent="0">
              <a:buNone/>
            </a:pPr>
            <a:r>
              <a:rPr lang="en-GB" sz="4200" dirty="0"/>
              <a:t>The plans and particulars were available for inspection online on the Council’s Public Consultation Portal website (http://consult.sdublincoco.ie) </a:t>
            </a:r>
          </a:p>
          <a:p>
            <a:pPr marL="0" indent="0">
              <a:buNone/>
            </a:pPr>
            <a:r>
              <a:rPr lang="en-GB" sz="4200" dirty="0"/>
              <a:t>Or in person by appointment at the County Hall.  </a:t>
            </a:r>
            <a:endParaRPr lang="en-IE" sz="4200" dirty="0"/>
          </a:p>
          <a:p>
            <a:pPr marL="0" indent="0">
              <a:spcAft>
                <a:spcPts val="0"/>
              </a:spcAft>
              <a:buNone/>
            </a:pPr>
            <a:r>
              <a:rPr lang="en-GB" sz="4200" dirty="0"/>
              <a:t> </a:t>
            </a:r>
            <a:endParaRPr lang="en-IE" sz="4200" dirty="0"/>
          </a:p>
          <a:p>
            <a:pPr marL="0" indent="0">
              <a:spcAft>
                <a:spcPts val="0"/>
              </a:spcAft>
              <a:buNone/>
            </a:pPr>
            <a:r>
              <a:rPr lang="en-GB" sz="4200" dirty="0"/>
              <a:t>Submissions or observations could be made in writing up to 5pm on 26th Nov 2021 and could be submitted either via post or online.</a:t>
            </a:r>
          </a:p>
          <a:p>
            <a:pPr marL="0" indent="0">
              <a:spcAft>
                <a:spcPts val="0"/>
              </a:spcAft>
              <a:buNone/>
            </a:pPr>
            <a:endParaRPr lang="en-GB" sz="4200" dirty="0"/>
          </a:p>
          <a:p>
            <a:pPr marL="0" indent="0">
              <a:spcAft>
                <a:spcPts val="0"/>
              </a:spcAft>
              <a:buNone/>
            </a:pPr>
            <a:r>
              <a:rPr lang="en-GB" sz="4200" dirty="0"/>
              <a:t>3 submissions were made by the closing date and these are summarised and responses and recommendations are made within the CE Report.</a:t>
            </a:r>
            <a:endParaRPr lang="en-IE" sz="4200" dirty="0"/>
          </a:p>
          <a:p>
            <a:pPr marL="0" indent="0">
              <a:buNone/>
            </a:pPr>
            <a:endParaRPr lang="en-IE" sz="2000" dirty="0"/>
          </a:p>
        </p:txBody>
      </p:sp>
      <p:pic>
        <p:nvPicPr>
          <p:cNvPr id="3" name="Video 2">
            <a:hlinkClick r:id="" action="ppaction://media"/>
            <a:extLst>
              <a:ext uri="{FF2B5EF4-FFF2-40B4-BE49-F238E27FC236}">
                <a16:creationId xmlns:a16="http://schemas.microsoft.com/office/drawing/2014/main" id="{BF37DC31-3D93-4FAF-95D2-200665489F9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1787419879"/>
      </p:ext>
    </p:extLst>
  </p:cSld>
  <p:clrMapOvr>
    <a:masterClrMapping/>
  </p:clrMapOvr>
  <mc:AlternateContent xmlns:mc="http://schemas.openxmlformats.org/markup-compatibility/2006" xmlns:p14="http://schemas.microsoft.com/office/powerpoint/2010/main">
    <mc:Choice Requires="p14">
      <p:transition spd="slow" p14:dur="2000" advTm="29731"/>
    </mc:Choice>
    <mc:Fallback xmlns="">
      <p:transition spd="slow" advTm="29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0E34EF-E958-4D24-B991-C598E5452D1A}"/>
              </a:ext>
            </a:extLst>
          </p:cNvPr>
          <p:cNvPicPr>
            <a:picLocks noChangeAspect="1"/>
          </p:cNvPicPr>
          <p:nvPr/>
        </p:nvPicPr>
        <p:blipFill>
          <a:blip r:embed="rId5"/>
          <a:stretch>
            <a:fillRect/>
          </a:stretch>
        </p:blipFill>
        <p:spPr>
          <a:xfrm>
            <a:off x="0" y="0"/>
            <a:ext cx="12192000" cy="5393424"/>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8" name="Title 1">
            <a:extLst>
              <a:ext uri="{FF2B5EF4-FFF2-40B4-BE49-F238E27FC236}">
                <a16:creationId xmlns:a16="http://schemas.microsoft.com/office/drawing/2014/main" id="{55F087CE-FB5C-4795-9080-F066D7C30C3D}"/>
              </a:ext>
            </a:extLst>
          </p:cNvPr>
          <p:cNvSpPr>
            <a:spLocks noGrp="1"/>
          </p:cNvSpPr>
          <p:nvPr>
            <p:ph type="ctrTitle"/>
          </p:nvPr>
        </p:nvSpPr>
        <p:spPr>
          <a:xfrm>
            <a:off x="3962182" y="0"/>
            <a:ext cx="8229818" cy="3151195"/>
          </a:xfrm>
        </p:spPr>
        <p:txBody>
          <a:bodyPr>
            <a:normAutofit/>
          </a:bodyPr>
          <a:lstStyle/>
          <a:p>
            <a:pPr algn="r"/>
            <a:r>
              <a:rPr lang="en-IE" sz="5315" b="1" dirty="0">
                <a:solidFill>
                  <a:schemeClr val="bg1"/>
                </a:solidFill>
              </a:rPr>
              <a:t>January Council Meeting</a:t>
            </a:r>
            <a:br>
              <a:rPr lang="en-IE" sz="5315" b="1" dirty="0">
                <a:solidFill>
                  <a:schemeClr val="bg1"/>
                </a:solidFill>
              </a:rPr>
            </a:br>
            <a:endParaRPr lang="en-IE" sz="2746" b="1" dirty="0">
              <a:latin typeface="Abadi Extra Light" panose="020B0204020104020204" pitchFamily="34" charset="0"/>
            </a:endParaRPr>
          </a:p>
        </p:txBody>
      </p:sp>
      <p:sp>
        <p:nvSpPr>
          <p:cNvPr id="9" name="TextBox 8">
            <a:extLst>
              <a:ext uri="{FF2B5EF4-FFF2-40B4-BE49-F238E27FC236}">
                <a16:creationId xmlns:a16="http://schemas.microsoft.com/office/drawing/2014/main" id="{6081A070-30B3-470E-925C-90206594D1E6}"/>
              </a:ext>
            </a:extLst>
          </p:cNvPr>
          <p:cNvSpPr txBox="1"/>
          <p:nvPr/>
        </p:nvSpPr>
        <p:spPr>
          <a:xfrm>
            <a:off x="6400800" y="2598470"/>
            <a:ext cx="5598838" cy="2062103"/>
          </a:xfrm>
          <a:prstGeom prst="rect">
            <a:avLst/>
          </a:prstGeom>
          <a:noFill/>
        </p:spPr>
        <p:txBody>
          <a:bodyPr wrap="square" rtlCol="0">
            <a:spAutoFit/>
          </a:bodyPr>
          <a:lstStyle/>
          <a:p>
            <a:pPr algn="r"/>
            <a:r>
              <a:rPr lang="en-IE" sz="3200" b="1" dirty="0">
                <a:solidFill>
                  <a:schemeClr val="bg1"/>
                </a:solidFill>
              </a:rPr>
              <a:t>Part 8 </a:t>
            </a:r>
            <a:br>
              <a:rPr lang="en-IE" sz="3200" b="1" dirty="0">
                <a:solidFill>
                  <a:schemeClr val="bg1"/>
                </a:solidFill>
              </a:rPr>
            </a:br>
            <a:r>
              <a:rPr lang="en-IE" sz="3200" b="1" dirty="0">
                <a:solidFill>
                  <a:schemeClr val="bg1"/>
                </a:solidFill>
              </a:rPr>
              <a:t>Lucan Demesne Car Parks</a:t>
            </a:r>
            <a:br>
              <a:rPr lang="en-IE" sz="3200" b="1" dirty="0">
                <a:solidFill>
                  <a:schemeClr val="bg1"/>
                </a:solidFill>
              </a:rPr>
            </a:br>
            <a:br>
              <a:rPr lang="en-US" sz="3200" b="1" dirty="0">
                <a:solidFill>
                  <a:schemeClr val="bg1"/>
                </a:solidFill>
              </a:rPr>
            </a:br>
            <a:endParaRPr lang="en-IE" sz="3200" b="1" dirty="0">
              <a:solidFill>
                <a:schemeClr val="bg1"/>
              </a:solidFill>
            </a:endParaRPr>
          </a:p>
        </p:txBody>
      </p:sp>
      <p:sp>
        <p:nvSpPr>
          <p:cNvPr id="10" name="Subtitle 2">
            <a:extLst>
              <a:ext uri="{FF2B5EF4-FFF2-40B4-BE49-F238E27FC236}">
                <a16:creationId xmlns:a16="http://schemas.microsoft.com/office/drawing/2014/main" id="{343E8E71-4D2E-4B46-836F-35B058A6DB7F}"/>
              </a:ext>
            </a:extLst>
          </p:cNvPr>
          <p:cNvSpPr txBox="1">
            <a:spLocks/>
          </p:cNvSpPr>
          <p:nvPr/>
        </p:nvSpPr>
        <p:spPr>
          <a:xfrm>
            <a:off x="1070527" y="6039544"/>
            <a:ext cx="10660545" cy="1952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000" b="1" dirty="0"/>
              <a:t>CE Recommendation:</a:t>
            </a:r>
          </a:p>
          <a:p>
            <a:pPr marL="0" indent="0">
              <a:buNone/>
            </a:pPr>
            <a:r>
              <a:rPr lang="en-IE" sz="2400" dirty="0"/>
              <a:t>It is recommended that, as the proposal is consistent with the County Development Plan and the proper planning and sustainable development of the area, that the Council proceed with the Part 8 proposal for the development of Proposed Car Parking Facilities at Lucan Demesne, In the townland of Lucan, Dublin.</a:t>
            </a:r>
            <a:endParaRPr lang="en-GB" sz="2400" dirty="0"/>
          </a:p>
          <a:p>
            <a:pPr marL="0" indent="0">
              <a:buNone/>
            </a:pPr>
            <a:endParaRPr lang="en-IE" sz="2000" dirty="0"/>
          </a:p>
        </p:txBody>
      </p:sp>
      <p:pic>
        <p:nvPicPr>
          <p:cNvPr id="2" name="Video 1">
            <a:hlinkClick r:id="" action="ppaction://media"/>
            <a:extLst>
              <a:ext uri="{FF2B5EF4-FFF2-40B4-BE49-F238E27FC236}">
                <a16:creationId xmlns:a16="http://schemas.microsoft.com/office/drawing/2014/main" id="{9A13082B-C453-44B0-84A8-D42D1AFAA83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144000" y="8513763"/>
            <a:ext cx="3047999" cy="2286000"/>
          </a:xfrm>
          <a:prstGeom prst="rect">
            <a:avLst/>
          </a:prstGeom>
        </p:spPr>
      </p:pic>
    </p:spTree>
    <p:extLst>
      <p:ext uri="{BB962C8B-B14F-4D97-AF65-F5344CB8AC3E}">
        <p14:creationId xmlns:p14="http://schemas.microsoft.com/office/powerpoint/2010/main" val="2425066203"/>
      </p:ext>
    </p:extLst>
  </p:cSld>
  <p:clrMapOvr>
    <a:masterClrMapping/>
  </p:clrMapOvr>
  <mc:AlternateContent xmlns:mc="http://schemas.openxmlformats.org/markup-compatibility/2006" xmlns:p14="http://schemas.microsoft.com/office/powerpoint/2010/main">
    <mc:Choice Requires="p14">
      <p:transition spd="slow" p14:dur="2000" advTm="20797"/>
    </mc:Choice>
    <mc:Fallback xmlns="">
      <p:transition spd="slow" advTm="20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F0E34EF-E958-4D24-B991-C598E5452D1A}"/>
              </a:ext>
            </a:extLst>
          </p:cNvPr>
          <p:cNvPicPr>
            <a:picLocks noChangeAspect="1"/>
          </p:cNvPicPr>
          <p:nvPr/>
        </p:nvPicPr>
        <p:blipFill>
          <a:blip r:embed="rId3"/>
          <a:stretch>
            <a:fillRect/>
          </a:stretch>
        </p:blipFill>
        <p:spPr>
          <a:xfrm>
            <a:off x="0" y="0"/>
            <a:ext cx="12192000" cy="5393424"/>
          </a:xfrm>
          <a:custGeom>
            <a:avLst/>
            <a:gdLst/>
            <a:ahLst/>
            <a:cxnLst/>
            <a:rect l="l" t="t" r="r" b="b"/>
            <a:pathLst>
              <a:path w="12187427" h="6003852">
                <a:moveTo>
                  <a:pt x="0" y="0"/>
                </a:moveTo>
                <a:lnTo>
                  <a:pt x="12187427" y="0"/>
                </a:lnTo>
                <a:lnTo>
                  <a:pt x="12187427" y="4772371"/>
                </a:lnTo>
                <a:lnTo>
                  <a:pt x="11865111" y="4913285"/>
                </a:lnTo>
                <a:cubicBezTo>
                  <a:pt x="10225213" y="5601147"/>
                  <a:pt x="8237833" y="6003852"/>
                  <a:pt x="6096000" y="6003852"/>
                </a:cubicBezTo>
                <a:cubicBezTo>
                  <a:pt x="3811379" y="6003852"/>
                  <a:pt x="1702489" y="5545663"/>
                  <a:pt x="3601" y="4771946"/>
                </a:cubicBezTo>
                <a:lnTo>
                  <a:pt x="0" y="4770223"/>
                </a:lnTo>
                <a:close/>
              </a:path>
            </a:pathLst>
          </a:custGeom>
        </p:spPr>
      </p:pic>
      <p:sp>
        <p:nvSpPr>
          <p:cNvPr id="8" name="Title 1">
            <a:extLst>
              <a:ext uri="{FF2B5EF4-FFF2-40B4-BE49-F238E27FC236}">
                <a16:creationId xmlns:a16="http://schemas.microsoft.com/office/drawing/2014/main" id="{55F087CE-FB5C-4795-9080-F066D7C30C3D}"/>
              </a:ext>
            </a:extLst>
          </p:cNvPr>
          <p:cNvSpPr>
            <a:spLocks noGrp="1"/>
          </p:cNvSpPr>
          <p:nvPr>
            <p:ph type="ctrTitle"/>
          </p:nvPr>
        </p:nvSpPr>
        <p:spPr>
          <a:xfrm>
            <a:off x="3962182" y="0"/>
            <a:ext cx="8229818" cy="3151195"/>
          </a:xfrm>
        </p:spPr>
        <p:txBody>
          <a:bodyPr>
            <a:normAutofit/>
          </a:bodyPr>
          <a:lstStyle/>
          <a:p>
            <a:pPr algn="r"/>
            <a:r>
              <a:rPr lang="en-IE" sz="5315" b="1" dirty="0">
                <a:solidFill>
                  <a:schemeClr val="bg1"/>
                </a:solidFill>
              </a:rPr>
              <a:t>January Council Meeting</a:t>
            </a:r>
            <a:br>
              <a:rPr lang="en-IE" sz="5315" b="1" dirty="0">
                <a:solidFill>
                  <a:schemeClr val="bg1"/>
                </a:solidFill>
              </a:rPr>
            </a:br>
            <a:endParaRPr lang="en-IE" sz="2746" b="1" dirty="0">
              <a:latin typeface="Abadi Extra Light" panose="020B0204020104020204" pitchFamily="34" charset="0"/>
            </a:endParaRPr>
          </a:p>
        </p:txBody>
      </p:sp>
      <p:sp>
        <p:nvSpPr>
          <p:cNvPr id="9" name="TextBox 8">
            <a:extLst>
              <a:ext uri="{FF2B5EF4-FFF2-40B4-BE49-F238E27FC236}">
                <a16:creationId xmlns:a16="http://schemas.microsoft.com/office/drawing/2014/main" id="{6081A070-30B3-470E-925C-90206594D1E6}"/>
              </a:ext>
            </a:extLst>
          </p:cNvPr>
          <p:cNvSpPr txBox="1"/>
          <p:nvPr/>
        </p:nvSpPr>
        <p:spPr>
          <a:xfrm>
            <a:off x="6400800" y="2598470"/>
            <a:ext cx="5598838" cy="2062103"/>
          </a:xfrm>
          <a:prstGeom prst="rect">
            <a:avLst/>
          </a:prstGeom>
          <a:noFill/>
        </p:spPr>
        <p:txBody>
          <a:bodyPr wrap="square" rtlCol="0">
            <a:spAutoFit/>
          </a:bodyPr>
          <a:lstStyle/>
          <a:p>
            <a:pPr algn="r"/>
            <a:r>
              <a:rPr lang="en-IE" sz="3200" b="1" dirty="0">
                <a:solidFill>
                  <a:schemeClr val="bg1"/>
                </a:solidFill>
              </a:rPr>
              <a:t>Part 8 </a:t>
            </a:r>
            <a:br>
              <a:rPr lang="en-IE" sz="3200" b="1" dirty="0">
                <a:solidFill>
                  <a:schemeClr val="bg1"/>
                </a:solidFill>
              </a:rPr>
            </a:br>
            <a:r>
              <a:rPr lang="en-IE" sz="3200" b="1" dirty="0">
                <a:solidFill>
                  <a:schemeClr val="bg1"/>
                </a:solidFill>
              </a:rPr>
              <a:t>Lucan Demesne Car Parks</a:t>
            </a:r>
            <a:br>
              <a:rPr lang="en-IE" sz="3200" b="1" dirty="0">
                <a:solidFill>
                  <a:schemeClr val="bg1"/>
                </a:solidFill>
              </a:rPr>
            </a:br>
            <a:br>
              <a:rPr lang="en-US" sz="3200" b="1" dirty="0">
                <a:solidFill>
                  <a:schemeClr val="bg1"/>
                </a:solidFill>
              </a:rPr>
            </a:br>
            <a:endParaRPr lang="en-IE" sz="3200" b="1" dirty="0">
              <a:solidFill>
                <a:schemeClr val="bg1"/>
              </a:solidFill>
            </a:endParaRPr>
          </a:p>
        </p:txBody>
      </p:sp>
      <p:sp>
        <p:nvSpPr>
          <p:cNvPr id="10" name="Subtitle 2">
            <a:extLst>
              <a:ext uri="{FF2B5EF4-FFF2-40B4-BE49-F238E27FC236}">
                <a16:creationId xmlns:a16="http://schemas.microsoft.com/office/drawing/2014/main" id="{343E8E71-4D2E-4B46-836F-35B058A6DB7F}"/>
              </a:ext>
            </a:extLst>
          </p:cNvPr>
          <p:cNvSpPr txBox="1">
            <a:spLocks/>
          </p:cNvSpPr>
          <p:nvPr/>
        </p:nvSpPr>
        <p:spPr>
          <a:xfrm>
            <a:off x="1070527" y="6039544"/>
            <a:ext cx="10660545" cy="19523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E" sz="3000" b="1" dirty="0"/>
              <a:t>Thank you.</a:t>
            </a:r>
            <a:endParaRPr lang="en-GB" sz="2400" dirty="0"/>
          </a:p>
          <a:p>
            <a:pPr marL="0" indent="0">
              <a:buNone/>
            </a:pPr>
            <a:endParaRPr lang="en-IE" sz="2000" dirty="0"/>
          </a:p>
        </p:txBody>
      </p:sp>
    </p:spTree>
    <p:extLst>
      <p:ext uri="{BB962C8B-B14F-4D97-AF65-F5344CB8AC3E}">
        <p14:creationId xmlns:p14="http://schemas.microsoft.com/office/powerpoint/2010/main" val="3672067927"/>
      </p:ext>
    </p:extLst>
  </p:cSld>
  <p:clrMapOvr>
    <a:masterClrMapping/>
  </p:clrMapOvr>
  <mc:AlternateContent xmlns:mc="http://schemas.openxmlformats.org/markup-compatibility/2006" xmlns:p14="http://schemas.microsoft.com/office/powerpoint/2010/main">
    <mc:Choice Requires="p14">
      <p:transition spd="slow" p14:dur="2000" advTm="20797"/>
    </mc:Choice>
    <mc:Fallback xmlns="">
      <p:transition spd="slow" advTm="20797"/>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B8984A99D37844EA728838D117CC21F" ma:contentTypeVersion="14" ma:contentTypeDescription="Create a new document." ma:contentTypeScope="" ma:versionID="865ce372e100941a5795919dc1945d40">
  <xsd:schema xmlns:xsd="http://www.w3.org/2001/XMLSchema" xmlns:xs="http://www.w3.org/2001/XMLSchema" xmlns:p="http://schemas.microsoft.com/office/2006/metadata/properties" xmlns:ns3="0a273788-a56b-48c8-ae5a-1b8588215b5c" xmlns:ns4="f70abbc7-760c-4631-b865-6ef9d371c53c" targetNamespace="http://schemas.microsoft.com/office/2006/metadata/properties" ma:root="true" ma:fieldsID="6c0d37bd4984a969f2453154113feda7" ns3:_="" ns4:_="">
    <xsd:import namespace="0a273788-a56b-48c8-ae5a-1b8588215b5c"/>
    <xsd:import namespace="f70abbc7-760c-4631-b865-6ef9d371c53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273788-a56b-48c8-ae5a-1b8588215b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70abbc7-760c-4631-b865-6ef9d371c53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BE556C4-AB1B-48A6-969A-BA165C6F1236}">
  <ds:schemaRefs>
    <ds:schemaRef ds:uri="http://schemas.microsoft.com/sharepoint/v3/contenttype/forms"/>
  </ds:schemaRefs>
</ds:datastoreItem>
</file>

<file path=customXml/itemProps2.xml><?xml version="1.0" encoding="utf-8"?>
<ds:datastoreItem xmlns:ds="http://schemas.openxmlformats.org/officeDocument/2006/customXml" ds:itemID="{F75E0D0F-DFCD-4BF7-86B3-2C20D58998C9}">
  <ds:schemaRefs>
    <ds:schemaRef ds:uri="http://schemas.microsoft.com/office/infopath/2007/PartnerControls"/>
    <ds:schemaRef ds:uri="http://purl.org/dc/elements/1.1/"/>
    <ds:schemaRef ds:uri="http://schemas.microsoft.com/office/2006/documentManagement/types"/>
    <ds:schemaRef ds:uri="0a273788-a56b-48c8-ae5a-1b8588215b5c"/>
    <ds:schemaRef ds:uri="http://purl.org/dc/terms/"/>
    <ds:schemaRef ds:uri="http://schemas.openxmlformats.org/package/2006/metadata/core-properties"/>
    <ds:schemaRef ds:uri="http://purl.org/dc/dcmitype/"/>
    <ds:schemaRef ds:uri="f70abbc7-760c-4631-b865-6ef9d371c53c"/>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7E34B0D1-FD03-4ABB-A8C1-83053F37675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a273788-a56b-48c8-ae5a-1b8588215b5c"/>
    <ds:schemaRef ds:uri="f70abbc7-760c-4631-b865-6ef9d371c53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3415</TotalTime>
  <Words>412</Words>
  <Application>Microsoft Office PowerPoint</Application>
  <PresentationFormat>Custom</PresentationFormat>
  <Paragraphs>69</Paragraphs>
  <Slides>6</Slides>
  <Notes>6</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Abadi Extra Light</vt:lpstr>
      <vt:lpstr>Arial</vt:lpstr>
      <vt:lpstr>Calibri</vt:lpstr>
      <vt:lpstr>Calibri Light</vt:lpstr>
      <vt:lpstr>Office Theme</vt:lpstr>
      <vt:lpstr>January Council Meeting </vt:lpstr>
      <vt:lpstr>PowerPoint Presentation</vt:lpstr>
      <vt:lpstr>PowerPoint Presentation</vt:lpstr>
      <vt:lpstr>PowerPoint Presentation</vt:lpstr>
      <vt:lpstr>January Council Meeting </vt:lpstr>
      <vt:lpstr>January Council Meeting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COUNCIL MEETING  September 2021</dc:title>
  <dc:creator>Jed McDermott</dc:creator>
  <cp:lastModifiedBy>Suzanne Furlong</cp:lastModifiedBy>
  <cp:revision>58</cp:revision>
  <dcterms:created xsi:type="dcterms:W3CDTF">2021-09-23T07:18:23Z</dcterms:created>
  <dcterms:modified xsi:type="dcterms:W3CDTF">2021-12-22T11:29:16Z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0x0101005B8984A99D37844EA728838D117CC21F</vt:lpwstr>
  </property>
</Properties>
</file>