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Lst>
  <p:notesMasterIdLst>
    <p:notesMasterId r:id="rId22"/>
  </p:notesMasterIdLst>
  <p:sldIdLst>
    <p:sldId id="258" r:id="rId3"/>
    <p:sldId id="256" r:id="rId4"/>
    <p:sldId id="270" r:id="rId5"/>
    <p:sldId id="257" r:id="rId6"/>
    <p:sldId id="259" r:id="rId7"/>
    <p:sldId id="272" r:id="rId8"/>
    <p:sldId id="273" r:id="rId9"/>
    <p:sldId id="283" r:id="rId10"/>
    <p:sldId id="284" r:id="rId11"/>
    <p:sldId id="263" r:id="rId12"/>
    <p:sldId id="275" r:id="rId13"/>
    <p:sldId id="276" r:id="rId14"/>
    <p:sldId id="277" r:id="rId15"/>
    <p:sldId id="278" r:id="rId16"/>
    <p:sldId id="279" r:id="rId17"/>
    <p:sldId id="280" r:id="rId18"/>
    <p:sldId id="281" r:id="rId19"/>
    <p:sldId id="282" r:id="rId20"/>
    <p:sldId id="274"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0B45B63-3D1A-4D0B-A184-EF37804A5D34}">
          <p14:sldIdLst>
            <p14:sldId id="258"/>
            <p14:sldId id="256"/>
            <p14:sldId id="270"/>
            <p14:sldId id="257"/>
            <p14:sldId id="259"/>
            <p14:sldId id="272"/>
            <p14:sldId id="273"/>
            <p14:sldId id="283"/>
            <p14:sldId id="284"/>
            <p14:sldId id="263"/>
            <p14:sldId id="275"/>
            <p14:sldId id="276"/>
            <p14:sldId id="277"/>
            <p14:sldId id="278"/>
            <p14:sldId id="279"/>
            <p14:sldId id="280"/>
            <p14:sldId id="281"/>
            <p14:sldId id="282"/>
            <p14:sldId id="27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61" autoAdjust="0"/>
    <p:restoredTop sz="86382" autoAdjust="0"/>
  </p:normalViewPr>
  <p:slideViewPr>
    <p:cSldViewPr snapToGrid="0">
      <p:cViewPr varScale="1">
        <p:scale>
          <a:sx n="56" d="100"/>
          <a:sy n="56" d="100"/>
        </p:scale>
        <p:origin x="330" y="78"/>
      </p:cViewPr>
      <p:guideLst/>
    </p:cSldViewPr>
  </p:slideViewPr>
  <p:outlineViewPr>
    <p:cViewPr>
      <p:scale>
        <a:sx n="33" d="100"/>
        <a:sy n="33" d="100"/>
      </p:scale>
      <p:origin x="0" y="-2448"/>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F0B69F-A93A-486A-BF9F-4C260EB5AFF6}"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E27BD64E-5ACB-4E5A-9DD0-53C8C73D256B}">
      <dgm:prSet/>
      <dgm:spPr/>
      <dgm:t>
        <a:bodyPr/>
        <a:lstStyle/>
        <a:p>
          <a:r>
            <a:rPr lang="en-IE" dirty="0"/>
            <a:t>Gaps identified, notably in the range and number of activities and attractions. If Lucan is to develop as a tourism destination, it needs to be able to keep tourists occupied for a longer period of time than it currently can.</a:t>
          </a:r>
          <a:endParaRPr lang="en-US" dirty="0"/>
        </a:p>
      </dgm:t>
    </dgm:pt>
    <dgm:pt modelId="{AE6D6E7F-F9B5-4B01-A0B9-70DC10870650}" type="parTrans" cxnId="{37F1EBE1-2F20-4655-882E-8FDDCCEECF67}">
      <dgm:prSet/>
      <dgm:spPr/>
      <dgm:t>
        <a:bodyPr/>
        <a:lstStyle/>
        <a:p>
          <a:endParaRPr lang="en-US"/>
        </a:p>
      </dgm:t>
    </dgm:pt>
    <dgm:pt modelId="{70722300-C074-4F16-A9C6-179041CECCBB}" type="sibTrans" cxnId="{37F1EBE1-2F20-4655-882E-8FDDCCEECF67}">
      <dgm:prSet/>
      <dgm:spPr/>
      <dgm:t>
        <a:bodyPr/>
        <a:lstStyle/>
        <a:p>
          <a:endParaRPr lang="en-US"/>
        </a:p>
      </dgm:t>
    </dgm:pt>
    <dgm:pt modelId="{3446ACA3-EA78-49E3-B8CD-1C953E501443}">
      <dgm:prSet/>
      <dgm:spPr/>
      <dgm:t>
        <a:bodyPr/>
        <a:lstStyle/>
        <a:p>
          <a:r>
            <a:rPr lang="en-IE"/>
            <a:t>Wayfinding and interpretation strategy </a:t>
          </a:r>
          <a:endParaRPr lang="en-US"/>
        </a:p>
      </dgm:t>
    </dgm:pt>
    <dgm:pt modelId="{9CC43AFC-848E-476D-B4F7-EE1EFE76682E}" type="parTrans" cxnId="{E427EB7D-707A-400C-9036-C9078A280C6D}">
      <dgm:prSet/>
      <dgm:spPr/>
      <dgm:t>
        <a:bodyPr/>
        <a:lstStyle/>
        <a:p>
          <a:endParaRPr lang="en-US"/>
        </a:p>
      </dgm:t>
    </dgm:pt>
    <dgm:pt modelId="{82F0EFF7-0E6E-4D54-8527-B256EA223F82}" type="sibTrans" cxnId="{E427EB7D-707A-400C-9036-C9078A280C6D}">
      <dgm:prSet/>
      <dgm:spPr/>
      <dgm:t>
        <a:bodyPr/>
        <a:lstStyle/>
        <a:p>
          <a:endParaRPr lang="en-US"/>
        </a:p>
      </dgm:t>
    </dgm:pt>
    <dgm:pt modelId="{5459EF83-82FA-47BF-A7EF-A89846BD629F}">
      <dgm:prSet/>
      <dgm:spPr/>
      <dgm:t>
        <a:bodyPr/>
        <a:lstStyle/>
        <a:p>
          <a:r>
            <a:rPr lang="en-IE"/>
            <a:t>Improved evening and retail offer.</a:t>
          </a:r>
          <a:endParaRPr lang="en-US"/>
        </a:p>
      </dgm:t>
    </dgm:pt>
    <dgm:pt modelId="{EA550FD5-8451-4585-95CC-E006663330EE}" type="parTrans" cxnId="{B71B79BB-82F1-4317-8D92-8A4778C0C8B6}">
      <dgm:prSet/>
      <dgm:spPr/>
      <dgm:t>
        <a:bodyPr/>
        <a:lstStyle/>
        <a:p>
          <a:endParaRPr lang="en-US"/>
        </a:p>
      </dgm:t>
    </dgm:pt>
    <dgm:pt modelId="{52458491-904E-4E42-B8DF-42499DBDF56B}" type="sibTrans" cxnId="{B71B79BB-82F1-4317-8D92-8A4778C0C8B6}">
      <dgm:prSet/>
      <dgm:spPr/>
      <dgm:t>
        <a:bodyPr/>
        <a:lstStyle/>
        <a:p>
          <a:endParaRPr lang="en-US"/>
        </a:p>
      </dgm:t>
    </dgm:pt>
    <dgm:pt modelId="{2A763DF5-3AD5-4F57-930E-7C7560D74DF6}">
      <dgm:prSet/>
      <dgm:spPr/>
      <dgm:t>
        <a:bodyPr/>
        <a:lstStyle/>
        <a:p>
          <a:r>
            <a:rPr lang="en-IE" dirty="0"/>
            <a:t>Animation and events strategy.</a:t>
          </a:r>
          <a:endParaRPr lang="en-US" dirty="0"/>
        </a:p>
      </dgm:t>
    </dgm:pt>
    <dgm:pt modelId="{85A7299B-09CB-4197-ADF4-E328626CF763}" type="parTrans" cxnId="{BEA3C1E7-15BF-4AE5-8A6E-248948A11AD3}">
      <dgm:prSet/>
      <dgm:spPr/>
      <dgm:t>
        <a:bodyPr/>
        <a:lstStyle/>
        <a:p>
          <a:endParaRPr lang="en-US"/>
        </a:p>
      </dgm:t>
    </dgm:pt>
    <dgm:pt modelId="{D26B9C64-C755-4778-A419-F8051EC3E8D1}" type="sibTrans" cxnId="{BEA3C1E7-15BF-4AE5-8A6E-248948A11AD3}">
      <dgm:prSet/>
      <dgm:spPr/>
      <dgm:t>
        <a:bodyPr/>
        <a:lstStyle/>
        <a:p>
          <a:endParaRPr lang="en-US"/>
        </a:p>
      </dgm:t>
    </dgm:pt>
    <dgm:pt modelId="{5C5474F4-7464-4A5C-9079-C2A85BE7C9D9}">
      <dgm:prSet/>
      <dgm:spPr/>
      <dgm:t>
        <a:bodyPr/>
        <a:lstStyle/>
        <a:p>
          <a:r>
            <a:rPr lang="en-IE"/>
            <a:t>More fast-paced outdoor activities.</a:t>
          </a:r>
          <a:endParaRPr lang="en-US"/>
        </a:p>
      </dgm:t>
    </dgm:pt>
    <dgm:pt modelId="{86703161-2821-4B57-B7B7-5BB27417881D}" type="parTrans" cxnId="{B19FEDAB-28A3-42DB-A268-BEA1D4C81279}">
      <dgm:prSet/>
      <dgm:spPr/>
      <dgm:t>
        <a:bodyPr/>
        <a:lstStyle/>
        <a:p>
          <a:endParaRPr lang="en-US"/>
        </a:p>
      </dgm:t>
    </dgm:pt>
    <dgm:pt modelId="{D91C1C58-99ED-4020-8B16-3D40FAC45CC2}" type="sibTrans" cxnId="{B19FEDAB-28A3-42DB-A268-BEA1D4C81279}">
      <dgm:prSet/>
      <dgm:spPr/>
      <dgm:t>
        <a:bodyPr/>
        <a:lstStyle/>
        <a:p>
          <a:endParaRPr lang="en-US"/>
        </a:p>
      </dgm:t>
    </dgm:pt>
    <dgm:pt modelId="{4555DBEB-497B-4A19-9472-0FD6F1D84C14}">
      <dgm:prSet/>
      <dgm:spPr/>
      <dgm:t>
        <a:bodyPr/>
        <a:lstStyle/>
        <a:p>
          <a:r>
            <a:rPr lang="en-IE"/>
            <a:t>Share-worthy experiences/sites that are easily booked and suitable for casual users / families</a:t>
          </a:r>
          <a:endParaRPr lang="en-US"/>
        </a:p>
      </dgm:t>
    </dgm:pt>
    <dgm:pt modelId="{57A57AFD-4A51-4C33-B1F3-C35977CEC4B1}" type="parTrans" cxnId="{6A949040-27CA-4C18-9F5D-623106F231F6}">
      <dgm:prSet/>
      <dgm:spPr/>
      <dgm:t>
        <a:bodyPr/>
        <a:lstStyle/>
        <a:p>
          <a:endParaRPr lang="en-US"/>
        </a:p>
      </dgm:t>
    </dgm:pt>
    <dgm:pt modelId="{A61A8639-33CA-46A8-97FC-4B127DC53B70}" type="sibTrans" cxnId="{6A949040-27CA-4C18-9F5D-623106F231F6}">
      <dgm:prSet/>
      <dgm:spPr/>
      <dgm:t>
        <a:bodyPr/>
        <a:lstStyle/>
        <a:p>
          <a:endParaRPr lang="en-US"/>
        </a:p>
      </dgm:t>
    </dgm:pt>
    <dgm:pt modelId="{39C74C88-C1C1-46FF-A1DF-D407542B5FFE}">
      <dgm:prSet/>
      <dgm:spPr/>
      <dgm:t>
        <a:bodyPr/>
        <a:lstStyle/>
        <a:p>
          <a:r>
            <a:rPr lang="en-IE"/>
            <a:t>Connectivity between key points such as hotels, city centre and shopping centre </a:t>
          </a:r>
          <a:endParaRPr lang="en-US"/>
        </a:p>
      </dgm:t>
    </dgm:pt>
    <dgm:pt modelId="{D20C4328-E653-4950-8229-D0BEB5CE1483}" type="parTrans" cxnId="{2799F343-8004-4FC7-BE15-F702438D2D65}">
      <dgm:prSet/>
      <dgm:spPr/>
      <dgm:t>
        <a:bodyPr/>
        <a:lstStyle/>
        <a:p>
          <a:endParaRPr lang="en-US"/>
        </a:p>
      </dgm:t>
    </dgm:pt>
    <dgm:pt modelId="{71E02644-0C27-4BDA-8CC4-90A112D7D1DF}" type="sibTrans" cxnId="{2799F343-8004-4FC7-BE15-F702438D2D65}">
      <dgm:prSet/>
      <dgm:spPr/>
      <dgm:t>
        <a:bodyPr/>
        <a:lstStyle/>
        <a:p>
          <a:endParaRPr lang="en-US"/>
        </a:p>
      </dgm:t>
    </dgm:pt>
    <dgm:pt modelId="{E72EFFA2-CE92-46CD-8592-0E3584161C0D}">
      <dgm:prSet/>
      <dgm:spPr/>
      <dgm:t>
        <a:bodyPr/>
        <a:lstStyle/>
        <a:p>
          <a:r>
            <a:rPr lang="en-IE"/>
            <a:t>Emphasise child-friendly dining</a:t>
          </a:r>
          <a:endParaRPr lang="en-US"/>
        </a:p>
      </dgm:t>
    </dgm:pt>
    <dgm:pt modelId="{25B04BF9-239C-4A37-AFA2-9FA48A5BD428}" type="parTrans" cxnId="{5821AFCE-AC18-478A-9E61-9CC50ECCD4C3}">
      <dgm:prSet/>
      <dgm:spPr/>
      <dgm:t>
        <a:bodyPr/>
        <a:lstStyle/>
        <a:p>
          <a:endParaRPr lang="en-US"/>
        </a:p>
      </dgm:t>
    </dgm:pt>
    <dgm:pt modelId="{2C51075F-AEDB-4CA0-A4E5-598F24862C83}" type="sibTrans" cxnId="{5821AFCE-AC18-478A-9E61-9CC50ECCD4C3}">
      <dgm:prSet/>
      <dgm:spPr/>
      <dgm:t>
        <a:bodyPr/>
        <a:lstStyle/>
        <a:p>
          <a:endParaRPr lang="en-US"/>
        </a:p>
      </dgm:t>
    </dgm:pt>
    <dgm:pt modelId="{85B89CBF-A7CB-4D73-827E-87217322D7F9}" type="pres">
      <dgm:prSet presAssocID="{8EF0B69F-A93A-486A-BF9F-4C260EB5AFF6}" presName="vert0" presStyleCnt="0">
        <dgm:presLayoutVars>
          <dgm:dir/>
          <dgm:animOne val="branch"/>
          <dgm:animLvl val="lvl"/>
        </dgm:presLayoutVars>
      </dgm:prSet>
      <dgm:spPr/>
    </dgm:pt>
    <dgm:pt modelId="{F514EC9C-23A9-4E90-BE5C-6ADF67E0D1F6}" type="pres">
      <dgm:prSet presAssocID="{E27BD64E-5ACB-4E5A-9DD0-53C8C73D256B}" presName="thickLine" presStyleLbl="alignNode1" presStyleIdx="0" presStyleCnt="1"/>
      <dgm:spPr/>
    </dgm:pt>
    <dgm:pt modelId="{B0E6BFB5-EA25-42A8-B2C7-98932CCEBACC}" type="pres">
      <dgm:prSet presAssocID="{E27BD64E-5ACB-4E5A-9DD0-53C8C73D256B}" presName="horz1" presStyleCnt="0"/>
      <dgm:spPr/>
    </dgm:pt>
    <dgm:pt modelId="{3FA8CCEE-0457-4603-84F1-0E93892B00D3}" type="pres">
      <dgm:prSet presAssocID="{E27BD64E-5ACB-4E5A-9DD0-53C8C73D256B}" presName="tx1" presStyleLbl="revTx" presStyleIdx="0" presStyleCnt="8"/>
      <dgm:spPr/>
    </dgm:pt>
    <dgm:pt modelId="{C588D91E-3F96-4F57-8E08-1AD97E02123C}" type="pres">
      <dgm:prSet presAssocID="{E27BD64E-5ACB-4E5A-9DD0-53C8C73D256B}" presName="vert1" presStyleCnt="0"/>
      <dgm:spPr/>
    </dgm:pt>
    <dgm:pt modelId="{1D109D7D-6200-4956-B965-C0F9E3E43256}" type="pres">
      <dgm:prSet presAssocID="{3446ACA3-EA78-49E3-B8CD-1C953E501443}" presName="vertSpace2a" presStyleCnt="0"/>
      <dgm:spPr/>
    </dgm:pt>
    <dgm:pt modelId="{23FAE087-FE45-4E04-833A-CAF5789F6C4A}" type="pres">
      <dgm:prSet presAssocID="{3446ACA3-EA78-49E3-B8CD-1C953E501443}" presName="horz2" presStyleCnt="0"/>
      <dgm:spPr/>
    </dgm:pt>
    <dgm:pt modelId="{9AB2E863-50A1-4C94-9BD7-525C4951BC72}" type="pres">
      <dgm:prSet presAssocID="{3446ACA3-EA78-49E3-B8CD-1C953E501443}" presName="horzSpace2" presStyleCnt="0"/>
      <dgm:spPr/>
    </dgm:pt>
    <dgm:pt modelId="{45DF48B3-0B7B-453D-B03D-39EFA068F03A}" type="pres">
      <dgm:prSet presAssocID="{3446ACA3-EA78-49E3-B8CD-1C953E501443}" presName="tx2" presStyleLbl="revTx" presStyleIdx="1" presStyleCnt="8"/>
      <dgm:spPr/>
    </dgm:pt>
    <dgm:pt modelId="{A62DCAE7-D521-430D-A3EF-465C5AA5D029}" type="pres">
      <dgm:prSet presAssocID="{3446ACA3-EA78-49E3-B8CD-1C953E501443}" presName="vert2" presStyleCnt="0"/>
      <dgm:spPr/>
    </dgm:pt>
    <dgm:pt modelId="{F216923C-48F8-48CF-B1A3-CF0F4EA03B68}" type="pres">
      <dgm:prSet presAssocID="{3446ACA3-EA78-49E3-B8CD-1C953E501443}" presName="thinLine2b" presStyleLbl="callout" presStyleIdx="0" presStyleCnt="7"/>
      <dgm:spPr/>
    </dgm:pt>
    <dgm:pt modelId="{2E080CF6-1347-43B3-8725-D3FD648A9361}" type="pres">
      <dgm:prSet presAssocID="{3446ACA3-EA78-49E3-B8CD-1C953E501443}" presName="vertSpace2b" presStyleCnt="0"/>
      <dgm:spPr/>
    </dgm:pt>
    <dgm:pt modelId="{B4BB44D4-3EE3-4311-B1DA-A8F67FBD5973}" type="pres">
      <dgm:prSet presAssocID="{5459EF83-82FA-47BF-A7EF-A89846BD629F}" presName="horz2" presStyleCnt="0"/>
      <dgm:spPr/>
    </dgm:pt>
    <dgm:pt modelId="{EA527027-7F89-4903-8EBE-FA4C803282E4}" type="pres">
      <dgm:prSet presAssocID="{5459EF83-82FA-47BF-A7EF-A89846BD629F}" presName="horzSpace2" presStyleCnt="0"/>
      <dgm:spPr/>
    </dgm:pt>
    <dgm:pt modelId="{A09B011A-C364-40E7-BBA2-BAD8090E85CA}" type="pres">
      <dgm:prSet presAssocID="{5459EF83-82FA-47BF-A7EF-A89846BD629F}" presName="tx2" presStyleLbl="revTx" presStyleIdx="2" presStyleCnt="8"/>
      <dgm:spPr/>
    </dgm:pt>
    <dgm:pt modelId="{0CD900D2-CBF9-4EA1-B52D-8441EB5CD715}" type="pres">
      <dgm:prSet presAssocID="{5459EF83-82FA-47BF-A7EF-A89846BD629F}" presName="vert2" presStyleCnt="0"/>
      <dgm:spPr/>
    </dgm:pt>
    <dgm:pt modelId="{2C5E95D9-850B-436B-8E98-B88DA7196CDA}" type="pres">
      <dgm:prSet presAssocID="{5459EF83-82FA-47BF-A7EF-A89846BD629F}" presName="thinLine2b" presStyleLbl="callout" presStyleIdx="1" presStyleCnt="7"/>
      <dgm:spPr/>
    </dgm:pt>
    <dgm:pt modelId="{83D8441C-0731-42BD-B2F3-9BFFB2786CED}" type="pres">
      <dgm:prSet presAssocID="{5459EF83-82FA-47BF-A7EF-A89846BD629F}" presName="vertSpace2b" presStyleCnt="0"/>
      <dgm:spPr/>
    </dgm:pt>
    <dgm:pt modelId="{6A86E29B-E822-401E-8AF1-9FA104D080AA}" type="pres">
      <dgm:prSet presAssocID="{2A763DF5-3AD5-4F57-930E-7C7560D74DF6}" presName="horz2" presStyleCnt="0"/>
      <dgm:spPr/>
    </dgm:pt>
    <dgm:pt modelId="{3BFCB32B-CCCE-43F1-9670-7004518D4F33}" type="pres">
      <dgm:prSet presAssocID="{2A763DF5-3AD5-4F57-930E-7C7560D74DF6}" presName="horzSpace2" presStyleCnt="0"/>
      <dgm:spPr/>
    </dgm:pt>
    <dgm:pt modelId="{539CBC17-4528-48C8-AD18-D86CA6020D4D}" type="pres">
      <dgm:prSet presAssocID="{2A763DF5-3AD5-4F57-930E-7C7560D74DF6}" presName="tx2" presStyleLbl="revTx" presStyleIdx="3" presStyleCnt="8"/>
      <dgm:spPr/>
    </dgm:pt>
    <dgm:pt modelId="{8B368371-56FA-47F1-810A-1304E674956B}" type="pres">
      <dgm:prSet presAssocID="{2A763DF5-3AD5-4F57-930E-7C7560D74DF6}" presName="vert2" presStyleCnt="0"/>
      <dgm:spPr/>
    </dgm:pt>
    <dgm:pt modelId="{5A905E50-D1E9-40C8-93E9-6910BAF8A017}" type="pres">
      <dgm:prSet presAssocID="{2A763DF5-3AD5-4F57-930E-7C7560D74DF6}" presName="thinLine2b" presStyleLbl="callout" presStyleIdx="2" presStyleCnt="7"/>
      <dgm:spPr/>
    </dgm:pt>
    <dgm:pt modelId="{885D6C4B-3ECF-4B96-B129-95EE86E2111E}" type="pres">
      <dgm:prSet presAssocID="{2A763DF5-3AD5-4F57-930E-7C7560D74DF6}" presName="vertSpace2b" presStyleCnt="0"/>
      <dgm:spPr/>
    </dgm:pt>
    <dgm:pt modelId="{2BBA8981-15A1-4D57-8B15-9B9058A11466}" type="pres">
      <dgm:prSet presAssocID="{5C5474F4-7464-4A5C-9079-C2A85BE7C9D9}" presName="horz2" presStyleCnt="0"/>
      <dgm:spPr/>
    </dgm:pt>
    <dgm:pt modelId="{FC4F306E-C915-460D-9580-D0812D65021A}" type="pres">
      <dgm:prSet presAssocID="{5C5474F4-7464-4A5C-9079-C2A85BE7C9D9}" presName="horzSpace2" presStyleCnt="0"/>
      <dgm:spPr/>
    </dgm:pt>
    <dgm:pt modelId="{E53A9B09-5430-4BB5-9301-366C9FC64D17}" type="pres">
      <dgm:prSet presAssocID="{5C5474F4-7464-4A5C-9079-C2A85BE7C9D9}" presName="tx2" presStyleLbl="revTx" presStyleIdx="4" presStyleCnt="8"/>
      <dgm:spPr/>
    </dgm:pt>
    <dgm:pt modelId="{58CC5755-FF22-4808-B03C-ACFEF5CC2B47}" type="pres">
      <dgm:prSet presAssocID="{5C5474F4-7464-4A5C-9079-C2A85BE7C9D9}" presName="vert2" presStyleCnt="0"/>
      <dgm:spPr/>
    </dgm:pt>
    <dgm:pt modelId="{07DF36B9-93D5-4B7D-B7FA-A760322B215F}" type="pres">
      <dgm:prSet presAssocID="{5C5474F4-7464-4A5C-9079-C2A85BE7C9D9}" presName="thinLine2b" presStyleLbl="callout" presStyleIdx="3" presStyleCnt="7"/>
      <dgm:spPr/>
    </dgm:pt>
    <dgm:pt modelId="{5A3262B6-D1B6-4148-9D53-054B7ECFC909}" type="pres">
      <dgm:prSet presAssocID="{5C5474F4-7464-4A5C-9079-C2A85BE7C9D9}" presName="vertSpace2b" presStyleCnt="0"/>
      <dgm:spPr/>
    </dgm:pt>
    <dgm:pt modelId="{D7A63161-A502-4727-B311-A7317B15BC50}" type="pres">
      <dgm:prSet presAssocID="{4555DBEB-497B-4A19-9472-0FD6F1D84C14}" presName="horz2" presStyleCnt="0"/>
      <dgm:spPr/>
    </dgm:pt>
    <dgm:pt modelId="{8ABA70FE-087D-4414-8652-FDB95931ECDF}" type="pres">
      <dgm:prSet presAssocID="{4555DBEB-497B-4A19-9472-0FD6F1D84C14}" presName="horzSpace2" presStyleCnt="0"/>
      <dgm:spPr/>
    </dgm:pt>
    <dgm:pt modelId="{466EE56D-D52D-47FB-B2A1-1A99C465BA3B}" type="pres">
      <dgm:prSet presAssocID="{4555DBEB-497B-4A19-9472-0FD6F1D84C14}" presName="tx2" presStyleLbl="revTx" presStyleIdx="5" presStyleCnt="8"/>
      <dgm:spPr/>
    </dgm:pt>
    <dgm:pt modelId="{8D153030-837F-4531-A2C3-D8AA9A5E41DD}" type="pres">
      <dgm:prSet presAssocID="{4555DBEB-497B-4A19-9472-0FD6F1D84C14}" presName="vert2" presStyleCnt="0"/>
      <dgm:spPr/>
    </dgm:pt>
    <dgm:pt modelId="{6510AB54-98CB-4F0B-A3F7-5D459E8CE9A4}" type="pres">
      <dgm:prSet presAssocID="{4555DBEB-497B-4A19-9472-0FD6F1D84C14}" presName="thinLine2b" presStyleLbl="callout" presStyleIdx="4" presStyleCnt="7"/>
      <dgm:spPr/>
    </dgm:pt>
    <dgm:pt modelId="{5F68593A-89E6-438C-83AD-9FD9242DBD0C}" type="pres">
      <dgm:prSet presAssocID="{4555DBEB-497B-4A19-9472-0FD6F1D84C14}" presName="vertSpace2b" presStyleCnt="0"/>
      <dgm:spPr/>
    </dgm:pt>
    <dgm:pt modelId="{5F51771E-374B-4EBC-89FD-22C4A96A334F}" type="pres">
      <dgm:prSet presAssocID="{39C74C88-C1C1-46FF-A1DF-D407542B5FFE}" presName="horz2" presStyleCnt="0"/>
      <dgm:spPr/>
    </dgm:pt>
    <dgm:pt modelId="{98A2B6EE-AC93-439F-ADFB-34395D34B3DB}" type="pres">
      <dgm:prSet presAssocID="{39C74C88-C1C1-46FF-A1DF-D407542B5FFE}" presName="horzSpace2" presStyleCnt="0"/>
      <dgm:spPr/>
    </dgm:pt>
    <dgm:pt modelId="{EED97732-84DD-4E70-8E71-8C1BD21C9F1F}" type="pres">
      <dgm:prSet presAssocID="{39C74C88-C1C1-46FF-A1DF-D407542B5FFE}" presName="tx2" presStyleLbl="revTx" presStyleIdx="6" presStyleCnt="8"/>
      <dgm:spPr/>
    </dgm:pt>
    <dgm:pt modelId="{93037285-0D01-4B8B-A5F7-3FF252330CF0}" type="pres">
      <dgm:prSet presAssocID="{39C74C88-C1C1-46FF-A1DF-D407542B5FFE}" presName="vert2" presStyleCnt="0"/>
      <dgm:spPr/>
    </dgm:pt>
    <dgm:pt modelId="{E8C25732-EA3D-4AD0-842C-4A5B948228D5}" type="pres">
      <dgm:prSet presAssocID="{39C74C88-C1C1-46FF-A1DF-D407542B5FFE}" presName="thinLine2b" presStyleLbl="callout" presStyleIdx="5" presStyleCnt="7"/>
      <dgm:spPr/>
    </dgm:pt>
    <dgm:pt modelId="{431D539F-0774-4A90-8E51-FE4568FC292C}" type="pres">
      <dgm:prSet presAssocID="{39C74C88-C1C1-46FF-A1DF-D407542B5FFE}" presName="vertSpace2b" presStyleCnt="0"/>
      <dgm:spPr/>
    </dgm:pt>
    <dgm:pt modelId="{2A88EE6B-1C24-41DE-8347-669D4E58DCED}" type="pres">
      <dgm:prSet presAssocID="{E72EFFA2-CE92-46CD-8592-0E3584161C0D}" presName="horz2" presStyleCnt="0"/>
      <dgm:spPr/>
    </dgm:pt>
    <dgm:pt modelId="{A5460C22-FB13-4E57-BD6E-0535632F4E66}" type="pres">
      <dgm:prSet presAssocID="{E72EFFA2-CE92-46CD-8592-0E3584161C0D}" presName="horzSpace2" presStyleCnt="0"/>
      <dgm:spPr/>
    </dgm:pt>
    <dgm:pt modelId="{9E8115D6-3FA9-4C99-9695-6628BFFC4A93}" type="pres">
      <dgm:prSet presAssocID="{E72EFFA2-CE92-46CD-8592-0E3584161C0D}" presName="tx2" presStyleLbl="revTx" presStyleIdx="7" presStyleCnt="8"/>
      <dgm:spPr/>
    </dgm:pt>
    <dgm:pt modelId="{69E6641D-26F7-4F4F-8A51-374FD04E1BA4}" type="pres">
      <dgm:prSet presAssocID="{E72EFFA2-CE92-46CD-8592-0E3584161C0D}" presName="vert2" presStyleCnt="0"/>
      <dgm:spPr/>
    </dgm:pt>
    <dgm:pt modelId="{78047D4B-67EE-4E2F-A394-FB35925D23E4}" type="pres">
      <dgm:prSet presAssocID="{E72EFFA2-CE92-46CD-8592-0E3584161C0D}" presName="thinLine2b" presStyleLbl="callout" presStyleIdx="6" presStyleCnt="7"/>
      <dgm:spPr/>
    </dgm:pt>
    <dgm:pt modelId="{00C0A551-57DB-4F4D-8AB0-07DBED1D9441}" type="pres">
      <dgm:prSet presAssocID="{E72EFFA2-CE92-46CD-8592-0E3584161C0D}" presName="vertSpace2b" presStyleCnt="0"/>
      <dgm:spPr/>
    </dgm:pt>
  </dgm:ptLst>
  <dgm:cxnLst>
    <dgm:cxn modelId="{99BA7712-D71B-4BF8-8F67-26B36C8AE6EE}" type="presOf" srcId="{5459EF83-82FA-47BF-A7EF-A89846BD629F}" destId="{A09B011A-C364-40E7-BBA2-BAD8090E85CA}" srcOrd="0" destOrd="0" presId="urn:microsoft.com/office/officeart/2008/layout/LinedList"/>
    <dgm:cxn modelId="{6A949040-27CA-4C18-9F5D-623106F231F6}" srcId="{E27BD64E-5ACB-4E5A-9DD0-53C8C73D256B}" destId="{4555DBEB-497B-4A19-9472-0FD6F1D84C14}" srcOrd="4" destOrd="0" parTransId="{57A57AFD-4A51-4C33-B1F3-C35977CEC4B1}" sibTransId="{A61A8639-33CA-46A8-97FC-4B127DC53B70}"/>
    <dgm:cxn modelId="{E5F2B35E-23A8-45CB-AD89-1E302B9E9E64}" type="presOf" srcId="{2A763DF5-3AD5-4F57-930E-7C7560D74DF6}" destId="{539CBC17-4528-48C8-AD18-D86CA6020D4D}" srcOrd="0" destOrd="0" presId="urn:microsoft.com/office/officeart/2008/layout/LinedList"/>
    <dgm:cxn modelId="{3B4ED563-8BC5-46ED-A59F-A92107A051E4}" type="presOf" srcId="{3446ACA3-EA78-49E3-B8CD-1C953E501443}" destId="{45DF48B3-0B7B-453D-B03D-39EFA068F03A}" srcOrd="0" destOrd="0" presId="urn:microsoft.com/office/officeart/2008/layout/LinedList"/>
    <dgm:cxn modelId="{2799F343-8004-4FC7-BE15-F702438D2D65}" srcId="{E27BD64E-5ACB-4E5A-9DD0-53C8C73D256B}" destId="{39C74C88-C1C1-46FF-A1DF-D407542B5FFE}" srcOrd="5" destOrd="0" parTransId="{D20C4328-E653-4950-8229-D0BEB5CE1483}" sibTransId="{71E02644-0C27-4BDA-8CC4-90A112D7D1DF}"/>
    <dgm:cxn modelId="{3345EF67-30E9-4EBD-B689-21A7D793378E}" type="presOf" srcId="{39C74C88-C1C1-46FF-A1DF-D407542B5FFE}" destId="{EED97732-84DD-4E70-8E71-8C1BD21C9F1F}" srcOrd="0" destOrd="0" presId="urn:microsoft.com/office/officeart/2008/layout/LinedList"/>
    <dgm:cxn modelId="{AD829E57-07DE-48A3-A46D-A9DEFA8B4BFC}" type="presOf" srcId="{E72EFFA2-CE92-46CD-8592-0E3584161C0D}" destId="{9E8115D6-3FA9-4C99-9695-6628BFFC4A93}" srcOrd="0" destOrd="0" presId="urn:microsoft.com/office/officeart/2008/layout/LinedList"/>
    <dgm:cxn modelId="{E427EB7D-707A-400C-9036-C9078A280C6D}" srcId="{E27BD64E-5ACB-4E5A-9DD0-53C8C73D256B}" destId="{3446ACA3-EA78-49E3-B8CD-1C953E501443}" srcOrd="0" destOrd="0" parTransId="{9CC43AFC-848E-476D-B4F7-EE1EFE76682E}" sibTransId="{82F0EFF7-0E6E-4D54-8527-B256EA223F82}"/>
    <dgm:cxn modelId="{E8A28A84-A5BD-4C67-A96B-8C2120BA8A7E}" type="presOf" srcId="{4555DBEB-497B-4A19-9472-0FD6F1D84C14}" destId="{466EE56D-D52D-47FB-B2A1-1A99C465BA3B}" srcOrd="0" destOrd="0" presId="urn:microsoft.com/office/officeart/2008/layout/LinedList"/>
    <dgm:cxn modelId="{B19FEDAB-28A3-42DB-A268-BEA1D4C81279}" srcId="{E27BD64E-5ACB-4E5A-9DD0-53C8C73D256B}" destId="{5C5474F4-7464-4A5C-9079-C2A85BE7C9D9}" srcOrd="3" destOrd="0" parTransId="{86703161-2821-4B57-B7B7-5BB27417881D}" sibTransId="{D91C1C58-99ED-4020-8B16-3D40FAC45CC2}"/>
    <dgm:cxn modelId="{B71B79BB-82F1-4317-8D92-8A4778C0C8B6}" srcId="{E27BD64E-5ACB-4E5A-9DD0-53C8C73D256B}" destId="{5459EF83-82FA-47BF-A7EF-A89846BD629F}" srcOrd="1" destOrd="0" parTransId="{EA550FD5-8451-4585-95CC-E006663330EE}" sibTransId="{52458491-904E-4E42-B8DF-42499DBDF56B}"/>
    <dgm:cxn modelId="{E8F92EC1-6E2B-4D8D-973A-B50A1F58671D}" type="presOf" srcId="{E27BD64E-5ACB-4E5A-9DD0-53C8C73D256B}" destId="{3FA8CCEE-0457-4603-84F1-0E93892B00D3}" srcOrd="0" destOrd="0" presId="urn:microsoft.com/office/officeart/2008/layout/LinedList"/>
    <dgm:cxn modelId="{5821AFCE-AC18-478A-9E61-9CC50ECCD4C3}" srcId="{E27BD64E-5ACB-4E5A-9DD0-53C8C73D256B}" destId="{E72EFFA2-CE92-46CD-8592-0E3584161C0D}" srcOrd="6" destOrd="0" parTransId="{25B04BF9-239C-4A37-AFA2-9FA48A5BD428}" sibTransId="{2C51075F-AEDB-4CA0-A4E5-598F24862C83}"/>
    <dgm:cxn modelId="{37F1EBE1-2F20-4655-882E-8FDDCCEECF67}" srcId="{8EF0B69F-A93A-486A-BF9F-4C260EB5AFF6}" destId="{E27BD64E-5ACB-4E5A-9DD0-53C8C73D256B}" srcOrd="0" destOrd="0" parTransId="{AE6D6E7F-F9B5-4B01-A0B9-70DC10870650}" sibTransId="{70722300-C074-4F16-A9C6-179041CECCBB}"/>
    <dgm:cxn modelId="{7A7239E5-2AE0-434D-BC31-47BAA7DAAE95}" type="presOf" srcId="{5C5474F4-7464-4A5C-9079-C2A85BE7C9D9}" destId="{E53A9B09-5430-4BB5-9301-366C9FC64D17}" srcOrd="0" destOrd="0" presId="urn:microsoft.com/office/officeart/2008/layout/LinedList"/>
    <dgm:cxn modelId="{BEA3C1E7-15BF-4AE5-8A6E-248948A11AD3}" srcId="{E27BD64E-5ACB-4E5A-9DD0-53C8C73D256B}" destId="{2A763DF5-3AD5-4F57-930E-7C7560D74DF6}" srcOrd="2" destOrd="0" parTransId="{85A7299B-09CB-4197-ADF4-E328626CF763}" sibTransId="{D26B9C64-C755-4778-A419-F8051EC3E8D1}"/>
    <dgm:cxn modelId="{BC9475F3-25B2-4B51-B72A-6EE8C0217D7B}" type="presOf" srcId="{8EF0B69F-A93A-486A-BF9F-4C260EB5AFF6}" destId="{85B89CBF-A7CB-4D73-827E-87217322D7F9}" srcOrd="0" destOrd="0" presId="urn:microsoft.com/office/officeart/2008/layout/LinedList"/>
    <dgm:cxn modelId="{EBEF67D8-AE40-45AD-BE54-1B9A853B044F}" type="presParOf" srcId="{85B89CBF-A7CB-4D73-827E-87217322D7F9}" destId="{F514EC9C-23A9-4E90-BE5C-6ADF67E0D1F6}" srcOrd="0" destOrd="0" presId="urn:microsoft.com/office/officeart/2008/layout/LinedList"/>
    <dgm:cxn modelId="{3908CA7E-1E0C-49BC-B605-E2A7F1A8308F}" type="presParOf" srcId="{85B89CBF-A7CB-4D73-827E-87217322D7F9}" destId="{B0E6BFB5-EA25-42A8-B2C7-98932CCEBACC}" srcOrd="1" destOrd="0" presId="urn:microsoft.com/office/officeart/2008/layout/LinedList"/>
    <dgm:cxn modelId="{4197F31D-B93B-494D-BD19-1593FE9F6F9C}" type="presParOf" srcId="{B0E6BFB5-EA25-42A8-B2C7-98932CCEBACC}" destId="{3FA8CCEE-0457-4603-84F1-0E93892B00D3}" srcOrd="0" destOrd="0" presId="urn:microsoft.com/office/officeart/2008/layout/LinedList"/>
    <dgm:cxn modelId="{AF107BBC-69BD-4ECE-A81D-B3846AED2B11}" type="presParOf" srcId="{B0E6BFB5-EA25-42A8-B2C7-98932CCEBACC}" destId="{C588D91E-3F96-4F57-8E08-1AD97E02123C}" srcOrd="1" destOrd="0" presId="urn:microsoft.com/office/officeart/2008/layout/LinedList"/>
    <dgm:cxn modelId="{CF3165C0-E8F6-458C-866E-361A03520900}" type="presParOf" srcId="{C588D91E-3F96-4F57-8E08-1AD97E02123C}" destId="{1D109D7D-6200-4956-B965-C0F9E3E43256}" srcOrd="0" destOrd="0" presId="urn:microsoft.com/office/officeart/2008/layout/LinedList"/>
    <dgm:cxn modelId="{890F5B2A-E31D-4F20-A89D-CC95EE811721}" type="presParOf" srcId="{C588D91E-3F96-4F57-8E08-1AD97E02123C}" destId="{23FAE087-FE45-4E04-833A-CAF5789F6C4A}" srcOrd="1" destOrd="0" presId="urn:microsoft.com/office/officeart/2008/layout/LinedList"/>
    <dgm:cxn modelId="{D5003D2B-EFAC-45FA-A222-3F1621FBC591}" type="presParOf" srcId="{23FAE087-FE45-4E04-833A-CAF5789F6C4A}" destId="{9AB2E863-50A1-4C94-9BD7-525C4951BC72}" srcOrd="0" destOrd="0" presId="urn:microsoft.com/office/officeart/2008/layout/LinedList"/>
    <dgm:cxn modelId="{ABD870AC-DEEF-48E5-A874-7C2F2BA25E86}" type="presParOf" srcId="{23FAE087-FE45-4E04-833A-CAF5789F6C4A}" destId="{45DF48B3-0B7B-453D-B03D-39EFA068F03A}" srcOrd="1" destOrd="0" presId="urn:microsoft.com/office/officeart/2008/layout/LinedList"/>
    <dgm:cxn modelId="{78621548-08C9-4D5B-AC0B-DA6EA1F570D3}" type="presParOf" srcId="{23FAE087-FE45-4E04-833A-CAF5789F6C4A}" destId="{A62DCAE7-D521-430D-A3EF-465C5AA5D029}" srcOrd="2" destOrd="0" presId="urn:microsoft.com/office/officeart/2008/layout/LinedList"/>
    <dgm:cxn modelId="{13784408-9478-4A70-9A40-36EEF7082D5C}" type="presParOf" srcId="{C588D91E-3F96-4F57-8E08-1AD97E02123C}" destId="{F216923C-48F8-48CF-B1A3-CF0F4EA03B68}" srcOrd="2" destOrd="0" presId="urn:microsoft.com/office/officeart/2008/layout/LinedList"/>
    <dgm:cxn modelId="{64696E74-2AE3-4BB4-A5D8-3762795167A6}" type="presParOf" srcId="{C588D91E-3F96-4F57-8E08-1AD97E02123C}" destId="{2E080CF6-1347-43B3-8725-D3FD648A9361}" srcOrd="3" destOrd="0" presId="urn:microsoft.com/office/officeart/2008/layout/LinedList"/>
    <dgm:cxn modelId="{B4E6C403-B5F3-4662-BC67-41A934334709}" type="presParOf" srcId="{C588D91E-3F96-4F57-8E08-1AD97E02123C}" destId="{B4BB44D4-3EE3-4311-B1DA-A8F67FBD5973}" srcOrd="4" destOrd="0" presId="urn:microsoft.com/office/officeart/2008/layout/LinedList"/>
    <dgm:cxn modelId="{88706587-2ED7-4DB8-9B07-E8885899600A}" type="presParOf" srcId="{B4BB44D4-3EE3-4311-B1DA-A8F67FBD5973}" destId="{EA527027-7F89-4903-8EBE-FA4C803282E4}" srcOrd="0" destOrd="0" presId="urn:microsoft.com/office/officeart/2008/layout/LinedList"/>
    <dgm:cxn modelId="{761C88EC-B2C1-486C-8137-D3F96D39CEC7}" type="presParOf" srcId="{B4BB44D4-3EE3-4311-B1DA-A8F67FBD5973}" destId="{A09B011A-C364-40E7-BBA2-BAD8090E85CA}" srcOrd="1" destOrd="0" presId="urn:microsoft.com/office/officeart/2008/layout/LinedList"/>
    <dgm:cxn modelId="{87C7F3AA-CB6F-4083-B715-67AA0809B36E}" type="presParOf" srcId="{B4BB44D4-3EE3-4311-B1DA-A8F67FBD5973}" destId="{0CD900D2-CBF9-4EA1-B52D-8441EB5CD715}" srcOrd="2" destOrd="0" presId="urn:microsoft.com/office/officeart/2008/layout/LinedList"/>
    <dgm:cxn modelId="{E7330FA0-E68E-469A-AAFB-1E9072E78BF4}" type="presParOf" srcId="{C588D91E-3F96-4F57-8E08-1AD97E02123C}" destId="{2C5E95D9-850B-436B-8E98-B88DA7196CDA}" srcOrd="5" destOrd="0" presId="urn:microsoft.com/office/officeart/2008/layout/LinedList"/>
    <dgm:cxn modelId="{1F2A7E02-D1CD-4E7A-B768-5447191DE812}" type="presParOf" srcId="{C588D91E-3F96-4F57-8E08-1AD97E02123C}" destId="{83D8441C-0731-42BD-B2F3-9BFFB2786CED}" srcOrd="6" destOrd="0" presId="urn:microsoft.com/office/officeart/2008/layout/LinedList"/>
    <dgm:cxn modelId="{DA79218D-7776-4D06-8575-4FA7D8A5A06C}" type="presParOf" srcId="{C588D91E-3F96-4F57-8E08-1AD97E02123C}" destId="{6A86E29B-E822-401E-8AF1-9FA104D080AA}" srcOrd="7" destOrd="0" presId="urn:microsoft.com/office/officeart/2008/layout/LinedList"/>
    <dgm:cxn modelId="{0CF25A15-8B90-4B0B-92A8-A7A83DE0E187}" type="presParOf" srcId="{6A86E29B-E822-401E-8AF1-9FA104D080AA}" destId="{3BFCB32B-CCCE-43F1-9670-7004518D4F33}" srcOrd="0" destOrd="0" presId="urn:microsoft.com/office/officeart/2008/layout/LinedList"/>
    <dgm:cxn modelId="{3BBA36FE-FE62-4071-986B-E0097F79447C}" type="presParOf" srcId="{6A86E29B-E822-401E-8AF1-9FA104D080AA}" destId="{539CBC17-4528-48C8-AD18-D86CA6020D4D}" srcOrd="1" destOrd="0" presId="urn:microsoft.com/office/officeart/2008/layout/LinedList"/>
    <dgm:cxn modelId="{706E4504-2970-44B6-8C03-2F5A6D2647EA}" type="presParOf" srcId="{6A86E29B-E822-401E-8AF1-9FA104D080AA}" destId="{8B368371-56FA-47F1-810A-1304E674956B}" srcOrd="2" destOrd="0" presId="urn:microsoft.com/office/officeart/2008/layout/LinedList"/>
    <dgm:cxn modelId="{4E37F398-D203-4619-9659-CAF3E6A89562}" type="presParOf" srcId="{C588D91E-3F96-4F57-8E08-1AD97E02123C}" destId="{5A905E50-D1E9-40C8-93E9-6910BAF8A017}" srcOrd="8" destOrd="0" presId="urn:microsoft.com/office/officeart/2008/layout/LinedList"/>
    <dgm:cxn modelId="{AE062BF7-EC1A-448A-A721-CC64596A10E1}" type="presParOf" srcId="{C588D91E-3F96-4F57-8E08-1AD97E02123C}" destId="{885D6C4B-3ECF-4B96-B129-95EE86E2111E}" srcOrd="9" destOrd="0" presId="urn:microsoft.com/office/officeart/2008/layout/LinedList"/>
    <dgm:cxn modelId="{E636AAA8-148D-46E7-A9FF-69A4FD7F2FFD}" type="presParOf" srcId="{C588D91E-3F96-4F57-8E08-1AD97E02123C}" destId="{2BBA8981-15A1-4D57-8B15-9B9058A11466}" srcOrd="10" destOrd="0" presId="urn:microsoft.com/office/officeart/2008/layout/LinedList"/>
    <dgm:cxn modelId="{57D118AB-8ECA-4ED1-BC45-C21F000418EE}" type="presParOf" srcId="{2BBA8981-15A1-4D57-8B15-9B9058A11466}" destId="{FC4F306E-C915-460D-9580-D0812D65021A}" srcOrd="0" destOrd="0" presId="urn:microsoft.com/office/officeart/2008/layout/LinedList"/>
    <dgm:cxn modelId="{C97DB1A0-EBBA-4EEC-A0B7-68002B425D02}" type="presParOf" srcId="{2BBA8981-15A1-4D57-8B15-9B9058A11466}" destId="{E53A9B09-5430-4BB5-9301-366C9FC64D17}" srcOrd="1" destOrd="0" presId="urn:microsoft.com/office/officeart/2008/layout/LinedList"/>
    <dgm:cxn modelId="{724B0E32-8692-417F-BC11-8FBC3FA08235}" type="presParOf" srcId="{2BBA8981-15A1-4D57-8B15-9B9058A11466}" destId="{58CC5755-FF22-4808-B03C-ACFEF5CC2B47}" srcOrd="2" destOrd="0" presId="urn:microsoft.com/office/officeart/2008/layout/LinedList"/>
    <dgm:cxn modelId="{DBF76D7D-56B6-4637-ABAD-BC6CAF523900}" type="presParOf" srcId="{C588D91E-3F96-4F57-8E08-1AD97E02123C}" destId="{07DF36B9-93D5-4B7D-B7FA-A760322B215F}" srcOrd="11" destOrd="0" presId="urn:microsoft.com/office/officeart/2008/layout/LinedList"/>
    <dgm:cxn modelId="{6050479C-95BB-4187-ADDF-ECD2DAD76A04}" type="presParOf" srcId="{C588D91E-3F96-4F57-8E08-1AD97E02123C}" destId="{5A3262B6-D1B6-4148-9D53-054B7ECFC909}" srcOrd="12" destOrd="0" presId="urn:microsoft.com/office/officeart/2008/layout/LinedList"/>
    <dgm:cxn modelId="{BB691D5D-2EAF-4DFA-A581-B64972A49346}" type="presParOf" srcId="{C588D91E-3F96-4F57-8E08-1AD97E02123C}" destId="{D7A63161-A502-4727-B311-A7317B15BC50}" srcOrd="13" destOrd="0" presId="urn:microsoft.com/office/officeart/2008/layout/LinedList"/>
    <dgm:cxn modelId="{BE47083E-74C0-4B3B-94E7-D75E8B75435F}" type="presParOf" srcId="{D7A63161-A502-4727-B311-A7317B15BC50}" destId="{8ABA70FE-087D-4414-8652-FDB95931ECDF}" srcOrd="0" destOrd="0" presId="urn:microsoft.com/office/officeart/2008/layout/LinedList"/>
    <dgm:cxn modelId="{C0F2AF53-D236-43D2-9DC9-E21387222E9C}" type="presParOf" srcId="{D7A63161-A502-4727-B311-A7317B15BC50}" destId="{466EE56D-D52D-47FB-B2A1-1A99C465BA3B}" srcOrd="1" destOrd="0" presId="urn:microsoft.com/office/officeart/2008/layout/LinedList"/>
    <dgm:cxn modelId="{7710C81C-D1E5-4592-8CE5-15D19CDD82C3}" type="presParOf" srcId="{D7A63161-A502-4727-B311-A7317B15BC50}" destId="{8D153030-837F-4531-A2C3-D8AA9A5E41DD}" srcOrd="2" destOrd="0" presId="urn:microsoft.com/office/officeart/2008/layout/LinedList"/>
    <dgm:cxn modelId="{04883559-AA50-4ADA-AA1E-190ADC64C418}" type="presParOf" srcId="{C588D91E-3F96-4F57-8E08-1AD97E02123C}" destId="{6510AB54-98CB-4F0B-A3F7-5D459E8CE9A4}" srcOrd="14" destOrd="0" presId="urn:microsoft.com/office/officeart/2008/layout/LinedList"/>
    <dgm:cxn modelId="{29AFDDEA-EA47-40CD-9559-459C16DC2285}" type="presParOf" srcId="{C588D91E-3F96-4F57-8E08-1AD97E02123C}" destId="{5F68593A-89E6-438C-83AD-9FD9242DBD0C}" srcOrd="15" destOrd="0" presId="urn:microsoft.com/office/officeart/2008/layout/LinedList"/>
    <dgm:cxn modelId="{0B443AC6-EB1B-4EBC-8C30-ED2328E2849A}" type="presParOf" srcId="{C588D91E-3F96-4F57-8E08-1AD97E02123C}" destId="{5F51771E-374B-4EBC-89FD-22C4A96A334F}" srcOrd="16" destOrd="0" presId="urn:microsoft.com/office/officeart/2008/layout/LinedList"/>
    <dgm:cxn modelId="{A288BC9C-FD5B-47A7-ADCA-0DBAFDEC8715}" type="presParOf" srcId="{5F51771E-374B-4EBC-89FD-22C4A96A334F}" destId="{98A2B6EE-AC93-439F-ADFB-34395D34B3DB}" srcOrd="0" destOrd="0" presId="urn:microsoft.com/office/officeart/2008/layout/LinedList"/>
    <dgm:cxn modelId="{554751C6-6664-4CF2-BD7C-5116C7111670}" type="presParOf" srcId="{5F51771E-374B-4EBC-89FD-22C4A96A334F}" destId="{EED97732-84DD-4E70-8E71-8C1BD21C9F1F}" srcOrd="1" destOrd="0" presId="urn:microsoft.com/office/officeart/2008/layout/LinedList"/>
    <dgm:cxn modelId="{801EB888-BF69-4E73-9B12-829FCBD0013F}" type="presParOf" srcId="{5F51771E-374B-4EBC-89FD-22C4A96A334F}" destId="{93037285-0D01-4B8B-A5F7-3FF252330CF0}" srcOrd="2" destOrd="0" presId="urn:microsoft.com/office/officeart/2008/layout/LinedList"/>
    <dgm:cxn modelId="{AE3BB64E-EC87-4206-8EF4-443AE8FF990C}" type="presParOf" srcId="{C588D91E-3F96-4F57-8E08-1AD97E02123C}" destId="{E8C25732-EA3D-4AD0-842C-4A5B948228D5}" srcOrd="17" destOrd="0" presId="urn:microsoft.com/office/officeart/2008/layout/LinedList"/>
    <dgm:cxn modelId="{42CF58F8-C465-4EE8-9ACD-1FE5F62CBBE9}" type="presParOf" srcId="{C588D91E-3F96-4F57-8E08-1AD97E02123C}" destId="{431D539F-0774-4A90-8E51-FE4568FC292C}" srcOrd="18" destOrd="0" presId="urn:microsoft.com/office/officeart/2008/layout/LinedList"/>
    <dgm:cxn modelId="{D6BB009B-257E-4E3E-84B9-6084ED77F2F2}" type="presParOf" srcId="{C588D91E-3F96-4F57-8E08-1AD97E02123C}" destId="{2A88EE6B-1C24-41DE-8347-669D4E58DCED}" srcOrd="19" destOrd="0" presId="urn:microsoft.com/office/officeart/2008/layout/LinedList"/>
    <dgm:cxn modelId="{CC511A30-5738-48BD-A328-EF406B377C49}" type="presParOf" srcId="{2A88EE6B-1C24-41DE-8347-669D4E58DCED}" destId="{A5460C22-FB13-4E57-BD6E-0535632F4E66}" srcOrd="0" destOrd="0" presId="urn:microsoft.com/office/officeart/2008/layout/LinedList"/>
    <dgm:cxn modelId="{97E50C2E-CC53-4383-B94D-00050B7F4295}" type="presParOf" srcId="{2A88EE6B-1C24-41DE-8347-669D4E58DCED}" destId="{9E8115D6-3FA9-4C99-9695-6628BFFC4A93}" srcOrd="1" destOrd="0" presId="urn:microsoft.com/office/officeart/2008/layout/LinedList"/>
    <dgm:cxn modelId="{3832457A-104E-4107-AEBE-C6FDB4A2C396}" type="presParOf" srcId="{2A88EE6B-1C24-41DE-8347-669D4E58DCED}" destId="{69E6641D-26F7-4F4F-8A51-374FD04E1BA4}" srcOrd="2" destOrd="0" presId="urn:microsoft.com/office/officeart/2008/layout/LinedList"/>
    <dgm:cxn modelId="{83F7B068-5B44-4E7A-8D81-EA4B045E046B}" type="presParOf" srcId="{C588D91E-3F96-4F57-8E08-1AD97E02123C}" destId="{78047D4B-67EE-4E2F-A394-FB35925D23E4}" srcOrd="20" destOrd="0" presId="urn:microsoft.com/office/officeart/2008/layout/LinedList"/>
    <dgm:cxn modelId="{16ACE279-C20F-4FC4-9F6C-1D87384F87E0}" type="presParOf" srcId="{C588D91E-3F96-4F57-8E08-1AD97E02123C}" destId="{00C0A551-57DB-4F4D-8AB0-07DBED1D9441}" srcOrd="2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14EC9C-23A9-4E90-BE5C-6ADF67E0D1F6}">
      <dsp:nvSpPr>
        <dsp:cNvPr id="0" name=""/>
        <dsp:cNvSpPr/>
      </dsp:nvSpPr>
      <dsp:spPr>
        <a:xfrm>
          <a:off x="0" y="0"/>
          <a:ext cx="6599582"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A8CCEE-0457-4603-84F1-0E93892B00D3}">
      <dsp:nvSpPr>
        <dsp:cNvPr id="0" name=""/>
        <dsp:cNvSpPr/>
      </dsp:nvSpPr>
      <dsp:spPr>
        <a:xfrm>
          <a:off x="0" y="0"/>
          <a:ext cx="1319916" cy="5060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IE" sz="1700" kern="1200" dirty="0"/>
            <a:t>Gaps identified, notably in the range and number of activities and attractions. If Lucan is to develop as a tourism destination, it needs to be able to keep tourists occupied for a longer period of time than it currently can.</a:t>
          </a:r>
          <a:endParaRPr lang="en-US" sz="1700" kern="1200" dirty="0"/>
        </a:p>
      </dsp:txBody>
      <dsp:txXfrm>
        <a:off x="0" y="0"/>
        <a:ext cx="1319916" cy="5060871"/>
      </dsp:txXfrm>
    </dsp:sp>
    <dsp:sp modelId="{45DF48B3-0B7B-453D-B03D-39EFA068F03A}">
      <dsp:nvSpPr>
        <dsp:cNvPr id="0" name=""/>
        <dsp:cNvSpPr/>
      </dsp:nvSpPr>
      <dsp:spPr>
        <a:xfrm>
          <a:off x="1418910" y="34163"/>
          <a:ext cx="5180671" cy="683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IE" sz="2000" kern="1200"/>
            <a:t>Wayfinding and interpretation strategy </a:t>
          </a:r>
          <a:endParaRPr lang="en-US" sz="2000" kern="1200"/>
        </a:p>
      </dsp:txBody>
      <dsp:txXfrm>
        <a:off x="1418910" y="34163"/>
        <a:ext cx="5180671" cy="683267"/>
      </dsp:txXfrm>
    </dsp:sp>
    <dsp:sp modelId="{F216923C-48F8-48CF-B1A3-CF0F4EA03B68}">
      <dsp:nvSpPr>
        <dsp:cNvPr id="0" name=""/>
        <dsp:cNvSpPr/>
      </dsp:nvSpPr>
      <dsp:spPr>
        <a:xfrm>
          <a:off x="1319916" y="717430"/>
          <a:ext cx="5279665" cy="0"/>
        </a:xfrm>
        <a:prstGeom prst="line">
          <a:avLst/>
        </a:prstGeom>
        <a:solidFill>
          <a:schemeClr val="accent1">
            <a:hueOff val="0"/>
            <a:satOff val="0"/>
            <a:lumOff val="0"/>
            <a:alphaOff val="0"/>
          </a:schemeClr>
        </a:solidFill>
        <a:ln w="22225"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9B011A-C364-40E7-BBA2-BAD8090E85CA}">
      <dsp:nvSpPr>
        <dsp:cNvPr id="0" name=""/>
        <dsp:cNvSpPr/>
      </dsp:nvSpPr>
      <dsp:spPr>
        <a:xfrm>
          <a:off x="1418910" y="751593"/>
          <a:ext cx="5180671" cy="683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IE" sz="2000" kern="1200"/>
            <a:t>Improved evening and retail offer.</a:t>
          </a:r>
          <a:endParaRPr lang="en-US" sz="2000" kern="1200"/>
        </a:p>
      </dsp:txBody>
      <dsp:txXfrm>
        <a:off x="1418910" y="751593"/>
        <a:ext cx="5180671" cy="683267"/>
      </dsp:txXfrm>
    </dsp:sp>
    <dsp:sp modelId="{2C5E95D9-850B-436B-8E98-B88DA7196CDA}">
      <dsp:nvSpPr>
        <dsp:cNvPr id="0" name=""/>
        <dsp:cNvSpPr/>
      </dsp:nvSpPr>
      <dsp:spPr>
        <a:xfrm>
          <a:off x="1319916" y="1434860"/>
          <a:ext cx="5279665" cy="0"/>
        </a:xfrm>
        <a:prstGeom prst="line">
          <a:avLst/>
        </a:prstGeom>
        <a:solidFill>
          <a:schemeClr val="accent1">
            <a:hueOff val="0"/>
            <a:satOff val="0"/>
            <a:lumOff val="0"/>
            <a:alphaOff val="0"/>
          </a:schemeClr>
        </a:solidFill>
        <a:ln w="22225"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9CBC17-4528-48C8-AD18-D86CA6020D4D}">
      <dsp:nvSpPr>
        <dsp:cNvPr id="0" name=""/>
        <dsp:cNvSpPr/>
      </dsp:nvSpPr>
      <dsp:spPr>
        <a:xfrm>
          <a:off x="1418910" y="1469024"/>
          <a:ext cx="5180671" cy="683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IE" sz="2000" kern="1200" dirty="0"/>
            <a:t>Animation and events strategy.</a:t>
          </a:r>
          <a:endParaRPr lang="en-US" sz="2000" kern="1200" dirty="0"/>
        </a:p>
      </dsp:txBody>
      <dsp:txXfrm>
        <a:off x="1418910" y="1469024"/>
        <a:ext cx="5180671" cy="683267"/>
      </dsp:txXfrm>
    </dsp:sp>
    <dsp:sp modelId="{5A905E50-D1E9-40C8-93E9-6910BAF8A017}">
      <dsp:nvSpPr>
        <dsp:cNvPr id="0" name=""/>
        <dsp:cNvSpPr/>
      </dsp:nvSpPr>
      <dsp:spPr>
        <a:xfrm>
          <a:off x="1319916" y="2152291"/>
          <a:ext cx="5279665" cy="0"/>
        </a:xfrm>
        <a:prstGeom prst="line">
          <a:avLst/>
        </a:prstGeom>
        <a:solidFill>
          <a:schemeClr val="accent1">
            <a:hueOff val="0"/>
            <a:satOff val="0"/>
            <a:lumOff val="0"/>
            <a:alphaOff val="0"/>
          </a:schemeClr>
        </a:solidFill>
        <a:ln w="22225"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3A9B09-5430-4BB5-9301-366C9FC64D17}">
      <dsp:nvSpPr>
        <dsp:cNvPr id="0" name=""/>
        <dsp:cNvSpPr/>
      </dsp:nvSpPr>
      <dsp:spPr>
        <a:xfrm>
          <a:off x="1418910" y="2186454"/>
          <a:ext cx="5180671" cy="683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IE" sz="2000" kern="1200"/>
            <a:t>More fast-paced outdoor activities.</a:t>
          </a:r>
          <a:endParaRPr lang="en-US" sz="2000" kern="1200"/>
        </a:p>
      </dsp:txBody>
      <dsp:txXfrm>
        <a:off x="1418910" y="2186454"/>
        <a:ext cx="5180671" cy="683267"/>
      </dsp:txXfrm>
    </dsp:sp>
    <dsp:sp modelId="{07DF36B9-93D5-4B7D-B7FA-A760322B215F}">
      <dsp:nvSpPr>
        <dsp:cNvPr id="0" name=""/>
        <dsp:cNvSpPr/>
      </dsp:nvSpPr>
      <dsp:spPr>
        <a:xfrm>
          <a:off x="1319916" y="2869721"/>
          <a:ext cx="5279665" cy="0"/>
        </a:xfrm>
        <a:prstGeom prst="line">
          <a:avLst/>
        </a:prstGeom>
        <a:solidFill>
          <a:schemeClr val="accent1">
            <a:hueOff val="0"/>
            <a:satOff val="0"/>
            <a:lumOff val="0"/>
            <a:alphaOff val="0"/>
          </a:schemeClr>
        </a:solidFill>
        <a:ln w="22225"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6EE56D-D52D-47FB-B2A1-1A99C465BA3B}">
      <dsp:nvSpPr>
        <dsp:cNvPr id="0" name=""/>
        <dsp:cNvSpPr/>
      </dsp:nvSpPr>
      <dsp:spPr>
        <a:xfrm>
          <a:off x="1418910" y="2903884"/>
          <a:ext cx="5180671" cy="683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IE" sz="2000" kern="1200"/>
            <a:t>Share-worthy experiences/sites that are easily booked and suitable for casual users / families</a:t>
          </a:r>
          <a:endParaRPr lang="en-US" sz="2000" kern="1200"/>
        </a:p>
      </dsp:txBody>
      <dsp:txXfrm>
        <a:off x="1418910" y="2903884"/>
        <a:ext cx="5180671" cy="683267"/>
      </dsp:txXfrm>
    </dsp:sp>
    <dsp:sp modelId="{6510AB54-98CB-4F0B-A3F7-5D459E8CE9A4}">
      <dsp:nvSpPr>
        <dsp:cNvPr id="0" name=""/>
        <dsp:cNvSpPr/>
      </dsp:nvSpPr>
      <dsp:spPr>
        <a:xfrm>
          <a:off x="1319916" y="3587151"/>
          <a:ext cx="5279665" cy="0"/>
        </a:xfrm>
        <a:prstGeom prst="line">
          <a:avLst/>
        </a:prstGeom>
        <a:solidFill>
          <a:schemeClr val="accent1">
            <a:hueOff val="0"/>
            <a:satOff val="0"/>
            <a:lumOff val="0"/>
            <a:alphaOff val="0"/>
          </a:schemeClr>
        </a:solidFill>
        <a:ln w="22225"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ED97732-84DD-4E70-8E71-8C1BD21C9F1F}">
      <dsp:nvSpPr>
        <dsp:cNvPr id="0" name=""/>
        <dsp:cNvSpPr/>
      </dsp:nvSpPr>
      <dsp:spPr>
        <a:xfrm>
          <a:off x="1418910" y="3621315"/>
          <a:ext cx="5180671" cy="683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IE" sz="2000" kern="1200"/>
            <a:t>Connectivity between key points such as hotels, city centre and shopping centre </a:t>
          </a:r>
          <a:endParaRPr lang="en-US" sz="2000" kern="1200"/>
        </a:p>
      </dsp:txBody>
      <dsp:txXfrm>
        <a:off x="1418910" y="3621315"/>
        <a:ext cx="5180671" cy="683267"/>
      </dsp:txXfrm>
    </dsp:sp>
    <dsp:sp modelId="{E8C25732-EA3D-4AD0-842C-4A5B948228D5}">
      <dsp:nvSpPr>
        <dsp:cNvPr id="0" name=""/>
        <dsp:cNvSpPr/>
      </dsp:nvSpPr>
      <dsp:spPr>
        <a:xfrm>
          <a:off x="1319916" y="4304582"/>
          <a:ext cx="5279665" cy="0"/>
        </a:xfrm>
        <a:prstGeom prst="line">
          <a:avLst/>
        </a:prstGeom>
        <a:solidFill>
          <a:schemeClr val="accent1">
            <a:hueOff val="0"/>
            <a:satOff val="0"/>
            <a:lumOff val="0"/>
            <a:alphaOff val="0"/>
          </a:schemeClr>
        </a:solidFill>
        <a:ln w="22225"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8115D6-3FA9-4C99-9695-6628BFFC4A93}">
      <dsp:nvSpPr>
        <dsp:cNvPr id="0" name=""/>
        <dsp:cNvSpPr/>
      </dsp:nvSpPr>
      <dsp:spPr>
        <a:xfrm>
          <a:off x="1418910" y="4338745"/>
          <a:ext cx="5180671" cy="683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IE" sz="2000" kern="1200"/>
            <a:t>Emphasise child-friendly dining</a:t>
          </a:r>
          <a:endParaRPr lang="en-US" sz="2000" kern="1200"/>
        </a:p>
      </dsp:txBody>
      <dsp:txXfrm>
        <a:off x="1418910" y="4338745"/>
        <a:ext cx="5180671" cy="683267"/>
      </dsp:txXfrm>
    </dsp:sp>
    <dsp:sp modelId="{78047D4B-67EE-4E2F-A394-FB35925D23E4}">
      <dsp:nvSpPr>
        <dsp:cNvPr id="0" name=""/>
        <dsp:cNvSpPr/>
      </dsp:nvSpPr>
      <dsp:spPr>
        <a:xfrm>
          <a:off x="1319916" y="5022012"/>
          <a:ext cx="5279665" cy="0"/>
        </a:xfrm>
        <a:prstGeom prst="line">
          <a:avLst/>
        </a:prstGeom>
        <a:solidFill>
          <a:schemeClr val="accent1">
            <a:hueOff val="0"/>
            <a:satOff val="0"/>
            <a:lumOff val="0"/>
            <a:alphaOff val="0"/>
          </a:schemeClr>
        </a:solidFill>
        <a:ln w="22225"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C20BB3-3CCB-4FE5-991B-82F6BCB48AF3}" type="datetimeFigureOut">
              <a:rPr lang="en-US" smtClean="0"/>
              <a:t>12/15/2021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746DE6-3336-457D-A091-FA20AC1C536E}" type="slidenum">
              <a:rPr lang="en-US" smtClean="0"/>
              <a:t>‹#›</a:t>
            </a:fld>
            <a:endParaRPr lang="en-US"/>
          </a:p>
        </p:txBody>
      </p:sp>
    </p:spTree>
    <p:extLst>
      <p:ext uri="{BB962C8B-B14F-4D97-AF65-F5344CB8AC3E}">
        <p14:creationId xmlns:p14="http://schemas.microsoft.com/office/powerpoint/2010/main" val="1935711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746DE6-3336-457D-A091-FA20AC1C536E}" type="slidenum">
              <a:rPr lang="en-US" smtClean="0"/>
              <a:t>2</a:t>
            </a:fld>
            <a:endParaRPr lang="en-US"/>
          </a:p>
        </p:txBody>
      </p:sp>
    </p:spTree>
    <p:extLst>
      <p:ext uri="{BB962C8B-B14F-4D97-AF65-F5344CB8AC3E}">
        <p14:creationId xmlns:p14="http://schemas.microsoft.com/office/powerpoint/2010/main" val="1935711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This proposition is supported by two key themes around which tourism experiences and marketing can be developed: </a:t>
            </a:r>
          </a:p>
          <a:p>
            <a:r>
              <a:rPr lang="en-IE" dirty="0"/>
              <a:t>the ‘Village Green’ and</a:t>
            </a:r>
          </a:p>
          <a:p>
            <a:r>
              <a:rPr lang="en-IE" dirty="0"/>
              <a:t>‘Gateway to a Natural Playground.’</a:t>
            </a:r>
          </a:p>
          <a:p>
            <a:endParaRPr lang="en-IE" dirty="0"/>
          </a:p>
          <a:p>
            <a:endParaRPr lang="en-IE" dirty="0"/>
          </a:p>
        </p:txBody>
      </p:sp>
      <p:sp>
        <p:nvSpPr>
          <p:cNvPr id="4" name="Slide Number Placeholder 3"/>
          <p:cNvSpPr>
            <a:spLocks noGrp="1"/>
          </p:cNvSpPr>
          <p:nvPr>
            <p:ph type="sldNum" sz="quarter" idx="5"/>
          </p:nvPr>
        </p:nvSpPr>
        <p:spPr/>
        <p:txBody>
          <a:bodyPr/>
          <a:lstStyle/>
          <a:p>
            <a:fld id="{E0746DE6-3336-457D-A091-FA20AC1C536E}" type="slidenum">
              <a:rPr lang="en-US" smtClean="0"/>
              <a:t>11</a:t>
            </a:fld>
            <a:endParaRPr lang="en-US"/>
          </a:p>
        </p:txBody>
      </p:sp>
    </p:spTree>
    <p:extLst>
      <p:ext uri="{BB962C8B-B14F-4D97-AF65-F5344CB8AC3E}">
        <p14:creationId xmlns:p14="http://schemas.microsoft.com/office/powerpoint/2010/main" val="3441297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Giving expression to this theme requires two key drivers:</a:t>
            </a:r>
          </a:p>
          <a:p>
            <a:r>
              <a:rPr lang="en-IE" dirty="0"/>
              <a:t>Audience: The proximity of a popular family attraction in the area may provide an opportunity to tap into the domestic family market.</a:t>
            </a:r>
          </a:p>
        </p:txBody>
      </p:sp>
      <p:sp>
        <p:nvSpPr>
          <p:cNvPr id="4" name="Slide Number Placeholder 3"/>
          <p:cNvSpPr>
            <a:spLocks noGrp="1"/>
          </p:cNvSpPr>
          <p:nvPr>
            <p:ph type="sldNum" sz="quarter" idx="5"/>
          </p:nvPr>
        </p:nvSpPr>
        <p:spPr/>
        <p:txBody>
          <a:bodyPr/>
          <a:lstStyle/>
          <a:p>
            <a:fld id="{E0746DE6-3336-457D-A091-FA20AC1C536E}" type="slidenum">
              <a:rPr lang="en-US" smtClean="0"/>
              <a:t>12</a:t>
            </a:fld>
            <a:endParaRPr lang="en-US"/>
          </a:p>
        </p:txBody>
      </p:sp>
    </p:spTree>
    <p:extLst>
      <p:ext uri="{BB962C8B-B14F-4D97-AF65-F5344CB8AC3E}">
        <p14:creationId xmlns:p14="http://schemas.microsoft.com/office/powerpoint/2010/main" val="3812348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E0746DE6-3336-457D-A091-FA20AC1C536E}" type="slidenum">
              <a:rPr lang="en-US" smtClean="0"/>
              <a:t>13</a:t>
            </a:fld>
            <a:endParaRPr lang="en-US"/>
          </a:p>
        </p:txBody>
      </p:sp>
    </p:spTree>
    <p:extLst>
      <p:ext uri="{BB962C8B-B14F-4D97-AF65-F5344CB8AC3E}">
        <p14:creationId xmlns:p14="http://schemas.microsoft.com/office/powerpoint/2010/main" val="2246322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Retail/Dining/Daytime/Night time offerings/Locally produced products/Packaging of saleable experiences</a:t>
            </a:r>
            <a:endParaRPr lang="en-IE" dirty="0"/>
          </a:p>
        </p:txBody>
      </p:sp>
      <p:sp>
        <p:nvSpPr>
          <p:cNvPr id="4" name="Slide Number Placeholder 3"/>
          <p:cNvSpPr>
            <a:spLocks noGrp="1"/>
          </p:cNvSpPr>
          <p:nvPr>
            <p:ph type="sldNum" sz="quarter" idx="5"/>
          </p:nvPr>
        </p:nvSpPr>
        <p:spPr/>
        <p:txBody>
          <a:bodyPr/>
          <a:lstStyle/>
          <a:p>
            <a:fld id="{E0746DE6-3336-457D-A091-FA20AC1C536E}" type="slidenum">
              <a:rPr lang="en-US" smtClean="0"/>
              <a:t>14</a:t>
            </a:fld>
            <a:endParaRPr lang="en-US"/>
          </a:p>
        </p:txBody>
      </p:sp>
    </p:spTree>
    <p:extLst>
      <p:ext uri="{BB962C8B-B14F-4D97-AF65-F5344CB8AC3E}">
        <p14:creationId xmlns:p14="http://schemas.microsoft.com/office/powerpoint/2010/main" val="1500647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In order to develop Lucan more fully as a tourism destination and in order to bring the proposed marketing proposition to life, a number of interventions are required, primarily in the areas of:</a:t>
            </a:r>
          </a:p>
          <a:p>
            <a:endParaRPr lang="en-IE" dirty="0"/>
          </a:p>
        </p:txBody>
      </p:sp>
      <p:sp>
        <p:nvSpPr>
          <p:cNvPr id="4" name="Slide Number Placeholder 3"/>
          <p:cNvSpPr>
            <a:spLocks noGrp="1"/>
          </p:cNvSpPr>
          <p:nvPr>
            <p:ph type="sldNum" sz="quarter" idx="5"/>
          </p:nvPr>
        </p:nvSpPr>
        <p:spPr/>
        <p:txBody>
          <a:bodyPr/>
          <a:lstStyle/>
          <a:p>
            <a:fld id="{E0746DE6-3336-457D-A091-FA20AC1C536E}" type="slidenum">
              <a:rPr lang="en-US" smtClean="0"/>
              <a:t>15</a:t>
            </a:fld>
            <a:endParaRPr lang="en-US"/>
          </a:p>
        </p:txBody>
      </p:sp>
    </p:spTree>
    <p:extLst>
      <p:ext uri="{BB962C8B-B14F-4D97-AF65-F5344CB8AC3E}">
        <p14:creationId xmlns:p14="http://schemas.microsoft.com/office/powerpoint/2010/main" val="674488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Key constraints are identified that need to be addressed, although they are outside the scope of this project. Some of these are currently underway, while others require further action. </a:t>
            </a:r>
          </a:p>
          <a:p>
            <a:r>
              <a:rPr lang="en-IE" dirty="0"/>
              <a:t>Traffic Management - to create a visitor welcoming environment that supports pedestrianisation.</a:t>
            </a:r>
          </a:p>
          <a:p>
            <a:r>
              <a:rPr lang="en-IE" dirty="0"/>
              <a:t>Carrying capacity of village green – Weir and Demesne offer good opportunities to disperse visitors from the Village green</a:t>
            </a:r>
          </a:p>
          <a:p>
            <a:r>
              <a:rPr lang="en-IE" dirty="0"/>
              <a:t>Water Quality - Considerable opportunity for casual and activity-based water use in the Village and Demesne if a combined Agency solution can be found to ensuring water quality is consistently of a sufficient standard to support increased marketing and utilisation</a:t>
            </a:r>
          </a:p>
          <a:p>
            <a:endParaRPr lang="en-IE" dirty="0"/>
          </a:p>
          <a:p>
            <a:r>
              <a:rPr lang="en-IE" dirty="0"/>
              <a:t>Need to create a visitor welcoming environment that supports pedestrianisation.</a:t>
            </a:r>
          </a:p>
          <a:p>
            <a:endParaRPr lang="en-IE" dirty="0"/>
          </a:p>
        </p:txBody>
      </p:sp>
      <p:sp>
        <p:nvSpPr>
          <p:cNvPr id="4" name="Slide Number Placeholder 3"/>
          <p:cNvSpPr>
            <a:spLocks noGrp="1"/>
          </p:cNvSpPr>
          <p:nvPr>
            <p:ph type="sldNum" sz="quarter" idx="5"/>
          </p:nvPr>
        </p:nvSpPr>
        <p:spPr/>
        <p:txBody>
          <a:bodyPr/>
          <a:lstStyle/>
          <a:p>
            <a:fld id="{E0746DE6-3336-457D-A091-FA20AC1C536E}" type="slidenum">
              <a:rPr lang="en-US" smtClean="0"/>
              <a:t>16</a:t>
            </a:fld>
            <a:endParaRPr lang="en-US"/>
          </a:p>
        </p:txBody>
      </p:sp>
    </p:spTree>
    <p:extLst>
      <p:ext uri="{BB962C8B-B14F-4D97-AF65-F5344CB8AC3E}">
        <p14:creationId xmlns:p14="http://schemas.microsoft.com/office/powerpoint/2010/main" val="20920877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E0746DE6-3336-457D-A091-FA20AC1C536E}" type="slidenum">
              <a:rPr lang="en-US" smtClean="0"/>
              <a:t>17</a:t>
            </a:fld>
            <a:endParaRPr lang="en-US"/>
          </a:p>
        </p:txBody>
      </p:sp>
    </p:spTree>
    <p:extLst>
      <p:ext uri="{BB962C8B-B14F-4D97-AF65-F5344CB8AC3E}">
        <p14:creationId xmlns:p14="http://schemas.microsoft.com/office/powerpoint/2010/main" val="30611746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E0746DE6-3336-457D-A091-FA20AC1C536E}" type="slidenum">
              <a:rPr lang="en-US" smtClean="0"/>
              <a:t>18</a:t>
            </a:fld>
            <a:endParaRPr lang="en-US"/>
          </a:p>
        </p:txBody>
      </p:sp>
    </p:spTree>
    <p:extLst>
      <p:ext uri="{BB962C8B-B14F-4D97-AF65-F5344CB8AC3E}">
        <p14:creationId xmlns:p14="http://schemas.microsoft.com/office/powerpoint/2010/main" val="476916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746DE6-3336-457D-A091-FA20AC1C536E}" type="slidenum">
              <a:rPr lang="en-US" smtClean="0"/>
              <a:t>19</a:t>
            </a:fld>
            <a:endParaRPr lang="en-US"/>
          </a:p>
        </p:txBody>
      </p:sp>
    </p:spTree>
    <p:extLst>
      <p:ext uri="{BB962C8B-B14F-4D97-AF65-F5344CB8AC3E}">
        <p14:creationId xmlns:p14="http://schemas.microsoft.com/office/powerpoint/2010/main" val="3641890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architecture of the area is particularly important in establishing a sense of place for tourists and much of the Village is within an Architectural Conservation Area.</a:t>
            </a:r>
          </a:p>
          <a:p>
            <a:endParaRPr lang="en-IE" dirty="0"/>
          </a:p>
          <a:p>
            <a:r>
              <a:rPr lang="en-IE" dirty="0"/>
              <a:t>Traffic dominates the area, creating an unwelcoming environment for pedestrians and cyclists. </a:t>
            </a:r>
          </a:p>
          <a:p>
            <a:r>
              <a:rPr lang="en-IE" dirty="0"/>
              <a:t>A need to open out the core of the Village to provide a sense of arrival. (Addressed through public realm works)</a:t>
            </a:r>
          </a:p>
          <a:p>
            <a:r>
              <a:rPr lang="en-IE" dirty="0"/>
              <a:t>Key areas where tourists would congregate in the Village are either closed off (the Green) or difficult to find from the village (the Weir Park and other parks, including the Demesne) (Addressed through orientation and wayfinding)</a:t>
            </a:r>
          </a:p>
        </p:txBody>
      </p:sp>
      <p:sp>
        <p:nvSpPr>
          <p:cNvPr id="4" name="Slide Number Placeholder 3"/>
          <p:cNvSpPr>
            <a:spLocks noGrp="1"/>
          </p:cNvSpPr>
          <p:nvPr>
            <p:ph type="sldNum" sz="quarter" idx="5"/>
          </p:nvPr>
        </p:nvSpPr>
        <p:spPr/>
        <p:txBody>
          <a:bodyPr/>
          <a:lstStyle/>
          <a:p>
            <a:fld id="{E0746DE6-3336-457D-A091-FA20AC1C536E}" type="slidenum">
              <a:rPr lang="en-US" smtClean="0"/>
              <a:t>3</a:t>
            </a:fld>
            <a:endParaRPr lang="en-US"/>
          </a:p>
        </p:txBody>
      </p:sp>
    </p:spTree>
    <p:extLst>
      <p:ext uri="{BB962C8B-B14F-4D97-AF65-F5344CB8AC3E}">
        <p14:creationId xmlns:p14="http://schemas.microsoft.com/office/powerpoint/2010/main" val="2189233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To develop a tourism product and proposition plan that would:</a:t>
            </a:r>
          </a:p>
          <a:p>
            <a:r>
              <a:rPr lang="en-IE" dirty="0"/>
              <a:t>• review the Lucan area tourism product to identify gaps and opportunities to enhance the offering;</a:t>
            </a:r>
          </a:p>
          <a:p>
            <a:r>
              <a:rPr lang="en-IE" dirty="0"/>
              <a:t>• devise a simple and practical roadmap of interventions by relevant stakeholders (council/community/commercial) with a view to creating possible and/or enhanced saleable experiences, sustainable tourism collaborations and connections;</a:t>
            </a:r>
          </a:p>
          <a:p>
            <a:r>
              <a:rPr lang="en-IE" dirty="0"/>
              <a:t>• develop themes for Lucan and a proposition that can be given to the Council for inclusion in marketing and communications strategy.</a:t>
            </a:r>
          </a:p>
        </p:txBody>
      </p:sp>
      <p:sp>
        <p:nvSpPr>
          <p:cNvPr id="4" name="Slide Number Placeholder 3"/>
          <p:cNvSpPr>
            <a:spLocks noGrp="1"/>
          </p:cNvSpPr>
          <p:nvPr>
            <p:ph type="sldNum" sz="quarter" idx="5"/>
          </p:nvPr>
        </p:nvSpPr>
        <p:spPr/>
        <p:txBody>
          <a:bodyPr/>
          <a:lstStyle/>
          <a:p>
            <a:fld id="{E0746DE6-3336-457D-A091-FA20AC1C536E}" type="slidenum">
              <a:rPr lang="en-US" smtClean="0"/>
              <a:t>4</a:t>
            </a:fld>
            <a:endParaRPr lang="en-US"/>
          </a:p>
        </p:txBody>
      </p:sp>
    </p:spTree>
    <p:extLst>
      <p:ext uri="{BB962C8B-B14F-4D97-AF65-F5344CB8AC3E}">
        <p14:creationId xmlns:p14="http://schemas.microsoft.com/office/powerpoint/2010/main" val="4123011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 Desk research, including a thorough review of relevant strategies and plans </a:t>
            </a:r>
          </a:p>
          <a:p>
            <a:r>
              <a:rPr lang="en-IE" dirty="0"/>
              <a:t>- consultations with key stakeholders and members of the local community</a:t>
            </a:r>
          </a:p>
          <a:p>
            <a:r>
              <a:rPr lang="en-IE" dirty="0"/>
              <a:t>- online public survey</a:t>
            </a:r>
          </a:p>
          <a:p>
            <a:r>
              <a:rPr lang="en-IE" dirty="0"/>
              <a:t>- audit of existing tourism and related products/experiences</a:t>
            </a:r>
          </a:p>
          <a:p>
            <a:r>
              <a:rPr lang="en-IE" dirty="0"/>
              <a:t>- mystery shop and study visits, including a tourism commentary of the developing Greenway</a:t>
            </a:r>
          </a:p>
          <a:p>
            <a:r>
              <a:rPr lang="en-IE" dirty="0"/>
              <a:t>- comparator study</a:t>
            </a:r>
          </a:p>
          <a:p>
            <a:r>
              <a:rPr lang="en-IE" dirty="0"/>
              <a:t>-  in-depth discussion/workshopping to test direction</a:t>
            </a:r>
          </a:p>
          <a:p>
            <a:r>
              <a:rPr lang="en-IE" dirty="0"/>
              <a:t>- professional analysis and gap analysis</a:t>
            </a:r>
          </a:p>
        </p:txBody>
      </p:sp>
      <p:sp>
        <p:nvSpPr>
          <p:cNvPr id="4" name="Slide Number Placeholder 3"/>
          <p:cNvSpPr>
            <a:spLocks noGrp="1"/>
          </p:cNvSpPr>
          <p:nvPr>
            <p:ph type="sldNum" sz="quarter" idx="5"/>
          </p:nvPr>
        </p:nvSpPr>
        <p:spPr/>
        <p:txBody>
          <a:bodyPr/>
          <a:lstStyle/>
          <a:p>
            <a:fld id="{E0746DE6-3336-457D-A091-FA20AC1C536E}" type="slidenum">
              <a:rPr lang="en-US" smtClean="0"/>
              <a:t>5</a:t>
            </a:fld>
            <a:endParaRPr lang="en-US"/>
          </a:p>
        </p:txBody>
      </p:sp>
    </p:spTree>
    <p:extLst>
      <p:ext uri="{BB962C8B-B14F-4D97-AF65-F5344CB8AC3E}">
        <p14:creationId xmlns:p14="http://schemas.microsoft.com/office/powerpoint/2010/main" val="1890864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consultants are grateful to all those in the local community who shared their opinions with them, and provided information and insight.</a:t>
            </a:r>
          </a:p>
        </p:txBody>
      </p:sp>
      <p:sp>
        <p:nvSpPr>
          <p:cNvPr id="4" name="Slide Number Placeholder 3"/>
          <p:cNvSpPr>
            <a:spLocks noGrp="1"/>
          </p:cNvSpPr>
          <p:nvPr>
            <p:ph type="sldNum" sz="quarter" idx="5"/>
          </p:nvPr>
        </p:nvSpPr>
        <p:spPr/>
        <p:txBody>
          <a:bodyPr/>
          <a:lstStyle/>
          <a:p>
            <a:fld id="{E0746DE6-3336-457D-A091-FA20AC1C536E}" type="slidenum">
              <a:rPr lang="en-US" smtClean="0"/>
              <a:t>6</a:t>
            </a:fld>
            <a:endParaRPr lang="en-US"/>
          </a:p>
        </p:txBody>
      </p:sp>
    </p:spTree>
    <p:extLst>
      <p:ext uri="{BB962C8B-B14F-4D97-AF65-F5344CB8AC3E}">
        <p14:creationId xmlns:p14="http://schemas.microsoft.com/office/powerpoint/2010/main" val="19016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community is clearly interested in the topic, with 494 respondents to the survey - the highest the consultant had experienced on similar projects.</a:t>
            </a:r>
          </a:p>
          <a:p>
            <a:r>
              <a:rPr lang="en-IE" dirty="0"/>
              <a:t>95% of respondents are supportive of the proposal to develop Lucan for tourists - the few that aren’t are primarily concerned about traffic and capacity.</a:t>
            </a:r>
          </a:p>
          <a:p>
            <a:r>
              <a:rPr lang="en-IE" dirty="0"/>
              <a:t>In terms of community usage of assets, the parks are clearly popular with 77% visiting St. Catherine’s Park and 68% visiting the Demesne once a month or more.</a:t>
            </a:r>
          </a:p>
          <a:p>
            <a:r>
              <a:rPr lang="en-IE" dirty="0"/>
              <a:t>However, most (74%) have never participated in a Liffey activity or taken part in a guided heritage trail (73%).</a:t>
            </a:r>
          </a:p>
          <a:p>
            <a:endParaRPr lang="en-IE" dirty="0"/>
          </a:p>
        </p:txBody>
      </p:sp>
      <p:sp>
        <p:nvSpPr>
          <p:cNvPr id="4" name="Slide Number Placeholder 3"/>
          <p:cNvSpPr>
            <a:spLocks noGrp="1"/>
          </p:cNvSpPr>
          <p:nvPr>
            <p:ph type="sldNum" sz="quarter" idx="5"/>
          </p:nvPr>
        </p:nvSpPr>
        <p:spPr/>
        <p:txBody>
          <a:bodyPr/>
          <a:lstStyle/>
          <a:p>
            <a:fld id="{E0746DE6-3336-457D-A091-FA20AC1C536E}" type="slidenum">
              <a:rPr lang="en-US" smtClean="0"/>
              <a:t>7</a:t>
            </a:fld>
            <a:endParaRPr lang="en-US"/>
          </a:p>
        </p:txBody>
      </p:sp>
    </p:spTree>
    <p:extLst>
      <p:ext uri="{BB962C8B-B14F-4D97-AF65-F5344CB8AC3E}">
        <p14:creationId xmlns:p14="http://schemas.microsoft.com/office/powerpoint/2010/main" val="3795047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There are clearly gaps - most fundamentally in the range and number of activities and attractions in the area that would keep tourists occupied for a day or more. If Lucan is to develop as a tourism destination, it needs to be able to keep tourists occupied for a longer period of time than it currently can.</a:t>
            </a:r>
          </a:p>
          <a:p>
            <a:endParaRPr lang="en-IE" dirty="0"/>
          </a:p>
        </p:txBody>
      </p:sp>
      <p:sp>
        <p:nvSpPr>
          <p:cNvPr id="4" name="Slide Number Placeholder 3"/>
          <p:cNvSpPr>
            <a:spLocks noGrp="1"/>
          </p:cNvSpPr>
          <p:nvPr>
            <p:ph type="sldNum" sz="quarter" idx="5"/>
          </p:nvPr>
        </p:nvSpPr>
        <p:spPr/>
        <p:txBody>
          <a:bodyPr/>
          <a:lstStyle/>
          <a:p>
            <a:fld id="{E0746DE6-3336-457D-A091-FA20AC1C536E}" type="slidenum">
              <a:rPr lang="en-US" smtClean="0"/>
              <a:t>8</a:t>
            </a:fld>
            <a:endParaRPr lang="en-US"/>
          </a:p>
        </p:txBody>
      </p:sp>
    </p:spTree>
    <p:extLst>
      <p:ext uri="{BB962C8B-B14F-4D97-AF65-F5344CB8AC3E}">
        <p14:creationId xmlns:p14="http://schemas.microsoft.com/office/powerpoint/2010/main" val="458050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There has been a focus on integrating resident and tourism needs. </a:t>
            </a:r>
            <a:r>
              <a:rPr lang="en-IE"/>
              <a:t>Osterbro </a:t>
            </a:r>
            <a:r>
              <a:rPr lang="en-IE" dirty="0"/>
              <a:t>was selected as the first city neighbourhood where the tourism agency worked with local players to ensure that tourism supports residents’ needs/wishes in creating an area that is more attractive for both locals and tourists.</a:t>
            </a:r>
          </a:p>
          <a:p>
            <a:r>
              <a:rPr lang="en-IE" dirty="0"/>
              <a:t>Given that Lucan is at the early stages of tourism development, it has the opportunity to integrate the local population from the start, building towards the delivery of a tourism ‘experience’ that is embedded within the fabric of the community.</a:t>
            </a:r>
          </a:p>
          <a:p>
            <a:endParaRPr lang="en-IE" dirty="0"/>
          </a:p>
        </p:txBody>
      </p:sp>
      <p:sp>
        <p:nvSpPr>
          <p:cNvPr id="4" name="Slide Number Placeholder 3"/>
          <p:cNvSpPr>
            <a:spLocks noGrp="1"/>
          </p:cNvSpPr>
          <p:nvPr>
            <p:ph type="sldNum" sz="quarter" idx="5"/>
          </p:nvPr>
        </p:nvSpPr>
        <p:spPr/>
        <p:txBody>
          <a:bodyPr/>
          <a:lstStyle/>
          <a:p>
            <a:fld id="{E0746DE6-3336-457D-A091-FA20AC1C536E}" type="slidenum">
              <a:rPr lang="en-US" smtClean="0"/>
              <a:t>9</a:t>
            </a:fld>
            <a:endParaRPr lang="en-US"/>
          </a:p>
        </p:txBody>
      </p:sp>
    </p:spTree>
    <p:extLst>
      <p:ext uri="{BB962C8B-B14F-4D97-AF65-F5344CB8AC3E}">
        <p14:creationId xmlns:p14="http://schemas.microsoft.com/office/powerpoint/2010/main" val="4271270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746DE6-3336-457D-A091-FA20AC1C536E}" type="slidenum">
              <a:rPr lang="en-US" smtClean="0"/>
              <a:t>10</a:t>
            </a:fld>
            <a:endParaRPr lang="en-US"/>
          </a:p>
        </p:txBody>
      </p:sp>
    </p:spTree>
    <p:extLst>
      <p:ext uri="{BB962C8B-B14F-4D97-AF65-F5344CB8AC3E}">
        <p14:creationId xmlns:p14="http://schemas.microsoft.com/office/powerpoint/2010/main" val="858424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12/15/2021</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2912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88053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12/15/2021</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80389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4260" y="462455"/>
            <a:ext cx="10515600" cy="822263"/>
          </a:xfrm>
        </p:spPr>
        <p:txBody>
          <a:bodyPr>
            <a:normAutofit/>
          </a:bodyPr>
          <a:lstStyle>
            <a:lvl1pPr>
              <a:defRPr sz="3600">
                <a:solidFill>
                  <a:srgbClr val="D24726"/>
                </a:solidFill>
                <a:latin typeface="Segoe UI Light" panose="020B0502040204020203" pitchFamily="34" charset="0"/>
                <a:cs typeface="Segoe UI Light" panose="020B0502040204020203" pitchFamily="34" charset="0"/>
              </a:defRPr>
            </a:lvl1pPr>
          </a:lstStyle>
          <a:p>
            <a:r>
              <a:rPr lang="en-US" dirty="0"/>
              <a:t>Click to edit Master title style</a:t>
            </a:r>
          </a:p>
        </p:txBody>
      </p:sp>
      <p:sp>
        <p:nvSpPr>
          <p:cNvPr id="3" name="Content Placeholder 2"/>
          <p:cNvSpPr>
            <a:spLocks noGrp="1"/>
          </p:cNvSpPr>
          <p:nvPr>
            <p:ph idx="1"/>
          </p:nvPr>
        </p:nvSpPr>
        <p:spPr>
          <a:xfrm>
            <a:off x="838200" y="1625936"/>
            <a:ext cx="10515600" cy="4351338"/>
          </a:xfrm>
        </p:spPr>
        <p:txBody>
          <a:bodyPr/>
          <a:lstStyle>
            <a:lvl1pPr>
              <a:defRPr sz="1400" baseline="0">
                <a:solidFill>
                  <a:srgbClr val="595959"/>
                </a:solidFill>
                <a:latin typeface="Segoe UI Semilight" panose="020B0402040204020203" pitchFamily="34" charset="0"/>
                <a:cs typeface="Segoe UI Semilight" panose="020B0402040204020203" pitchFamily="34" charset="0"/>
              </a:defRPr>
            </a:lvl1pPr>
            <a:lvl2pPr>
              <a:defRPr sz="1200" baseline="0">
                <a:solidFill>
                  <a:srgbClr val="595959"/>
                </a:solidFill>
                <a:latin typeface="Segoe UI Semilight" panose="020B0402040204020203" pitchFamily="34" charset="0"/>
                <a:cs typeface="Segoe UI Semilight" panose="020B0402040204020203" pitchFamily="34" charset="0"/>
              </a:defRPr>
            </a:lvl2pPr>
            <a:lvl3pPr>
              <a:defRPr sz="1200" baseline="0">
                <a:solidFill>
                  <a:srgbClr val="595959"/>
                </a:solidFill>
                <a:latin typeface="Segoe UI Semilight" panose="020B0402040204020203" pitchFamily="34" charset="0"/>
                <a:cs typeface="Segoe UI Semilight" panose="020B0402040204020203" pitchFamily="34" charset="0"/>
              </a:defRPr>
            </a:lvl3pPr>
            <a:lvl4pPr>
              <a:defRPr sz="1200" baseline="0">
                <a:solidFill>
                  <a:srgbClr val="595959"/>
                </a:solidFill>
                <a:latin typeface="Segoe UI Semilight" panose="020B0402040204020203" pitchFamily="34" charset="0"/>
                <a:cs typeface="Segoe UI Semilight" panose="020B0402040204020203" pitchFamily="34" charset="0"/>
              </a:defRPr>
            </a:lvl4pPr>
            <a:lvl5pPr>
              <a:defRPr sz="1200" baseline="0">
                <a:solidFill>
                  <a:srgbClr val="595959"/>
                </a:solidFill>
                <a:latin typeface="Segoe UI Semilight" panose="020B0402040204020203" pitchFamily="34" charset="0"/>
                <a:cs typeface="Segoe UI Semilight" panose="020B04020402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652CD92-9D15-43B4-8516-073FCDAC90D4}" type="datetimeFigureOut">
              <a:rPr lang="en-US" smtClean="0"/>
              <a:t>12/15/2021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5E1560-7126-406C-A531-3A398E8D0EEA}" type="slidenum">
              <a:rPr lang="en-US" smtClean="0"/>
              <a:t>‹#›</a:t>
            </a:fld>
            <a:endParaRPr lang="en-US"/>
          </a:p>
        </p:txBody>
      </p:sp>
      <p:cxnSp>
        <p:nvCxnSpPr>
          <p:cNvPr id="7" name="Straight Connector 6"/>
          <p:cNvCxnSpPr/>
          <p:nvPr userDrawn="1"/>
        </p:nvCxnSpPr>
        <p:spPr>
          <a:xfrm>
            <a:off x="952500" y="1284718"/>
            <a:ext cx="103632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5525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93710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12/15/2021</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2614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06671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12/15/2021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82073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12/15/2021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89741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12/15/2021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38491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12/15/2021</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85278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92541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12/15/2021</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8801528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52CD92-9D15-43B4-8516-073FCDAC90D4}" type="datetimeFigureOut">
              <a:rPr lang="en-US" smtClean="0"/>
              <a:t>12/15/2021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5E1560-7126-406C-A531-3A398E8D0EEA}" type="slidenum">
              <a:rPr lang="en-US" smtClean="0"/>
              <a:t>‹#›</a:t>
            </a:fld>
            <a:endParaRPr lang="en-US"/>
          </a:p>
        </p:txBody>
      </p:sp>
    </p:spTree>
    <p:extLst>
      <p:ext uri="{BB962C8B-B14F-4D97-AF65-F5344CB8AC3E}">
        <p14:creationId xmlns:p14="http://schemas.microsoft.com/office/powerpoint/2010/main" val="3184122265"/>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7.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5" name="Rectangle 64">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638620" y="863695"/>
            <a:ext cx="3511233" cy="3779995"/>
          </a:xfrm>
        </p:spPr>
        <p:txBody>
          <a:bodyPr anchor="ctr">
            <a:normAutofit/>
          </a:bodyPr>
          <a:lstStyle/>
          <a:p>
            <a:pPr algn="ctr"/>
            <a:r>
              <a:rPr lang="en-US" sz="4400" dirty="0">
                <a:solidFill>
                  <a:srgbClr val="FFFFFF"/>
                </a:solidFill>
              </a:rPr>
              <a:t>LUCAN</a:t>
            </a:r>
            <a:br>
              <a:rPr lang="en-US" sz="4400" dirty="0">
                <a:solidFill>
                  <a:srgbClr val="FFFFFF"/>
                </a:solidFill>
              </a:rPr>
            </a:br>
            <a:r>
              <a:rPr lang="en-US" sz="1400" dirty="0">
                <a:solidFill>
                  <a:srgbClr val="FFFFFF"/>
                </a:solidFill>
              </a:rPr>
              <a:t>Tourism Product and Proposition Plan</a:t>
            </a:r>
            <a:endParaRPr lang="en-US" sz="4400" dirty="0">
              <a:solidFill>
                <a:srgbClr val="FFFFFF"/>
              </a:solidFill>
            </a:endParaRPr>
          </a:p>
        </p:txBody>
      </p:sp>
      <p:sp>
        <p:nvSpPr>
          <p:cNvPr id="3" name="Content Placeholder 2"/>
          <p:cNvSpPr>
            <a:spLocks noGrp="1"/>
          </p:cNvSpPr>
          <p:nvPr>
            <p:ph type="subTitle" idx="1"/>
          </p:nvPr>
        </p:nvSpPr>
        <p:spPr>
          <a:xfrm>
            <a:off x="638621" y="4739780"/>
            <a:ext cx="3511233" cy="1147054"/>
          </a:xfrm>
        </p:spPr>
        <p:txBody>
          <a:bodyPr anchor="b">
            <a:normAutofit/>
          </a:bodyPr>
          <a:lstStyle/>
          <a:p>
            <a:pPr algn="ctr"/>
            <a:r>
              <a:rPr lang="en-GB" sz="2000" dirty="0">
                <a:solidFill>
                  <a:srgbClr val="E3AE59"/>
                </a:solidFill>
              </a:rPr>
              <a:t>ACM Presentation 16/12/21</a:t>
            </a:r>
            <a:endParaRPr lang="en-IE" sz="2000" dirty="0">
              <a:solidFill>
                <a:srgbClr val="E3AE59"/>
              </a:solidFill>
            </a:endParaRPr>
          </a:p>
        </p:txBody>
      </p:sp>
      <p:sp>
        <p:nvSpPr>
          <p:cNvPr id="67" name="Rectangle 66">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rgbClr val="E3AE59"/>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id="{52580F7C-7515-4D4E-9605-258401C44A02}"/>
              </a:ext>
            </a:extLst>
          </p:cNvPr>
          <p:cNvPicPr>
            <a:picLocks noChangeAspect="1"/>
          </p:cNvPicPr>
          <p:nvPr/>
        </p:nvPicPr>
        <p:blipFill rotWithShape="1">
          <a:blip r:embed="rId2"/>
          <a:srcRect l="24189" r="8249" b="1"/>
          <a:stretch/>
        </p:blipFill>
        <p:spPr>
          <a:xfrm>
            <a:off x="4654295" y="457200"/>
            <a:ext cx="7086151" cy="5899650"/>
          </a:xfrm>
          <a:prstGeom prst="rect">
            <a:avLst/>
          </a:prstGeom>
        </p:spPr>
      </p:pic>
    </p:spTree>
    <p:extLst>
      <p:ext uri="{BB962C8B-B14F-4D97-AF65-F5344CB8AC3E}">
        <p14:creationId xmlns:p14="http://schemas.microsoft.com/office/powerpoint/2010/main" val="2167530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018A306-443B-4844-9884-D3E2C3B371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3F430D2A-93AA-410C-B1BB-98FEA2990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9A0EF52A-1A39-47D8-AA03-47A1C47BE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896DE2E2-8696-47C1-8B42-A04B409BCF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7" name="Rectangle 16">
            <a:extLst>
              <a:ext uri="{FF2B5EF4-FFF2-40B4-BE49-F238E27FC236}">
                <a16:creationId xmlns:a16="http://schemas.microsoft.com/office/drawing/2014/main" id="{9DD60C94-0C9C-47B7-BE88-045235ACCC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6533" y="1552397"/>
            <a:ext cx="7231784" cy="3654081"/>
          </a:xfrm>
        </p:spPr>
        <p:txBody>
          <a:bodyPr vert="horz" lIns="91440" tIns="45720" rIns="91440" bIns="45720" rtlCol="0" anchor="ctr">
            <a:normAutofit/>
          </a:bodyPr>
          <a:lstStyle/>
          <a:p>
            <a:r>
              <a:rPr lang="en-IE" sz="2200" cap="none" dirty="0">
                <a:solidFill>
                  <a:schemeClr val="tx2"/>
                </a:solidFill>
              </a:rPr>
              <a:t>Ideas and findings distilled via focus group came up with a recommended marketing proposition for Lucan as a tourism destination harnessing its strengths which can be articulated as follows:</a:t>
            </a:r>
            <a:endParaRPr lang="en-US" sz="2200" cap="none" dirty="0">
              <a:solidFill>
                <a:schemeClr val="tx2"/>
              </a:solidFill>
            </a:endParaRPr>
          </a:p>
        </p:txBody>
      </p:sp>
      <p:sp>
        <p:nvSpPr>
          <p:cNvPr id="3" name="Content Placeholder 2"/>
          <p:cNvSpPr>
            <a:spLocks noGrp="1"/>
          </p:cNvSpPr>
          <p:nvPr>
            <p:ph idx="1"/>
          </p:nvPr>
        </p:nvSpPr>
        <p:spPr>
          <a:xfrm>
            <a:off x="8129871" y="1552397"/>
            <a:ext cx="3610575" cy="3654082"/>
          </a:xfrm>
        </p:spPr>
        <p:txBody>
          <a:bodyPr vert="horz" lIns="91440" tIns="45720" rIns="91440" bIns="45720" rtlCol="0" anchor="ctr">
            <a:normAutofit fontScale="77500" lnSpcReduction="20000"/>
          </a:bodyPr>
          <a:lstStyle/>
          <a:p>
            <a:pPr marL="0" indent="0">
              <a:buNone/>
            </a:pPr>
            <a:r>
              <a:rPr lang="en-IE" sz="3200" cap="all" dirty="0">
                <a:solidFill>
                  <a:schemeClr val="accent2"/>
                </a:solidFill>
              </a:rPr>
              <a:t>“An historic village that is the gateway to a natural playground - within easy reach of the city, where Dubliners and tourists alike come to be active, renew and reconnect”</a:t>
            </a:r>
            <a:endParaRPr lang="en-US" sz="3200" cap="all" dirty="0">
              <a:solidFill>
                <a:schemeClr val="accent2"/>
              </a:solidFill>
            </a:endParaRPr>
          </a:p>
        </p:txBody>
      </p:sp>
      <p:sp>
        <p:nvSpPr>
          <p:cNvPr id="19" name="Rectangle 18">
            <a:extLst>
              <a:ext uri="{FF2B5EF4-FFF2-40B4-BE49-F238E27FC236}">
                <a16:creationId xmlns:a16="http://schemas.microsoft.com/office/drawing/2014/main" id="{BFCF7016-AC99-433F-B943-24C3736E0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7200"/>
            <a:ext cx="7579574" cy="64361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A03737D1-A930-4E3E-9160-3CD4AEC72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1" y="453642"/>
            <a:ext cx="3615596" cy="64511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F71CFF33-010E-4E26-A285-83B1829823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707627"/>
            <a:ext cx="11293913" cy="6492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0473644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2DA537-9EAD-4C2A-8B8C-B5471C6F5D65}"/>
              </a:ext>
            </a:extLst>
          </p:cNvPr>
          <p:cNvSpPr>
            <a:spLocks noGrp="1"/>
          </p:cNvSpPr>
          <p:nvPr>
            <p:ph type="title"/>
          </p:nvPr>
        </p:nvSpPr>
        <p:spPr>
          <a:xfrm>
            <a:off x="686834" y="1153572"/>
            <a:ext cx="3200400" cy="4461163"/>
          </a:xfrm>
        </p:spPr>
        <p:txBody>
          <a:bodyPr vert="horz" lIns="91440" tIns="45720" rIns="91440" bIns="45720" rtlCol="0" anchor="ctr">
            <a:normAutofit/>
          </a:bodyPr>
          <a:lstStyle/>
          <a:p>
            <a:r>
              <a:rPr lang="en-US" sz="4400" kern="1200" dirty="0">
                <a:solidFill>
                  <a:srgbClr val="FFFFFF"/>
                </a:solidFill>
                <a:latin typeface="+mj-lt"/>
                <a:ea typeface="+mj-ea"/>
                <a:cs typeface="+mj-cs"/>
              </a:rPr>
              <a:t>Two Key Themes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0106C6B-49E2-4E93-AEC3-AA4886AC999D}"/>
              </a:ext>
            </a:extLst>
          </p:cNvPr>
          <p:cNvSpPr>
            <a:spLocks noGrp="1"/>
          </p:cNvSpPr>
          <p:nvPr>
            <p:ph idx="1"/>
          </p:nvPr>
        </p:nvSpPr>
        <p:spPr>
          <a:xfrm>
            <a:off x="4447308" y="591344"/>
            <a:ext cx="6906491" cy="5585619"/>
          </a:xfrm>
        </p:spPr>
        <p:txBody>
          <a:bodyPr vert="horz" lIns="91440" tIns="45720" rIns="91440" bIns="45720" rtlCol="0" anchor="ctr">
            <a:normAutofit/>
          </a:bodyPr>
          <a:lstStyle/>
          <a:p>
            <a:pPr marL="0"/>
            <a:endParaRPr lang="en-IE" sz="4400" b="1" dirty="0">
              <a:solidFill>
                <a:schemeClr val="tx1"/>
              </a:solidFill>
              <a:latin typeface="+mn-lt"/>
              <a:cs typeface="+mn-cs"/>
            </a:endParaRPr>
          </a:p>
          <a:p>
            <a:pPr marL="0"/>
            <a:endParaRPr lang="en-IE" sz="4400" b="1" dirty="0">
              <a:solidFill>
                <a:schemeClr val="tx1"/>
              </a:solidFill>
              <a:latin typeface="+mn-lt"/>
              <a:cs typeface="+mn-cs"/>
            </a:endParaRPr>
          </a:p>
          <a:p>
            <a:pPr marL="0"/>
            <a:r>
              <a:rPr lang="en-IE" sz="4400" b="1" dirty="0">
                <a:solidFill>
                  <a:schemeClr val="tx1"/>
                </a:solidFill>
                <a:latin typeface="+mn-lt"/>
                <a:cs typeface="+mn-cs"/>
              </a:rPr>
              <a:t>the ‘Village Green’ </a:t>
            </a:r>
          </a:p>
          <a:p>
            <a:pPr marL="0"/>
            <a:endParaRPr lang="en-IE" sz="4400" b="1" dirty="0">
              <a:solidFill>
                <a:schemeClr val="tx1"/>
              </a:solidFill>
              <a:latin typeface="+mn-lt"/>
              <a:cs typeface="+mn-cs"/>
            </a:endParaRPr>
          </a:p>
          <a:p>
            <a:pPr marL="0"/>
            <a:endParaRPr lang="en-IE" sz="4400" b="1" dirty="0">
              <a:solidFill>
                <a:schemeClr val="tx1"/>
              </a:solidFill>
              <a:latin typeface="+mn-lt"/>
              <a:cs typeface="+mn-cs"/>
            </a:endParaRPr>
          </a:p>
          <a:p>
            <a:pPr marL="0"/>
            <a:r>
              <a:rPr lang="en-IE" sz="4400" b="1" dirty="0">
                <a:solidFill>
                  <a:schemeClr val="tx1"/>
                </a:solidFill>
                <a:latin typeface="+mn-lt"/>
                <a:cs typeface="+mn-cs"/>
              </a:rPr>
              <a:t>‘Gateway to a Natural Playground.’</a:t>
            </a:r>
          </a:p>
          <a:p>
            <a:pPr marL="0"/>
            <a:endParaRPr lang="en-IE" sz="4400" b="1" dirty="0">
              <a:solidFill>
                <a:schemeClr val="tx1"/>
              </a:solidFill>
              <a:latin typeface="+mn-lt"/>
              <a:cs typeface="+mn-cs"/>
            </a:endParaRPr>
          </a:p>
          <a:p>
            <a:pPr marL="0"/>
            <a:endParaRPr lang="en-US" sz="4400" b="1" dirty="0">
              <a:solidFill>
                <a:schemeClr val="tx1"/>
              </a:solidFill>
              <a:latin typeface="+mn-lt"/>
              <a:cs typeface="+mn-cs"/>
            </a:endParaRPr>
          </a:p>
          <a:p>
            <a:endParaRPr lang="en-US" dirty="0">
              <a:solidFill>
                <a:schemeClr val="tx1"/>
              </a:solidFill>
              <a:latin typeface="+mn-lt"/>
              <a:cs typeface="+mn-cs"/>
            </a:endParaRPr>
          </a:p>
        </p:txBody>
      </p:sp>
    </p:spTree>
    <p:extLst>
      <p:ext uri="{BB962C8B-B14F-4D97-AF65-F5344CB8AC3E}">
        <p14:creationId xmlns:p14="http://schemas.microsoft.com/office/powerpoint/2010/main" val="2156247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F875149D-F692-45DA-8324-D5E0193D5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1"/>
            <a:ext cx="12191999" cy="6309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7B89EEFD-93BC-4ACF-962C-E6279E72B0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436"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3189" y="1209184"/>
            <a:ext cx="3089189" cy="4734416"/>
          </a:xfrm>
        </p:spPr>
        <p:txBody>
          <a:bodyPr anchor="ctr">
            <a:normAutofit/>
          </a:bodyPr>
          <a:lstStyle/>
          <a:p>
            <a:r>
              <a:rPr lang="en-IE" dirty="0"/>
              <a:t>Dublin’s Village Green</a:t>
            </a:r>
            <a:endParaRPr lang="en-US" dirty="0"/>
          </a:p>
        </p:txBody>
      </p:sp>
      <p:sp>
        <p:nvSpPr>
          <p:cNvPr id="33" name="Rectangle 32">
            <a:extLst>
              <a:ext uri="{FF2B5EF4-FFF2-40B4-BE49-F238E27FC236}">
                <a16:creationId xmlns:a16="http://schemas.microsoft.com/office/drawing/2014/main" id="{C0B19935-C760-4698-9DD1-973C8A428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34">
            <a:extLst>
              <a:ext uri="{FF2B5EF4-FFF2-40B4-BE49-F238E27FC236}">
                <a16:creationId xmlns:a16="http://schemas.microsoft.com/office/drawing/2014/main" id="{08990612-E008-4F02-AEBB-B140BE753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36">
            <a:extLst>
              <a:ext uri="{FF2B5EF4-FFF2-40B4-BE49-F238E27FC236}">
                <a16:creationId xmlns:a16="http://schemas.microsoft.com/office/drawing/2014/main" id="{A310A41F-3A14-4150-B6CF-0A577DDDE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type="body" idx="1"/>
          </p:nvPr>
        </p:nvSpPr>
        <p:spPr>
          <a:xfrm>
            <a:off x="4561870" y="723900"/>
            <a:ext cx="7183597" cy="3152362"/>
          </a:xfrm>
        </p:spPr>
        <p:txBody>
          <a:bodyPr>
            <a:noAutofit/>
          </a:bodyPr>
          <a:lstStyle/>
          <a:p>
            <a:pPr marL="0" indent="0">
              <a:lnSpc>
                <a:spcPct val="90000"/>
              </a:lnSpc>
              <a:buNone/>
            </a:pPr>
            <a:r>
              <a:rPr lang="en-IE" sz="2000" dirty="0"/>
              <a:t>A shared green space that is used by the community throughout the year and from morning to night.</a:t>
            </a:r>
          </a:p>
          <a:p>
            <a:pPr marL="0" indent="0">
              <a:lnSpc>
                <a:spcPct val="90000"/>
              </a:lnSpc>
              <a:buNone/>
            </a:pPr>
            <a:r>
              <a:rPr lang="en-IE" sz="2000" dirty="0"/>
              <a:t>What is required?</a:t>
            </a:r>
          </a:p>
          <a:p>
            <a:pPr>
              <a:lnSpc>
                <a:spcPct val="90000"/>
              </a:lnSpc>
            </a:pPr>
            <a:endParaRPr lang="en-IE" sz="2000" dirty="0"/>
          </a:p>
          <a:p>
            <a:pPr>
              <a:lnSpc>
                <a:spcPct val="90000"/>
              </a:lnSpc>
            </a:pPr>
            <a:r>
              <a:rPr lang="en-IE" sz="2000" dirty="0"/>
              <a:t>the development of the central green area in the village as a space that is suitable for animated year-round Village Green experiences, (Outdoor cinema, Markets, outdoor dining, performances – </a:t>
            </a:r>
            <a:r>
              <a:rPr lang="en-IE" sz="2000" b="1" dirty="0"/>
              <a:t>a place where things happen</a:t>
            </a:r>
            <a:r>
              <a:rPr lang="en-IE" sz="2000" dirty="0"/>
              <a:t>)</a:t>
            </a:r>
          </a:p>
          <a:p>
            <a:pPr>
              <a:lnSpc>
                <a:spcPct val="90000"/>
              </a:lnSpc>
            </a:pPr>
            <a:r>
              <a:rPr lang="en-IE" sz="2000" dirty="0"/>
              <a:t>supported by dining, retail, heritage and activities in the immediate and wider area including the parks.</a:t>
            </a:r>
          </a:p>
        </p:txBody>
      </p:sp>
      <p:pic>
        <p:nvPicPr>
          <p:cNvPr id="5" name="Picture 4">
            <a:extLst>
              <a:ext uri="{FF2B5EF4-FFF2-40B4-BE49-F238E27FC236}">
                <a16:creationId xmlns:a16="http://schemas.microsoft.com/office/drawing/2014/main" id="{D2B6B2E7-37D3-4B0A-AA5D-4BF588A7478B}"/>
              </a:ext>
            </a:extLst>
          </p:cNvPr>
          <p:cNvPicPr>
            <a:picLocks noChangeAspect="1"/>
          </p:cNvPicPr>
          <p:nvPr/>
        </p:nvPicPr>
        <p:blipFill>
          <a:blip r:embed="rId3"/>
          <a:stretch>
            <a:fillRect/>
          </a:stretch>
        </p:blipFill>
        <p:spPr>
          <a:xfrm>
            <a:off x="4449905" y="4502790"/>
            <a:ext cx="4050054" cy="2132235"/>
          </a:xfrm>
          <a:prstGeom prst="rect">
            <a:avLst/>
          </a:prstGeom>
        </p:spPr>
      </p:pic>
      <p:pic>
        <p:nvPicPr>
          <p:cNvPr id="9" name="Picture 8">
            <a:extLst>
              <a:ext uri="{FF2B5EF4-FFF2-40B4-BE49-F238E27FC236}">
                <a16:creationId xmlns:a16="http://schemas.microsoft.com/office/drawing/2014/main" id="{5184996B-A0A5-46AA-9396-68BB1DC2427C}"/>
              </a:ext>
            </a:extLst>
          </p:cNvPr>
          <p:cNvPicPr>
            <a:picLocks noChangeAspect="1"/>
          </p:cNvPicPr>
          <p:nvPr/>
        </p:nvPicPr>
        <p:blipFill>
          <a:blip r:embed="rId4"/>
          <a:stretch>
            <a:fillRect/>
          </a:stretch>
        </p:blipFill>
        <p:spPr>
          <a:xfrm>
            <a:off x="1263653" y="4592504"/>
            <a:ext cx="3081987" cy="1618043"/>
          </a:xfrm>
          <a:prstGeom prst="rect">
            <a:avLst/>
          </a:prstGeom>
        </p:spPr>
      </p:pic>
      <p:pic>
        <p:nvPicPr>
          <p:cNvPr id="11" name="Picture 10">
            <a:extLst>
              <a:ext uri="{FF2B5EF4-FFF2-40B4-BE49-F238E27FC236}">
                <a16:creationId xmlns:a16="http://schemas.microsoft.com/office/drawing/2014/main" id="{9DB79298-A542-4D44-A7A4-3433A51B5924}"/>
              </a:ext>
            </a:extLst>
          </p:cNvPr>
          <p:cNvPicPr>
            <a:picLocks noChangeAspect="1"/>
          </p:cNvPicPr>
          <p:nvPr/>
        </p:nvPicPr>
        <p:blipFill>
          <a:blip r:embed="rId5"/>
          <a:stretch>
            <a:fillRect/>
          </a:stretch>
        </p:blipFill>
        <p:spPr>
          <a:xfrm>
            <a:off x="8748242" y="4114937"/>
            <a:ext cx="3081988" cy="2257556"/>
          </a:xfrm>
          <a:prstGeom prst="rect">
            <a:avLst/>
          </a:prstGeom>
        </p:spPr>
      </p:pic>
    </p:spTree>
    <p:extLst>
      <p:ext uri="{BB962C8B-B14F-4D97-AF65-F5344CB8AC3E}">
        <p14:creationId xmlns:p14="http://schemas.microsoft.com/office/powerpoint/2010/main" val="1048771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F875149D-F692-45DA-8324-D5E0193D5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1"/>
            <a:ext cx="12191999" cy="6309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7B89EEFD-93BC-4ACF-962C-E6279E72B0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436"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3189" y="1209184"/>
            <a:ext cx="3089189" cy="4734416"/>
          </a:xfrm>
        </p:spPr>
        <p:txBody>
          <a:bodyPr anchor="ctr">
            <a:normAutofit/>
          </a:bodyPr>
          <a:lstStyle/>
          <a:p>
            <a:r>
              <a:rPr lang="en-IE"/>
              <a:t>Gateway to Dublin’s Natural Playground</a:t>
            </a:r>
            <a:endParaRPr lang="en-US"/>
          </a:p>
        </p:txBody>
      </p:sp>
      <p:sp>
        <p:nvSpPr>
          <p:cNvPr id="33" name="Rectangle 32">
            <a:extLst>
              <a:ext uri="{FF2B5EF4-FFF2-40B4-BE49-F238E27FC236}">
                <a16:creationId xmlns:a16="http://schemas.microsoft.com/office/drawing/2014/main" id="{C0B19935-C760-4698-9DD1-973C8A428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34">
            <a:extLst>
              <a:ext uri="{FF2B5EF4-FFF2-40B4-BE49-F238E27FC236}">
                <a16:creationId xmlns:a16="http://schemas.microsoft.com/office/drawing/2014/main" id="{08990612-E008-4F02-AEBB-B140BE753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36">
            <a:extLst>
              <a:ext uri="{FF2B5EF4-FFF2-40B4-BE49-F238E27FC236}">
                <a16:creationId xmlns:a16="http://schemas.microsoft.com/office/drawing/2014/main" id="{A310A41F-3A14-4150-B6CF-0A577DDDE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type="body" idx="1"/>
          </p:nvPr>
        </p:nvSpPr>
        <p:spPr>
          <a:xfrm>
            <a:off x="4561870" y="723900"/>
            <a:ext cx="7183597" cy="3152362"/>
          </a:xfrm>
        </p:spPr>
        <p:txBody>
          <a:bodyPr>
            <a:noAutofit/>
          </a:bodyPr>
          <a:lstStyle/>
          <a:p>
            <a:pPr marL="0" indent="0">
              <a:lnSpc>
                <a:spcPct val="90000"/>
              </a:lnSpc>
              <a:buNone/>
            </a:pPr>
            <a:r>
              <a:rPr lang="en-IE" sz="2000" dirty="0"/>
              <a:t>An extensive green area that provides city dwellers with space to breathe with a programme of events, for day and night use</a:t>
            </a:r>
          </a:p>
          <a:p>
            <a:pPr marL="0" indent="0">
              <a:lnSpc>
                <a:spcPct val="90000"/>
              </a:lnSpc>
              <a:buNone/>
            </a:pPr>
            <a:r>
              <a:rPr lang="en-IE" sz="2000" dirty="0"/>
              <a:t>What is required?</a:t>
            </a:r>
          </a:p>
          <a:p>
            <a:pPr>
              <a:lnSpc>
                <a:spcPct val="90000"/>
              </a:lnSpc>
            </a:pPr>
            <a:endParaRPr lang="en-IE" sz="2000" dirty="0"/>
          </a:p>
          <a:p>
            <a:pPr>
              <a:lnSpc>
                <a:spcPct val="90000"/>
              </a:lnSpc>
            </a:pPr>
            <a:r>
              <a:rPr lang="en-IE" sz="2000" dirty="0"/>
              <a:t>the integrated development of Lucan’s parks and water as locations for a wide range of outdoor experiences;</a:t>
            </a:r>
          </a:p>
          <a:p>
            <a:pPr>
              <a:lnSpc>
                <a:spcPct val="90000"/>
              </a:lnSpc>
            </a:pPr>
            <a:r>
              <a:rPr lang="en-IE" sz="2000" dirty="0"/>
              <a:t>the provision of additional activities and experiences through private operators;</a:t>
            </a:r>
          </a:p>
          <a:p>
            <a:pPr>
              <a:lnSpc>
                <a:spcPct val="90000"/>
              </a:lnSpc>
            </a:pPr>
            <a:r>
              <a:rPr lang="en-IE" sz="2000" dirty="0"/>
              <a:t>the availability of supporting services, facilities and experiences in Lucan village;</a:t>
            </a:r>
          </a:p>
        </p:txBody>
      </p:sp>
      <p:pic>
        <p:nvPicPr>
          <p:cNvPr id="5" name="Picture 4">
            <a:extLst>
              <a:ext uri="{FF2B5EF4-FFF2-40B4-BE49-F238E27FC236}">
                <a16:creationId xmlns:a16="http://schemas.microsoft.com/office/drawing/2014/main" id="{6933D714-0FE8-4EE6-B34D-F95405D47B57}"/>
              </a:ext>
            </a:extLst>
          </p:cNvPr>
          <p:cNvPicPr>
            <a:picLocks noChangeAspect="1"/>
          </p:cNvPicPr>
          <p:nvPr/>
        </p:nvPicPr>
        <p:blipFill>
          <a:blip r:embed="rId3"/>
          <a:stretch>
            <a:fillRect/>
          </a:stretch>
        </p:blipFill>
        <p:spPr>
          <a:xfrm>
            <a:off x="3370451" y="4232047"/>
            <a:ext cx="2226129" cy="2196838"/>
          </a:xfrm>
          <a:prstGeom prst="rect">
            <a:avLst/>
          </a:prstGeom>
        </p:spPr>
      </p:pic>
      <p:pic>
        <p:nvPicPr>
          <p:cNvPr id="7" name="Picture 6">
            <a:extLst>
              <a:ext uri="{FF2B5EF4-FFF2-40B4-BE49-F238E27FC236}">
                <a16:creationId xmlns:a16="http://schemas.microsoft.com/office/drawing/2014/main" id="{66CF7D74-FCB8-4D1F-B6C2-FFDEE1610415}"/>
              </a:ext>
            </a:extLst>
          </p:cNvPr>
          <p:cNvPicPr>
            <a:picLocks noChangeAspect="1"/>
          </p:cNvPicPr>
          <p:nvPr/>
        </p:nvPicPr>
        <p:blipFill>
          <a:blip r:embed="rId4"/>
          <a:stretch>
            <a:fillRect/>
          </a:stretch>
        </p:blipFill>
        <p:spPr>
          <a:xfrm flipH="1">
            <a:off x="5886395" y="4157127"/>
            <a:ext cx="3007894" cy="2550694"/>
          </a:xfrm>
          <a:prstGeom prst="rect">
            <a:avLst/>
          </a:prstGeom>
        </p:spPr>
      </p:pic>
      <p:pic>
        <p:nvPicPr>
          <p:cNvPr id="9" name="Picture 8">
            <a:extLst>
              <a:ext uri="{FF2B5EF4-FFF2-40B4-BE49-F238E27FC236}">
                <a16:creationId xmlns:a16="http://schemas.microsoft.com/office/drawing/2014/main" id="{100CD350-1A1F-4174-BA22-3C843B8BB32A}"/>
              </a:ext>
            </a:extLst>
          </p:cNvPr>
          <p:cNvPicPr>
            <a:picLocks noChangeAspect="1"/>
          </p:cNvPicPr>
          <p:nvPr/>
        </p:nvPicPr>
        <p:blipFill>
          <a:blip r:embed="rId5"/>
          <a:stretch>
            <a:fillRect/>
          </a:stretch>
        </p:blipFill>
        <p:spPr>
          <a:xfrm>
            <a:off x="8813132" y="3876262"/>
            <a:ext cx="2729853" cy="2173497"/>
          </a:xfrm>
          <a:prstGeom prst="rect">
            <a:avLst/>
          </a:prstGeom>
        </p:spPr>
      </p:pic>
    </p:spTree>
    <p:extLst>
      <p:ext uri="{BB962C8B-B14F-4D97-AF65-F5344CB8AC3E}">
        <p14:creationId xmlns:p14="http://schemas.microsoft.com/office/powerpoint/2010/main" val="3453933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2DA537-9EAD-4C2A-8B8C-B5471C6F5D65}"/>
              </a:ext>
            </a:extLst>
          </p:cNvPr>
          <p:cNvSpPr>
            <a:spLocks noGrp="1"/>
          </p:cNvSpPr>
          <p:nvPr>
            <p:ph type="title"/>
          </p:nvPr>
        </p:nvSpPr>
        <p:spPr>
          <a:xfrm>
            <a:off x="686834" y="1153572"/>
            <a:ext cx="3200400" cy="4461163"/>
          </a:xfrm>
        </p:spPr>
        <p:txBody>
          <a:bodyPr vert="horz" lIns="91440" tIns="45720" rIns="91440" bIns="45720" rtlCol="0" anchor="ctr">
            <a:normAutofit/>
          </a:bodyPr>
          <a:lstStyle/>
          <a:p>
            <a:r>
              <a:rPr lang="en-IE" sz="4400" kern="1200" dirty="0">
                <a:solidFill>
                  <a:srgbClr val="FFFFFF"/>
                </a:solidFill>
                <a:latin typeface="+mj-lt"/>
                <a:ea typeface="+mj-ea"/>
                <a:cs typeface="+mj-cs"/>
              </a:rPr>
              <a:t>What’s in it for the local businesses?</a:t>
            </a:r>
            <a:endParaRPr lang="en-US" sz="4400" kern="1200" dirty="0">
              <a:solidFill>
                <a:srgbClr val="FFFFFF"/>
              </a:solidFill>
              <a:latin typeface="+mj-lt"/>
              <a:ea typeface="+mj-ea"/>
              <a:cs typeface="+mj-cs"/>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0106C6B-49E2-4E93-AEC3-AA4886AC999D}"/>
              </a:ext>
            </a:extLst>
          </p:cNvPr>
          <p:cNvSpPr>
            <a:spLocks noGrp="1"/>
          </p:cNvSpPr>
          <p:nvPr>
            <p:ph idx="1"/>
          </p:nvPr>
        </p:nvSpPr>
        <p:spPr>
          <a:xfrm>
            <a:off x="4447308" y="591344"/>
            <a:ext cx="6906491" cy="5585619"/>
          </a:xfrm>
        </p:spPr>
        <p:txBody>
          <a:bodyPr vert="horz" lIns="91440" tIns="45720" rIns="91440" bIns="45720" rtlCol="0" anchor="ctr">
            <a:normAutofit/>
          </a:bodyPr>
          <a:lstStyle/>
          <a:p>
            <a:pPr marL="0"/>
            <a:endParaRPr lang="en-US" b="1" dirty="0">
              <a:solidFill>
                <a:schemeClr val="tx1"/>
              </a:solidFill>
              <a:latin typeface="+mn-lt"/>
              <a:cs typeface="+mn-cs"/>
            </a:endParaRPr>
          </a:p>
          <a:p>
            <a:r>
              <a:rPr lang="en-IE" sz="3600" dirty="0">
                <a:solidFill>
                  <a:schemeClr val="tx1"/>
                </a:solidFill>
                <a:latin typeface="+mn-lt"/>
                <a:cs typeface="+mn-cs"/>
              </a:rPr>
              <a:t>Commercial Opportunities </a:t>
            </a:r>
          </a:p>
          <a:p>
            <a:r>
              <a:rPr lang="en-IE" sz="3600" dirty="0">
                <a:solidFill>
                  <a:schemeClr val="tx1"/>
                </a:solidFill>
                <a:latin typeface="+mn-lt"/>
                <a:cs typeface="+mn-cs"/>
              </a:rPr>
              <a:t>Water Based Activities on River Liffey</a:t>
            </a:r>
          </a:p>
          <a:p>
            <a:r>
              <a:rPr lang="en-IE" sz="3600" dirty="0">
                <a:solidFill>
                  <a:schemeClr val="tx1"/>
                </a:solidFill>
                <a:latin typeface="+mn-lt"/>
                <a:cs typeface="+mn-cs"/>
              </a:rPr>
              <a:t>Leisure And Activity Equipment Hire</a:t>
            </a:r>
          </a:p>
          <a:p>
            <a:r>
              <a:rPr lang="en-IE" sz="3600" dirty="0">
                <a:solidFill>
                  <a:schemeClr val="tx1"/>
                </a:solidFill>
                <a:latin typeface="+mn-lt"/>
                <a:cs typeface="+mn-cs"/>
              </a:rPr>
              <a:t>Commercial Accommodation</a:t>
            </a:r>
          </a:p>
          <a:p>
            <a:endParaRPr lang="en-US" dirty="0">
              <a:solidFill>
                <a:schemeClr val="tx1"/>
              </a:solidFill>
              <a:latin typeface="+mn-lt"/>
              <a:cs typeface="+mn-cs"/>
            </a:endParaRPr>
          </a:p>
        </p:txBody>
      </p:sp>
    </p:spTree>
    <p:extLst>
      <p:ext uri="{BB962C8B-B14F-4D97-AF65-F5344CB8AC3E}">
        <p14:creationId xmlns:p14="http://schemas.microsoft.com/office/powerpoint/2010/main" val="589441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2DA537-9EAD-4C2A-8B8C-B5471C6F5D65}"/>
              </a:ext>
            </a:extLst>
          </p:cNvPr>
          <p:cNvSpPr>
            <a:spLocks noGrp="1"/>
          </p:cNvSpPr>
          <p:nvPr>
            <p:ph type="title"/>
          </p:nvPr>
        </p:nvSpPr>
        <p:spPr>
          <a:xfrm>
            <a:off x="1171074" y="1396686"/>
            <a:ext cx="3240506" cy="4064628"/>
          </a:xfrm>
        </p:spPr>
        <p:txBody>
          <a:bodyPr vert="horz" lIns="91440" tIns="45720" rIns="91440" bIns="45720" rtlCol="0" anchor="ctr">
            <a:normAutofit/>
          </a:bodyPr>
          <a:lstStyle/>
          <a:p>
            <a:r>
              <a:rPr lang="en-IE" sz="4400" kern="1200" dirty="0">
                <a:solidFill>
                  <a:srgbClr val="FFFFFF"/>
                </a:solidFill>
                <a:latin typeface="+mj-lt"/>
                <a:ea typeface="+mj-ea"/>
                <a:cs typeface="+mj-cs"/>
              </a:rPr>
              <a:t>What do we need to do?</a:t>
            </a:r>
            <a:endParaRPr lang="en-US" sz="4400" kern="1200" dirty="0">
              <a:solidFill>
                <a:srgbClr val="FFFFFF"/>
              </a:solidFill>
              <a:latin typeface="+mj-lt"/>
              <a:ea typeface="+mj-ea"/>
              <a:cs typeface="+mj-cs"/>
            </a:endParaRP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0106C6B-49E2-4E93-AEC3-AA4886AC999D}"/>
              </a:ext>
            </a:extLst>
          </p:cNvPr>
          <p:cNvSpPr>
            <a:spLocks noGrp="1"/>
          </p:cNvSpPr>
          <p:nvPr>
            <p:ph idx="1"/>
          </p:nvPr>
        </p:nvSpPr>
        <p:spPr>
          <a:xfrm>
            <a:off x="5109127" y="1232951"/>
            <a:ext cx="6332658" cy="5065533"/>
          </a:xfrm>
        </p:spPr>
        <p:txBody>
          <a:bodyPr vert="horz" lIns="91440" tIns="45720" rIns="91440" bIns="45720" rtlCol="0">
            <a:noAutofit/>
          </a:bodyPr>
          <a:lstStyle/>
          <a:p>
            <a:pPr marL="0" indent="0">
              <a:spcAft>
                <a:spcPts val="800"/>
              </a:spcAft>
              <a:buNone/>
            </a:pPr>
            <a:r>
              <a:rPr lang="en-IE" sz="3200" dirty="0">
                <a:solidFill>
                  <a:schemeClr val="tx1"/>
                </a:solidFill>
                <a:effectLst/>
                <a:latin typeface="+mn-lt"/>
                <a:cs typeface="+mn-cs"/>
              </a:rPr>
              <a:t>A number of interventions are required, primarily in the areas of:</a:t>
            </a:r>
          </a:p>
          <a:p>
            <a:pPr marL="0" indent="0">
              <a:spcAft>
                <a:spcPts val="800"/>
              </a:spcAft>
              <a:buNone/>
            </a:pPr>
            <a:endParaRPr lang="en-IE" sz="3200" dirty="0">
              <a:solidFill>
                <a:schemeClr val="tx1"/>
              </a:solidFill>
              <a:effectLst/>
              <a:latin typeface="+mn-lt"/>
              <a:cs typeface="+mn-cs"/>
            </a:endParaRPr>
          </a:p>
          <a:p>
            <a:pPr marL="0" indent="0">
              <a:spcAft>
                <a:spcPts val="800"/>
              </a:spcAft>
              <a:buNone/>
            </a:pPr>
            <a:r>
              <a:rPr lang="en-IE" sz="3200" dirty="0">
                <a:solidFill>
                  <a:schemeClr val="tx1"/>
                </a:solidFill>
                <a:effectLst/>
                <a:latin typeface="+mn-lt"/>
                <a:cs typeface="+mn-cs"/>
              </a:rPr>
              <a:t>• Co-ordination of approach</a:t>
            </a:r>
          </a:p>
          <a:p>
            <a:pPr marL="0" indent="0">
              <a:spcAft>
                <a:spcPts val="800"/>
              </a:spcAft>
              <a:buNone/>
            </a:pPr>
            <a:r>
              <a:rPr lang="en-IE" sz="3200" dirty="0">
                <a:solidFill>
                  <a:schemeClr val="tx1"/>
                </a:solidFill>
                <a:effectLst/>
                <a:latin typeface="+mn-lt"/>
                <a:cs typeface="+mn-cs"/>
              </a:rPr>
              <a:t>• Expansion of available product</a:t>
            </a:r>
          </a:p>
          <a:p>
            <a:pPr marL="0" indent="0">
              <a:spcAft>
                <a:spcPts val="800"/>
              </a:spcAft>
              <a:buNone/>
            </a:pPr>
            <a:r>
              <a:rPr lang="en-IE" sz="3200" dirty="0">
                <a:solidFill>
                  <a:schemeClr val="tx1"/>
                </a:solidFill>
                <a:effectLst/>
                <a:latin typeface="+mn-lt"/>
                <a:cs typeface="+mn-cs"/>
              </a:rPr>
              <a:t>• Animation</a:t>
            </a:r>
          </a:p>
          <a:p>
            <a:pPr marL="0" indent="0">
              <a:spcAft>
                <a:spcPts val="800"/>
              </a:spcAft>
              <a:buNone/>
            </a:pPr>
            <a:r>
              <a:rPr lang="en-IE" sz="3200" dirty="0">
                <a:solidFill>
                  <a:schemeClr val="tx1"/>
                </a:solidFill>
                <a:effectLst/>
                <a:latin typeface="+mn-lt"/>
                <a:cs typeface="+mn-cs"/>
              </a:rPr>
              <a:t>• Orientation and information</a:t>
            </a:r>
          </a:p>
          <a:p>
            <a:pPr marL="0" indent="0">
              <a:spcAft>
                <a:spcPts val="800"/>
              </a:spcAft>
              <a:buNone/>
            </a:pPr>
            <a:r>
              <a:rPr lang="en-IE" sz="3200" dirty="0">
                <a:solidFill>
                  <a:schemeClr val="tx1"/>
                </a:solidFill>
                <a:effectLst/>
                <a:latin typeface="+mn-lt"/>
                <a:cs typeface="+mn-cs"/>
              </a:rPr>
              <a:t>• Built heritage</a:t>
            </a:r>
          </a:p>
          <a:p>
            <a:pPr marL="0" indent="0">
              <a:spcAft>
                <a:spcPts val="800"/>
              </a:spcAft>
              <a:buNone/>
            </a:pPr>
            <a:r>
              <a:rPr lang="en-IE" sz="3200" dirty="0">
                <a:solidFill>
                  <a:schemeClr val="tx1"/>
                </a:solidFill>
                <a:effectLst/>
                <a:latin typeface="+mn-lt"/>
                <a:cs typeface="+mn-cs"/>
              </a:rPr>
              <a:t>• Natural heritage</a:t>
            </a:r>
          </a:p>
          <a:p>
            <a:endParaRPr lang="en-US" sz="3200" dirty="0">
              <a:solidFill>
                <a:schemeClr val="tx1"/>
              </a:solidFill>
              <a:latin typeface="+mn-lt"/>
              <a:cs typeface="+mn-cs"/>
            </a:endParaRPr>
          </a:p>
        </p:txBody>
      </p:sp>
    </p:spTree>
    <p:extLst>
      <p:ext uri="{BB962C8B-B14F-4D97-AF65-F5344CB8AC3E}">
        <p14:creationId xmlns:p14="http://schemas.microsoft.com/office/powerpoint/2010/main" val="38850612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2DA537-9EAD-4C2A-8B8C-B5471C6F5D65}"/>
              </a:ext>
            </a:extLst>
          </p:cNvPr>
          <p:cNvSpPr>
            <a:spLocks noGrp="1"/>
          </p:cNvSpPr>
          <p:nvPr>
            <p:ph type="title"/>
          </p:nvPr>
        </p:nvSpPr>
        <p:spPr>
          <a:xfrm>
            <a:off x="686834" y="1153572"/>
            <a:ext cx="3200400" cy="4461163"/>
          </a:xfrm>
        </p:spPr>
        <p:txBody>
          <a:bodyPr vert="horz" lIns="91440" tIns="45720" rIns="91440" bIns="45720" rtlCol="0" anchor="ctr">
            <a:normAutofit/>
          </a:bodyPr>
          <a:lstStyle/>
          <a:p>
            <a:r>
              <a:rPr lang="en-IE" sz="4400" kern="1200" dirty="0">
                <a:solidFill>
                  <a:srgbClr val="FFFFFF"/>
                </a:solidFill>
                <a:latin typeface="+mj-lt"/>
                <a:ea typeface="+mj-ea"/>
                <a:cs typeface="+mj-cs"/>
              </a:rPr>
              <a:t>Anything else to consider?</a:t>
            </a:r>
            <a:endParaRPr lang="en-US" sz="4400" kern="1200" dirty="0">
              <a:solidFill>
                <a:srgbClr val="FFFFFF"/>
              </a:solidFill>
              <a:latin typeface="+mj-lt"/>
              <a:ea typeface="+mj-ea"/>
              <a:cs typeface="+mj-cs"/>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0106C6B-49E2-4E93-AEC3-AA4886AC999D}"/>
              </a:ext>
            </a:extLst>
          </p:cNvPr>
          <p:cNvSpPr>
            <a:spLocks noGrp="1"/>
          </p:cNvSpPr>
          <p:nvPr>
            <p:ph idx="1"/>
          </p:nvPr>
        </p:nvSpPr>
        <p:spPr>
          <a:xfrm>
            <a:off x="4447308" y="591344"/>
            <a:ext cx="6906491" cy="5585619"/>
          </a:xfrm>
        </p:spPr>
        <p:txBody>
          <a:bodyPr vert="horz" lIns="91440" tIns="45720" rIns="91440" bIns="45720" rtlCol="0" anchor="ctr">
            <a:normAutofit fontScale="85000" lnSpcReduction="20000"/>
          </a:bodyPr>
          <a:lstStyle/>
          <a:p>
            <a:pPr marL="0"/>
            <a:endParaRPr lang="en-US" b="1" dirty="0">
              <a:solidFill>
                <a:schemeClr val="tx1"/>
              </a:solidFill>
              <a:latin typeface="+mn-lt"/>
              <a:cs typeface="+mn-cs"/>
            </a:endParaRPr>
          </a:p>
          <a:p>
            <a:pPr marL="0" indent="0">
              <a:buNone/>
            </a:pPr>
            <a:r>
              <a:rPr lang="en-IE" sz="3900" dirty="0">
                <a:solidFill>
                  <a:schemeClr val="tx1"/>
                </a:solidFill>
                <a:latin typeface="+mn-lt"/>
                <a:cs typeface="+mn-cs"/>
              </a:rPr>
              <a:t>Key constraints are identified that need to be addressed. They</a:t>
            </a:r>
          </a:p>
          <a:p>
            <a:pPr marL="0" indent="0">
              <a:buNone/>
            </a:pPr>
            <a:r>
              <a:rPr lang="en-IE" sz="3900" dirty="0">
                <a:solidFill>
                  <a:schemeClr val="tx1"/>
                </a:solidFill>
                <a:latin typeface="+mn-lt"/>
                <a:cs typeface="+mn-cs"/>
              </a:rPr>
              <a:t>include:</a:t>
            </a:r>
          </a:p>
          <a:p>
            <a:pPr marL="0" indent="0">
              <a:buNone/>
            </a:pPr>
            <a:endParaRPr lang="en-IE" sz="3900" dirty="0">
              <a:solidFill>
                <a:schemeClr val="tx1"/>
              </a:solidFill>
              <a:latin typeface="+mn-lt"/>
              <a:cs typeface="+mn-cs"/>
            </a:endParaRPr>
          </a:p>
          <a:p>
            <a:r>
              <a:rPr lang="en-IE" sz="3900" dirty="0">
                <a:solidFill>
                  <a:schemeClr val="tx1"/>
                </a:solidFill>
                <a:latin typeface="+mn-lt"/>
                <a:cs typeface="+mn-cs"/>
              </a:rPr>
              <a:t>Traffic management</a:t>
            </a:r>
          </a:p>
          <a:p>
            <a:r>
              <a:rPr lang="en-IE" sz="3900" dirty="0">
                <a:solidFill>
                  <a:schemeClr val="tx1"/>
                </a:solidFill>
                <a:latin typeface="+mn-lt"/>
                <a:cs typeface="+mn-cs"/>
              </a:rPr>
              <a:t>Public realm</a:t>
            </a:r>
          </a:p>
          <a:p>
            <a:r>
              <a:rPr lang="en-IE" sz="3900" dirty="0">
                <a:solidFill>
                  <a:schemeClr val="tx1"/>
                </a:solidFill>
                <a:latin typeface="+mn-lt"/>
                <a:cs typeface="+mn-cs"/>
              </a:rPr>
              <a:t>Wayfinding and interpretation</a:t>
            </a:r>
          </a:p>
          <a:p>
            <a:r>
              <a:rPr lang="en-IE" sz="3900" dirty="0">
                <a:solidFill>
                  <a:schemeClr val="tx1"/>
                </a:solidFill>
                <a:latin typeface="+mn-lt"/>
                <a:cs typeface="+mn-cs"/>
              </a:rPr>
              <a:t>Water quality</a:t>
            </a:r>
          </a:p>
          <a:p>
            <a:pPr marL="0" indent="0">
              <a:buNone/>
            </a:pPr>
            <a:endParaRPr lang="en-IE" sz="3900" dirty="0">
              <a:solidFill>
                <a:schemeClr val="tx1"/>
              </a:solidFill>
              <a:latin typeface="+mn-lt"/>
              <a:cs typeface="+mn-cs"/>
            </a:endParaRPr>
          </a:p>
          <a:p>
            <a:pPr marL="0" indent="0">
              <a:buNone/>
            </a:pPr>
            <a:r>
              <a:rPr lang="en-IE" sz="3900" dirty="0">
                <a:solidFill>
                  <a:schemeClr val="tx1"/>
                </a:solidFill>
                <a:latin typeface="+mn-lt"/>
                <a:cs typeface="+mn-cs"/>
              </a:rPr>
              <a:t>Need to create a visitor welcoming environment</a:t>
            </a:r>
          </a:p>
          <a:p>
            <a:endParaRPr lang="en-US" dirty="0">
              <a:solidFill>
                <a:schemeClr val="tx1"/>
              </a:solidFill>
              <a:latin typeface="+mn-lt"/>
              <a:cs typeface="+mn-cs"/>
            </a:endParaRPr>
          </a:p>
        </p:txBody>
      </p:sp>
    </p:spTree>
    <p:extLst>
      <p:ext uri="{BB962C8B-B14F-4D97-AF65-F5344CB8AC3E}">
        <p14:creationId xmlns:p14="http://schemas.microsoft.com/office/powerpoint/2010/main" val="2003302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92989FB-1024-49B7-BDF1-B3CE27D486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rgbClr val="FF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46228" y="1073231"/>
            <a:ext cx="3054091" cy="4711539"/>
          </a:xfrm>
        </p:spPr>
        <p:txBody>
          <a:bodyPr anchor="ctr">
            <a:normAutofit/>
          </a:bodyPr>
          <a:lstStyle/>
          <a:p>
            <a:r>
              <a:rPr lang="en-IE" sz="3000" dirty="0">
                <a:solidFill>
                  <a:schemeClr val="accent1"/>
                </a:solidFill>
              </a:rPr>
              <a:t>How do we do it?</a:t>
            </a:r>
            <a:endParaRPr lang="en-US" sz="3000" dirty="0">
              <a:solidFill>
                <a:schemeClr val="accent1"/>
              </a:solidFill>
            </a:endParaRPr>
          </a:p>
        </p:txBody>
      </p:sp>
      <p:sp>
        <p:nvSpPr>
          <p:cNvPr id="18" name="Rectangle 17">
            <a:extLst>
              <a:ext uri="{FF2B5EF4-FFF2-40B4-BE49-F238E27FC236}">
                <a16:creationId xmlns:a16="http://schemas.microsoft.com/office/drawing/2014/main" id="{DFEE959E-BF10-4204-9556-D1707088D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DDD17B6A-CB37-4005-9681-A20AFCDC78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3B7BBDE9-DAED-40B0-A640-503C918D1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7BC7EA7B-802E-41F4-8926-C4475287A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type="body" idx="1"/>
          </p:nvPr>
        </p:nvSpPr>
        <p:spPr>
          <a:xfrm>
            <a:off x="4702628" y="1073231"/>
            <a:ext cx="6886397" cy="5060871"/>
          </a:xfrm>
        </p:spPr>
        <p:txBody>
          <a:bodyPr>
            <a:normAutofit/>
          </a:bodyPr>
          <a:lstStyle/>
          <a:p>
            <a:pPr marL="0" indent="0">
              <a:lnSpc>
                <a:spcPct val="90000"/>
              </a:lnSpc>
              <a:buNone/>
            </a:pPr>
            <a:r>
              <a:rPr lang="en-IE" sz="2400" dirty="0">
                <a:solidFill>
                  <a:srgbClr val="FFFFFF"/>
                </a:solidFill>
              </a:rPr>
              <a:t>A gradual approach to development is recommended and simple actions can get the ball rolling. </a:t>
            </a:r>
          </a:p>
          <a:p>
            <a:pPr marL="0" indent="0">
              <a:lnSpc>
                <a:spcPct val="90000"/>
              </a:lnSpc>
              <a:buNone/>
            </a:pPr>
            <a:r>
              <a:rPr lang="en-IE" sz="2400" dirty="0">
                <a:solidFill>
                  <a:srgbClr val="FFFFFF"/>
                </a:solidFill>
              </a:rPr>
              <a:t>What is required?</a:t>
            </a:r>
          </a:p>
          <a:p>
            <a:pPr>
              <a:lnSpc>
                <a:spcPct val="90000"/>
              </a:lnSpc>
            </a:pPr>
            <a:endParaRPr lang="en-IE" sz="2400" dirty="0">
              <a:solidFill>
                <a:srgbClr val="FFFFFF"/>
              </a:solidFill>
            </a:endParaRPr>
          </a:p>
          <a:p>
            <a:pPr>
              <a:lnSpc>
                <a:spcPct val="90000"/>
              </a:lnSpc>
            </a:pPr>
            <a:r>
              <a:rPr lang="en-IE" sz="2400" dirty="0">
                <a:solidFill>
                  <a:srgbClr val="FFFFFF"/>
                </a:solidFill>
              </a:rPr>
              <a:t>Strategies and Programmes</a:t>
            </a:r>
          </a:p>
          <a:p>
            <a:pPr>
              <a:lnSpc>
                <a:spcPct val="90000"/>
              </a:lnSpc>
            </a:pPr>
            <a:r>
              <a:rPr lang="en-IE" sz="2400" dirty="0">
                <a:solidFill>
                  <a:srgbClr val="FFFFFF"/>
                </a:solidFill>
              </a:rPr>
              <a:t>Animation Strategy</a:t>
            </a:r>
          </a:p>
          <a:p>
            <a:pPr>
              <a:lnSpc>
                <a:spcPct val="90000"/>
              </a:lnSpc>
            </a:pPr>
            <a:r>
              <a:rPr lang="en-IE" sz="2400" dirty="0">
                <a:solidFill>
                  <a:srgbClr val="FFFFFF"/>
                </a:solidFill>
              </a:rPr>
              <a:t>Public Realm Improvements</a:t>
            </a:r>
          </a:p>
          <a:p>
            <a:pPr>
              <a:lnSpc>
                <a:spcPct val="90000"/>
              </a:lnSpc>
            </a:pPr>
            <a:r>
              <a:rPr lang="en-IE" sz="2400" dirty="0">
                <a:solidFill>
                  <a:srgbClr val="FFFFFF"/>
                </a:solidFill>
              </a:rPr>
              <a:t>Wayfinding and Interpretation Plan</a:t>
            </a:r>
          </a:p>
          <a:p>
            <a:pPr>
              <a:lnSpc>
                <a:spcPct val="90000"/>
              </a:lnSpc>
            </a:pPr>
            <a:r>
              <a:rPr lang="en-IE" sz="2400" dirty="0">
                <a:solidFill>
                  <a:srgbClr val="FFFFFF"/>
                </a:solidFill>
              </a:rPr>
              <a:t>Programme of events and experiences</a:t>
            </a:r>
          </a:p>
          <a:p>
            <a:pPr>
              <a:lnSpc>
                <a:spcPct val="90000"/>
              </a:lnSpc>
            </a:pPr>
            <a:r>
              <a:rPr lang="en-IE" sz="2400" dirty="0">
                <a:solidFill>
                  <a:srgbClr val="FFFFFF"/>
                </a:solidFill>
              </a:rPr>
              <a:t>Nature on the doorstep initiative</a:t>
            </a:r>
          </a:p>
        </p:txBody>
      </p:sp>
    </p:spTree>
    <p:extLst>
      <p:ext uri="{BB962C8B-B14F-4D97-AF65-F5344CB8AC3E}">
        <p14:creationId xmlns:p14="http://schemas.microsoft.com/office/powerpoint/2010/main" val="1294134232"/>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F858DF7D-C2D0-4B03-A7A0-2F06B789E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B26B711-3121-40B0-8377-A64F3DC00C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645C4D3D-ABBA-4B4E-93E5-01E343719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34">
            <a:extLst>
              <a:ext uri="{FF2B5EF4-FFF2-40B4-BE49-F238E27FC236}">
                <a16:creationId xmlns:a16="http://schemas.microsoft.com/office/drawing/2014/main" id="{98DDD5E5-0097-4C6C-B266-5732EDA96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type="body" idx="1"/>
          </p:nvPr>
        </p:nvSpPr>
        <p:spPr>
          <a:xfrm>
            <a:off x="581192" y="1037968"/>
            <a:ext cx="7014423" cy="5362832"/>
          </a:xfrm>
        </p:spPr>
        <p:txBody>
          <a:bodyPr>
            <a:normAutofit/>
          </a:bodyPr>
          <a:lstStyle/>
          <a:p>
            <a:pPr>
              <a:lnSpc>
                <a:spcPct val="107000"/>
              </a:lnSpc>
              <a:spcAft>
                <a:spcPts val="800"/>
              </a:spcAft>
            </a:pPr>
            <a:r>
              <a:rPr lang="en-IE" sz="3600" dirty="0">
                <a:effectLst/>
                <a:latin typeface="Calibri" panose="020F0502020204030204" pitchFamily="34" charset="0"/>
                <a:ea typeface="Calibri" panose="020F0502020204030204" pitchFamily="34" charset="0"/>
                <a:cs typeface="Times New Roman" panose="02020603050405020304" pitchFamily="18" charset="0"/>
              </a:rPr>
              <a:t>SDCC – Project Lead</a:t>
            </a:r>
          </a:p>
          <a:p>
            <a:pPr>
              <a:lnSpc>
                <a:spcPct val="107000"/>
              </a:lnSpc>
              <a:spcAft>
                <a:spcPts val="800"/>
              </a:spcAft>
            </a:pPr>
            <a:r>
              <a:rPr lang="en-IE" sz="3600" dirty="0">
                <a:effectLst/>
                <a:latin typeface="Calibri" panose="020F0502020204030204" pitchFamily="34" charset="0"/>
                <a:ea typeface="Calibri" panose="020F0502020204030204" pitchFamily="34" charset="0"/>
                <a:cs typeface="Times New Roman" panose="02020603050405020304" pitchFamily="18" charset="0"/>
              </a:rPr>
              <a:t>Through a Cross -Sector Working group (SDCC/Commercial/Community)</a:t>
            </a:r>
          </a:p>
          <a:p>
            <a:pPr>
              <a:lnSpc>
                <a:spcPct val="107000"/>
              </a:lnSpc>
              <a:spcAft>
                <a:spcPts val="800"/>
              </a:spcAft>
            </a:pPr>
            <a:r>
              <a:rPr lang="en-IE" sz="3600" dirty="0">
                <a:effectLst/>
                <a:latin typeface="Calibri" panose="020F0502020204030204" pitchFamily="34" charset="0"/>
                <a:ea typeface="Calibri" panose="020F0502020204030204" pitchFamily="34" charset="0"/>
                <a:cs typeface="Times New Roman" panose="02020603050405020304" pitchFamily="18" charset="0"/>
              </a:rPr>
              <a:t>Tourism Group</a:t>
            </a:r>
          </a:p>
          <a:p>
            <a:pPr>
              <a:lnSpc>
                <a:spcPct val="107000"/>
              </a:lnSpc>
              <a:spcAft>
                <a:spcPts val="800"/>
              </a:spcAft>
            </a:pPr>
            <a:r>
              <a:rPr lang="en-IE" sz="3600" dirty="0">
                <a:effectLst/>
                <a:latin typeface="Calibri" panose="020F0502020204030204" pitchFamily="34" charset="0"/>
                <a:ea typeface="Calibri" panose="020F0502020204030204" pitchFamily="34" charset="0"/>
                <a:cs typeface="Times New Roman" panose="02020603050405020304" pitchFamily="18" charset="0"/>
              </a:rPr>
              <a:t>Tidy Towns and Local Community</a:t>
            </a:r>
          </a:p>
        </p:txBody>
      </p:sp>
      <p:sp>
        <p:nvSpPr>
          <p:cNvPr id="37" name="Rectangle 36">
            <a:extLst>
              <a:ext uri="{FF2B5EF4-FFF2-40B4-BE49-F238E27FC236}">
                <a16:creationId xmlns:a16="http://schemas.microsoft.com/office/drawing/2014/main" id="{8952EF87-C74F-4D3F-9CAD-EEA1733C9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369643" y="1037967"/>
            <a:ext cx="3054091" cy="4709131"/>
          </a:xfrm>
        </p:spPr>
        <p:txBody>
          <a:bodyPr anchor="ctr">
            <a:normAutofit/>
          </a:bodyPr>
          <a:lstStyle/>
          <a:p>
            <a:r>
              <a:rPr lang="en-IE" sz="3000">
                <a:solidFill>
                  <a:srgbClr val="FFFEFF"/>
                </a:solidFill>
              </a:rPr>
              <a:t>How Do We Deliver It?</a:t>
            </a:r>
            <a:endParaRPr lang="en-US" sz="3000" dirty="0">
              <a:solidFill>
                <a:srgbClr val="FFFEFF"/>
              </a:solidFill>
            </a:endParaRPr>
          </a:p>
        </p:txBody>
      </p:sp>
    </p:spTree>
    <p:extLst>
      <p:ext uri="{BB962C8B-B14F-4D97-AF65-F5344CB8AC3E}">
        <p14:creationId xmlns:p14="http://schemas.microsoft.com/office/powerpoint/2010/main" val="649430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B76E6-8E55-4532-B4C9-362459A30A05}"/>
              </a:ext>
            </a:extLst>
          </p:cNvPr>
          <p:cNvSpPr>
            <a:spLocks noGrp="1"/>
          </p:cNvSpPr>
          <p:nvPr>
            <p:ph type="title"/>
          </p:nvPr>
        </p:nvSpPr>
        <p:spPr>
          <a:xfrm>
            <a:off x="762000" y="187099"/>
            <a:ext cx="5314536" cy="1325563"/>
          </a:xfrm>
        </p:spPr>
        <p:txBody>
          <a:bodyPr vert="horz" lIns="91440" tIns="45720" rIns="91440" bIns="45720" rtlCol="0" anchor="ctr">
            <a:normAutofit/>
          </a:bodyPr>
          <a:lstStyle/>
          <a:p>
            <a:r>
              <a:rPr lang="en-US" sz="4400" dirty="0">
                <a:solidFill>
                  <a:schemeClr val="tx1"/>
                </a:solidFill>
                <a:latin typeface="+mj-lt"/>
                <a:cs typeface="+mj-cs"/>
              </a:rPr>
              <a:t>Next Steps</a:t>
            </a:r>
          </a:p>
        </p:txBody>
      </p:sp>
      <p:sp>
        <p:nvSpPr>
          <p:cNvPr id="21" name="Content Placeholder 2"/>
          <p:cNvSpPr txBox="1">
            <a:spLocks/>
          </p:cNvSpPr>
          <p:nvPr/>
        </p:nvSpPr>
        <p:spPr>
          <a:xfrm>
            <a:off x="379562" y="1512662"/>
            <a:ext cx="6203218" cy="4729112"/>
          </a:xfrm>
          <a:prstGeom prst="rect">
            <a:avLst/>
          </a:prstGeom>
        </p:spPr>
        <p:txBody>
          <a:bodyPr vert="horz" lIns="91440" tIns="45720" rIns="91440" bIns="45720" numCol="1" rtlCol="0" anchor="t">
            <a:normAutofit/>
          </a:bodyPr>
          <a:lstStyle/>
          <a:p>
            <a:pPr indent="-228600" defTabSz="914400">
              <a:lnSpc>
                <a:spcPct val="90000"/>
              </a:lnSpc>
              <a:spcBef>
                <a:spcPts val="0"/>
              </a:spcBef>
              <a:spcAft>
                <a:spcPts val="600"/>
              </a:spcAft>
              <a:buFont typeface="Arial" panose="020B0604020202020204" pitchFamily="34" charset="0"/>
              <a:buChar char="•"/>
            </a:pPr>
            <a:endParaRPr lang="en-US" dirty="0"/>
          </a:p>
          <a:p>
            <a:pPr indent="-228600" defTabSz="914400">
              <a:lnSpc>
                <a:spcPct val="90000"/>
              </a:lnSpc>
              <a:spcBef>
                <a:spcPts val="0"/>
              </a:spcBef>
              <a:spcAft>
                <a:spcPts val="600"/>
              </a:spcAft>
              <a:buFont typeface="Arial" panose="020B0604020202020204" pitchFamily="34" charset="0"/>
              <a:buChar char="•"/>
            </a:pPr>
            <a:endParaRPr lang="en-US" dirty="0"/>
          </a:p>
          <a:p>
            <a:pPr indent="-228600" defTabSz="914400">
              <a:lnSpc>
                <a:spcPct val="90000"/>
              </a:lnSpc>
              <a:spcBef>
                <a:spcPts val="0"/>
              </a:spcBef>
              <a:spcAft>
                <a:spcPts val="600"/>
              </a:spcAft>
              <a:buFont typeface="Arial" panose="020B0604020202020204" pitchFamily="34" charset="0"/>
              <a:buChar char="•"/>
            </a:pPr>
            <a:r>
              <a:rPr lang="en-US" sz="2800" dirty="0"/>
              <a:t>Integrate w/ Public Realm Improvements</a:t>
            </a:r>
          </a:p>
          <a:p>
            <a:pPr indent="-228600" defTabSz="914400">
              <a:lnSpc>
                <a:spcPct val="90000"/>
              </a:lnSpc>
              <a:spcBef>
                <a:spcPts val="0"/>
              </a:spcBef>
              <a:spcAft>
                <a:spcPts val="600"/>
              </a:spcAft>
              <a:buFont typeface="Arial" panose="020B0604020202020204" pitchFamily="34" charset="0"/>
              <a:buChar char="•"/>
            </a:pPr>
            <a:r>
              <a:rPr lang="en-US" sz="2800" dirty="0"/>
              <a:t>Wayfinding and Interpretation Plan</a:t>
            </a:r>
          </a:p>
          <a:p>
            <a:pPr indent="-228600" defTabSz="914400">
              <a:lnSpc>
                <a:spcPct val="90000"/>
              </a:lnSpc>
              <a:spcBef>
                <a:spcPts val="0"/>
              </a:spcBef>
              <a:spcAft>
                <a:spcPts val="600"/>
              </a:spcAft>
              <a:buFont typeface="Arial" panose="020B0604020202020204" pitchFamily="34" charset="0"/>
              <a:buChar char="•"/>
            </a:pPr>
            <a:r>
              <a:rPr lang="en-US" sz="2800" dirty="0"/>
              <a:t>Cross-sector Working Group</a:t>
            </a:r>
          </a:p>
          <a:p>
            <a:pPr indent="-228600" defTabSz="914400">
              <a:lnSpc>
                <a:spcPct val="90000"/>
              </a:lnSpc>
              <a:spcBef>
                <a:spcPts val="0"/>
              </a:spcBef>
              <a:spcAft>
                <a:spcPts val="600"/>
              </a:spcAft>
              <a:buFont typeface="Arial" panose="020B0604020202020204" pitchFamily="34" charset="0"/>
              <a:buChar char="•"/>
            </a:pPr>
            <a:r>
              <a:rPr lang="en-US" sz="2800" dirty="0"/>
              <a:t>Activation/Animation Strategy</a:t>
            </a:r>
          </a:p>
          <a:p>
            <a:pPr indent="-228600" defTabSz="914400">
              <a:lnSpc>
                <a:spcPct val="90000"/>
              </a:lnSpc>
              <a:spcBef>
                <a:spcPts val="0"/>
              </a:spcBef>
              <a:spcAft>
                <a:spcPts val="600"/>
              </a:spcAft>
              <a:buFont typeface="Arial" panose="020B0604020202020204" pitchFamily="34" charset="0"/>
              <a:buChar char="•"/>
            </a:pPr>
            <a:r>
              <a:rPr lang="en-US" sz="2800" dirty="0" err="1"/>
              <a:t>Programme</a:t>
            </a:r>
            <a:r>
              <a:rPr lang="en-US" sz="2800" dirty="0"/>
              <a:t> of Events/ Experiences</a:t>
            </a:r>
          </a:p>
          <a:p>
            <a:pPr indent="-228600" defTabSz="914400">
              <a:lnSpc>
                <a:spcPct val="90000"/>
              </a:lnSpc>
              <a:spcBef>
                <a:spcPts val="0"/>
              </a:spcBef>
              <a:spcAft>
                <a:spcPts val="600"/>
              </a:spcAft>
              <a:buFont typeface="Arial" panose="020B0604020202020204" pitchFamily="34" charset="0"/>
              <a:buChar char="•"/>
            </a:pPr>
            <a:r>
              <a:rPr lang="en-US" sz="2800" dirty="0"/>
              <a:t>Nature on the Doorstep Initiative</a:t>
            </a:r>
          </a:p>
          <a:p>
            <a:pPr indent="-228600" defTabSz="914400">
              <a:lnSpc>
                <a:spcPct val="90000"/>
              </a:lnSpc>
              <a:spcBef>
                <a:spcPts val="0"/>
              </a:spcBef>
              <a:spcAft>
                <a:spcPts val="600"/>
              </a:spcAft>
              <a:buFont typeface="Arial" panose="020B0604020202020204" pitchFamily="34" charset="0"/>
              <a:buChar char="•"/>
            </a:pPr>
            <a:endParaRPr lang="en-US" dirty="0"/>
          </a:p>
          <a:p>
            <a:pPr marL="0" indent="-228600" defTabSz="914400">
              <a:lnSpc>
                <a:spcPct val="90000"/>
              </a:lnSpc>
              <a:spcBef>
                <a:spcPts val="0"/>
              </a:spcBef>
              <a:spcAft>
                <a:spcPts val="600"/>
              </a:spcAft>
              <a:buFont typeface="Arial" panose="020B0604020202020204" pitchFamily="34" charset="0"/>
              <a:buChar char="•"/>
            </a:pPr>
            <a:endParaRPr lang="en-US" dirty="0"/>
          </a:p>
          <a:p>
            <a:pPr marL="0" indent="-228600" defTabSz="914400">
              <a:lnSpc>
                <a:spcPct val="90000"/>
              </a:lnSpc>
              <a:spcBef>
                <a:spcPts val="0"/>
              </a:spcBef>
              <a:spcAft>
                <a:spcPts val="600"/>
              </a:spcAft>
              <a:buFont typeface="Arial" panose="020B0604020202020204" pitchFamily="34" charset="0"/>
              <a:buChar char="•"/>
            </a:pPr>
            <a:endParaRPr lang="en-US" dirty="0"/>
          </a:p>
        </p:txBody>
      </p:sp>
      <p:sp>
        <p:nvSpPr>
          <p:cNvPr id="35" name="Freeform: Shape 34">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text, tree, sign, different&#10;&#10;Description automatically generated">
            <a:extLst>
              <a:ext uri="{FF2B5EF4-FFF2-40B4-BE49-F238E27FC236}">
                <a16:creationId xmlns:a16="http://schemas.microsoft.com/office/drawing/2014/main" id="{1397B73D-F0BE-461F-A1F9-7CB73B882EBB}"/>
              </a:ext>
            </a:extLst>
          </p:cNvPr>
          <p:cNvPicPr>
            <a:picLocks noChangeAspect="1"/>
          </p:cNvPicPr>
          <p:nvPr/>
        </p:nvPicPr>
        <p:blipFill rotWithShape="1">
          <a:blip r:embed="rId3"/>
          <a:srcRect r="3766"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16963935"/>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6B76E6-8E55-4532-B4C9-362459A30A05}"/>
              </a:ext>
            </a:extLst>
          </p:cNvPr>
          <p:cNvSpPr>
            <a:spLocks noGrp="1"/>
          </p:cNvSpPr>
          <p:nvPr>
            <p:ph type="title"/>
          </p:nvPr>
        </p:nvSpPr>
        <p:spPr>
          <a:xfrm>
            <a:off x="594360" y="640263"/>
            <a:ext cx="3822192" cy="1344975"/>
          </a:xfrm>
        </p:spPr>
        <p:txBody>
          <a:bodyPr vert="horz" lIns="91440" tIns="45720" rIns="91440" bIns="45720" rtlCol="0" anchor="ctr">
            <a:normAutofit/>
          </a:bodyPr>
          <a:lstStyle/>
          <a:p>
            <a:r>
              <a:rPr lang="en-US" kern="1200" dirty="0">
                <a:solidFill>
                  <a:schemeClr val="bg1"/>
                </a:solidFill>
                <a:latin typeface="+mj-lt"/>
                <a:ea typeface="+mj-ea"/>
                <a:cs typeface="+mj-cs"/>
              </a:rPr>
              <a:t>The Big Idea</a:t>
            </a:r>
          </a:p>
        </p:txBody>
      </p:sp>
      <p:cxnSp>
        <p:nvCxnSpPr>
          <p:cNvPr id="30" name="Straight Connector 29">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21" name="Content Placeholder 2"/>
          <p:cNvSpPr txBox="1">
            <a:spLocks/>
          </p:cNvSpPr>
          <p:nvPr/>
        </p:nvSpPr>
        <p:spPr>
          <a:xfrm>
            <a:off x="593610" y="2121763"/>
            <a:ext cx="3822192" cy="3773010"/>
          </a:xfrm>
          <a:prstGeom prst="rect">
            <a:avLst/>
          </a:prstGeom>
        </p:spPr>
        <p:txBody>
          <a:bodyPr vert="horz" lIns="91440" tIns="45720" rIns="91440" bIns="45720" numCol="1" rtlCol="0">
            <a:normAutofit lnSpcReduction="10000"/>
          </a:bodyPr>
          <a:lstStyle/>
          <a:p>
            <a:pPr indent="-228600" defTabSz="914400">
              <a:lnSpc>
                <a:spcPct val="90000"/>
              </a:lnSpc>
              <a:spcBef>
                <a:spcPts val="0"/>
              </a:spcBef>
              <a:spcAft>
                <a:spcPts val="600"/>
              </a:spcAft>
              <a:buFont typeface="Arial" panose="020B0604020202020204" pitchFamily="34" charset="0"/>
              <a:buChar char="•"/>
            </a:pPr>
            <a:r>
              <a:rPr lang="en-US" sz="2000" dirty="0">
                <a:solidFill>
                  <a:schemeClr val="bg1"/>
                </a:solidFill>
              </a:rPr>
              <a:t>Lucan awarded funding under Fáilte Ireland’s Tourism Destination Towns Initiative. </a:t>
            </a:r>
          </a:p>
          <a:p>
            <a:pPr marL="0" indent="-228600" defTabSz="914400">
              <a:lnSpc>
                <a:spcPct val="90000"/>
              </a:lnSpc>
              <a:spcBef>
                <a:spcPts val="0"/>
              </a:spcBef>
              <a:spcAft>
                <a:spcPts val="600"/>
              </a:spcAft>
              <a:buFont typeface="Arial" panose="020B0604020202020204" pitchFamily="34" charset="0"/>
              <a:buChar char="•"/>
            </a:pPr>
            <a:endParaRPr lang="en-US" sz="2000" dirty="0">
              <a:solidFill>
                <a:schemeClr val="bg1"/>
              </a:solidFill>
            </a:endParaRPr>
          </a:p>
          <a:p>
            <a:pPr indent="-228600" defTabSz="914400">
              <a:lnSpc>
                <a:spcPct val="90000"/>
              </a:lnSpc>
              <a:spcBef>
                <a:spcPts val="0"/>
              </a:spcBef>
              <a:spcAft>
                <a:spcPts val="600"/>
              </a:spcAft>
              <a:buFont typeface="Arial" panose="020B0604020202020204" pitchFamily="34" charset="0"/>
              <a:buChar char="•"/>
            </a:pPr>
            <a:r>
              <a:rPr lang="en-US" sz="2000" dirty="0">
                <a:solidFill>
                  <a:schemeClr val="bg1"/>
                </a:solidFill>
              </a:rPr>
              <a:t>One part of a wider </a:t>
            </a:r>
            <a:r>
              <a:rPr lang="en-US" sz="2000">
                <a:solidFill>
                  <a:schemeClr val="bg1"/>
                </a:solidFill>
              </a:rPr>
              <a:t>proposed multi-million </a:t>
            </a:r>
            <a:r>
              <a:rPr lang="en-US" sz="2000" dirty="0">
                <a:solidFill>
                  <a:schemeClr val="bg1"/>
                </a:solidFill>
              </a:rPr>
              <a:t>euro investment by SDCC to develop the town which includes public realm improvements and Canal Loop Greenway,  </a:t>
            </a:r>
          </a:p>
          <a:p>
            <a:pPr marL="0" indent="-228600" defTabSz="914400">
              <a:lnSpc>
                <a:spcPct val="90000"/>
              </a:lnSpc>
              <a:spcBef>
                <a:spcPts val="0"/>
              </a:spcBef>
              <a:spcAft>
                <a:spcPts val="600"/>
              </a:spcAft>
              <a:buFont typeface="Arial" panose="020B0604020202020204" pitchFamily="34" charset="0"/>
              <a:buChar char="•"/>
            </a:pPr>
            <a:endParaRPr lang="en-US" sz="2000" dirty="0">
              <a:solidFill>
                <a:schemeClr val="bg1"/>
              </a:solidFill>
            </a:endParaRPr>
          </a:p>
          <a:p>
            <a:pPr marL="0" indent="-228600" defTabSz="914400">
              <a:lnSpc>
                <a:spcPct val="90000"/>
              </a:lnSpc>
              <a:spcBef>
                <a:spcPts val="0"/>
              </a:spcBef>
              <a:spcAft>
                <a:spcPts val="600"/>
              </a:spcAft>
              <a:buFont typeface="Arial" panose="020B0604020202020204" pitchFamily="34" charset="0"/>
              <a:buChar char="•"/>
            </a:pPr>
            <a:r>
              <a:rPr lang="en-US" sz="2000" dirty="0">
                <a:solidFill>
                  <a:schemeClr val="bg1"/>
                </a:solidFill>
              </a:rPr>
              <a:t>Lucan has access to a large market of potential tourists </a:t>
            </a:r>
          </a:p>
          <a:p>
            <a:pPr marL="0" indent="-228600" defTabSz="914400">
              <a:lnSpc>
                <a:spcPct val="90000"/>
              </a:lnSpc>
              <a:spcBef>
                <a:spcPts val="0"/>
              </a:spcBef>
              <a:spcAft>
                <a:spcPts val="600"/>
              </a:spcAft>
              <a:buFont typeface="Arial" panose="020B0604020202020204" pitchFamily="34" charset="0"/>
              <a:buChar char="•"/>
            </a:pPr>
            <a:endParaRPr lang="en-US" sz="1700" dirty="0">
              <a:solidFill>
                <a:schemeClr val="bg1"/>
              </a:solidFill>
            </a:endParaRPr>
          </a:p>
          <a:p>
            <a:pPr marL="0" indent="-228600" defTabSz="914400">
              <a:lnSpc>
                <a:spcPct val="90000"/>
              </a:lnSpc>
              <a:spcBef>
                <a:spcPts val="0"/>
              </a:spcBef>
              <a:spcAft>
                <a:spcPts val="600"/>
              </a:spcAft>
              <a:buFont typeface="Arial" panose="020B0604020202020204" pitchFamily="34" charset="0"/>
              <a:buChar char="•"/>
            </a:pPr>
            <a:endParaRPr lang="en-US" sz="1700" dirty="0">
              <a:solidFill>
                <a:schemeClr val="bg1"/>
              </a:solidFill>
            </a:endParaRPr>
          </a:p>
        </p:txBody>
      </p:sp>
      <p:sp>
        <p:nvSpPr>
          <p:cNvPr id="23" name="Footer Placeholder 2"/>
          <p:cNvSpPr>
            <a:spLocks noGrp="1"/>
          </p:cNvSpPr>
          <p:nvPr>
            <p:ph type="ftr" sz="quarter" idx="11"/>
          </p:nvPr>
        </p:nvSpPr>
        <p:spPr>
          <a:xfrm>
            <a:off x="5110716" y="5360384"/>
            <a:ext cx="6596652" cy="947740"/>
          </a:xfrm>
        </p:spPr>
        <p:txBody>
          <a:bodyPr vert="horz" lIns="91440" tIns="45720" rIns="91440" bIns="45720" rtlCol="0" anchor="ctr">
            <a:noAutofit/>
          </a:bodyPr>
          <a:lstStyle/>
          <a:p>
            <a:pPr defTabSz="914400">
              <a:lnSpc>
                <a:spcPct val="90000"/>
              </a:lnSpc>
              <a:spcAft>
                <a:spcPts val="600"/>
              </a:spcAft>
            </a:pPr>
            <a:r>
              <a:rPr lang="en-US" sz="2000" kern="1200" dirty="0">
                <a:solidFill>
                  <a:schemeClr val="tx1">
                    <a:tint val="75000"/>
                  </a:schemeClr>
                </a:solidFill>
                <a:latin typeface="+mn-lt"/>
                <a:ea typeface="+mn-ea"/>
                <a:cs typeface="+mn-cs"/>
              </a:rPr>
              <a:t>However, it is situated at some distance from the main flow of tourism in the city and therefore it </a:t>
            </a:r>
            <a:r>
              <a:rPr lang="en-US" sz="2000" b="1" kern="1200" dirty="0">
                <a:solidFill>
                  <a:schemeClr val="tx1">
                    <a:tint val="75000"/>
                  </a:schemeClr>
                </a:solidFill>
                <a:latin typeface="+mn-lt"/>
                <a:ea typeface="+mn-ea"/>
                <a:cs typeface="+mn-cs"/>
              </a:rPr>
              <a:t>will need considerable effort to encourage tourists to make the extra journey as far as Lucan</a:t>
            </a:r>
            <a:r>
              <a:rPr lang="en-US" sz="2000" kern="1200" dirty="0">
                <a:solidFill>
                  <a:schemeClr val="tx1">
                    <a:tint val="75000"/>
                  </a:schemeClr>
                </a:solidFill>
                <a:latin typeface="+mn-lt"/>
                <a:ea typeface="+mn-ea"/>
                <a:cs typeface="+mn-cs"/>
              </a:rPr>
              <a:t>.</a:t>
            </a:r>
          </a:p>
        </p:txBody>
      </p:sp>
      <p:pic>
        <p:nvPicPr>
          <p:cNvPr id="11" name="Picture 10">
            <a:extLst>
              <a:ext uri="{FF2B5EF4-FFF2-40B4-BE49-F238E27FC236}">
                <a16:creationId xmlns:a16="http://schemas.microsoft.com/office/drawing/2014/main" id="{ABC82E49-0B50-4FE8-AE63-3460153E25FB}"/>
              </a:ext>
            </a:extLst>
          </p:cNvPr>
          <p:cNvPicPr>
            <a:picLocks noChangeAspect="1"/>
          </p:cNvPicPr>
          <p:nvPr/>
        </p:nvPicPr>
        <p:blipFill>
          <a:blip r:embed="rId3"/>
          <a:stretch>
            <a:fillRect/>
          </a:stretch>
        </p:blipFill>
        <p:spPr>
          <a:xfrm>
            <a:off x="5237134" y="1690398"/>
            <a:ext cx="6343815" cy="3123127"/>
          </a:xfrm>
          <a:prstGeom prst="rect">
            <a:avLst/>
          </a:prstGeom>
        </p:spPr>
      </p:pic>
    </p:spTree>
    <p:extLst>
      <p:ext uri="{BB962C8B-B14F-4D97-AF65-F5344CB8AC3E}">
        <p14:creationId xmlns:p14="http://schemas.microsoft.com/office/powerpoint/2010/main" val="3748667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2DA537-9EAD-4C2A-8B8C-B5471C6F5D65}"/>
              </a:ext>
            </a:extLst>
          </p:cNvPr>
          <p:cNvSpPr>
            <a:spLocks noGrp="1"/>
          </p:cNvSpPr>
          <p:nvPr>
            <p:ph type="title"/>
          </p:nvPr>
        </p:nvSpPr>
        <p:spPr>
          <a:xfrm>
            <a:off x="686834" y="1153572"/>
            <a:ext cx="3200400" cy="4461163"/>
          </a:xfrm>
        </p:spPr>
        <p:txBody>
          <a:bodyPr vert="horz" lIns="91440" tIns="45720" rIns="91440" bIns="45720" rtlCol="0" anchor="ctr">
            <a:normAutofit/>
          </a:bodyPr>
          <a:lstStyle/>
          <a:p>
            <a:r>
              <a:rPr lang="en-US" sz="4400" kern="1200" dirty="0">
                <a:solidFill>
                  <a:srgbClr val="FFFFFF"/>
                </a:solidFill>
                <a:latin typeface="+mj-lt"/>
                <a:ea typeface="+mj-ea"/>
                <a:cs typeface="+mj-cs"/>
              </a:rPr>
              <a:t>What We Knew About Lucan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0106C6B-49E2-4E93-AEC3-AA4886AC999D}"/>
              </a:ext>
            </a:extLst>
          </p:cNvPr>
          <p:cNvSpPr>
            <a:spLocks noGrp="1"/>
          </p:cNvSpPr>
          <p:nvPr>
            <p:ph idx="1"/>
          </p:nvPr>
        </p:nvSpPr>
        <p:spPr>
          <a:xfrm>
            <a:off x="4447308" y="591344"/>
            <a:ext cx="6906491" cy="5585619"/>
          </a:xfrm>
        </p:spPr>
        <p:txBody>
          <a:bodyPr vert="horz" lIns="91440" tIns="45720" rIns="91440" bIns="45720" rtlCol="0" anchor="ctr">
            <a:normAutofit/>
          </a:bodyPr>
          <a:lstStyle/>
          <a:p>
            <a:pPr marL="0"/>
            <a:endParaRPr lang="en-US" b="1" dirty="0">
              <a:solidFill>
                <a:schemeClr val="tx1"/>
              </a:solidFill>
              <a:latin typeface="+mn-lt"/>
              <a:cs typeface="+mn-cs"/>
            </a:endParaRPr>
          </a:p>
          <a:p>
            <a:r>
              <a:rPr lang="en-US" sz="2000" dirty="0">
                <a:solidFill>
                  <a:schemeClr val="tx1"/>
                </a:solidFill>
                <a:latin typeface="+mn-lt"/>
                <a:cs typeface="+mn-cs"/>
              </a:rPr>
              <a:t>A village with an </a:t>
            </a:r>
            <a:r>
              <a:rPr lang="en-US" sz="2000" b="1" dirty="0">
                <a:solidFill>
                  <a:schemeClr val="tx1"/>
                </a:solidFill>
                <a:latin typeface="+mn-lt"/>
                <a:cs typeface="+mn-cs"/>
              </a:rPr>
              <a:t>interesting history </a:t>
            </a:r>
            <a:r>
              <a:rPr lang="en-US" sz="2000" dirty="0">
                <a:solidFill>
                  <a:schemeClr val="tx1"/>
                </a:solidFill>
                <a:latin typeface="+mn-lt"/>
                <a:cs typeface="+mn-cs"/>
              </a:rPr>
              <a:t>and a </a:t>
            </a:r>
            <a:r>
              <a:rPr lang="en-US" sz="2000" b="1" dirty="0">
                <a:solidFill>
                  <a:schemeClr val="tx1"/>
                </a:solidFill>
                <a:latin typeface="+mn-lt"/>
                <a:cs typeface="+mn-cs"/>
              </a:rPr>
              <a:t>good supply of natural resources.</a:t>
            </a:r>
          </a:p>
          <a:p>
            <a:r>
              <a:rPr lang="en-US" sz="2000" b="1" dirty="0">
                <a:solidFill>
                  <a:schemeClr val="tx1"/>
                </a:solidFill>
                <a:latin typeface="+mn-lt"/>
                <a:cs typeface="+mn-cs"/>
              </a:rPr>
              <a:t>Strengths</a:t>
            </a:r>
            <a:r>
              <a:rPr lang="en-US" sz="2000" dirty="0">
                <a:solidFill>
                  <a:schemeClr val="tx1"/>
                </a:solidFill>
                <a:latin typeface="+mn-lt"/>
                <a:cs typeface="+mn-cs"/>
              </a:rPr>
              <a:t> in the areas of </a:t>
            </a:r>
            <a:r>
              <a:rPr lang="en-US" sz="2000" b="1" dirty="0">
                <a:solidFill>
                  <a:schemeClr val="tx1"/>
                </a:solidFill>
                <a:latin typeface="+mn-lt"/>
                <a:cs typeface="+mn-cs"/>
              </a:rPr>
              <a:t>built</a:t>
            </a:r>
            <a:r>
              <a:rPr lang="en-US" sz="2000" dirty="0">
                <a:solidFill>
                  <a:schemeClr val="tx1"/>
                </a:solidFill>
                <a:latin typeface="+mn-lt"/>
                <a:cs typeface="+mn-cs"/>
              </a:rPr>
              <a:t> and </a:t>
            </a:r>
            <a:r>
              <a:rPr lang="en-US" sz="2000" b="1" dirty="0">
                <a:solidFill>
                  <a:schemeClr val="tx1"/>
                </a:solidFill>
                <a:latin typeface="+mn-lt"/>
                <a:cs typeface="+mn-cs"/>
              </a:rPr>
              <a:t>natural heritage. </a:t>
            </a:r>
          </a:p>
          <a:p>
            <a:endParaRPr lang="en-US" sz="2000" dirty="0">
              <a:solidFill>
                <a:schemeClr val="tx1"/>
              </a:solidFill>
              <a:latin typeface="+mn-lt"/>
              <a:cs typeface="+mn-cs"/>
            </a:endParaRPr>
          </a:p>
          <a:p>
            <a:r>
              <a:rPr lang="en-US" sz="2000" dirty="0">
                <a:solidFill>
                  <a:schemeClr val="tx1"/>
                </a:solidFill>
                <a:latin typeface="+mn-lt"/>
                <a:cs typeface="+mn-cs"/>
              </a:rPr>
              <a:t>Neither of these are of a destination-level in their own right, </a:t>
            </a:r>
          </a:p>
          <a:p>
            <a:endParaRPr lang="en-US" sz="2000" dirty="0">
              <a:solidFill>
                <a:schemeClr val="tx1"/>
              </a:solidFill>
              <a:latin typeface="+mn-lt"/>
              <a:cs typeface="+mn-cs"/>
            </a:endParaRPr>
          </a:p>
          <a:p>
            <a:r>
              <a:rPr lang="en-US" sz="2000" dirty="0">
                <a:solidFill>
                  <a:schemeClr val="tx1"/>
                </a:solidFill>
                <a:latin typeface="+mn-lt"/>
                <a:cs typeface="+mn-cs"/>
              </a:rPr>
              <a:t>The combination of heritage character, and green and blue spaces provides a basis for further development that is attractive to a wide variety of consumers. </a:t>
            </a:r>
          </a:p>
          <a:p>
            <a:endParaRPr lang="en-US" sz="2000" dirty="0">
              <a:solidFill>
                <a:schemeClr val="tx1"/>
              </a:solidFill>
              <a:latin typeface="+mn-lt"/>
              <a:cs typeface="+mn-cs"/>
            </a:endParaRPr>
          </a:p>
          <a:p>
            <a:r>
              <a:rPr lang="en-US" sz="2000" b="1" dirty="0">
                <a:solidFill>
                  <a:schemeClr val="tx1"/>
                </a:solidFill>
                <a:latin typeface="+mn-lt"/>
                <a:cs typeface="+mn-cs"/>
              </a:rPr>
              <a:t>Heritage on its own is unlikely to be sufficient </a:t>
            </a:r>
            <a:r>
              <a:rPr lang="en-US" sz="2000" dirty="0">
                <a:solidFill>
                  <a:schemeClr val="tx1"/>
                </a:solidFill>
                <a:latin typeface="+mn-lt"/>
                <a:cs typeface="+mn-cs"/>
              </a:rPr>
              <a:t>to draw any significant level of tourism, given the abundance of heritage assets across Dublin.</a:t>
            </a:r>
          </a:p>
          <a:p>
            <a:endParaRPr lang="en-US" dirty="0">
              <a:solidFill>
                <a:schemeClr val="tx1"/>
              </a:solidFill>
              <a:latin typeface="+mn-lt"/>
              <a:cs typeface="+mn-cs"/>
            </a:endParaRPr>
          </a:p>
        </p:txBody>
      </p:sp>
    </p:spTree>
    <p:extLst>
      <p:ext uri="{BB962C8B-B14F-4D97-AF65-F5344CB8AC3E}">
        <p14:creationId xmlns:p14="http://schemas.microsoft.com/office/powerpoint/2010/main" val="1346971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2DA537-9EAD-4C2A-8B8C-B5471C6F5D65}"/>
              </a:ext>
            </a:extLst>
          </p:cNvPr>
          <p:cNvSpPr>
            <a:spLocks noGrp="1"/>
          </p:cNvSpPr>
          <p:nvPr>
            <p:ph type="title"/>
          </p:nvPr>
        </p:nvSpPr>
        <p:spPr>
          <a:xfrm>
            <a:off x="1171074" y="1396686"/>
            <a:ext cx="3240506" cy="4064628"/>
          </a:xfrm>
        </p:spPr>
        <p:txBody>
          <a:bodyPr vert="horz" lIns="91440" tIns="45720" rIns="91440" bIns="45720" rtlCol="0" anchor="ctr">
            <a:normAutofit/>
          </a:bodyPr>
          <a:lstStyle/>
          <a:p>
            <a:r>
              <a:rPr lang="en-US" sz="4400" kern="1200" dirty="0">
                <a:solidFill>
                  <a:srgbClr val="FFFFFF"/>
                </a:solidFill>
                <a:latin typeface="+mj-lt"/>
                <a:ea typeface="+mj-ea"/>
                <a:cs typeface="+mj-cs"/>
              </a:rPr>
              <a:t>What We Needed To know</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0106C6B-49E2-4E93-AEC3-AA4886AC999D}"/>
              </a:ext>
            </a:extLst>
          </p:cNvPr>
          <p:cNvSpPr>
            <a:spLocks noGrp="1"/>
          </p:cNvSpPr>
          <p:nvPr>
            <p:ph idx="1"/>
          </p:nvPr>
        </p:nvSpPr>
        <p:spPr>
          <a:xfrm>
            <a:off x="5370153" y="1526033"/>
            <a:ext cx="5536397" cy="4619938"/>
          </a:xfrm>
        </p:spPr>
        <p:txBody>
          <a:bodyPr vert="horz" lIns="91440" tIns="45720" rIns="91440" bIns="45720" rtlCol="0">
            <a:normAutofit/>
          </a:bodyPr>
          <a:lstStyle/>
          <a:p>
            <a:pPr marL="0" indent="0">
              <a:spcAft>
                <a:spcPts val="800"/>
              </a:spcAft>
              <a:buNone/>
            </a:pPr>
            <a:r>
              <a:rPr lang="en-US" sz="2000" dirty="0">
                <a:solidFill>
                  <a:schemeClr val="tx1"/>
                </a:solidFill>
                <a:effectLst/>
                <a:latin typeface="+mn-lt"/>
                <a:cs typeface="+mn-cs"/>
              </a:rPr>
              <a:t>The answer to two simple questions: </a:t>
            </a:r>
          </a:p>
          <a:p>
            <a:pPr marL="0" indent="0">
              <a:spcAft>
                <a:spcPts val="800"/>
              </a:spcAft>
              <a:buNone/>
            </a:pPr>
            <a:endParaRPr lang="en-US" sz="2000" dirty="0">
              <a:solidFill>
                <a:schemeClr val="tx1"/>
              </a:solidFill>
              <a:effectLst/>
              <a:latin typeface="+mn-lt"/>
              <a:cs typeface="+mn-cs"/>
            </a:endParaRPr>
          </a:p>
          <a:p>
            <a:pPr>
              <a:spcAft>
                <a:spcPts val="800"/>
              </a:spcAft>
            </a:pPr>
            <a:r>
              <a:rPr lang="en-US" sz="2400" b="1" dirty="0">
                <a:solidFill>
                  <a:schemeClr val="tx1"/>
                </a:solidFill>
                <a:effectLst/>
                <a:latin typeface="+mn-lt"/>
                <a:cs typeface="+mn-cs"/>
              </a:rPr>
              <a:t>Why Visit Lucan?</a:t>
            </a:r>
          </a:p>
          <a:p>
            <a:pPr>
              <a:spcAft>
                <a:spcPts val="800"/>
              </a:spcAft>
            </a:pPr>
            <a:r>
              <a:rPr lang="en-US" sz="2400" b="1" dirty="0">
                <a:solidFill>
                  <a:schemeClr val="tx1"/>
                </a:solidFill>
                <a:effectLst/>
                <a:latin typeface="+mn-lt"/>
                <a:cs typeface="+mn-cs"/>
              </a:rPr>
              <a:t>What do we need to do to encourage people to visit Lucan?</a:t>
            </a:r>
          </a:p>
          <a:p>
            <a:pPr marL="0">
              <a:spcAft>
                <a:spcPts val="800"/>
              </a:spcAft>
            </a:pPr>
            <a:endParaRPr lang="en-US" sz="2000" dirty="0">
              <a:solidFill>
                <a:schemeClr val="tx1"/>
              </a:solidFill>
              <a:latin typeface="+mn-lt"/>
              <a:cs typeface="+mn-cs"/>
            </a:endParaRPr>
          </a:p>
          <a:p>
            <a:pPr marL="0" indent="0">
              <a:spcAft>
                <a:spcPts val="800"/>
              </a:spcAft>
              <a:buNone/>
            </a:pPr>
            <a:r>
              <a:rPr lang="en-US" sz="2000" dirty="0">
                <a:solidFill>
                  <a:schemeClr val="tx1"/>
                </a:solidFill>
                <a:effectLst/>
                <a:latin typeface="+mn-lt"/>
                <a:cs typeface="+mn-cs"/>
              </a:rPr>
              <a:t>Answer these through a</a:t>
            </a:r>
            <a:r>
              <a:rPr lang="en-US" sz="2000" dirty="0">
                <a:solidFill>
                  <a:schemeClr val="tx1"/>
                </a:solidFill>
                <a:latin typeface="+mn-lt"/>
                <a:cs typeface="+mn-cs"/>
              </a:rPr>
              <a:t>:</a:t>
            </a:r>
            <a:endParaRPr lang="en-US" sz="2000" dirty="0">
              <a:solidFill>
                <a:schemeClr val="tx1"/>
              </a:solidFill>
              <a:effectLst/>
              <a:latin typeface="+mn-lt"/>
              <a:cs typeface="+mn-cs"/>
            </a:endParaRPr>
          </a:p>
          <a:p>
            <a:pPr>
              <a:spcAft>
                <a:spcPts val="800"/>
              </a:spcAft>
            </a:pPr>
            <a:r>
              <a:rPr lang="en-US" sz="2000" dirty="0">
                <a:solidFill>
                  <a:schemeClr val="tx1"/>
                </a:solidFill>
                <a:effectLst/>
                <a:latin typeface="+mn-lt"/>
                <a:cs typeface="+mn-cs"/>
              </a:rPr>
              <a:t> Tourism Product and Proposition Plan </a:t>
            </a:r>
          </a:p>
          <a:p>
            <a:endParaRPr lang="en-US" dirty="0">
              <a:solidFill>
                <a:schemeClr val="tx1"/>
              </a:solidFill>
              <a:latin typeface="+mn-lt"/>
              <a:cs typeface="+mn-cs"/>
            </a:endParaRPr>
          </a:p>
        </p:txBody>
      </p:sp>
    </p:spTree>
    <p:extLst>
      <p:ext uri="{BB962C8B-B14F-4D97-AF65-F5344CB8AC3E}">
        <p14:creationId xmlns:p14="http://schemas.microsoft.com/office/powerpoint/2010/main" val="1683866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858DF7D-C2D0-4B03-A7A0-2F06B789E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B26B711-3121-40B0-8377-A64F3DC00C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645C4D3D-ABBA-4B4E-93E5-01E343719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98DDD5E5-0097-4C6C-B266-5732EDA96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type="body" idx="1"/>
          </p:nvPr>
        </p:nvSpPr>
        <p:spPr>
          <a:xfrm>
            <a:off x="581192" y="1037968"/>
            <a:ext cx="7014423" cy="4820832"/>
          </a:xfrm>
        </p:spPr>
        <p:txBody>
          <a:bodyPr>
            <a:normAutofit/>
          </a:bodyPr>
          <a:lstStyle/>
          <a:p>
            <a:pPr marL="0" indent="0">
              <a:buNone/>
            </a:pPr>
            <a:r>
              <a:rPr lang="en-IE" sz="2000" dirty="0"/>
              <a:t>Highly Experienced Destination Development consultant who lead the development of the </a:t>
            </a:r>
            <a:r>
              <a:rPr lang="en-IE" sz="2000" i="1" dirty="0"/>
              <a:t>Destination Towns </a:t>
            </a:r>
            <a:r>
              <a:rPr lang="en-IE" sz="2000" dirty="0"/>
              <a:t>Development Guidelines on behalf of Fáilte Ireland,  was engaged. </a:t>
            </a:r>
          </a:p>
          <a:p>
            <a:pPr marL="0" indent="0">
              <a:buNone/>
            </a:pPr>
            <a:r>
              <a:rPr lang="en-IE" sz="2000" dirty="0"/>
              <a:t>They undertook:</a:t>
            </a:r>
          </a:p>
          <a:p>
            <a:pPr marL="0" indent="0">
              <a:buNone/>
            </a:pPr>
            <a:endParaRPr lang="en-IE" sz="2000" dirty="0"/>
          </a:p>
          <a:p>
            <a:r>
              <a:rPr lang="en-IE" sz="2000" dirty="0"/>
              <a:t>Desk Research</a:t>
            </a:r>
          </a:p>
          <a:p>
            <a:r>
              <a:rPr lang="en-IE" sz="2000" dirty="0"/>
              <a:t>Consultations and Survey</a:t>
            </a:r>
          </a:p>
          <a:p>
            <a:r>
              <a:rPr lang="en-IE" sz="2000" dirty="0"/>
              <a:t>Mystery Shop/Inspection Visit</a:t>
            </a:r>
          </a:p>
          <a:p>
            <a:r>
              <a:rPr lang="en-IE" sz="2000" dirty="0"/>
              <a:t>Gap Analysis</a:t>
            </a:r>
          </a:p>
          <a:p>
            <a:r>
              <a:rPr lang="en-IE" sz="2000" dirty="0"/>
              <a:t>Comparator Study and Benchmarking</a:t>
            </a:r>
          </a:p>
          <a:p>
            <a:r>
              <a:rPr lang="en-IE" sz="2000" dirty="0"/>
              <a:t>Ideation Workshops</a:t>
            </a:r>
          </a:p>
        </p:txBody>
      </p:sp>
      <p:sp>
        <p:nvSpPr>
          <p:cNvPr id="24" name="Rectangle 23">
            <a:extLst>
              <a:ext uri="{FF2B5EF4-FFF2-40B4-BE49-F238E27FC236}">
                <a16:creationId xmlns:a16="http://schemas.microsoft.com/office/drawing/2014/main" id="{8952EF87-C74F-4D3F-9CAD-EEA1733C9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369643" y="1037967"/>
            <a:ext cx="3054091" cy="4709131"/>
          </a:xfrm>
        </p:spPr>
        <p:txBody>
          <a:bodyPr anchor="ctr">
            <a:normAutofit/>
          </a:bodyPr>
          <a:lstStyle/>
          <a:p>
            <a:r>
              <a:rPr lang="en-IE" sz="3200" dirty="0">
                <a:solidFill>
                  <a:srgbClr val="FFFEFF"/>
                </a:solidFill>
              </a:rPr>
              <a:t>How was this plan put together?</a:t>
            </a:r>
            <a:endParaRPr lang="en-US" sz="3200" dirty="0">
              <a:solidFill>
                <a:srgbClr val="FFFEFF"/>
              </a:solidFill>
            </a:endParaRPr>
          </a:p>
        </p:txBody>
      </p:sp>
    </p:spTree>
    <p:extLst>
      <p:ext uri="{BB962C8B-B14F-4D97-AF65-F5344CB8AC3E}">
        <p14:creationId xmlns:p14="http://schemas.microsoft.com/office/powerpoint/2010/main" val="929398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92989FB-1024-49B7-BDF1-B3CE27D486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rgbClr val="FF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46228" y="1073231"/>
            <a:ext cx="3054091" cy="4711539"/>
          </a:xfrm>
        </p:spPr>
        <p:txBody>
          <a:bodyPr anchor="ctr">
            <a:normAutofit/>
          </a:bodyPr>
          <a:lstStyle/>
          <a:p>
            <a:r>
              <a:rPr lang="en-IE" sz="3000">
                <a:solidFill>
                  <a:schemeClr val="accent1"/>
                </a:solidFill>
              </a:rPr>
              <a:t>consultation</a:t>
            </a:r>
            <a:endParaRPr lang="en-US" sz="3000">
              <a:solidFill>
                <a:schemeClr val="accent1"/>
              </a:solidFill>
            </a:endParaRPr>
          </a:p>
        </p:txBody>
      </p:sp>
      <p:sp>
        <p:nvSpPr>
          <p:cNvPr id="18" name="Rectangle 17">
            <a:extLst>
              <a:ext uri="{FF2B5EF4-FFF2-40B4-BE49-F238E27FC236}">
                <a16:creationId xmlns:a16="http://schemas.microsoft.com/office/drawing/2014/main" id="{DFEE959E-BF10-4204-9556-D1707088D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DDD17B6A-CB37-4005-9681-A20AFCDC78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3B7BBDE9-DAED-40B0-A640-503C918D1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7BC7EA7B-802E-41F4-8926-C4475287A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type="body" idx="1"/>
          </p:nvPr>
        </p:nvSpPr>
        <p:spPr>
          <a:xfrm>
            <a:off x="4702629" y="1073231"/>
            <a:ext cx="6599582" cy="4913501"/>
          </a:xfrm>
        </p:spPr>
        <p:txBody>
          <a:bodyPr>
            <a:noAutofit/>
          </a:bodyPr>
          <a:lstStyle/>
          <a:p>
            <a:pPr marL="0" indent="0">
              <a:lnSpc>
                <a:spcPct val="90000"/>
              </a:lnSpc>
              <a:buNone/>
            </a:pPr>
            <a:r>
              <a:rPr lang="en-IE" dirty="0">
                <a:solidFill>
                  <a:srgbClr val="FFFFFF"/>
                </a:solidFill>
              </a:rPr>
              <a:t>Fifteen one-to-one consultations undertaken by phone, video and in-person</a:t>
            </a:r>
          </a:p>
          <a:p>
            <a:pPr marL="0" indent="0">
              <a:lnSpc>
                <a:spcPct val="90000"/>
              </a:lnSpc>
              <a:buNone/>
            </a:pPr>
            <a:endParaRPr lang="en-IE" dirty="0">
              <a:solidFill>
                <a:srgbClr val="FFFFFF"/>
              </a:solidFill>
            </a:endParaRPr>
          </a:p>
          <a:p>
            <a:pPr marL="0" indent="0">
              <a:lnSpc>
                <a:spcPct val="90000"/>
              </a:lnSpc>
              <a:buNone/>
            </a:pPr>
            <a:r>
              <a:rPr lang="en-IE" dirty="0">
                <a:solidFill>
                  <a:srgbClr val="FFFFFF"/>
                </a:solidFill>
              </a:rPr>
              <a:t>General Findings:</a:t>
            </a:r>
          </a:p>
          <a:p>
            <a:pPr>
              <a:lnSpc>
                <a:spcPct val="90000"/>
              </a:lnSpc>
            </a:pPr>
            <a:r>
              <a:rPr lang="en-IE" dirty="0">
                <a:solidFill>
                  <a:srgbClr val="FFFFFF"/>
                </a:solidFill>
              </a:rPr>
              <a:t>A general welcome for the development of Lucan for visitors, though scepticism about ability to address key barriers, especially traffic and water quality.</a:t>
            </a:r>
          </a:p>
          <a:p>
            <a:pPr>
              <a:lnSpc>
                <a:spcPct val="90000"/>
              </a:lnSpc>
            </a:pPr>
            <a:r>
              <a:rPr lang="en-IE" dirty="0">
                <a:solidFill>
                  <a:srgbClr val="FFFFFF"/>
                </a:solidFill>
              </a:rPr>
              <a:t>A general acceptance that Lucan is </a:t>
            </a:r>
            <a:r>
              <a:rPr lang="en-IE" b="1" dirty="0">
                <a:solidFill>
                  <a:srgbClr val="FFFFFF"/>
                </a:solidFill>
              </a:rPr>
              <a:t>not an ‘easy sell’ </a:t>
            </a:r>
            <a:r>
              <a:rPr lang="en-IE" dirty="0">
                <a:solidFill>
                  <a:srgbClr val="FFFFFF"/>
                </a:solidFill>
              </a:rPr>
              <a:t>as a tourism destination.</a:t>
            </a:r>
          </a:p>
          <a:p>
            <a:pPr>
              <a:lnSpc>
                <a:spcPct val="90000"/>
              </a:lnSpc>
            </a:pPr>
            <a:r>
              <a:rPr lang="en-IE" dirty="0">
                <a:solidFill>
                  <a:srgbClr val="FFFFFF"/>
                </a:solidFill>
              </a:rPr>
              <a:t>Business community is positively inclined towards opportunities to develop new/expanded experiences.</a:t>
            </a:r>
          </a:p>
          <a:p>
            <a:pPr>
              <a:lnSpc>
                <a:spcPct val="90000"/>
              </a:lnSpc>
            </a:pPr>
            <a:r>
              <a:rPr lang="en-IE" dirty="0">
                <a:solidFill>
                  <a:srgbClr val="FFFFFF"/>
                </a:solidFill>
              </a:rPr>
              <a:t>The unique ‘village green’ nature of the core is seen as the key asset.</a:t>
            </a:r>
          </a:p>
          <a:p>
            <a:pPr>
              <a:lnSpc>
                <a:spcPct val="90000"/>
              </a:lnSpc>
            </a:pPr>
            <a:r>
              <a:rPr lang="en-IE" dirty="0">
                <a:solidFill>
                  <a:srgbClr val="FFFFFF"/>
                </a:solidFill>
              </a:rPr>
              <a:t>The public realm work at the three locations of the Weir, the Green and the Demesne are very welcome, although not all understand what is involved.</a:t>
            </a:r>
          </a:p>
          <a:p>
            <a:pPr>
              <a:lnSpc>
                <a:spcPct val="90000"/>
              </a:lnSpc>
            </a:pPr>
            <a:r>
              <a:rPr lang="en-IE" dirty="0">
                <a:solidFill>
                  <a:srgbClr val="FFFFFF"/>
                </a:solidFill>
              </a:rPr>
              <a:t>Most mentioned the Ambassador’s Residence and the desire that an arrangement might be reached that would allow access.</a:t>
            </a:r>
          </a:p>
        </p:txBody>
      </p:sp>
    </p:spTree>
    <p:extLst>
      <p:ext uri="{BB962C8B-B14F-4D97-AF65-F5344CB8AC3E}">
        <p14:creationId xmlns:p14="http://schemas.microsoft.com/office/powerpoint/2010/main" val="3463583976"/>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F858DF7D-C2D0-4B03-A7A0-2F06B789E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B26B711-3121-40B0-8377-A64F3DC00C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645C4D3D-ABBA-4B4E-93E5-01E343719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34">
            <a:extLst>
              <a:ext uri="{FF2B5EF4-FFF2-40B4-BE49-F238E27FC236}">
                <a16:creationId xmlns:a16="http://schemas.microsoft.com/office/drawing/2014/main" id="{98DDD5E5-0097-4C6C-B266-5732EDA96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type="body" idx="1"/>
          </p:nvPr>
        </p:nvSpPr>
        <p:spPr>
          <a:xfrm>
            <a:off x="581192" y="1037968"/>
            <a:ext cx="7014423" cy="5362832"/>
          </a:xfrm>
        </p:spPr>
        <p:txBody>
          <a:bodyPr>
            <a:normAutofit lnSpcReduction="10000"/>
          </a:bodyPr>
          <a:lstStyle/>
          <a:p>
            <a:pPr marL="0" indent="0">
              <a:lnSpc>
                <a:spcPct val="90000"/>
              </a:lnSpc>
              <a:buNone/>
            </a:pPr>
            <a:r>
              <a:rPr lang="en-IE" sz="2200" dirty="0">
                <a:effectLst/>
                <a:latin typeface="Calibri" panose="020F0502020204030204" pitchFamily="34" charset="0"/>
                <a:ea typeface="Calibri" panose="020F0502020204030204" pitchFamily="34" charset="0"/>
                <a:cs typeface="Times New Roman" panose="02020603050405020304" pitchFamily="18" charset="0"/>
              </a:rPr>
              <a:t>Via an online platform that was promoted through Council channels (Cllrs, Social Media, Press) as well as via the Chamber of Commerce and local contacts.</a:t>
            </a:r>
          </a:p>
          <a:p>
            <a:pPr>
              <a:lnSpc>
                <a:spcPct val="107000"/>
              </a:lnSpc>
              <a:spcAft>
                <a:spcPts val="800"/>
              </a:spcAft>
            </a:pPr>
            <a:r>
              <a:rPr lang="en-IE" sz="2200" dirty="0">
                <a:effectLst/>
                <a:latin typeface="Calibri" panose="020F0502020204030204" pitchFamily="34" charset="0"/>
                <a:ea typeface="Calibri" panose="020F0502020204030204" pitchFamily="34" charset="0"/>
                <a:cs typeface="Times New Roman" panose="02020603050405020304" pitchFamily="18" charset="0"/>
              </a:rPr>
              <a:t>The community is clearly interested in the topic, with </a:t>
            </a:r>
            <a:r>
              <a:rPr lang="en-IE" sz="2200" b="1" dirty="0">
                <a:effectLst/>
                <a:latin typeface="Calibri" panose="020F0502020204030204" pitchFamily="34" charset="0"/>
                <a:ea typeface="Calibri" panose="020F0502020204030204" pitchFamily="34" charset="0"/>
                <a:cs typeface="Times New Roman" panose="02020603050405020304" pitchFamily="18" charset="0"/>
              </a:rPr>
              <a:t>494 respondents to the survey </a:t>
            </a:r>
            <a:r>
              <a:rPr lang="en-IE" sz="2200" dirty="0">
                <a:effectLst/>
                <a:latin typeface="Calibri" panose="020F0502020204030204" pitchFamily="34" charset="0"/>
                <a:ea typeface="Calibri" panose="020F0502020204030204" pitchFamily="34" charset="0"/>
                <a:cs typeface="Times New Roman" panose="02020603050405020304" pitchFamily="18" charset="0"/>
              </a:rPr>
              <a:t>- </a:t>
            </a:r>
            <a:r>
              <a:rPr lang="en-IE" sz="2200" b="1" dirty="0">
                <a:effectLst/>
                <a:latin typeface="Calibri" panose="020F0502020204030204" pitchFamily="34" charset="0"/>
                <a:ea typeface="Calibri" panose="020F0502020204030204" pitchFamily="34" charset="0"/>
                <a:cs typeface="Times New Roman" panose="02020603050405020304" pitchFamily="18" charset="0"/>
              </a:rPr>
              <a:t>the highest</a:t>
            </a:r>
            <a:r>
              <a:rPr lang="en-IE" sz="2200" dirty="0">
                <a:effectLst/>
                <a:latin typeface="Calibri" panose="020F0502020204030204" pitchFamily="34" charset="0"/>
                <a:ea typeface="Calibri" panose="020F0502020204030204" pitchFamily="34" charset="0"/>
                <a:cs typeface="Times New Roman" panose="02020603050405020304" pitchFamily="18" charset="0"/>
              </a:rPr>
              <a:t> the consultant had experienced on similar projects.</a:t>
            </a:r>
          </a:p>
          <a:p>
            <a:pPr>
              <a:lnSpc>
                <a:spcPct val="107000"/>
              </a:lnSpc>
              <a:spcAft>
                <a:spcPts val="800"/>
              </a:spcAft>
            </a:pPr>
            <a:r>
              <a:rPr lang="en-IE" sz="2200" b="1" dirty="0">
                <a:effectLst/>
                <a:latin typeface="Calibri" panose="020F0502020204030204" pitchFamily="34" charset="0"/>
                <a:ea typeface="Calibri" panose="020F0502020204030204" pitchFamily="34" charset="0"/>
                <a:cs typeface="Times New Roman" panose="02020603050405020304" pitchFamily="18" charset="0"/>
              </a:rPr>
              <a:t>95%</a:t>
            </a:r>
            <a:r>
              <a:rPr lang="en-IE" sz="2200" dirty="0">
                <a:effectLst/>
                <a:latin typeface="Calibri" panose="020F0502020204030204" pitchFamily="34" charset="0"/>
                <a:ea typeface="Calibri" panose="020F0502020204030204" pitchFamily="34" charset="0"/>
                <a:cs typeface="Times New Roman" panose="02020603050405020304" pitchFamily="18" charset="0"/>
              </a:rPr>
              <a:t> of respondents </a:t>
            </a:r>
            <a:r>
              <a:rPr lang="en-IE" sz="2200" b="1" dirty="0">
                <a:effectLst/>
                <a:latin typeface="Calibri" panose="020F0502020204030204" pitchFamily="34" charset="0"/>
                <a:ea typeface="Calibri" panose="020F0502020204030204" pitchFamily="34" charset="0"/>
                <a:cs typeface="Times New Roman" panose="02020603050405020304" pitchFamily="18" charset="0"/>
              </a:rPr>
              <a:t>are supportive </a:t>
            </a:r>
            <a:r>
              <a:rPr lang="en-IE" sz="2200" dirty="0">
                <a:effectLst/>
                <a:latin typeface="Calibri" panose="020F0502020204030204" pitchFamily="34" charset="0"/>
                <a:ea typeface="Calibri" panose="020F0502020204030204" pitchFamily="34" charset="0"/>
                <a:cs typeface="Times New Roman" panose="02020603050405020304" pitchFamily="18" charset="0"/>
              </a:rPr>
              <a:t>of the proposal to develop Lucan for tourists - the few that aren’t are primarily </a:t>
            </a:r>
            <a:r>
              <a:rPr lang="en-IE" sz="2200" b="1" dirty="0">
                <a:effectLst/>
                <a:latin typeface="Calibri" panose="020F0502020204030204" pitchFamily="34" charset="0"/>
                <a:ea typeface="Calibri" panose="020F0502020204030204" pitchFamily="34" charset="0"/>
                <a:cs typeface="Times New Roman" panose="02020603050405020304" pitchFamily="18" charset="0"/>
              </a:rPr>
              <a:t>concerned about traffic </a:t>
            </a:r>
            <a:r>
              <a:rPr lang="en-IE" sz="2200" dirty="0">
                <a:effectLst/>
                <a:latin typeface="Calibri" panose="020F0502020204030204" pitchFamily="34" charset="0"/>
                <a:ea typeface="Calibri" panose="020F0502020204030204" pitchFamily="34" charset="0"/>
                <a:cs typeface="Times New Roman" panose="02020603050405020304" pitchFamily="18" charset="0"/>
              </a:rPr>
              <a:t>and capacity.</a:t>
            </a:r>
          </a:p>
          <a:p>
            <a:pPr>
              <a:lnSpc>
                <a:spcPct val="107000"/>
              </a:lnSpc>
              <a:spcAft>
                <a:spcPts val="800"/>
              </a:spcAft>
            </a:pPr>
            <a:r>
              <a:rPr lang="en-IE" sz="2200" dirty="0">
                <a:latin typeface="Calibri" panose="020F0502020204030204" pitchFamily="34" charset="0"/>
                <a:ea typeface="Calibri" panose="020F0502020204030204" pitchFamily="34" charset="0"/>
                <a:cs typeface="Times New Roman" panose="02020603050405020304" pitchFamily="18" charset="0"/>
              </a:rPr>
              <a:t>T</a:t>
            </a:r>
            <a:r>
              <a:rPr lang="en-IE" sz="2200" dirty="0">
                <a:effectLst/>
                <a:latin typeface="Calibri" panose="020F0502020204030204" pitchFamily="34" charset="0"/>
                <a:ea typeface="Calibri" panose="020F0502020204030204" pitchFamily="34" charset="0"/>
                <a:cs typeface="Times New Roman" panose="02020603050405020304" pitchFamily="18" charset="0"/>
              </a:rPr>
              <a:t>he parks are clearly popular with </a:t>
            </a:r>
            <a:r>
              <a:rPr lang="en-IE" sz="2200" b="1" dirty="0">
                <a:effectLst/>
                <a:latin typeface="Calibri" panose="020F0502020204030204" pitchFamily="34" charset="0"/>
                <a:ea typeface="Calibri" panose="020F0502020204030204" pitchFamily="34" charset="0"/>
                <a:cs typeface="Times New Roman" panose="02020603050405020304" pitchFamily="18" charset="0"/>
              </a:rPr>
              <a:t>77% visiting St. Catherine’s Park </a:t>
            </a:r>
            <a:r>
              <a:rPr lang="en-IE" sz="2200" dirty="0">
                <a:effectLst/>
                <a:latin typeface="Calibri" panose="020F0502020204030204" pitchFamily="34" charset="0"/>
                <a:ea typeface="Calibri" panose="020F0502020204030204" pitchFamily="34" charset="0"/>
                <a:cs typeface="Times New Roman" panose="02020603050405020304" pitchFamily="18" charset="0"/>
              </a:rPr>
              <a:t>and </a:t>
            </a:r>
            <a:r>
              <a:rPr lang="en-IE" sz="2200" b="1" dirty="0">
                <a:effectLst/>
                <a:latin typeface="Calibri" panose="020F0502020204030204" pitchFamily="34" charset="0"/>
                <a:ea typeface="Calibri" panose="020F0502020204030204" pitchFamily="34" charset="0"/>
                <a:cs typeface="Times New Roman" panose="02020603050405020304" pitchFamily="18" charset="0"/>
              </a:rPr>
              <a:t>68% visiting the Demesne </a:t>
            </a:r>
            <a:r>
              <a:rPr lang="en-IE" sz="2200" dirty="0">
                <a:effectLst/>
                <a:latin typeface="Calibri" panose="020F0502020204030204" pitchFamily="34" charset="0"/>
                <a:ea typeface="Calibri" panose="020F0502020204030204" pitchFamily="34" charset="0"/>
                <a:cs typeface="Times New Roman" panose="02020603050405020304" pitchFamily="18" charset="0"/>
              </a:rPr>
              <a:t>once a month or more.</a:t>
            </a:r>
          </a:p>
          <a:p>
            <a:pPr>
              <a:lnSpc>
                <a:spcPct val="107000"/>
              </a:lnSpc>
              <a:spcAft>
                <a:spcPts val="800"/>
              </a:spcAft>
            </a:pPr>
            <a:r>
              <a:rPr lang="en-IE" sz="2200" dirty="0">
                <a:effectLst/>
                <a:latin typeface="Calibri" panose="020F0502020204030204" pitchFamily="34" charset="0"/>
                <a:ea typeface="Calibri" panose="020F0502020204030204" pitchFamily="34" charset="0"/>
                <a:cs typeface="Times New Roman" panose="02020603050405020304" pitchFamily="18" charset="0"/>
              </a:rPr>
              <a:t>However, most (74%) have </a:t>
            </a:r>
            <a:r>
              <a:rPr lang="en-IE" sz="2200" b="1" dirty="0">
                <a:effectLst/>
                <a:latin typeface="Calibri" panose="020F0502020204030204" pitchFamily="34" charset="0"/>
                <a:ea typeface="Calibri" panose="020F0502020204030204" pitchFamily="34" charset="0"/>
                <a:cs typeface="Times New Roman" panose="02020603050405020304" pitchFamily="18" charset="0"/>
              </a:rPr>
              <a:t>never participated in a Liffey activity</a:t>
            </a:r>
            <a:r>
              <a:rPr lang="en-IE" sz="2200" dirty="0">
                <a:effectLst/>
                <a:latin typeface="Calibri" panose="020F0502020204030204" pitchFamily="34" charset="0"/>
                <a:ea typeface="Calibri" panose="020F0502020204030204" pitchFamily="34" charset="0"/>
                <a:cs typeface="Times New Roman" panose="02020603050405020304" pitchFamily="18" charset="0"/>
              </a:rPr>
              <a:t> or taken part in a guided heritage trail (73%).</a:t>
            </a:r>
          </a:p>
        </p:txBody>
      </p:sp>
      <p:sp>
        <p:nvSpPr>
          <p:cNvPr id="37" name="Rectangle 36">
            <a:extLst>
              <a:ext uri="{FF2B5EF4-FFF2-40B4-BE49-F238E27FC236}">
                <a16:creationId xmlns:a16="http://schemas.microsoft.com/office/drawing/2014/main" id="{8952EF87-C74F-4D3F-9CAD-EEA1733C9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369643" y="1037967"/>
            <a:ext cx="3054091" cy="4709131"/>
          </a:xfrm>
        </p:spPr>
        <p:txBody>
          <a:bodyPr anchor="ctr">
            <a:normAutofit/>
          </a:bodyPr>
          <a:lstStyle/>
          <a:p>
            <a:r>
              <a:rPr lang="en-IE" sz="3000" dirty="0">
                <a:solidFill>
                  <a:srgbClr val="FFFEFF"/>
                </a:solidFill>
              </a:rPr>
              <a:t>Online survey</a:t>
            </a:r>
            <a:endParaRPr lang="en-US" sz="3000" dirty="0">
              <a:solidFill>
                <a:srgbClr val="FFFEFF"/>
              </a:solidFill>
            </a:endParaRPr>
          </a:p>
        </p:txBody>
      </p:sp>
    </p:spTree>
    <p:extLst>
      <p:ext uri="{BB962C8B-B14F-4D97-AF65-F5344CB8AC3E}">
        <p14:creationId xmlns:p14="http://schemas.microsoft.com/office/powerpoint/2010/main" val="2546621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F92989FB-1024-49B7-BDF1-B3CE27D486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rgbClr val="FF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46228" y="1073231"/>
            <a:ext cx="3054091" cy="4711539"/>
          </a:xfrm>
        </p:spPr>
        <p:txBody>
          <a:bodyPr anchor="ctr">
            <a:normAutofit/>
          </a:bodyPr>
          <a:lstStyle/>
          <a:p>
            <a:r>
              <a:rPr lang="en-IE" sz="3200" dirty="0">
                <a:solidFill>
                  <a:schemeClr val="accent1"/>
                </a:solidFill>
              </a:rPr>
              <a:t>Gap analysis</a:t>
            </a:r>
            <a:endParaRPr lang="en-US" sz="3200" dirty="0">
              <a:solidFill>
                <a:schemeClr val="accent1"/>
              </a:solidFill>
            </a:endParaRPr>
          </a:p>
        </p:txBody>
      </p:sp>
      <p:sp>
        <p:nvSpPr>
          <p:cNvPr id="44" name="Rectangle 43">
            <a:extLst>
              <a:ext uri="{FF2B5EF4-FFF2-40B4-BE49-F238E27FC236}">
                <a16:creationId xmlns:a16="http://schemas.microsoft.com/office/drawing/2014/main" id="{DFEE959E-BF10-4204-9556-D1707088D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6" name="Rectangle 45">
            <a:extLst>
              <a:ext uri="{FF2B5EF4-FFF2-40B4-BE49-F238E27FC236}">
                <a16:creationId xmlns:a16="http://schemas.microsoft.com/office/drawing/2014/main" id="{DDD17B6A-CB37-4005-9681-A20AFCDC78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47">
            <a:extLst>
              <a:ext uri="{FF2B5EF4-FFF2-40B4-BE49-F238E27FC236}">
                <a16:creationId xmlns:a16="http://schemas.microsoft.com/office/drawing/2014/main" id="{3B7BBDE9-DAED-40B0-A640-503C918D1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49">
            <a:extLst>
              <a:ext uri="{FF2B5EF4-FFF2-40B4-BE49-F238E27FC236}">
                <a16:creationId xmlns:a16="http://schemas.microsoft.com/office/drawing/2014/main" id="{7BC7EA7B-802E-41F4-8926-C4475287A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52" name="Content Placeholder 2">
            <a:extLst>
              <a:ext uri="{FF2B5EF4-FFF2-40B4-BE49-F238E27FC236}">
                <a16:creationId xmlns:a16="http://schemas.microsoft.com/office/drawing/2014/main" id="{A53E4281-FD59-4B3A-9589-8B1E41F295DF}"/>
              </a:ext>
            </a:extLst>
          </p:cNvPr>
          <p:cNvGraphicFramePr/>
          <p:nvPr>
            <p:extLst>
              <p:ext uri="{D42A27DB-BD31-4B8C-83A1-F6EECF244321}">
                <p14:modId xmlns:p14="http://schemas.microsoft.com/office/powerpoint/2010/main" val="3964440498"/>
              </p:ext>
            </p:extLst>
          </p:nvPr>
        </p:nvGraphicFramePr>
        <p:xfrm>
          <a:off x="4702629" y="1073231"/>
          <a:ext cx="6599582" cy="50608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97533178"/>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F858DF7D-C2D0-4B03-A7A0-2F06B789E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B26B711-3121-40B0-8377-A64F3DC00C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645C4D3D-ABBA-4B4E-93E5-01E343719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34">
            <a:extLst>
              <a:ext uri="{FF2B5EF4-FFF2-40B4-BE49-F238E27FC236}">
                <a16:creationId xmlns:a16="http://schemas.microsoft.com/office/drawing/2014/main" id="{98DDD5E5-0097-4C6C-B266-5732EDA96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type="body" idx="1"/>
          </p:nvPr>
        </p:nvSpPr>
        <p:spPr>
          <a:xfrm>
            <a:off x="581192" y="1037968"/>
            <a:ext cx="7014423" cy="5362832"/>
          </a:xfrm>
        </p:spPr>
        <p:txBody>
          <a:bodyPr>
            <a:normAutofit lnSpcReduction="10000"/>
          </a:bodyPr>
          <a:lstStyle/>
          <a:p>
            <a:pPr marL="0" indent="0">
              <a:lnSpc>
                <a:spcPct val="90000"/>
              </a:lnSpc>
              <a:buNone/>
            </a:pPr>
            <a:r>
              <a:rPr lang="en-IE" sz="2200" dirty="0" err="1">
                <a:effectLst/>
                <a:latin typeface="Calibri" panose="020F0502020204030204" pitchFamily="34" charset="0"/>
                <a:ea typeface="Calibri" panose="020F0502020204030204" pitchFamily="34" charset="0"/>
                <a:cs typeface="Times New Roman" panose="02020603050405020304" pitchFamily="18" charset="0"/>
              </a:rPr>
              <a:t>Østerbro</a:t>
            </a:r>
            <a:r>
              <a:rPr lang="en-IE" sz="2200" dirty="0">
                <a:effectLst/>
                <a:latin typeface="Calibri" panose="020F0502020204030204" pitchFamily="34" charset="0"/>
                <a:ea typeface="Calibri" panose="020F0502020204030204" pitchFamily="34" charset="0"/>
                <a:cs typeface="Times New Roman" panose="02020603050405020304" pitchFamily="18" charset="0"/>
              </a:rPr>
              <a:t> in Copenhagen and Enfield and Lee Valley Park in the UK.</a:t>
            </a:r>
          </a:p>
          <a:p>
            <a:pPr marL="0" indent="0">
              <a:lnSpc>
                <a:spcPct val="107000"/>
              </a:lnSpc>
              <a:spcAft>
                <a:spcPts val="800"/>
              </a:spcAft>
              <a:buNone/>
            </a:pPr>
            <a:r>
              <a:rPr lang="en-IE" sz="2200" dirty="0">
                <a:effectLst/>
                <a:latin typeface="Calibri" panose="020F0502020204030204" pitchFamily="34" charset="0"/>
                <a:ea typeface="Calibri" panose="020F0502020204030204" pitchFamily="34" charset="0"/>
                <a:cs typeface="Times New Roman" panose="02020603050405020304" pitchFamily="18" charset="0"/>
              </a:rPr>
              <a:t>This final selection was based on a number of key criteria, including:</a:t>
            </a:r>
          </a:p>
          <a:p>
            <a:pPr>
              <a:lnSpc>
                <a:spcPct val="107000"/>
              </a:lnSpc>
              <a:spcAft>
                <a:spcPts val="800"/>
              </a:spcAft>
            </a:pPr>
            <a:r>
              <a:rPr lang="en-IE" sz="2200" b="1" dirty="0">
                <a:effectLst/>
                <a:latin typeface="Calibri" panose="020F0502020204030204" pitchFamily="34" charset="0"/>
                <a:ea typeface="Calibri" panose="020F0502020204030204" pitchFamily="34" charset="0"/>
                <a:cs typeface="Times New Roman" panose="02020603050405020304" pitchFamily="18" charset="0"/>
              </a:rPr>
              <a:t>their proximity to a significant city destination, in order to review how they managed to differentiate themselves;</a:t>
            </a:r>
          </a:p>
          <a:p>
            <a:pPr>
              <a:lnSpc>
                <a:spcPct val="107000"/>
              </a:lnSpc>
              <a:spcAft>
                <a:spcPts val="800"/>
              </a:spcAft>
            </a:pPr>
            <a:r>
              <a:rPr lang="en-IE" sz="2200" b="1" dirty="0">
                <a:effectLst/>
                <a:latin typeface="Calibri" panose="020F0502020204030204" pitchFamily="34" charset="0"/>
                <a:ea typeface="Calibri" panose="020F0502020204030204" pitchFamily="34" charset="0"/>
                <a:cs typeface="Times New Roman" panose="02020603050405020304" pitchFamily="18" charset="0"/>
              </a:rPr>
              <a:t>comparable population sizes;</a:t>
            </a:r>
          </a:p>
          <a:p>
            <a:pPr>
              <a:lnSpc>
                <a:spcPct val="107000"/>
              </a:lnSpc>
              <a:spcAft>
                <a:spcPts val="800"/>
              </a:spcAft>
            </a:pPr>
            <a:r>
              <a:rPr lang="en-IE" sz="2200" b="1" dirty="0">
                <a:effectLst/>
                <a:latin typeface="Calibri" panose="020F0502020204030204" pitchFamily="34" charset="0"/>
                <a:ea typeface="Calibri" panose="020F0502020204030204" pitchFamily="34" charset="0"/>
                <a:cs typeface="Times New Roman" panose="02020603050405020304" pitchFamily="18" charset="0"/>
              </a:rPr>
              <a:t>similarity of basic assets, to establish how these assets have been used;</a:t>
            </a:r>
          </a:p>
          <a:p>
            <a:pPr>
              <a:lnSpc>
                <a:spcPct val="107000"/>
              </a:lnSpc>
              <a:spcAft>
                <a:spcPts val="800"/>
              </a:spcAft>
            </a:pPr>
            <a:r>
              <a:rPr lang="en-IE" sz="2200" b="1" dirty="0">
                <a:effectLst/>
                <a:latin typeface="Calibri" panose="020F0502020204030204" pitchFamily="34" charset="0"/>
                <a:ea typeface="Calibri" panose="020F0502020204030204" pitchFamily="34" charset="0"/>
                <a:cs typeface="Times New Roman" panose="02020603050405020304" pitchFamily="18" charset="0"/>
              </a:rPr>
              <a:t>sustainable development, that ensures the needs of residents is respected and that tourism does not over-power the destination.</a:t>
            </a:r>
          </a:p>
        </p:txBody>
      </p:sp>
      <p:sp>
        <p:nvSpPr>
          <p:cNvPr id="37" name="Rectangle 36">
            <a:extLst>
              <a:ext uri="{FF2B5EF4-FFF2-40B4-BE49-F238E27FC236}">
                <a16:creationId xmlns:a16="http://schemas.microsoft.com/office/drawing/2014/main" id="{8952EF87-C74F-4D3F-9CAD-EEA1733C9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369643" y="1037967"/>
            <a:ext cx="3054091" cy="4709131"/>
          </a:xfrm>
        </p:spPr>
        <p:txBody>
          <a:bodyPr anchor="ctr">
            <a:normAutofit/>
          </a:bodyPr>
          <a:lstStyle/>
          <a:p>
            <a:r>
              <a:rPr lang="en-IE" sz="3000" dirty="0">
                <a:solidFill>
                  <a:srgbClr val="FFFEFF"/>
                </a:solidFill>
              </a:rPr>
              <a:t>Comparator review</a:t>
            </a:r>
            <a:endParaRPr lang="en-US" sz="3000" dirty="0">
              <a:solidFill>
                <a:srgbClr val="FFFEFF"/>
              </a:solidFill>
            </a:endParaRPr>
          </a:p>
        </p:txBody>
      </p:sp>
    </p:spTree>
    <p:extLst>
      <p:ext uri="{BB962C8B-B14F-4D97-AF65-F5344CB8AC3E}">
        <p14:creationId xmlns:p14="http://schemas.microsoft.com/office/powerpoint/2010/main" val="1047587484"/>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65359"/>
      </a:accent1>
      <a:accent2>
        <a:srgbClr val="ED8428"/>
      </a:accent2>
      <a:accent3>
        <a:srgbClr val="E6C46D"/>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5D8C9649-FBE1-4B5B-8258-8A170F9843AD}"/>
    </a:ext>
  </a:extLst>
</a:theme>
</file>

<file path=ppt/theme/theme2.xml><?xml version="1.0" encoding="utf-8"?>
<a:theme xmlns:a="http://schemas.openxmlformats.org/drawingml/2006/main" name="QuickStarter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TotalTime>
  <Words>1991</Words>
  <Application>Microsoft Office PowerPoint</Application>
  <PresentationFormat>Widescreen</PresentationFormat>
  <Paragraphs>199</Paragraphs>
  <Slides>19</Slides>
  <Notes>18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19</vt:i4>
      </vt:variant>
    </vt:vector>
  </HeadingPairs>
  <TitlesOfParts>
    <vt:vector size="28" baseType="lpstr">
      <vt:lpstr>Arial</vt:lpstr>
      <vt:lpstr>Calibri</vt:lpstr>
      <vt:lpstr>Gill Sans MT</vt:lpstr>
      <vt:lpstr>Segoe UI</vt:lpstr>
      <vt:lpstr>Segoe UI Light</vt:lpstr>
      <vt:lpstr>Segoe UI Semilight</vt:lpstr>
      <vt:lpstr>Wingdings 2</vt:lpstr>
      <vt:lpstr>Dividend</vt:lpstr>
      <vt:lpstr>QuickStarter Theme</vt:lpstr>
      <vt:lpstr>LUCAN Tourism Product and Proposition Plan</vt:lpstr>
      <vt:lpstr>The Big Idea</vt:lpstr>
      <vt:lpstr>What We Knew About Lucan</vt:lpstr>
      <vt:lpstr>What We Needed To know</vt:lpstr>
      <vt:lpstr>How was this plan put together?</vt:lpstr>
      <vt:lpstr>consultation</vt:lpstr>
      <vt:lpstr>Online survey</vt:lpstr>
      <vt:lpstr>Gap analysis</vt:lpstr>
      <vt:lpstr>Comparator review</vt:lpstr>
      <vt:lpstr>Ideas and findings distilled via focus group came up with a recommended marketing proposition for Lucan as a tourism destination harnessing its strengths which can be articulated as follows:</vt:lpstr>
      <vt:lpstr>Two Key Themes</vt:lpstr>
      <vt:lpstr>Dublin’s Village Green</vt:lpstr>
      <vt:lpstr>Gateway to Dublin’s Natural Playground</vt:lpstr>
      <vt:lpstr>What’s in it for the local businesses?</vt:lpstr>
      <vt:lpstr>What do we need to do?</vt:lpstr>
      <vt:lpstr>Anything else to consider?</vt:lpstr>
      <vt:lpstr>How do we do it?</vt:lpstr>
      <vt:lpstr>How Do We Deliver It?</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LUCAN</dc:title>
  <dc:creator>Ralph McGarry</dc:creator>
  <cp:lastModifiedBy>Ralph McGarry</cp:lastModifiedBy>
  <cp:revision>16</cp:revision>
  <dcterms:created xsi:type="dcterms:W3CDTF">2021-12-07T17:22:38Z</dcterms:created>
  <dcterms:modified xsi:type="dcterms:W3CDTF">2021-12-15T08:57:12Z</dcterms:modified>
</cp:coreProperties>
</file>