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91" r:id="rId2"/>
    <p:sldId id="392" r:id="rId3"/>
    <p:sldId id="395" r:id="rId4"/>
    <p:sldId id="394" r:id="rId5"/>
    <p:sldId id="397" r:id="rId6"/>
    <p:sldId id="399" r:id="rId7"/>
    <p:sldId id="400" r:id="rId8"/>
    <p:sldId id="396" r:id="rId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E8562A-051E-4050-A653-2FBB10FCF3FB}">
          <p14:sldIdLst>
            <p14:sldId id="391"/>
            <p14:sldId id="392"/>
            <p14:sldId id="395"/>
            <p14:sldId id="394"/>
            <p14:sldId id="397"/>
            <p14:sldId id="399"/>
            <p14:sldId id="400"/>
            <p14:sldId id="396"/>
          </p14:sldIdLst>
        </p14:section>
        <p14:section name="Additional Info" id="{A272793D-7B53-488E-80B0-367580780F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DEE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2484" autoAdjust="0"/>
  </p:normalViewPr>
  <p:slideViewPr>
    <p:cSldViewPr snapToGrid="0">
      <p:cViewPr varScale="1">
        <p:scale>
          <a:sx n="65" d="100"/>
          <a:sy n="65" d="100"/>
        </p:scale>
        <p:origin x="600" y="78"/>
      </p:cViewPr>
      <p:guideLst>
        <p:guide orient="horz" pos="2160"/>
        <p:guide pos="3840"/>
      </p:guideLst>
    </p:cSldViewPr>
  </p:slideViewPr>
  <p:notesTextViewPr>
    <p:cViewPr>
      <p:scale>
        <a:sx n="1" d="1"/>
        <a:sy n="1" d="1"/>
      </p:scale>
      <p:origin x="0" y="0"/>
    </p:cViewPr>
  </p:notesTextViewPr>
  <p:gridSpacing cx="68400" cy="68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55BDFBFE-C240-45F5-B702-B7499D9D0AC7}" type="datetimeFigureOut">
              <a:rPr lang="en-IE" smtClean="0"/>
              <a:t>13/12/2021</a:t>
            </a:fld>
            <a:endParaRPr lang="en-IE"/>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258BE2E3-D178-4D2F-92C4-59E6EBB4717D}" type="slidenum">
              <a:rPr lang="en-IE" smtClean="0"/>
              <a:t>‹#›</a:t>
            </a:fld>
            <a:endParaRPr lang="en-IE"/>
          </a:p>
        </p:txBody>
      </p:sp>
    </p:spTree>
    <p:extLst>
      <p:ext uri="{BB962C8B-B14F-4D97-AF65-F5344CB8AC3E}">
        <p14:creationId xmlns:p14="http://schemas.microsoft.com/office/powerpoint/2010/main" val="238559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EB9981E8-E5F3-46F7-98E1-A5F7E0B4AD99}" type="datetimeFigureOut">
              <a:rPr lang="en-IE" smtClean="0"/>
              <a:t>13/12/2021</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87DF8D39-8658-4626-B0AB-E344CD68196D}" type="slidenum">
              <a:rPr lang="en-IE" smtClean="0"/>
              <a:t>‹#›</a:t>
            </a:fld>
            <a:endParaRPr lang="en-IE"/>
          </a:p>
        </p:txBody>
      </p:sp>
    </p:spTree>
    <p:extLst>
      <p:ext uri="{BB962C8B-B14F-4D97-AF65-F5344CB8AC3E}">
        <p14:creationId xmlns:p14="http://schemas.microsoft.com/office/powerpoint/2010/main" val="44747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7DF8D39-8658-4626-B0AB-E344CD68196D}" type="slidenum">
              <a:rPr lang="en-IE" smtClean="0"/>
              <a:t>3</a:t>
            </a:fld>
            <a:endParaRPr lang="en-IE"/>
          </a:p>
        </p:txBody>
      </p:sp>
    </p:spTree>
    <p:extLst>
      <p:ext uri="{BB962C8B-B14F-4D97-AF65-F5344CB8AC3E}">
        <p14:creationId xmlns:p14="http://schemas.microsoft.com/office/powerpoint/2010/main" val="2205685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464" y="2643182"/>
            <a:ext cx="10363200" cy="1528772"/>
          </a:xfrm>
        </p:spPr>
        <p:txBody>
          <a:bodyPr>
            <a:noAutofit/>
          </a:bodyPr>
          <a:lstStyle>
            <a:lvl1pPr algn="ctr">
              <a:defRPr sz="5400" b="1">
                <a:solidFill>
                  <a:schemeClr val="bg1">
                    <a:lumMod val="95000"/>
                  </a:schemeClr>
                </a:solidFill>
              </a:defRPr>
            </a:lvl1pPr>
          </a:lstStyle>
          <a:p>
            <a:r>
              <a:rPr lang="en-US"/>
              <a:t>Click to edit Master title style</a:t>
            </a:r>
            <a:endParaRPr lang="en-IE" dirty="0"/>
          </a:p>
        </p:txBody>
      </p:sp>
      <p:sp>
        <p:nvSpPr>
          <p:cNvPr id="3" name="Subtitle 2"/>
          <p:cNvSpPr>
            <a:spLocks noGrp="1"/>
          </p:cNvSpPr>
          <p:nvPr>
            <p:ph type="subTitle" idx="1"/>
          </p:nvPr>
        </p:nvSpPr>
        <p:spPr>
          <a:xfrm>
            <a:off x="1523968" y="4214818"/>
            <a:ext cx="9334565" cy="1071570"/>
          </a:xfrm>
        </p:spPr>
        <p:txBody>
          <a:bodyPr>
            <a:normAutofit/>
          </a:bodyPr>
          <a:lstStyle>
            <a:lvl1pPr marL="0" indent="0" algn="ctr">
              <a:buNone/>
              <a:defRPr sz="4000">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73CC662-0CF8-42BB-B482-D3766A6F7684}" type="datetimeFigureOut">
              <a:rPr lang="en-IE" smtClean="0"/>
              <a:t>13/12/2021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756022-51A8-4B0A-90CB-3BCF1F93B007}" type="slidenum">
              <a:rPr lang="en-IE" smtClean="0"/>
              <a:t>‹#›</a:t>
            </a:fld>
            <a:endParaRPr lang="en-IE"/>
          </a:p>
        </p:txBody>
      </p:sp>
      <p:pic>
        <p:nvPicPr>
          <p:cNvPr id="7" name="Picture 6" descr="Logo Alpha.png"/>
          <p:cNvPicPr>
            <a:picLocks noChangeAspect="1"/>
          </p:cNvPicPr>
          <p:nvPr/>
        </p:nvPicPr>
        <p:blipFill>
          <a:blip r:embed="rId3" cstate="print">
            <a:lum bright="10000" contrast="-10000"/>
          </a:blip>
          <a:stretch>
            <a:fillRect/>
          </a:stretch>
        </p:blipFill>
        <p:spPr>
          <a:xfrm>
            <a:off x="6286502" y="357166"/>
            <a:ext cx="5427601" cy="1836000"/>
          </a:xfrm>
          <a:prstGeom prst="rect">
            <a:avLst/>
          </a:prstGeom>
        </p:spPr>
      </p:pic>
    </p:spTree>
    <p:extLst>
      <p:ext uri="{BB962C8B-B14F-4D97-AF65-F5344CB8AC3E}">
        <p14:creationId xmlns:p14="http://schemas.microsoft.com/office/powerpoint/2010/main" val="121633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ck Page, light option">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3" name="Picture 2" descr="Logo Alpha.png"/>
          <p:cNvPicPr>
            <a:picLocks noChangeAspect="1"/>
          </p:cNvPicPr>
          <p:nvPr/>
        </p:nvPicPr>
        <p:blipFill>
          <a:blip r:embed="rId3" cstate="print"/>
          <a:stretch>
            <a:fillRect/>
          </a:stretch>
        </p:blipFill>
        <p:spPr>
          <a:xfrm>
            <a:off x="4476739" y="642918"/>
            <a:ext cx="6917535" cy="2340000"/>
          </a:xfrm>
          <a:prstGeom prst="rect">
            <a:avLst/>
          </a:prstGeom>
        </p:spPr>
      </p:pic>
    </p:spTree>
    <p:extLst>
      <p:ext uri="{BB962C8B-B14F-4D97-AF65-F5344CB8AC3E}">
        <p14:creationId xmlns:p14="http://schemas.microsoft.com/office/powerpoint/2010/main" val="220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13" y="857232"/>
            <a:ext cx="10363200" cy="1528772"/>
          </a:xfrm>
        </p:spPr>
        <p:txBody>
          <a:bodyPr>
            <a:noAutofit/>
          </a:bodyPr>
          <a:lstStyle>
            <a:lvl1pPr algn="ctr">
              <a:defRPr sz="5400">
                <a:solidFill>
                  <a:schemeClr val="bg1">
                    <a:lumMod val="95000"/>
                  </a:schemeClr>
                </a:solidFill>
              </a:defRPr>
            </a:lvl1pPr>
          </a:lstStyle>
          <a:p>
            <a:r>
              <a:rPr lang="en-US"/>
              <a:t>Click to edit Master title style</a:t>
            </a:r>
            <a:endParaRPr lang="en-IE" dirty="0"/>
          </a:p>
        </p:txBody>
      </p:sp>
      <p:sp>
        <p:nvSpPr>
          <p:cNvPr id="3" name="Subtitle 2"/>
          <p:cNvSpPr>
            <a:spLocks noGrp="1"/>
          </p:cNvSpPr>
          <p:nvPr>
            <p:ph type="subTitle" idx="1"/>
          </p:nvPr>
        </p:nvSpPr>
        <p:spPr>
          <a:xfrm>
            <a:off x="5905499" y="4500570"/>
            <a:ext cx="5238787" cy="1071570"/>
          </a:xfrm>
        </p:spPr>
        <p:txBody>
          <a:bodyPr>
            <a:noAutofit/>
          </a:bodyPr>
          <a:lstStyle>
            <a:lvl1pPr marL="0" indent="0" algn="ctr">
              <a:buNone/>
              <a:defRPr sz="3200" b="0">
                <a:solidFill>
                  <a:schemeClr val="tx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73CC662-0CF8-42BB-B482-D3766A6F7684}" type="datetimeFigureOut">
              <a:rPr lang="en-IE" smtClean="0"/>
              <a:t>13/12/2021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756022-51A8-4B0A-90CB-3BCF1F93B007}" type="slidenum">
              <a:rPr lang="en-IE" smtClean="0"/>
              <a:t>‹#›</a:t>
            </a:fld>
            <a:endParaRPr lang="en-IE"/>
          </a:p>
        </p:txBody>
      </p:sp>
      <p:pic>
        <p:nvPicPr>
          <p:cNvPr id="7" name="Picture 6" descr="Logo Alpha.png"/>
          <p:cNvPicPr>
            <a:picLocks noChangeAspect="1"/>
          </p:cNvPicPr>
          <p:nvPr/>
        </p:nvPicPr>
        <p:blipFill>
          <a:blip r:embed="rId3" cstate="print">
            <a:lum bright="10000" contrast="-10000"/>
          </a:blip>
          <a:stretch>
            <a:fillRect/>
          </a:stretch>
        </p:blipFill>
        <p:spPr>
          <a:xfrm>
            <a:off x="741279" y="3929066"/>
            <a:ext cx="4973719" cy="1596860"/>
          </a:xfrm>
          <a:prstGeom prst="rect">
            <a:avLst/>
          </a:prstGeom>
        </p:spPr>
      </p:pic>
      <p:sp>
        <p:nvSpPr>
          <p:cNvPr id="8" name="TextBox 7"/>
          <p:cNvSpPr txBox="1"/>
          <p:nvPr/>
        </p:nvSpPr>
        <p:spPr>
          <a:xfrm>
            <a:off x="6096000" y="2643182"/>
            <a:ext cx="4857784" cy="369332"/>
          </a:xfrm>
          <a:prstGeom prst="rect">
            <a:avLst/>
          </a:prstGeom>
          <a:noFill/>
        </p:spPr>
        <p:txBody>
          <a:bodyPr wrap="square" rtlCol="0">
            <a:spAutoFit/>
          </a:bodyPr>
          <a:lstStyle/>
          <a:p>
            <a:endParaRPr lang="en-IE" sz="1800" dirty="0"/>
          </a:p>
        </p:txBody>
      </p:sp>
    </p:spTree>
    <p:extLst>
      <p:ext uri="{BB962C8B-B14F-4D97-AF65-F5344CB8AC3E}">
        <p14:creationId xmlns:p14="http://schemas.microsoft.com/office/powerpoint/2010/main" val="297172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13" y="142852"/>
            <a:ext cx="10782299" cy="785818"/>
          </a:xfrm>
        </p:spPr>
        <p:txBody>
          <a:bodyPr/>
          <a:lstStyle/>
          <a:p>
            <a:r>
              <a:rPr lang="en-US"/>
              <a:t>Click to edit Master title style</a:t>
            </a:r>
            <a:endParaRPr lang="en-IE"/>
          </a:p>
        </p:txBody>
      </p:sp>
      <p:sp>
        <p:nvSpPr>
          <p:cNvPr id="3" name="Content Placeholder 2"/>
          <p:cNvSpPr>
            <a:spLocks noGrp="1"/>
          </p:cNvSpPr>
          <p:nvPr>
            <p:ph idx="1"/>
          </p:nvPr>
        </p:nvSpPr>
        <p:spPr>
          <a:xfrm>
            <a:off x="857213" y="1142985"/>
            <a:ext cx="10725187" cy="4983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73CC662-0CF8-42BB-B482-D3766A6F7684}" type="datetimeFigureOut">
              <a:rPr lang="en-IE" smtClean="0"/>
              <a:t>13/12/2021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756022-51A8-4B0A-90CB-3BCF1F93B007}" type="slidenum">
              <a:rPr lang="en-IE" smtClean="0"/>
              <a:t>‹#›</a:t>
            </a:fld>
            <a:endParaRPr lang="en-IE"/>
          </a:p>
        </p:txBody>
      </p:sp>
      <p:pic>
        <p:nvPicPr>
          <p:cNvPr id="7" name="Picture 6" descr="Logo Alpha.png"/>
          <p:cNvPicPr>
            <a:picLocks noChangeAspect="1"/>
          </p:cNvPicPr>
          <p:nvPr/>
        </p:nvPicPr>
        <p:blipFill>
          <a:blip r:embed="rId3" cstate="print">
            <a:lum/>
          </a:blip>
          <a:stretch>
            <a:fillRect/>
          </a:stretch>
        </p:blipFill>
        <p:spPr>
          <a:xfrm>
            <a:off x="10001277" y="6072206"/>
            <a:ext cx="1920000" cy="649482"/>
          </a:xfrm>
          <a:prstGeom prst="rect">
            <a:avLst/>
          </a:prstGeom>
        </p:spPr>
      </p:pic>
    </p:spTree>
    <p:extLst>
      <p:ext uri="{BB962C8B-B14F-4D97-AF65-F5344CB8AC3E}">
        <p14:creationId xmlns:p14="http://schemas.microsoft.com/office/powerpoint/2010/main" val="46071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71744"/>
            <a:ext cx="12192000" cy="1357322"/>
          </a:xfrm>
          <a:noFill/>
          <a:ln>
            <a:noFill/>
          </a:ln>
        </p:spPr>
        <p:style>
          <a:lnRef idx="2">
            <a:schemeClr val="dk1"/>
          </a:lnRef>
          <a:fillRef idx="1">
            <a:schemeClr val="lt1"/>
          </a:fillRef>
          <a:effectRef idx="0">
            <a:schemeClr val="dk1"/>
          </a:effectRef>
          <a:fontRef idx="none"/>
        </p:style>
        <p:txBody>
          <a:bodyPr anchor="t">
            <a:noAutofit/>
          </a:bodyPr>
          <a:lstStyle>
            <a:lvl1pPr algn="ctr">
              <a:defRPr sz="4400" b="1" cap="all">
                <a:solidFill>
                  <a:schemeClr val="bg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p>
            <a:fld id="{373CC662-0CF8-42BB-B482-D3766A6F7684}" type="datetimeFigureOut">
              <a:rPr lang="en-IE" smtClean="0"/>
              <a:t>13/12/2021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6756022-51A8-4B0A-90CB-3BCF1F93B007}" type="slidenum">
              <a:rPr lang="en-IE" smtClean="0"/>
              <a:t>‹#›</a:t>
            </a:fld>
            <a:endParaRPr lang="en-IE"/>
          </a:p>
        </p:txBody>
      </p:sp>
      <p:pic>
        <p:nvPicPr>
          <p:cNvPr id="8" name="Picture 7" descr="Logo Alpha.png"/>
          <p:cNvPicPr>
            <a:picLocks noChangeAspect="1"/>
          </p:cNvPicPr>
          <p:nvPr/>
        </p:nvPicPr>
        <p:blipFill>
          <a:blip r:embed="rId3" cstate="print">
            <a:lum bright="10000" contrast="-10000"/>
          </a:blip>
          <a:stretch>
            <a:fillRect/>
          </a:stretch>
        </p:blipFill>
        <p:spPr>
          <a:xfrm>
            <a:off x="6286502" y="357166"/>
            <a:ext cx="5427601" cy="1836000"/>
          </a:xfrm>
          <a:prstGeom prst="rect">
            <a:avLst/>
          </a:prstGeom>
        </p:spPr>
      </p:pic>
    </p:spTree>
    <p:extLst>
      <p:ext uri="{BB962C8B-B14F-4D97-AF65-F5344CB8AC3E}">
        <p14:creationId xmlns:p14="http://schemas.microsoft.com/office/powerpoint/2010/main" val="168890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sz="half" idx="1"/>
          </p:nvPr>
        </p:nvSpPr>
        <p:spPr>
          <a:xfrm>
            <a:off x="761963" y="1071547"/>
            <a:ext cx="5334037" cy="505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6286501" y="1071547"/>
            <a:ext cx="5295899" cy="505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373CC662-0CF8-42BB-B482-D3766A6F7684}" type="datetimeFigureOut">
              <a:rPr lang="en-IE" smtClean="0"/>
              <a:t>13/12/2021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6756022-51A8-4B0A-90CB-3BCF1F93B007}" type="slidenum">
              <a:rPr lang="en-IE" smtClean="0"/>
              <a:t>‹#›</a:t>
            </a:fld>
            <a:endParaRPr lang="en-IE"/>
          </a:p>
        </p:txBody>
      </p:sp>
      <p:pic>
        <p:nvPicPr>
          <p:cNvPr id="9" name="Picture 8" descr="Logo Alpha.png"/>
          <p:cNvPicPr>
            <a:picLocks noChangeAspect="1"/>
          </p:cNvPicPr>
          <p:nvPr/>
        </p:nvPicPr>
        <p:blipFill>
          <a:blip r:embed="rId3" cstate="print">
            <a:lum/>
          </a:blip>
          <a:stretch>
            <a:fillRect/>
          </a:stretch>
        </p:blipFill>
        <p:spPr>
          <a:xfrm>
            <a:off x="10001277" y="6072206"/>
            <a:ext cx="1920000" cy="649482"/>
          </a:xfrm>
          <a:prstGeom prst="rect">
            <a:avLst/>
          </a:prstGeom>
        </p:spPr>
      </p:pic>
    </p:spTree>
    <p:extLst>
      <p:ext uri="{BB962C8B-B14F-4D97-AF65-F5344CB8AC3E}">
        <p14:creationId xmlns:p14="http://schemas.microsoft.com/office/powerpoint/2010/main" val="283719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857213" y="1214423"/>
            <a:ext cx="5238787" cy="960453"/>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7213" y="2174875"/>
            <a:ext cx="52387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6286501" y="1214423"/>
            <a:ext cx="5295899" cy="960453"/>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6501" y="2174875"/>
            <a:ext cx="5295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7" name="Date Placeholder 6"/>
          <p:cNvSpPr>
            <a:spLocks noGrp="1"/>
          </p:cNvSpPr>
          <p:nvPr>
            <p:ph type="dt" sz="half" idx="10"/>
          </p:nvPr>
        </p:nvSpPr>
        <p:spPr/>
        <p:txBody>
          <a:bodyPr/>
          <a:lstStyle/>
          <a:p>
            <a:fld id="{373CC662-0CF8-42BB-B482-D3766A6F7684}" type="datetimeFigureOut">
              <a:rPr lang="en-IE" smtClean="0"/>
              <a:t>13/12/2021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6756022-51A8-4B0A-90CB-3BCF1F93B007}" type="slidenum">
              <a:rPr lang="en-IE" smtClean="0"/>
              <a:t>‹#›</a:t>
            </a:fld>
            <a:endParaRPr lang="en-IE"/>
          </a:p>
        </p:txBody>
      </p:sp>
      <p:pic>
        <p:nvPicPr>
          <p:cNvPr id="11" name="Picture 10" descr="Logo Alpha.png"/>
          <p:cNvPicPr>
            <a:picLocks noChangeAspect="1"/>
          </p:cNvPicPr>
          <p:nvPr/>
        </p:nvPicPr>
        <p:blipFill>
          <a:blip r:embed="rId3" cstate="print">
            <a:lum/>
          </a:blip>
          <a:stretch>
            <a:fillRect/>
          </a:stretch>
        </p:blipFill>
        <p:spPr>
          <a:xfrm>
            <a:off x="10001277" y="6072206"/>
            <a:ext cx="1920000" cy="649482"/>
          </a:xfrm>
          <a:prstGeom prst="rect">
            <a:avLst/>
          </a:prstGeom>
        </p:spPr>
      </p:pic>
    </p:spTree>
    <p:extLst>
      <p:ext uri="{BB962C8B-B14F-4D97-AF65-F5344CB8AC3E}">
        <p14:creationId xmlns:p14="http://schemas.microsoft.com/office/powerpoint/2010/main" val="86655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CC662-0CF8-42BB-B482-D3766A6F7684}" type="datetimeFigureOut">
              <a:rPr lang="en-IE" smtClean="0"/>
              <a:t>13/12/2021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6756022-51A8-4B0A-90CB-3BCF1F93B007}" type="slidenum">
              <a:rPr lang="en-IE" smtClean="0"/>
              <a:t>‹#›</a:t>
            </a:fld>
            <a:endParaRPr lang="en-IE"/>
          </a:p>
        </p:txBody>
      </p:sp>
      <p:pic>
        <p:nvPicPr>
          <p:cNvPr id="6" name="Picture 5" descr="Logo Alpha.png"/>
          <p:cNvPicPr>
            <a:picLocks noChangeAspect="1"/>
          </p:cNvPicPr>
          <p:nvPr/>
        </p:nvPicPr>
        <p:blipFill>
          <a:blip r:embed="rId3" cstate="print">
            <a:lum/>
          </a:blip>
          <a:stretch>
            <a:fillRect/>
          </a:stretch>
        </p:blipFill>
        <p:spPr>
          <a:xfrm>
            <a:off x="10001277" y="6072206"/>
            <a:ext cx="1920000" cy="649482"/>
          </a:xfrm>
          <a:prstGeom prst="rect">
            <a:avLst/>
          </a:prstGeom>
        </p:spPr>
      </p:pic>
    </p:spTree>
    <p:extLst>
      <p:ext uri="{BB962C8B-B14F-4D97-AF65-F5344CB8AC3E}">
        <p14:creationId xmlns:p14="http://schemas.microsoft.com/office/powerpoint/2010/main" val="358068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68" y="4800600"/>
            <a:ext cx="9144064" cy="566738"/>
          </a:xfrm>
        </p:spPr>
        <p:txBody>
          <a:bodyPr anchor="b"/>
          <a:lstStyle>
            <a:lvl1pPr algn="l">
              <a:defRPr sz="2000" b="1"/>
            </a:lvl1pPr>
          </a:lstStyle>
          <a:p>
            <a:r>
              <a:rPr lang="en-US"/>
              <a:t>Click to edit Master title style</a:t>
            </a:r>
            <a:endParaRPr lang="en-IE" dirty="0"/>
          </a:p>
        </p:txBody>
      </p:sp>
      <p:sp>
        <p:nvSpPr>
          <p:cNvPr id="3" name="Picture Placeholder 2"/>
          <p:cNvSpPr>
            <a:spLocks noGrp="1"/>
          </p:cNvSpPr>
          <p:nvPr>
            <p:ph type="pic" idx="1"/>
          </p:nvPr>
        </p:nvSpPr>
        <p:spPr>
          <a:xfrm>
            <a:off x="1523968" y="612775"/>
            <a:ext cx="91440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523968" y="5367338"/>
            <a:ext cx="91440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CC662-0CF8-42BB-B482-D3766A6F7684}" type="datetimeFigureOut">
              <a:rPr lang="en-IE" smtClean="0"/>
              <a:t>13/12/2021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6756022-51A8-4B0A-90CB-3BCF1F93B007}" type="slidenum">
              <a:rPr lang="en-IE" smtClean="0"/>
              <a:t>‹#›</a:t>
            </a:fld>
            <a:endParaRPr lang="en-IE"/>
          </a:p>
        </p:txBody>
      </p:sp>
      <p:pic>
        <p:nvPicPr>
          <p:cNvPr id="9" name="Picture 8" descr="Logo Alpha.png"/>
          <p:cNvPicPr>
            <a:picLocks noChangeAspect="1"/>
          </p:cNvPicPr>
          <p:nvPr/>
        </p:nvPicPr>
        <p:blipFill>
          <a:blip r:embed="rId3" cstate="print">
            <a:lum/>
          </a:blip>
          <a:stretch>
            <a:fillRect/>
          </a:stretch>
        </p:blipFill>
        <p:spPr>
          <a:xfrm>
            <a:off x="10001277" y="6072206"/>
            <a:ext cx="1920000" cy="649482"/>
          </a:xfrm>
          <a:prstGeom prst="rect">
            <a:avLst/>
          </a:prstGeom>
        </p:spPr>
      </p:pic>
    </p:spTree>
    <p:extLst>
      <p:ext uri="{BB962C8B-B14F-4D97-AF65-F5344CB8AC3E}">
        <p14:creationId xmlns:p14="http://schemas.microsoft.com/office/powerpoint/2010/main" val="148588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ck Page, dark option">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3CC662-0CF8-42BB-B482-D3766A6F7684}" type="datetimeFigureOut">
              <a:rPr lang="en-IE" smtClean="0"/>
              <a:t>13/12/2021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6756022-51A8-4B0A-90CB-3BCF1F93B007}" type="slidenum">
              <a:rPr lang="en-IE" smtClean="0"/>
              <a:t>‹#›</a:t>
            </a:fld>
            <a:endParaRPr lang="en-IE"/>
          </a:p>
        </p:txBody>
      </p:sp>
      <p:pic>
        <p:nvPicPr>
          <p:cNvPr id="6" name="Picture 5" descr="Logo Alpha.png"/>
          <p:cNvPicPr>
            <a:picLocks noChangeAspect="1"/>
          </p:cNvPicPr>
          <p:nvPr/>
        </p:nvPicPr>
        <p:blipFill>
          <a:blip r:embed="rId3" cstate="print"/>
          <a:stretch>
            <a:fillRect/>
          </a:stretch>
        </p:blipFill>
        <p:spPr>
          <a:xfrm>
            <a:off x="4476739" y="642918"/>
            <a:ext cx="6917535" cy="2340000"/>
          </a:xfrm>
          <a:prstGeom prst="rect">
            <a:avLst/>
          </a:prstGeom>
        </p:spPr>
      </p:pic>
    </p:spTree>
    <p:extLst>
      <p:ext uri="{BB962C8B-B14F-4D97-AF65-F5344CB8AC3E}">
        <p14:creationId xmlns:p14="http://schemas.microsoft.com/office/powerpoint/2010/main" val="8849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213" y="142852"/>
            <a:ext cx="10782299" cy="785818"/>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857213" y="1142985"/>
            <a:ext cx="10725187" cy="4983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2"/>
          </p:nvPr>
        </p:nvSpPr>
        <p:spPr>
          <a:xfrm>
            <a:off x="761963" y="6356351"/>
            <a:ext cx="28575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CC662-0CF8-42BB-B482-D3766A6F7684}" type="datetimeFigureOut">
              <a:rPr lang="en-IE" smtClean="0"/>
              <a:t>13/12/2021</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56022-51A8-4B0A-90CB-3BCF1F93B007}" type="slidenum">
              <a:rPr lang="en-IE" smtClean="0"/>
              <a:t>‹#›</a:t>
            </a:fld>
            <a:endParaRPr lang="en-IE"/>
          </a:p>
        </p:txBody>
      </p:sp>
    </p:spTree>
    <p:extLst>
      <p:ext uri="{BB962C8B-B14F-4D97-AF65-F5344CB8AC3E}">
        <p14:creationId xmlns:p14="http://schemas.microsoft.com/office/powerpoint/2010/main" val="1242407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4400" b="1"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87EB83-5734-42E1-9F4C-8AEE6A026094}"/>
              </a:ext>
            </a:extLst>
          </p:cNvPr>
          <p:cNvSpPr>
            <a:spLocks noGrp="1"/>
          </p:cNvSpPr>
          <p:nvPr>
            <p:ph type="ctrTitle"/>
          </p:nvPr>
        </p:nvSpPr>
        <p:spPr>
          <a:xfrm>
            <a:off x="879727" y="1900228"/>
            <a:ext cx="4720972" cy="1528772"/>
          </a:xfrm>
        </p:spPr>
        <p:txBody>
          <a:bodyPr/>
          <a:lstStyle/>
          <a:p>
            <a:pPr algn="l"/>
            <a:r>
              <a:rPr lang="en-US" dirty="0"/>
              <a:t>Kiltipper Park </a:t>
            </a:r>
          </a:p>
        </p:txBody>
      </p:sp>
      <p:pic>
        <p:nvPicPr>
          <p:cNvPr id="6" name="Picture 5" descr="Logo, company name&#10;&#10;Description automatically generated">
            <a:extLst>
              <a:ext uri="{FF2B5EF4-FFF2-40B4-BE49-F238E27FC236}">
                <a16:creationId xmlns:a16="http://schemas.microsoft.com/office/drawing/2014/main" id="{DD189110-891A-4F73-9CD7-2D50228995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1596" y="5162396"/>
            <a:ext cx="2612792" cy="1228013"/>
          </a:xfrm>
          <a:prstGeom prst="rect">
            <a:avLst/>
          </a:prstGeom>
        </p:spPr>
      </p:pic>
      <p:pic>
        <p:nvPicPr>
          <p:cNvPr id="7" name="Picture 6">
            <a:extLst>
              <a:ext uri="{FF2B5EF4-FFF2-40B4-BE49-F238E27FC236}">
                <a16:creationId xmlns:a16="http://schemas.microsoft.com/office/drawing/2014/main" id="{3CCA621D-BF71-4D5B-ADD8-DC31BAD8AB25}"/>
              </a:ext>
            </a:extLst>
          </p:cNvPr>
          <p:cNvPicPr>
            <a:picLocks noChangeAspect="1"/>
          </p:cNvPicPr>
          <p:nvPr/>
        </p:nvPicPr>
        <p:blipFill>
          <a:blip r:embed="rId3"/>
          <a:stretch>
            <a:fillRect/>
          </a:stretch>
        </p:blipFill>
        <p:spPr>
          <a:xfrm>
            <a:off x="9040092" y="2664614"/>
            <a:ext cx="2064296" cy="1958296"/>
          </a:xfrm>
          <a:prstGeom prst="rect">
            <a:avLst/>
          </a:prstGeom>
        </p:spPr>
      </p:pic>
    </p:spTree>
    <p:extLst>
      <p:ext uri="{BB962C8B-B14F-4D97-AF65-F5344CB8AC3E}">
        <p14:creationId xmlns:p14="http://schemas.microsoft.com/office/powerpoint/2010/main" val="365375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FA91B4-1B64-402A-8999-E605A4DCA61F}"/>
              </a:ext>
            </a:extLst>
          </p:cNvPr>
          <p:cNvSpPr>
            <a:spLocks noGrp="1"/>
          </p:cNvSpPr>
          <p:nvPr>
            <p:ph type="title"/>
          </p:nvPr>
        </p:nvSpPr>
        <p:spPr/>
        <p:txBody>
          <a:bodyPr>
            <a:normAutofit/>
          </a:bodyPr>
          <a:lstStyle/>
          <a:p>
            <a:r>
              <a:rPr lang="en-IE" sz="4400" b="1" i="0" u="none" strike="noStrike" baseline="0" dirty="0">
                <a:solidFill>
                  <a:srgbClr val="703572"/>
                </a:solidFill>
                <a:latin typeface="Arial-BoldMT"/>
              </a:rPr>
              <a:t>Part 8 Planning</a:t>
            </a:r>
            <a:endParaRPr lang="en-IE" dirty="0"/>
          </a:p>
        </p:txBody>
      </p:sp>
      <p:sp>
        <p:nvSpPr>
          <p:cNvPr id="5" name="Content Placeholder 4">
            <a:extLst>
              <a:ext uri="{FF2B5EF4-FFF2-40B4-BE49-F238E27FC236}">
                <a16:creationId xmlns:a16="http://schemas.microsoft.com/office/drawing/2014/main" id="{C66B5666-DE4F-49E5-9215-C8A2C07982DA}"/>
              </a:ext>
            </a:extLst>
          </p:cNvPr>
          <p:cNvSpPr>
            <a:spLocks noGrp="1"/>
          </p:cNvSpPr>
          <p:nvPr>
            <p:ph idx="1"/>
          </p:nvPr>
        </p:nvSpPr>
        <p:spPr>
          <a:xfrm>
            <a:off x="367146" y="1070249"/>
            <a:ext cx="10782299" cy="5572163"/>
          </a:xfrm>
        </p:spPr>
        <p:txBody>
          <a:bodyPr>
            <a:noAutofit/>
          </a:bodyPr>
          <a:lstStyle/>
          <a:p>
            <a:pPr marL="0" indent="0" algn="l">
              <a:buNone/>
            </a:pPr>
            <a:r>
              <a:rPr lang="en-IE" sz="1800" b="0" i="0" u="none" strike="noStrike" baseline="0" dirty="0">
                <a:latin typeface="ArialMT"/>
              </a:rPr>
              <a:t>In May 2020, South Dublin County Council submitted a Part 8 Planning Application for proposed works</a:t>
            </a:r>
          </a:p>
          <a:p>
            <a:pPr marL="0" indent="0" algn="l">
              <a:buNone/>
            </a:pPr>
            <a:r>
              <a:rPr lang="en-IE" sz="1800" b="0" i="0" u="none" strike="noStrike" baseline="0" dirty="0">
                <a:latin typeface="ArialMT"/>
              </a:rPr>
              <a:t>at Kiltipper Park. The proposed development of the public park includes for the following:</a:t>
            </a:r>
          </a:p>
          <a:p>
            <a:pPr marL="0" indent="0" algn="l">
              <a:buNone/>
            </a:pPr>
            <a:endParaRPr lang="en-IE" sz="1800" b="0" i="0" u="none" strike="noStrike" baseline="0" dirty="0">
              <a:latin typeface="ArialMT"/>
            </a:endParaRPr>
          </a:p>
          <a:p>
            <a:pPr algn="l"/>
            <a:r>
              <a:rPr lang="en-IE" sz="1800" b="0" i="0" u="none" strike="noStrike" baseline="0" dirty="0">
                <a:latin typeface="ArialMT"/>
              </a:rPr>
              <a:t>Construction of 30 additional parking spaces with adjacent access footway and lengthened access roadway;</a:t>
            </a:r>
          </a:p>
          <a:p>
            <a:pPr algn="l"/>
            <a:r>
              <a:rPr lang="en-IE" sz="1800" b="0" i="0" u="none" strike="noStrike" baseline="0" dirty="0">
                <a:latin typeface="ArialMT"/>
              </a:rPr>
              <a:t>New shared surface entrance and access pathway;</a:t>
            </a:r>
          </a:p>
          <a:p>
            <a:pPr algn="l"/>
            <a:r>
              <a:rPr lang="en-IE" sz="1800" b="0" u="sng" strike="noStrike" baseline="0" dirty="0">
                <a:latin typeface="ArialMT"/>
              </a:rPr>
              <a:t>Provision of 1 GAA pitch with vertical ball-stop netting and associated features</a:t>
            </a:r>
          </a:p>
          <a:p>
            <a:pPr algn="l"/>
            <a:r>
              <a:rPr lang="en-IE" sz="1800" b="0" u="sng" strike="noStrike" baseline="0" dirty="0">
                <a:latin typeface="ArialMT"/>
              </a:rPr>
              <a:t>Provision of 2 soccer pitches and associated features</a:t>
            </a:r>
          </a:p>
          <a:p>
            <a:pPr algn="l"/>
            <a:r>
              <a:rPr lang="en-IE" sz="1800" b="0" i="0" u="none" strike="noStrike" baseline="0" dirty="0">
                <a:latin typeface="ArialMT"/>
              </a:rPr>
              <a:t>Provision of children’s playground area and linear natural play areas</a:t>
            </a:r>
          </a:p>
          <a:p>
            <a:pPr algn="l"/>
            <a:r>
              <a:rPr lang="en-IE" sz="1800" b="0" i="0" u="none" strike="noStrike" baseline="0" dirty="0">
                <a:latin typeface="ArialMT"/>
              </a:rPr>
              <a:t>Integrated landscape features including woodland area;</a:t>
            </a:r>
          </a:p>
          <a:p>
            <a:pPr algn="l"/>
            <a:r>
              <a:rPr lang="en-IE" sz="1800" b="0" i="0" u="none" strike="noStrike" baseline="0" dirty="0">
                <a:latin typeface="ArialMT"/>
              </a:rPr>
              <a:t>All associated swales, drainage, wetland areas and ancillary works</a:t>
            </a:r>
          </a:p>
          <a:p>
            <a:pPr algn="l"/>
            <a:r>
              <a:rPr lang="en-IE" sz="1800" b="0" i="0" u="none" strike="noStrike" baseline="0" dirty="0">
                <a:latin typeface="ArialMT"/>
              </a:rPr>
              <a:t>All incidental park furniture such as benches, signage and bins</a:t>
            </a:r>
          </a:p>
          <a:p>
            <a:pPr algn="l"/>
            <a:r>
              <a:rPr lang="en-IE" sz="1800" b="0" i="0" u="none" strike="noStrike" baseline="0" dirty="0">
                <a:latin typeface="ArialMT"/>
              </a:rPr>
              <a:t>All ancillary works.</a:t>
            </a:r>
          </a:p>
          <a:p>
            <a:pPr marL="0" indent="0" algn="l">
              <a:buNone/>
            </a:pPr>
            <a:endParaRPr lang="en-IE" sz="1800" b="0" i="0" u="none" strike="noStrike" baseline="0" dirty="0">
              <a:latin typeface="ArialMT"/>
            </a:endParaRPr>
          </a:p>
          <a:p>
            <a:pPr marL="0" indent="0" algn="l">
              <a:buNone/>
            </a:pPr>
            <a:r>
              <a:rPr lang="en-IE" sz="1800" b="0" i="0" u="none" strike="noStrike" baseline="0" dirty="0">
                <a:latin typeface="ArialMT"/>
              </a:rPr>
              <a:t>This proposal had also undergone Appropriate Assessment Screening under the Habitats Directive</a:t>
            </a:r>
          </a:p>
          <a:p>
            <a:pPr marL="0" indent="0" algn="l">
              <a:buNone/>
            </a:pPr>
            <a:r>
              <a:rPr lang="en-IE" sz="1800" b="0" i="0" u="none" strike="noStrike" baseline="0" dirty="0">
                <a:latin typeface="ArialMT"/>
              </a:rPr>
              <a:t>(92/43/EEC) and screening for Environmental Impact Assessment under the EIA Directive 2014/52/EU.</a:t>
            </a:r>
            <a:endParaRPr lang="en-IE" sz="1800" dirty="0">
              <a:latin typeface="ArialMT"/>
            </a:endParaRPr>
          </a:p>
        </p:txBody>
      </p:sp>
      <p:pic>
        <p:nvPicPr>
          <p:cNvPr id="6" name="Picture 5">
            <a:extLst>
              <a:ext uri="{FF2B5EF4-FFF2-40B4-BE49-F238E27FC236}">
                <a16:creationId xmlns:a16="http://schemas.microsoft.com/office/drawing/2014/main" id="{B71A27A5-C81C-4D32-849F-27DAB56C3C42}"/>
              </a:ext>
            </a:extLst>
          </p:cNvPr>
          <p:cNvPicPr>
            <a:picLocks noChangeAspect="1"/>
          </p:cNvPicPr>
          <p:nvPr/>
        </p:nvPicPr>
        <p:blipFill>
          <a:blip r:embed="rId2"/>
          <a:stretch>
            <a:fillRect/>
          </a:stretch>
        </p:blipFill>
        <p:spPr>
          <a:xfrm>
            <a:off x="10845800" y="4985746"/>
            <a:ext cx="996313" cy="945153"/>
          </a:xfrm>
          <a:prstGeom prst="rect">
            <a:avLst/>
          </a:prstGeom>
        </p:spPr>
      </p:pic>
      <p:pic>
        <p:nvPicPr>
          <p:cNvPr id="7" name="Picture 6" descr="Logo, company name&#10;&#10;Description automatically generated">
            <a:extLst>
              <a:ext uri="{FF2B5EF4-FFF2-40B4-BE49-F238E27FC236}">
                <a16:creationId xmlns:a16="http://schemas.microsoft.com/office/drawing/2014/main" id="{EA3A6011-7998-4E6B-AE6F-811508EAF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4876" y="4048929"/>
            <a:ext cx="1537237" cy="722502"/>
          </a:xfrm>
          <a:prstGeom prst="rect">
            <a:avLst/>
          </a:prstGeom>
        </p:spPr>
      </p:pic>
    </p:spTree>
    <p:extLst>
      <p:ext uri="{BB962C8B-B14F-4D97-AF65-F5344CB8AC3E}">
        <p14:creationId xmlns:p14="http://schemas.microsoft.com/office/powerpoint/2010/main" val="38823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C132C9-C815-4315-9005-F1F9F5459888}"/>
              </a:ext>
            </a:extLst>
          </p:cNvPr>
          <p:cNvPicPr>
            <a:picLocks noChangeAspect="1"/>
          </p:cNvPicPr>
          <p:nvPr/>
        </p:nvPicPr>
        <p:blipFill>
          <a:blip r:embed="rId3"/>
          <a:stretch>
            <a:fillRect/>
          </a:stretch>
        </p:blipFill>
        <p:spPr>
          <a:xfrm>
            <a:off x="1552730" y="139823"/>
            <a:ext cx="8641464" cy="6209022"/>
          </a:xfrm>
          <a:prstGeom prst="rect">
            <a:avLst/>
          </a:prstGeom>
        </p:spPr>
      </p:pic>
      <p:pic>
        <p:nvPicPr>
          <p:cNvPr id="8" name="Picture 7">
            <a:extLst>
              <a:ext uri="{FF2B5EF4-FFF2-40B4-BE49-F238E27FC236}">
                <a16:creationId xmlns:a16="http://schemas.microsoft.com/office/drawing/2014/main" id="{8A4693BE-45B9-4E5F-9813-11C17D6AC717}"/>
              </a:ext>
            </a:extLst>
          </p:cNvPr>
          <p:cNvPicPr>
            <a:picLocks noChangeAspect="1"/>
          </p:cNvPicPr>
          <p:nvPr/>
        </p:nvPicPr>
        <p:blipFill>
          <a:blip r:embed="rId4"/>
          <a:stretch>
            <a:fillRect/>
          </a:stretch>
        </p:blipFill>
        <p:spPr>
          <a:xfrm>
            <a:off x="10845800" y="4985746"/>
            <a:ext cx="996313" cy="945153"/>
          </a:xfrm>
          <a:prstGeom prst="rect">
            <a:avLst/>
          </a:prstGeom>
        </p:spPr>
      </p:pic>
      <p:pic>
        <p:nvPicPr>
          <p:cNvPr id="9" name="Picture 8" descr="Logo, company name&#10;&#10;Description automatically generated">
            <a:extLst>
              <a:ext uri="{FF2B5EF4-FFF2-40B4-BE49-F238E27FC236}">
                <a16:creationId xmlns:a16="http://schemas.microsoft.com/office/drawing/2014/main" id="{BDE95D15-0F5C-4A0C-8351-306492433C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4876" y="4048929"/>
            <a:ext cx="1537237" cy="722502"/>
          </a:xfrm>
          <a:prstGeom prst="rect">
            <a:avLst/>
          </a:prstGeom>
        </p:spPr>
      </p:pic>
      <p:sp>
        <p:nvSpPr>
          <p:cNvPr id="10" name="TextBox 9">
            <a:extLst>
              <a:ext uri="{FF2B5EF4-FFF2-40B4-BE49-F238E27FC236}">
                <a16:creationId xmlns:a16="http://schemas.microsoft.com/office/drawing/2014/main" id="{646DE0EA-4D3D-4054-B76A-98F7F93FED34}"/>
              </a:ext>
            </a:extLst>
          </p:cNvPr>
          <p:cNvSpPr txBox="1"/>
          <p:nvPr/>
        </p:nvSpPr>
        <p:spPr>
          <a:xfrm>
            <a:off x="3746639" y="6348845"/>
            <a:ext cx="4698722" cy="369332"/>
          </a:xfrm>
          <a:prstGeom prst="rect">
            <a:avLst/>
          </a:prstGeom>
          <a:noFill/>
        </p:spPr>
        <p:txBody>
          <a:bodyPr wrap="none" rtlCol="0">
            <a:spAutoFit/>
          </a:bodyPr>
          <a:lstStyle/>
          <a:p>
            <a:r>
              <a:rPr lang="en-IE" dirty="0">
                <a:latin typeface="ArialMT"/>
              </a:rPr>
              <a:t>Part 8 Planning - Proposed Site Layout Plan</a:t>
            </a:r>
          </a:p>
        </p:txBody>
      </p:sp>
    </p:spTree>
    <p:extLst>
      <p:ext uri="{BB962C8B-B14F-4D97-AF65-F5344CB8AC3E}">
        <p14:creationId xmlns:p14="http://schemas.microsoft.com/office/powerpoint/2010/main" val="335206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FA91B4-1B64-402A-8999-E605A4DCA61F}"/>
              </a:ext>
            </a:extLst>
          </p:cNvPr>
          <p:cNvSpPr>
            <a:spLocks noGrp="1"/>
          </p:cNvSpPr>
          <p:nvPr>
            <p:ph type="title"/>
          </p:nvPr>
        </p:nvSpPr>
        <p:spPr/>
        <p:txBody>
          <a:bodyPr>
            <a:normAutofit/>
          </a:bodyPr>
          <a:lstStyle/>
          <a:p>
            <a:r>
              <a:rPr lang="en-IE" sz="4400" b="1" i="0" u="none" strike="noStrike" baseline="0" dirty="0">
                <a:solidFill>
                  <a:srgbClr val="703572"/>
                </a:solidFill>
                <a:latin typeface="Arial-BoldMT"/>
              </a:rPr>
              <a:t>Part 8 Planning Conditions</a:t>
            </a:r>
            <a:endParaRPr lang="en-IE" dirty="0"/>
          </a:p>
        </p:txBody>
      </p:sp>
      <p:sp>
        <p:nvSpPr>
          <p:cNvPr id="5" name="Content Placeholder 4">
            <a:extLst>
              <a:ext uri="{FF2B5EF4-FFF2-40B4-BE49-F238E27FC236}">
                <a16:creationId xmlns:a16="http://schemas.microsoft.com/office/drawing/2014/main" id="{C66B5666-DE4F-49E5-9215-C8A2C07982DA}"/>
              </a:ext>
            </a:extLst>
          </p:cNvPr>
          <p:cNvSpPr>
            <a:spLocks noGrp="1"/>
          </p:cNvSpPr>
          <p:nvPr>
            <p:ph idx="1"/>
          </p:nvPr>
        </p:nvSpPr>
        <p:spPr>
          <a:xfrm>
            <a:off x="733407" y="1142986"/>
            <a:ext cx="9571469" cy="5465632"/>
          </a:xfrm>
        </p:spPr>
        <p:txBody>
          <a:bodyPr>
            <a:noAutofit/>
          </a:bodyPr>
          <a:lstStyle/>
          <a:p>
            <a:pPr marL="0" indent="0" algn="just">
              <a:buNone/>
            </a:pPr>
            <a:r>
              <a:rPr lang="en-IE" sz="1800" b="0" i="0" u="none" strike="noStrike" baseline="0" dirty="0">
                <a:latin typeface="ArialMT"/>
              </a:rPr>
              <a:t>Approval for this Part 8 planning application for the proposed works at Kiltipper Park was granted at a South Dublin County Council meeting on 13</a:t>
            </a:r>
            <a:r>
              <a:rPr lang="en-IE" sz="1800" b="0" i="0" u="none" strike="noStrike" baseline="30000" dirty="0">
                <a:latin typeface="ArialMT"/>
              </a:rPr>
              <a:t>th</a:t>
            </a:r>
            <a:r>
              <a:rPr lang="en-IE" sz="1800" b="0" i="0" u="none" strike="noStrike" baseline="0" dirty="0">
                <a:latin typeface="ArialMT"/>
              </a:rPr>
              <a:t> July 2020 with the following amendment incorporated below:</a:t>
            </a:r>
          </a:p>
          <a:p>
            <a:pPr marL="0" indent="0" algn="just">
              <a:buNone/>
            </a:pPr>
            <a:endParaRPr lang="en-IE" sz="1800" dirty="0">
              <a:latin typeface="ArialMT"/>
            </a:endParaRPr>
          </a:p>
          <a:p>
            <a:pPr marL="0" indent="0" algn="just">
              <a:buNone/>
            </a:pPr>
            <a:r>
              <a:rPr lang="en-IE" sz="1800" b="0" i="1" u="none" strike="noStrike" baseline="0" dirty="0">
                <a:solidFill>
                  <a:schemeClr val="tx1">
                    <a:lumMod val="60000"/>
                    <a:lumOff val="40000"/>
                  </a:schemeClr>
                </a:solidFill>
                <a:latin typeface="ArialMT"/>
              </a:rPr>
              <a:t>“That this Council requests the Chief Executive to look at the reorientation of the soccer and GAA pitches to maximise distance from the houses on Ellensborough Grange”</a:t>
            </a:r>
          </a:p>
          <a:p>
            <a:pPr marL="0" indent="0" algn="just">
              <a:buNone/>
            </a:pPr>
            <a:endParaRPr lang="en-IE" sz="1800" b="0" i="0" u="none" strike="noStrike" baseline="0" dirty="0">
              <a:latin typeface="ArialMT"/>
            </a:endParaRPr>
          </a:p>
          <a:p>
            <a:pPr marL="0" indent="0" algn="just">
              <a:buNone/>
            </a:pPr>
            <a:r>
              <a:rPr lang="en-IE" sz="1800" b="0" i="0" u="none" strike="noStrike" baseline="0" dirty="0">
                <a:latin typeface="ArialMT"/>
              </a:rPr>
              <a:t>During this Council meeting, a discussion was held about the local clubs and their specific requirements, and the need for sports pitches within the local area that needs to be facilitated. It was noted that during the detailed design stage the Council will consider options to maximise distance from the houses at Ellensborough Grange. </a:t>
            </a:r>
          </a:p>
          <a:p>
            <a:pPr marL="0" indent="0" algn="just">
              <a:buNone/>
            </a:pPr>
            <a:endParaRPr lang="en-IE" sz="1800" dirty="0">
              <a:latin typeface="ArialMT"/>
            </a:endParaRPr>
          </a:p>
          <a:p>
            <a:pPr marL="0" indent="0" algn="just">
              <a:buNone/>
            </a:pPr>
            <a:r>
              <a:rPr lang="en-IE" sz="1800" b="0" i="1" u="none" strike="noStrike" baseline="0" dirty="0">
                <a:solidFill>
                  <a:schemeClr val="tx1">
                    <a:lumMod val="60000"/>
                    <a:lumOff val="40000"/>
                  </a:schemeClr>
                </a:solidFill>
                <a:latin typeface="ArialMT"/>
              </a:rPr>
              <a:t>“That as the proposal is in conformity with proper planning and sustainable development and is supported by the Council’s Sports Pitch Strategy, the Council will proceed with the Part 8 proposal to construct the public park’s development as proposed at Kiltipper Park including  the amendment.”</a:t>
            </a:r>
          </a:p>
          <a:p>
            <a:pPr marL="0" indent="0" algn="just">
              <a:buNone/>
            </a:pPr>
            <a:endParaRPr lang="en-IE" sz="1800" dirty="0"/>
          </a:p>
        </p:txBody>
      </p:sp>
      <p:pic>
        <p:nvPicPr>
          <p:cNvPr id="6" name="Picture 5">
            <a:extLst>
              <a:ext uri="{FF2B5EF4-FFF2-40B4-BE49-F238E27FC236}">
                <a16:creationId xmlns:a16="http://schemas.microsoft.com/office/drawing/2014/main" id="{F34432B4-8978-4890-AFBB-C14A91965904}"/>
              </a:ext>
            </a:extLst>
          </p:cNvPr>
          <p:cNvPicPr>
            <a:picLocks noChangeAspect="1"/>
          </p:cNvPicPr>
          <p:nvPr/>
        </p:nvPicPr>
        <p:blipFill>
          <a:blip r:embed="rId2"/>
          <a:stretch>
            <a:fillRect/>
          </a:stretch>
        </p:blipFill>
        <p:spPr>
          <a:xfrm>
            <a:off x="10845800" y="4985746"/>
            <a:ext cx="996313" cy="945153"/>
          </a:xfrm>
          <a:prstGeom prst="rect">
            <a:avLst/>
          </a:prstGeom>
        </p:spPr>
      </p:pic>
      <p:pic>
        <p:nvPicPr>
          <p:cNvPr id="7" name="Picture 6" descr="Logo, company name&#10;&#10;Description automatically generated">
            <a:extLst>
              <a:ext uri="{FF2B5EF4-FFF2-40B4-BE49-F238E27FC236}">
                <a16:creationId xmlns:a16="http://schemas.microsoft.com/office/drawing/2014/main" id="{45C78A6F-4A1B-4669-BFA2-BB1D3059D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4876" y="4048929"/>
            <a:ext cx="1537237" cy="722502"/>
          </a:xfrm>
          <a:prstGeom prst="rect">
            <a:avLst/>
          </a:prstGeom>
        </p:spPr>
      </p:pic>
    </p:spTree>
    <p:extLst>
      <p:ext uri="{BB962C8B-B14F-4D97-AF65-F5344CB8AC3E}">
        <p14:creationId xmlns:p14="http://schemas.microsoft.com/office/powerpoint/2010/main" val="149040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741E-879C-4015-B4E2-B36082F54F22}"/>
              </a:ext>
            </a:extLst>
          </p:cNvPr>
          <p:cNvSpPr>
            <a:spLocks noGrp="1"/>
          </p:cNvSpPr>
          <p:nvPr>
            <p:ph type="title"/>
          </p:nvPr>
        </p:nvSpPr>
        <p:spPr>
          <a:xfrm>
            <a:off x="857213" y="142852"/>
            <a:ext cx="10782299" cy="785818"/>
          </a:xfrm>
        </p:spPr>
        <p:txBody>
          <a:bodyPr anchor="ctr">
            <a:normAutofit/>
          </a:bodyPr>
          <a:lstStyle/>
          <a:p>
            <a:r>
              <a:rPr lang="en-IE" dirty="0">
                <a:solidFill>
                  <a:srgbClr val="703572"/>
                </a:solidFill>
                <a:latin typeface="Arial-BoldMT"/>
              </a:rPr>
              <a:t>Consideration of Planning Conditions</a:t>
            </a:r>
            <a:endParaRPr lang="en-IE" dirty="0"/>
          </a:p>
        </p:txBody>
      </p:sp>
      <p:sp>
        <p:nvSpPr>
          <p:cNvPr id="3" name="Content Placeholder 2">
            <a:extLst>
              <a:ext uri="{FF2B5EF4-FFF2-40B4-BE49-F238E27FC236}">
                <a16:creationId xmlns:a16="http://schemas.microsoft.com/office/drawing/2014/main" id="{21544975-3175-40BA-8B2F-F8E480A4AD8A}"/>
              </a:ext>
            </a:extLst>
          </p:cNvPr>
          <p:cNvSpPr>
            <a:spLocks noGrp="1"/>
          </p:cNvSpPr>
          <p:nvPr>
            <p:ph sz="half" idx="2"/>
          </p:nvPr>
        </p:nvSpPr>
        <p:spPr>
          <a:xfrm>
            <a:off x="4474354" y="1044685"/>
            <a:ext cx="7717646" cy="4212102"/>
          </a:xfrm>
        </p:spPr>
        <p:txBody>
          <a:bodyPr>
            <a:noAutofit/>
          </a:bodyPr>
          <a:lstStyle/>
          <a:p>
            <a:pPr marL="0" indent="0" algn="just">
              <a:buFont typeface="Arial" pitchFamily="34" charset="0"/>
              <a:buNone/>
            </a:pPr>
            <a:r>
              <a:rPr lang="en-IE" sz="1400" dirty="0">
                <a:latin typeface="ArialMT"/>
              </a:rPr>
              <a:t>South Dublin County Council has taken into consideration the Conditions from the Part 8 Planning Application. The image presented shows the original orientation of the GAA Pitch (Red Line) and revised orientation of the GAA Pitch (Blue Line).</a:t>
            </a:r>
          </a:p>
          <a:p>
            <a:pPr marL="0" indent="0" algn="just">
              <a:buFont typeface="Arial" pitchFamily="34" charset="0"/>
              <a:buNone/>
            </a:pPr>
            <a:endParaRPr lang="en-IE" sz="1400" dirty="0">
              <a:latin typeface="ArialMT"/>
            </a:endParaRPr>
          </a:p>
          <a:p>
            <a:pPr marL="0" indent="0" algn="just">
              <a:buFont typeface="Arial" pitchFamily="34" charset="0"/>
              <a:buNone/>
            </a:pPr>
            <a:r>
              <a:rPr lang="en-IE" sz="1400" dirty="0">
                <a:latin typeface="ArialMT"/>
              </a:rPr>
              <a:t>The revised orientation is the maximum distance the GAA pitch can be repositioned while still providing a 3.21 metre separation from the existing pathway running along the western edge of the public park.</a:t>
            </a:r>
          </a:p>
          <a:p>
            <a:pPr marL="0" indent="0" algn="just">
              <a:buNone/>
            </a:pPr>
            <a:r>
              <a:rPr lang="en-IE" sz="1400" dirty="0">
                <a:latin typeface="ArialMT"/>
              </a:rPr>
              <a:t>The orientation of the GAA Pitch cannot be moved any further due to the following:</a:t>
            </a:r>
          </a:p>
          <a:p>
            <a:pPr algn="just">
              <a:buFont typeface="+mj-lt"/>
              <a:buAutoNum type="arabicPeriod"/>
            </a:pPr>
            <a:r>
              <a:rPr lang="en-IE" sz="1400" dirty="0">
                <a:latin typeface="ArialMT"/>
              </a:rPr>
              <a:t>Close proximity to entrance and car park to the north.</a:t>
            </a:r>
          </a:p>
          <a:p>
            <a:pPr algn="just">
              <a:buFont typeface="+mj-lt"/>
              <a:buAutoNum type="arabicPeriod"/>
            </a:pPr>
            <a:r>
              <a:rPr lang="en-IE" sz="1400" dirty="0">
                <a:latin typeface="ArialMT"/>
              </a:rPr>
              <a:t>Close proximity to the existing footpath along the western edge of Park. </a:t>
            </a:r>
          </a:p>
          <a:p>
            <a:pPr algn="just">
              <a:buFont typeface="+mj-lt"/>
              <a:buAutoNum type="arabicPeriod"/>
            </a:pPr>
            <a:r>
              <a:rPr lang="en-IE" sz="1400" dirty="0">
                <a:latin typeface="ArialMT"/>
              </a:rPr>
              <a:t>Avoid further encroachment on the natural habitats (meadows and hedgerows) further into the Park. </a:t>
            </a:r>
          </a:p>
          <a:p>
            <a:pPr algn="just">
              <a:buFont typeface="+mj-lt"/>
              <a:buAutoNum type="arabicPeriod"/>
            </a:pPr>
            <a:r>
              <a:rPr lang="en-IE" sz="1400" dirty="0">
                <a:latin typeface="ArialMT"/>
              </a:rPr>
              <a:t>Natural topography of park dictates optimal location for flat surface. </a:t>
            </a:r>
          </a:p>
          <a:p>
            <a:pPr marL="0" indent="0" algn="just">
              <a:buNone/>
            </a:pPr>
            <a:endParaRPr lang="en-IE" sz="1400" dirty="0">
              <a:latin typeface="ArialMT"/>
            </a:endParaRPr>
          </a:p>
          <a:p>
            <a:pPr marL="0" indent="0" algn="just">
              <a:buNone/>
            </a:pPr>
            <a:r>
              <a:rPr lang="en-IE" sz="1400" b="0" i="0" u="none" strike="noStrike" baseline="0" dirty="0">
                <a:latin typeface="ArialMT"/>
              </a:rPr>
              <a:t>After an exploratory review </a:t>
            </a:r>
            <a:r>
              <a:rPr lang="en-IE" sz="1400" dirty="0">
                <a:latin typeface="ArialMT"/>
              </a:rPr>
              <a:t>of the </a:t>
            </a:r>
            <a:r>
              <a:rPr lang="en-IE" sz="1400" b="0" i="0" u="none" strike="noStrike" baseline="0" dirty="0">
                <a:latin typeface="ArialMT"/>
              </a:rPr>
              <a:t>proposed GAA pitch, it has been determined that the pitch can be relocated in a south-westerly direction by a distance of 8.67 metres approximately, away from the houses at Ellensborough Grange. </a:t>
            </a:r>
            <a:endParaRPr lang="en-IE" sz="1400" dirty="0">
              <a:latin typeface="ArialMT"/>
            </a:endParaRPr>
          </a:p>
        </p:txBody>
      </p:sp>
      <p:pic>
        <p:nvPicPr>
          <p:cNvPr id="6" name="Picture 5">
            <a:extLst>
              <a:ext uri="{FF2B5EF4-FFF2-40B4-BE49-F238E27FC236}">
                <a16:creationId xmlns:a16="http://schemas.microsoft.com/office/drawing/2014/main" id="{6D8E1B2C-D6B6-4252-8658-CC15A6305C12}"/>
              </a:ext>
            </a:extLst>
          </p:cNvPr>
          <p:cNvPicPr>
            <a:picLocks noChangeAspect="1"/>
          </p:cNvPicPr>
          <p:nvPr/>
        </p:nvPicPr>
        <p:blipFill>
          <a:blip r:embed="rId2"/>
          <a:stretch>
            <a:fillRect/>
          </a:stretch>
        </p:blipFill>
        <p:spPr>
          <a:xfrm>
            <a:off x="8854890" y="6114743"/>
            <a:ext cx="775248" cy="735440"/>
          </a:xfrm>
          <a:prstGeom prst="rect">
            <a:avLst/>
          </a:prstGeom>
        </p:spPr>
      </p:pic>
      <p:pic>
        <p:nvPicPr>
          <p:cNvPr id="7" name="Picture 6" descr="Logo, company name&#10;&#10;Description automatically generated">
            <a:extLst>
              <a:ext uri="{FF2B5EF4-FFF2-40B4-BE49-F238E27FC236}">
                <a16:creationId xmlns:a16="http://schemas.microsoft.com/office/drawing/2014/main" id="{B1D67D8B-D66E-427F-A9A1-D94B8F55C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412" y="6137488"/>
            <a:ext cx="1537237" cy="722502"/>
          </a:xfrm>
          <a:prstGeom prst="rect">
            <a:avLst/>
          </a:prstGeom>
        </p:spPr>
      </p:pic>
      <p:pic>
        <p:nvPicPr>
          <p:cNvPr id="15" name="Picture 14">
            <a:extLst>
              <a:ext uri="{FF2B5EF4-FFF2-40B4-BE49-F238E27FC236}">
                <a16:creationId xmlns:a16="http://schemas.microsoft.com/office/drawing/2014/main" id="{F1D6720B-D8A4-4728-87AC-B076399F9411}"/>
              </a:ext>
            </a:extLst>
          </p:cNvPr>
          <p:cNvPicPr>
            <a:picLocks noChangeAspect="1"/>
          </p:cNvPicPr>
          <p:nvPr/>
        </p:nvPicPr>
        <p:blipFill>
          <a:blip r:embed="rId4"/>
          <a:stretch>
            <a:fillRect/>
          </a:stretch>
        </p:blipFill>
        <p:spPr>
          <a:xfrm>
            <a:off x="0" y="1051902"/>
            <a:ext cx="4450080" cy="5798281"/>
          </a:xfrm>
          <a:prstGeom prst="rect">
            <a:avLst/>
          </a:prstGeom>
        </p:spPr>
      </p:pic>
      <p:pic>
        <p:nvPicPr>
          <p:cNvPr id="12" name="Picture 11">
            <a:extLst>
              <a:ext uri="{FF2B5EF4-FFF2-40B4-BE49-F238E27FC236}">
                <a16:creationId xmlns:a16="http://schemas.microsoft.com/office/drawing/2014/main" id="{D48F4BC8-D87F-48B3-A2A0-142A5B6B0AA1}"/>
              </a:ext>
            </a:extLst>
          </p:cNvPr>
          <p:cNvPicPr>
            <a:picLocks noChangeAspect="1"/>
          </p:cNvPicPr>
          <p:nvPr/>
        </p:nvPicPr>
        <p:blipFill>
          <a:blip r:embed="rId5"/>
          <a:stretch>
            <a:fillRect/>
          </a:stretch>
        </p:blipFill>
        <p:spPr>
          <a:xfrm>
            <a:off x="4474354" y="5256787"/>
            <a:ext cx="1956448" cy="1593396"/>
          </a:xfrm>
          <a:prstGeom prst="rect">
            <a:avLst/>
          </a:prstGeom>
        </p:spPr>
      </p:pic>
    </p:spTree>
    <p:extLst>
      <p:ext uri="{BB962C8B-B14F-4D97-AF65-F5344CB8AC3E}">
        <p14:creationId xmlns:p14="http://schemas.microsoft.com/office/powerpoint/2010/main" val="165304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741E-879C-4015-B4E2-B36082F54F22}"/>
              </a:ext>
            </a:extLst>
          </p:cNvPr>
          <p:cNvSpPr>
            <a:spLocks noGrp="1"/>
          </p:cNvSpPr>
          <p:nvPr>
            <p:ph type="title"/>
          </p:nvPr>
        </p:nvSpPr>
        <p:spPr/>
        <p:txBody>
          <a:bodyPr>
            <a:noAutofit/>
          </a:bodyPr>
          <a:lstStyle/>
          <a:p>
            <a:r>
              <a:rPr lang="en-IE" dirty="0">
                <a:solidFill>
                  <a:srgbClr val="703572"/>
                </a:solidFill>
                <a:latin typeface="Arial-BoldMT"/>
              </a:rPr>
              <a:t>Consideration of Planning Conditions</a:t>
            </a:r>
          </a:p>
        </p:txBody>
      </p:sp>
      <p:sp>
        <p:nvSpPr>
          <p:cNvPr id="3" name="Content Placeholder 2">
            <a:extLst>
              <a:ext uri="{FF2B5EF4-FFF2-40B4-BE49-F238E27FC236}">
                <a16:creationId xmlns:a16="http://schemas.microsoft.com/office/drawing/2014/main" id="{21544975-3175-40BA-8B2F-F8E480A4AD8A}"/>
              </a:ext>
            </a:extLst>
          </p:cNvPr>
          <p:cNvSpPr>
            <a:spLocks noGrp="1"/>
          </p:cNvSpPr>
          <p:nvPr>
            <p:ph idx="1"/>
          </p:nvPr>
        </p:nvSpPr>
        <p:spPr>
          <a:xfrm>
            <a:off x="287514" y="1086973"/>
            <a:ext cx="5647396" cy="5628176"/>
          </a:xfrm>
        </p:spPr>
        <p:txBody>
          <a:bodyPr>
            <a:normAutofit/>
          </a:bodyPr>
          <a:lstStyle/>
          <a:p>
            <a:pPr marL="0" indent="0" algn="just">
              <a:buNone/>
            </a:pPr>
            <a:r>
              <a:rPr lang="en-IE" sz="1600" dirty="0">
                <a:latin typeface="ArialMT"/>
              </a:rPr>
              <a:t>T</a:t>
            </a:r>
            <a:r>
              <a:rPr lang="en-IE" sz="1600" b="0" i="0" u="none" strike="noStrike" baseline="0" dirty="0">
                <a:latin typeface="ArialMT"/>
              </a:rPr>
              <a:t>he location and orientatio</a:t>
            </a:r>
            <a:r>
              <a:rPr lang="en-IE" sz="1600" dirty="0">
                <a:latin typeface="ArialMT"/>
              </a:rPr>
              <a:t>n of the </a:t>
            </a:r>
            <a:r>
              <a:rPr lang="en-IE" sz="1600" b="0" i="0" u="none" strike="noStrike" baseline="0" dirty="0">
                <a:latin typeface="ArialMT"/>
              </a:rPr>
              <a:t>Soccer Pitches have also been considered by South Dublin County Council as part of this Condition. </a:t>
            </a:r>
          </a:p>
          <a:p>
            <a:pPr marL="0" indent="0" algn="just">
              <a:buNone/>
            </a:pPr>
            <a:endParaRPr lang="en-IE" sz="1600" dirty="0">
              <a:latin typeface="ArialMT"/>
            </a:endParaRPr>
          </a:p>
          <a:p>
            <a:pPr marL="0" indent="0" algn="just">
              <a:buNone/>
            </a:pPr>
            <a:r>
              <a:rPr lang="en-IE" sz="1600" b="0" i="0" u="none" strike="noStrike" baseline="0" dirty="0">
                <a:latin typeface="ArialMT"/>
              </a:rPr>
              <a:t>From a thorough examination t</a:t>
            </a:r>
            <a:r>
              <a:rPr lang="en-IE" sz="1600" dirty="0">
                <a:latin typeface="ArialMT"/>
              </a:rPr>
              <a:t>he orientation of the Soccer Pitches will remain unchanged due to the following:</a:t>
            </a:r>
          </a:p>
          <a:p>
            <a:pPr algn="just">
              <a:buFont typeface="+mj-lt"/>
              <a:buAutoNum type="arabicPeriod"/>
            </a:pPr>
            <a:r>
              <a:rPr lang="en-IE" sz="1600" dirty="0">
                <a:latin typeface="ArialMT"/>
              </a:rPr>
              <a:t>Close proximity to GAA Pitch to the north.</a:t>
            </a:r>
          </a:p>
          <a:p>
            <a:pPr algn="just">
              <a:buFont typeface="+mj-lt"/>
              <a:buAutoNum type="arabicPeriod"/>
            </a:pPr>
            <a:r>
              <a:rPr lang="en-IE" sz="1600" dirty="0">
                <a:latin typeface="ArialMT"/>
              </a:rPr>
              <a:t>Close proximity to the existing footpaths to the west and south. </a:t>
            </a:r>
          </a:p>
          <a:p>
            <a:pPr algn="just">
              <a:buFont typeface="+mj-lt"/>
              <a:buAutoNum type="arabicPeriod"/>
            </a:pPr>
            <a:r>
              <a:rPr lang="en-IE" sz="1600" dirty="0">
                <a:latin typeface="ArialMT"/>
              </a:rPr>
              <a:t>Avoid further encroachment on the natural habitats (meadows and hedgerows). </a:t>
            </a:r>
          </a:p>
          <a:p>
            <a:pPr algn="just">
              <a:buFont typeface="+mj-lt"/>
              <a:buAutoNum type="arabicPeriod"/>
            </a:pPr>
            <a:r>
              <a:rPr lang="en-IE" sz="1600" dirty="0">
                <a:latin typeface="ArialMT"/>
              </a:rPr>
              <a:t>Natural topography of park dictates optimal location for flat surface. </a:t>
            </a:r>
          </a:p>
          <a:p>
            <a:pPr marL="0" indent="0" algn="just">
              <a:buNone/>
            </a:pPr>
            <a:endParaRPr lang="en-IE" sz="1600" dirty="0">
              <a:latin typeface="ArialMT"/>
            </a:endParaRPr>
          </a:p>
          <a:p>
            <a:pPr marL="0" indent="0" algn="just">
              <a:buNone/>
            </a:pPr>
            <a:r>
              <a:rPr lang="en-IE" sz="1600" b="0" i="0" u="none" strike="noStrike" baseline="0" dirty="0">
                <a:latin typeface="ArialMT"/>
              </a:rPr>
              <a:t>Therefore </a:t>
            </a:r>
            <a:r>
              <a:rPr lang="en-IE" sz="1600" dirty="0">
                <a:latin typeface="ArialMT"/>
              </a:rPr>
              <a:t>it has been determined that with a separation distance </a:t>
            </a:r>
            <a:r>
              <a:rPr lang="en-IE" sz="1600" b="0" i="0" u="none" strike="noStrike" baseline="0" dirty="0">
                <a:latin typeface="ArialMT"/>
              </a:rPr>
              <a:t>in excess of 51 metres,</a:t>
            </a:r>
            <a:r>
              <a:rPr lang="en-IE" sz="1600" dirty="0">
                <a:latin typeface="ArialMT"/>
              </a:rPr>
              <a:t> the Soccer Pitches are </a:t>
            </a:r>
            <a:r>
              <a:rPr lang="en-IE" sz="1600" b="0" i="0" u="none" strike="noStrike" baseline="0" dirty="0">
                <a:latin typeface="ArialMT"/>
              </a:rPr>
              <a:t>a satisfactory distance from Ellensborough Estate. </a:t>
            </a:r>
          </a:p>
          <a:p>
            <a:pPr marL="0" indent="0" algn="just">
              <a:buNone/>
            </a:pPr>
            <a:endParaRPr lang="en-IE" sz="1600" dirty="0">
              <a:latin typeface="ArialMT"/>
            </a:endParaRPr>
          </a:p>
          <a:p>
            <a:pPr marL="0" indent="0" algn="just">
              <a:buNone/>
            </a:pPr>
            <a:r>
              <a:rPr lang="en-IE" sz="1600" b="0" i="0" u="none" strike="noStrike" baseline="0" dirty="0">
                <a:latin typeface="ArialMT"/>
              </a:rPr>
              <a:t>Extensive planting will be placed between the pitches and Ellensborough Estate. </a:t>
            </a:r>
          </a:p>
          <a:p>
            <a:pPr marL="0" indent="0" algn="just">
              <a:buNone/>
            </a:pPr>
            <a:endParaRPr lang="en-IE" sz="2000" b="0" i="0" u="none" strike="noStrike" baseline="0" dirty="0">
              <a:latin typeface="ArialMT"/>
            </a:endParaRPr>
          </a:p>
          <a:p>
            <a:pPr marL="0" indent="0" algn="just">
              <a:buNone/>
            </a:pPr>
            <a:endParaRPr lang="en-IE" sz="2000" dirty="0"/>
          </a:p>
        </p:txBody>
      </p:sp>
      <p:pic>
        <p:nvPicPr>
          <p:cNvPr id="7" name="Picture 6">
            <a:extLst>
              <a:ext uri="{FF2B5EF4-FFF2-40B4-BE49-F238E27FC236}">
                <a16:creationId xmlns:a16="http://schemas.microsoft.com/office/drawing/2014/main" id="{3C79ED11-EF8D-4889-BF02-BB4F0B527E0E}"/>
              </a:ext>
            </a:extLst>
          </p:cNvPr>
          <p:cNvPicPr>
            <a:picLocks noChangeAspect="1"/>
          </p:cNvPicPr>
          <p:nvPr/>
        </p:nvPicPr>
        <p:blipFill>
          <a:blip r:embed="rId2"/>
          <a:stretch>
            <a:fillRect/>
          </a:stretch>
        </p:blipFill>
        <p:spPr>
          <a:xfrm>
            <a:off x="8854889" y="5905030"/>
            <a:ext cx="996313" cy="945153"/>
          </a:xfrm>
          <a:prstGeom prst="rect">
            <a:avLst/>
          </a:prstGeom>
        </p:spPr>
      </p:pic>
      <p:pic>
        <p:nvPicPr>
          <p:cNvPr id="8" name="Picture 7" descr="Logo, company name&#10;&#10;Description automatically generated">
            <a:extLst>
              <a:ext uri="{FF2B5EF4-FFF2-40B4-BE49-F238E27FC236}">
                <a16:creationId xmlns:a16="http://schemas.microsoft.com/office/drawing/2014/main" id="{AB5C7CB7-221E-4164-91DD-1A2705F81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562" y="6016355"/>
            <a:ext cx="1537237" cy="722502"/>
          </a:xfrm>
          <a:prstGeom prst="rect">
            <a:avLst/>
          </a:prstGeom>
        </p:spPr>
      </p:pic>
      <p:pic>
        <p:nvPicPr>
          <p:cNvPr id="5" name="Picture 4">
            <a:extLst>
              <a:ext uri="{FF2B5EF4-FFF2-40B4-BE49-F238E27FC236}">
                <a16:creationId xmlns:a16="http://schemas.microsoft.com/office/drawing/2014/main" id="{FE204430-E437-4E15-9CEE-1E1EF9907D83}"/>
              </a:ext>
            </a:extLst>
          </p:cNvPr>
          <p:cNvPicPr>
            <a:picLocks noChangeAspect="1"/>
          </p:cNvPicPr>
          <p:nvPr/>
        </p:nvPicPr>
        <p:blipFill>
          <a:blip r:embed="rId4"/>
          <a:stretch>
            <a:fillRect/>
          </a:stretch>
        </p:blipFill>
        <p:spPr>
          <a:xfrm>
            <a:off x="6096000" y="1056508"/>
            <a:ext cx="5238787" cy="5002957"/>
          </a:xfrm>
          <a:prstGeom prst="rect">
            <a:avLst/>
          </a:prstGeom>
        </p:spPr>
      </p:pic>
    </p:spTree>
    <p:extLst>
      <p:ext uri="{BB962C8B-B14F-4D97-AF65-F5344CB8AC3E}">
        <p14:creationId xmlns:p14="http://schemas.microsoft.com/office/powerpoint/2010/main" val="180515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32D2-EE0C-4C59-988B-410C48AFD9CC}"/>
              </a:ext>
            </a:extLst>
          </p:cNvPr>
          <p:cNvSpPr>
            <a:spLocks noGrp="1"/>
          </p:cNvSpPr>
          <p:nvPr>
            <p:ph type="title"/>
          </p:nvPr>
        </p:nvSpPr>
        <p:spPr/>
        <p:txBody>
          <a:bodyPr>
            <a:normAutofit/>
          </a:bodyPr>
          <a:lstStyle/>
          <a:p>
            <a:r>
              <a:rPr lang="en-IE" dirty="0">
                <a:solidFill>
                  <a:srgbClr val="703572"/>
                </a:solidFill>
                <a:latin typeface="Arial-BoldMT"/>
              </a:rPr>
              <a:t>Kiltipper Park – Phase 2 Programme</a:t>
            </a:r>
          </a:p>
        </p:txBody>
      </p:sp>
      <p:sp>
        <p:nvSpPr>
          <p:cNvPr id="3" name="Content Placeholder 2">
            <a:extLst>
              <a:ext uri="{FF2B5EF4-FFF2-40B4-BE49-F238E27FC236}">
                <a16:creationId xmlns:a16="http://schemas.microsoft.com/office/drawing/2014/main" id="{EE271D18-866E-4A8B-B5D9-68E0049A5225}"/>
              </a:ext>
            </a:extLst>
          </p:cNvPr>
          <p:cNvSpPr>
            <a:spLocks noGrp="1"/>
          </p:cNvSpPr>
          <p:nvPr>
            <p:ph idx="1"/>
          </p:nvPr>
        </p:nvSpPr>
        <p:spPr>
          <a:xfrm>
            <a:off x="857213" y="1169618"/>
            <a:ext cx="10725187" cy="5408163"/>
          </a:xfrm>
        </p:spPr>
        <p:txBody>
          <a:bodyPr/>
          <a:lstStyle/>
          <a:p>
            <a:pPr marL="0" indent="0" algn="l">
              <a:buNone/>
            </a:pPr>
            <a:r>
              <a:rPr lang="en-GB" sz="2400" dirty="0">
                <a:latin typeface="ArialMT"/>
              </a:rPr>
              <a:t>The proposals for Kiltipper Park are being delivered on a phased basis.</a:t>
            </a:r>
          </a:p>
          <a:p>
            <a:pPr marL="0" indent="0" algn="l">
              <a:buNone/>
            </a:pPr>
            <a:r>
              <a:rPr lang="en-GB" sz="2400" dirty="0">
                <a:latin typeface="ArialMT"/>
              </a:rPr>
              <a:t>The tender for the construction of Phase 2 is currently underway.</a:t>
            </a:r>
          </a:p>
          <a:p>
            <a:pPr marL="0" indent="0" algn="l">
              <a:buNone/>
            </a:pPr>
            <a:r>
              <a:rPr lang="en-GB" sz="2400" dirty="0">
                <a:latin typeface="ArialMT"/>
              </a:rPr>
              <a:t>This phase includes completion of access points, footpaths, hedgerow  improvements and viewing areas.</a:t>
            </a:r>
          </a:p>
          <a:p>
            <a:pPr marL="0" indent="0" algn="l">
              <a:buNone/>
            </a:pPr>
            <a:endParaRPr lang="en-GB" sz="2400" dirty="0">
              <a:latin typeface="ArialMT"/>
            </a:endParaRPr>
          </a:p>
          <a:p>
            <a:pPr marL="0" indent="0" algn="l">
              <a:buNone/>
            </a:pPr>
            <a:r>
              <a:rPr lang="en-GB" sz="2400" dirty="0">
                <a:latin typeface="ArialMT"/>
              </a:rPr>
              <a:t>The Projected Programme for Kiltipper Park is outlined below:</a:t>
            </a:r>
          </a:p>
        </p:txBody>
      </p:sp>
      <p:graphicFrame>
        <p:nvGraphicFramePr>
          <p:cNvPr id="4" name="Table 4">
            <a:extLst>
              <a:ext uri="{FF2B5EF4-FFF2-40B4-BE49-F238E27FC236}">
                <a16:creationId xmlns:a16="http://schemas.microsoft.com/office/drawing/2014/main" id="{4B489803-9481-4968-82BC-14E6CEACBB58}"/>
              </a:ext>
            </a:extLst>
          </p:cNvPr>
          <p:cNvGraphicFramePr>
            <a:graphicFrameLocks noGrp="1"/>
          </p:cNvGraphicFramePr>
          <p:nvPr>
            <p:extLst>
              <p:ext uri="{D42A27DB-BD31-4B8C-83A1-F6EECF244321}">
                <p14:modId xmlns:p14="http://schemas.microsoft.com/office/powerpoint/2010/main" val="1861741277"/>
              </p:ext>
            </p:extLst>
          </p:nvPr>
        </p:nvGraphicFramePr>
        <p:xfrm>
          <a:off x="857213" y="3834581"/>
          <a:ext cx="9778236" cy="2743200"/>
        </p:xfrm>
        <a:graphic>
          <a:graphicData uri="http://schemas.openxmlformats.org/drawingml/2006/table">
            <a:tbl>
              <a:tblPr firstRow="1" bandRow="1">
                <a:tableStyleId>{00A15C55-8517-42AA-B614-E9B94910E393}</a:tableStyleId>
              </a:tblPr>
              <a:tblGrid>
                <a:gridCol w="4416123">
                  <a:extLst>
                    <a:ext uri="{9D8B030D-6E8A-4147-A177-3AD203B41FA5}">
                      <a16:colId xmlns:a16="http://schemas.microsoft.com/office/drawing/2014/main" val="302930652"/>
                    </a:ext>
                  </a:extLst>
                </a:gridCol>
                <a:gridCol w="5362113">
                  <a:extLst>
                    <a:ext uri="{9D8B030D-6E8A-4147-A177-3AD203B41FA5}">
                      <a16:colId xmlns:a16="http://schemas.microsoft.com/office/drawing/2014/main" val="2148857068"/>
                    </a:ext>
                  </a:extLst>
                </a:gridCol>
              </a:tblGrid>
              <a:tr h="456633">
                <a:tc>
                  <a:txBody>
                    <a:bodyPr/>
                    <a:lstStyle/>
                    <a:p>
                      <a:r>
                        <a:rPr lang="en-IE" sz="2400" dirty="0"/>
                        <a:t>Key Dates</a:t>
                      </a:r>
                    </a:p>
                  </a:txBody>
                  <a:tcPr/>
                </a:tc>
                <a:tc>
                  <a:txBody>
                    <a:bodyPr/>
                    <a:lstStyle/>
                    <a:p>
                      <a:r>
                        <a:rPr lang="en-IE" sz="2400" dirty="0"/>
                        <a:t>Project Stage</a:t>
                      </a:r>
                    </a:p>
                  </a:txBody>
                  <a:tcPr/>
                </a:tc>
                <a:extLst>
                  <a:ext uri="{0D108BD9-81ED-4DB2-BD59-A6C34878D82A}">
                    <a16:rowId xmlns:a16="http://schemas.microsoft.com/office/drawing/2014/main" val="1838214631"/>
                  </a:ext>
                </a:extLst>
              </a:tr>
              <a:tr h="456633">
                <a:tc>
                  <a:txBody>
                    <a:bodyPr/>
                    <a:lstStyle/>
                    <a:p>
                      <a:r>
                        <a:rPr lang="en-IE" sz="2400" b="0" i="0" u="none" strike="noStrike" baseline="0" dirty="0">
                          <a:latin typeface="ArialMT"/>
                        </a:rPr>
                        <a:t>December 2021 </a:t>
                      </a:r>
                      <a:endParaRPr lang="en-I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0" i="0" u="none" strike="noStrike" baseline="0" dirty="0">
                          <a:latin typeface="ArialMT"/>
                        </a:rPr>
                        <a:t>Compilation of Tender Pack</a:t>
                      </a:r>
                    </a:p>
                  </a:txBody>
                  <a:tcPr/>
                </a:tc>
                <a:extLst>
                  <a:ext uri="{0D108BD9-81ED-4DB2-BD59-A6C34878D82A}">
                    <a16:rowId xmlns:a16="http://schemas.microsoft.com/office/drawing/2014/main" val="193150893"/>
                  </a:ext>
                </a:extLst>
              </a:tr>
              <a:tr h="456633">
                <a:tc>
                  <a:txBody>
                    <a:bodyPr/>
                    <a:lstStyle/>
                    <a:p>
                      <a:r>
                        <a:rPr lang="en-IE" sz="2400" b="0" i="0" u="none" strike="noStrike" baseline="0" dirty="0">
                          <a:latin typeface="ArialMT"/>
                        </a:rPr>
                        <a:t>January 2022 </a:t>
                      </a:r>
                      <a:endParaRPr lang="en-IE"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0" i="0" u="none" strike="noStrike" baseline="0" dirty="0">
                          <a:latin typeface="ArialMT"/>
                        </a:rPr>
                        <a:t>Tender Documents Issued</a:t>
                      </a:r>
                    </a:p>
                  </a:txBody>
                  <a:tcPr/>
                </a:tc>
                <a:extLst>
                  <a:ext uri="{0D108BD9-81ED-4DB2-BD59-A6C34878D82A}">
                    <a16:rowId xmlns:a16="http://schemas.microsoft.com/office/drawing/2014/main" val="4227044322"/>
                  </a:ext>
                </a:extLst>
              </a:tr>
              <a:tr h="456633">
                <a:tc>
                  <a:txBody>
                    <a:bodyPr/>
                    <a:lstStyle/>
                    <a:p>
                      <a:r>
                        <a:rPr lang="en-IE" sz="2400" b="0" i="0" u="none" strike="noStrike" baseline="0" dirty="0">
                          <a:latin typeface="ArialMT"/>
                        </a:rPr>
                        <a:t>Q1 2022 </a:t>
                      </a:r>
                      <a:endParaRPr lang="en-IE" sz="2400" dirty="0"/>
                    </a:p>
                  </a:txBody>
                  <a:tcPr/>
                </a:tc>
                <a:tc>
                  <a:txBody>
                    <a:bodyPr/>
                    <a:lstStyle/>
                    <a:p>
                      <a:r>
                        <a:rPr lang="en-IE" sz="2400" b="0" i="0" u="none" strike="noStrike" baseline="0" dirty="0">
                          <a:latin typeface="ArialMT"/>
                        </a:rPr>
                        <a:t>Contractor Appointment </a:t>
                      </a:r>
                      <a:endParaRPr lang="en-IE" sz="2400" dirty="0"/>
                    </a:p>
                  </a:txBody>
                  <a:tcPr/>
                </a:tc>
                <a:extLst>
                  <a:ext uri="{0D108BD9-81ED-4DB2-BD59-A6C34878D82A}">
                    <a16:rowId xmlns:a16="http://schemas.microsoft.com/office/drawing/2014/main" val="3706557381"/>
                  </a:ext>
                </a:extLst>
              </a:tr>
              <a:tr h="456633">
                <a:tc>
                  <a:txBody>
                    <a:bodyPr/>
                    <a:lstStyle/>
                    <a:p>
                      <a:r>
                        <a:rPr lang="en-IE" sz="2400" b="0" i="0" u="none" strike="noStrike" baseline="0" dirty="0">
                          <a:latin typeface="ArialMT"/>
                        </a:rPr>
                        <a:t>Q2 2022 </a:t>
                      </a:r>
                      <a:endParaRPr lang="en-IE" sz="2400" dirty="0"/>
                    </a:p>
                  </a:txBody>
                  <a:tcPr/>
                </a:tc>
                <a:tc>
                  <a:txBody>
                    <a:bodyPr/>
                    <a:lstStyle/>
                    <a:p>
                      <a:r>
                        <a:rPr lang="en-IE" sz="2400" b="0" i="0" u="none" strike="noStrike" baseline="0" dirty="0">
                          <a:latin typeface="ArialMT"/>
                        </a:rPr>
                        <a:t>Construction Commencement on Site </a:t>
                      </a:r>
                      <a:endParaRPr lang="en-IE" sz="2400" dirty="0"/>
                    </a:p>
                  </a:txBody>
                  <a:tcPr/>
                </a:tc>
                <a:extLst>
                  <a:ext uri="{0D108BD9-81ED-4DB2-BD59-A6C34878D82A}">
                    <a16:rowId xmlns:a16="http://schemas.microsoft.com/office/drawing/2014/main" val="567369773"/>
                  </a:ext>
                </a:extLst>
              </a:tr>
              <a:tr h="456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0" i="0" u="none" strike="noStrike" baseline="0" dirty="0">
                          <a:latin typeface="ArialMT"/>
                        </a:rPr>
                        <a:t>Q4 2022</a:t>
                      </a:r>
                      <a:endParaRPr lang="en-GB" sz="2400" dirty="0">
                        <a:highlight>
                          <a:srgbClr val="FFFF00"/>
                        </a:highlight>
                      </a:endParaRPr>
                    </a:p>
                  </a:txBody>
                  <a:tcPr/>
                </a:tc>
                <a:tc>
                  <a:txBody>
                    <a:bodyPr/>
                    <a:lstStyle/>
                    <a:p>
                      <a:r>
                        <a:rPr lang="en-IE" sz="2400" b="0" i="0" u="none" strike="noStrike" baseline="0" dirty="0">
                          <a:latin typeface="ArialMT"/>
                        </a:rPr>
                        <a:t>Completion </a:t>
                      </a:r>
                      <a:endParaRPr lang="en-IE" sz="2400" dirty="0"/>
                    </a:p>
                  </a:txBody>
                  <a:tcPr/>
                </a:tc>
                <a:extLst>
                  <a:ext uri="{0D108BD9-81ED-4DB2-BD59-A6C34878D82A}">
                    <a16:rowId xmlns:a16="http://schemas.microsoft.com/office/drawing/2014/main" val="3686165896"/>
                  </a:ext>
                </a:extLst>
              </a:tr>
            </a:tbl>
          </a:graphicData>
        </a:graphic>
      </p:graphicFrame>
    </p:spTree>
    <p:extLst>
      <p:ext uri="{BB962C8B-B14F-4D97-AF65-F5344CB8AC3E}">
        <p14:creationId xmlns:p14="http://schemas.microsoft.com/office/powerpoint/2010/main" val="78547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39F60-988B-4208-935E-0D7C4F5E9967}"/>
              </a:ext>
            </a:extLst>
          </p:cNvPr>
          <p:cNvSpPr>
            <a:spLocks noGrp="1"/>
          </p:cNvSpPr>
          <p:nvPr>
            <p:ph type="ctrTitle"/>
          </p:nvPr>
        </p:nvSpPr>
        <p:spPr>
          <a:xfrm>
            <a:off x="5039591" y="1100128"/>
            <a:ext cx="5931440" cy="1528772"/>
          </a:xfrm>
        </p:spPr>
        <p:txBody>
          <a:bodyPr/>
          <a:lstStyle/>
          <a:p>
            <a:pPr algn="r"/>
            <a:r>
              <a:rPr lang="en-IE" dirty="0"/>
              <a:t>Thank you</a:t>
            </a:r>
          </a:p>
        </p:txBody>
      </p:sp>
      <p:pic>
        <p:nvPicPr>
          <p:cNvPr id="6" name="Picture 5" descr="Logo, company name&#10;&#10;Description automatically generated">
            <a:extLst>
              <a:ext uri="{FF2B5EF4-FFF2-40B4-BE49-F238E27FC236}">
                <a16:creationId xmlns:a16="http://schemas.microsoft.com/office/drawing/2014/main" id="{9D9FAAA0-D4FC-4E79-9286-5BB9E9400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710" y="393606"/>
            <a:ext cx="2504208" cy="1176978"/>
          </a:xfrm>
          <a:prstGeom prst="rect">
            <a:avLst/>
          </a:prstGeom>
        </p:spPr>
      </p:pic>
      <p:pic>
        <p:nvPicPr>
          <p:cNvPr id="7" name="Picture 6">
            <a:extLst>
              <a:ext uri="{FF2B5EF4-FFF2-40B4-BE49-F238E27FC236}">
                <a16:creationId xmlns:a16="http://schemas.microsoft.com/office/drawing/2014/main" id="{5B7FB894-BFDF-46FE-A150-DE3EB829B3A5}"/>
              </a:ext>
            </a:extLst>
          </p:cNvPr>
          <p:cNvPicPr>
            <a:picLocks noChangeAspect="1"/>
          </p:cNvPicPr>
          <p:nvPr/>
        </p:nvPicPr>
        <p:blipFill>
          <a:blip r:embed="rId3"/>
          <a:stretch>
            <a:fillRect/>
          </a:stretch>
        </p:blipFill>
        <p:spPr>
          <a:xfrm>
            <a:off x="789710" y="1864514"/>
            <a:ext cx="1955863" cy="1855431"/>
          </a:xfrm>
          <a:prstGeom prst="rect">
            <a:avLst/>
          </a:prstGeom>
        </p:spPr>
      </p:pic>
    </p:spTree>
    <p:extLst>
      <p:ext uri="{BB962C8B-B14F-4D97-AF65-F5344CB8AC3E}">
        <p14:creationId xmlns:p14="http://schemas.microsoft.com/office/powerpoint/2010/main" val="3692276761"/>
      </p:ext>
    </p:extLst>
  </p:cSld>
  <p:clrMapOvr>
    <a:masterClrMapping/>
  </p:clrMapOvr>
</p:sld>
</file>

<file path=ppt/theme/theme1.xml><?xml version="1.0" encoding="utf-8"?>
<a:theme xmlns:a="http://schemas.openxmlformats.org/drawingml/2006/main" name="CSEA Theme 1a">
  <a:themeElements>
    <a:clrScheme name="Custom 1">
      <a:dk1>
        <a:srgbClr val="47365B"/>
      </a:dk1>
      <a:lt1>
        <a:sysClr val="window" lastClr="FFFFFF"/>
      </a:lt1>
      <a:dk2>
        <a:srgbClr val="800080"/>
      </a:dk2>
      <a:lt2>
        <a:srgbClr val="EEECE1"/>
      </a:lt2>
      <a:accent1>
        <a:srgbClr val="366092"/>
      </a:accent1>
      <a:accent2>
        <a:srgbClr val="C0504D"/>
      </a:accent2>
      <a:accent3>
        <a:srgbClr val="9BBB59"/>
      </a:accent3>
      <a:accent4>
        <a:srgbClr val="8064A2"/>
      </a:accent4>
      <a:accent5>
        <a:srgbClr val="4BACC6"/>
      </a:accent5>
      <a:accent6>
        <a:srgbClr val="F79646"/>
      </a:accent6>
      <a:hlink>
        <a:srgbClr val="00B0F0"/>
      </a:hlink>
      <a:folHlink>
        <a:srgbClr val="FE1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12387</TotalTime>
  <Words>741</Words>
  <Application>Microsoft Office PowerPoint</Application>
  <PresentationFormat>Widescreen</PresentationFormat>
  <Paragraphs>69</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Arial-BoldMT</vt:lpstr>
      <vt:lpstr>ArialMT</vt:lpstr>
      <vt:lpstr>Calibri</vt:lpstr>
      <vt:lpstr>CSEA Theme 1a</vt:lpstr>
      <vt:lpstr>Kiltipper Park </vt:lpstr>
      <vt:lpstr>Part 8 Planning</vt:lpstr>
      <vt:lpstr>PowerPoint Presentation</vt:lpstr>
      <vt:lpstr>Part 8 Planning Conditions</vt:lpstr>
      <vt:lpstr>Consideration of Planning Conditions</vt:lpstr>
      <vt:lpstr>Consideration of Planning Conditions</vt:lpstr>
      <vt:lpstr>Kiltipper Park – Phase 2 Programme</vt:lpstr>
      <vt:lpstr>Thank you</vt:lpstr>
    </vt:vector>
  </TitlesOfParts>
  <Company>CSEA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Background</dc:title>
  <dc:creator>Geoff Emerson</dc:creator>
  <cp:lastModifiedBy>Suzanne Furlong</cp:lastModifiedBy>
  <cp:revision>338</cp:revision>
  <cp:lastPrinted>2021-06-16T09:03:10Z</cp:lastPrinted>
  <dcterms:created xsi:type="dcterms:W3CDTF">2018-02-09T16:29:13Z</dcterms:created>
  <dcterms:modified xsi:type="dcterms:W3CDTF">2021-12-13T16:27:14Z</dcterms:modified>
</cp:coreProperties>
</file>