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9" r:id="rId3"/>
    <p:sldId id="273" r:id="rId4"/>
    <p:sldId id="262" r:id="rId5"/>
    <p:sldId id="275" r:id="rId6"/>
    <p:sldId id="266" r:id="rId7"/>
    <p:sldId id="268" r:id="rId8"/>
    <p:sldId id="263" r:id="rId9"/>
    <p:sldId id="264" r:id="rId10"/>
    <p:sldId id="265" r:id="rId11"/>
    <p:sldId id="26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Rooney" initials="TR" lastIdx="1" clrIdx="0">
    <p:extLst>
      <p:ext uri="{19B8F6BF-5375-455C-9EA6-DF929625EA0E}">
        <p15:presenceInfo xmlns:p15="http://schemas.microsoft.com/office/powerpoint/2012/main" userId="S::TRooney@sdublincoco.ie::ce3d65ba-219b-42c5-a286-0e477f49a8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7C641-BD52-4013-9250-72798F120D8E}" type="datetimeFigureOut">
              <a:rPr lang="en-IE" smtClean="0"/>
              <a:t>13/12/2021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F37C9-07F4-4661-A6DD-B79C8E8A78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3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6E92-8ECA-42E9-8112-7FBD9562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752"/>
            <a:ext cx="9144000" cy="84023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A9418-865B-47EA-879C-F766B7C7A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59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937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1ABF-F4EE-4FB5-AEBF-B67C539E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61" y="732441"/>
            <a:ext cx="7222922" cy="590931"/>
          </a:xfrm>
        </p:spPr>
        <p:txBody>
          <a:bodyPr wrap="square">
            <a:spAutoFit/>
          </a:bodyPr>
          <a:lstStyle>
            <a:lvl1pPr>
              <a:defRPr lang="en-IE" sz="3600" b="1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0891-1E39-4C23-A022-4144D455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244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148919-FA4B-4E6C-A551-9D3C7344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B66A64-09A2-463E-825C-EE8CAA919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229" y="203074"/>
            <a:ext cx="2255495" cy="1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2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90F8-995E-4B4A-AC1A-6EAB455D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0485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125F3-1D76-4049-A8C3-D6F3F9BD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512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14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548-5A7A-4CD0-BF78-B441518F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B872-F815-414F-B6CE-2C10A5FAD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F667-2B62-4D85-9BCA-183286AA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57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D6256-C7E8-4BDD-B83D-7E8EF802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5518"/>
            <a:ext cx="5157787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D5FAA-6BDE-4351-9B3E-F221132D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238"/>
            <a:ext cx="5157787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7CD01-0EC2-4B44-9C84-8E185EA31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5518"/>
            <a:ext cx="5183188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CC705-7412-4F2A-9CD5-EEEBF963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238"/>
            <a:ext cx="5183188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DBA3AE-5FA4-466D-B996-C81171BA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36918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05491F-2636-4720-B536-696765D7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502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69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3ABAD-FDFF-44F1-9B76-379973A4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16127"/>
            <a:ext cx="701319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D0CB7-5502-4673-9618-7864194B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022"/>
            <a:ext cx="10515600" cy="4222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4A0A4-C8F8-4FDB-A54B-E20AC435066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131228-4958-4F2B-AE00-4C5D21C8C2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991288" y="203074"/>
            <a:ext cx="1995436" cy="1303948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28CD87F7-1844-4292-9201-26CB13A139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" y="0"/>
            <a:ext cx="22352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7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E" sz="3600" b="1" kern="1200">
          <a:solidFill>
            <a:srgbClr val="92D050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D598EA-770A-45E6-B78A-030AD446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90" y="576470"/>
            <a:ext cx="7919513" cy="523442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0BC65-C051-46B8-B229-D460DF4FB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2762"/>
            <a:ext cx="9144000" cy="840230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Innovation Centre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12D55-6095-4F39-AF04-4F9C038FE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73779"/>
            <a:ext cx="9144000" cy="427291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Update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" name="Picture 1401">
            <a:extLst>
              <a:ext uri="{FF2B5EF4-FFF2-40B4-BE49-F238E27FC236}">
                <a16:creationId xmlns:a16="http://schemas.microsoft.com/office/drawing/2014/main" id="{AC39637A-7FA0-482C-A1A6-031B91734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925" y="883578"/>
            <a:ext cx="7281809" cy="499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0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 descr="A picture containing indoor, floor, ceiling, building&#10;&#10;Description automatically generated">
            <a:extLst>
              <a:ext uri="{FF2B5EF4-FFF2-40B4-BE49-F238E27FC236}">
                <a16:creationId xmlns:a16="http://schemas.microsoft.com/office/drawing/2014/main" id="{621E0E6E-7743-4606-87AF-1589C5C0A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r="5351"/>
          <a:stretch>
            <a:fillRect/>
          </a:stretch>
        </p:blipFill>
        <p:spPr>
          <a:xfrm>
            <a:off x="303734" y="1288192"/>
            <a:ext cx="5655281" cy="3563226"/>
          </a:xfrm>
          <a:prstGeom prst="rect">
            <a:avLst/>
          </a:prstGeom>
        </p:spPr>
      </p:pic>
      <p:pic>
        <p:nvPicPr>
          <p:cNvPr id="3" name="Picture Placeholder 4" descr="A picture containing indoor, building, ceiling, white&#10;&#10;Description automatically generated">
            <a:extLst>
              <a:ext uri="{FF2B5EF4-FFF2-40B4-BE49-F238E27FC236}">
                <a16:creationId xmlns:a16="http://schemas.microsoft.com/office/drawing/2014/main" id="{168BBA32-5196-4966-AF30-63C89F172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r="5351"/>
          <a:stretch>
            <a:fillRect/>
          </a:stretch>
        </p:blipFill>
        <p:spPr>
          <a:xfrm>
            <a:off x="6339154" y="2365295"/>
            <a:ext cx="5542266" cy="34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1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2EC9-692B-4C20-8057-7EB6FA3A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34939"/>
            <a:ext cx="10515600" cy="923330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75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62D57-0400-4EAB-A0DD-46C6F07E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004" y="434267"/>
            <a:ext cx="7222922" cy="590931"/>
          </a:xfrm>
        </p:spPr>
        <p:txBody>
          <a:bodyPr/>
          <a:lstStyle/>
          <a:p>
            <a:pPr algn="ctr"/>
            <a:r>
              <a:rPr lang="en-GB" dirty="0"/>
              <a:t>Plan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2A80-6B6D-42C2-8A2B-0C1CDD0FA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323372"/>
            <a:ext cx="10558670" cy="4414699"/>
          </a:xfrm>
        </p:spPr>
        <p:txBody>
          <a:bodyPr>
            <a:noAutofit/>
          </a:bodyPr>
          <a:lstStyle/>
          <a:p>
            <a:r>
              <a:rPr lang="en-GB" sz="1800" dirty="0"/>
              <a:t>Singular landmark 4 storey building</a:t>
            </a:r>
          </a:p>
          <a:p>
            <a:r>
              <a:rPr lang="en-GB" sz="1800" dirty="0"/>
              <a:t>Views in 4 directions and southwards to the Dublin Mountains over the public park</a:t>
            </a:r>
          </a:p>
          <a:p>
            <a:r>
              <a:rPr lang="en-GB" sz="1800" dirty="0"/>
              <a:t>Public area on ground floor with town hall space and café – open building designed to see through from side to side</a:t>
            </a:r>
          </a:p>
          <a:p>
            <a:r>
              <a:rPr lang="en-GB" sz="1800" dirty="0"/>
              <a:t>Outdoor south facing café terrace space engaging with park</a:t>
            </a:r>
          </a:p>
          <a:p>
            <a:r>
              <a:rPr lang="en-GB" sz="1800" dirty="0"/>
              <a:t>Central atrium space gives visual connection to upper levels</a:t>
            </a:r>
          </a:p>
          <a:p>
            <a:r>
              <a:rPr lang="en-GB" sz="1800" dirty="0"/>
              <a:t>Lettable offices in various sizes on upper floors informed by Oxford Innovation - the successful operator</a:t>
            </a:r>
          </a:p>
          <a:p>
            <a:r>
              <a:rPr lang="en-GB" sz="1800" dirty="0"/>
              <a:t>Break out space and tea stations on each level – space for conversations and chance encounters to happen</a:t>
            </a:r>
          </a:p>
          <a:p>
            <a:r>
              <a:rPr lang="en-GB" sz="1800" dirty="0"/>
              <a:t>Provides a new location for work opportunity and employment</a:t>
            </a:r>
          </a:p>
          <a:p>
            <a:r>
              <a:rPr lang="en-GB" sz="1800" dirty="0"/>
              <a:t>2 stair cores and one lift </a:t>
            </a:r>
          </a:p>
          <a:p>
            <a:r>
              <a:rPr lang="en-GB" sz="1800" dirty="0"/>
              <a:t>Integrated staff facilities</a:t>
            </a:r>
          </a:p>
          <a:p>
            <a:r>
              <a:rPr lang="en-GB" sz="1800" dirty="0"/>
              <a:t>Day and night presence</a:t>
            </a:r>
          </a:p>
        </p:txBody>
      </p:sp>
    </p:spTree>
    <p:extLst>
      <p:ext uri="{BB962C8B-B14F-4D97-AF65-F5344CB8AC3E}">
        <p14:creationId xmlns:p14="http://schemas.microsoft.com/office/powerpoint/2010/main" val="229674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412433-6EB4-4FD7-A562-B7DF777A3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488152"/>
              </p:ext>
            </p:extLst>
          </p:nvPr>
        </p:nvGraphicFramePr>
        <p:xfrm>
          <a:off x="6623924" y="1814629"/>
          <a:ext cx="3811980" cy="3422010"/>
        </p:xfrm>
        <a:graphic>
          <a:graphicData uri="http://schemas.openxmlformats.org/drawingml/2006/table">
            <a:tbl>
              <a:tblPr/>
              <a:tblGrid>
                <a:gridCol w="2410888">
                  <a:extLst>
                    <a:ext uri="{9D8B030D-6E8A-4147-A177-3AD203B41FA5}">
                      <a16:colId xmlns:a16="http://schemas.microsoft.com/office/drawing/2014/main" val="34039035"/>
                    </a:ext>
                  </a:extLst>
                </a:gridCol>
                <a:gridCol w="1401092">
                  <a:extLst>
                    <a:ext uri="{9D8B030D-6E8A-4147-A177-3AD203B41FA5}">
                      <a16:colId xmlns:a16="http://schemas.microsoft.com/office/drawing/2014/main" val="1345335386"/>
                    </a:ext>
                  </a:extLst>
                </a:gridCol>
              </a:tblGrid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Unit 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267207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543598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097479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62890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637897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600825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41148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705525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308740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24395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22C7B2-3DCA-4AD1-B798-9582BB7DD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98789"/>
              </p:ext>
            </p:extLst>
          </p:nvPr>
        </p:nvGraphicFramePr>
        <p:xfrm>
          <a:off x="594556" y="1404726"/>
          <a:ext cx="4814130" cy="4241817"/>
        </p:xfrm>
        <a:graphic>
          <a:graphicData uri="http://schemas.openxmlformats.org/drawingml/2006/table">
            <a:tbl>
              <a:tblPr/>
              <a:tblGrid>
                <a:gridCol w="3211455">
                  <a:extLst>
                    <a:ext uri="{9D8B030D-6E8A-4147-A177-3AD203B41FA5}">
                      <a16:colId xmlns:a16="http://schemas.microsoft.com/office/drawing/2014/main" val="345828782"/>
                    </a:ext>
                  </a:extLst>
                </a:gridCol>
                <a:gridCol w="1016554">
                  <a:extLst>
                    <a:ext uri="{9D8B030D-6E8A-4147-A177-3AD203B41FA5}">
                      <a16:colId xmlns:a16="http://schemas.microsoft.com/office/drawing/2014/main" val="2556618883"/>
                    </a:ext>
                  </a:extLst>
                </a:gridCol>
                <a:gridCol w="586121">
                  <a:extLst>
                    <a:ext uri="{9D8B030D-6E8A-4147-A177-3AD203B41FA5}">
                      <a16:colId xmlns:a16="http://schemas.microsoft.com/office/drawing/2014/main" val="3853238361"/>
                    </a:ext>
                  </a:extLst>
                </a:gridCol>
              </a:tblGrid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Sq. M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69685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Gross Internal Floor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3019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287039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556829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940826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Lettable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58.7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1773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7132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Reception / Town Hall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99209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Café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098741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Caré - Kitchen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35390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Meeting Rooms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16133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Staff Office / Management Suite (Incl Directors Office)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883245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Pre-Business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46139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Comms Room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71076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Internal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2197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395812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746573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Common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21.9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662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89918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Internal Partitions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723107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427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Gross Internal Floor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3019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67995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981D37C-A35B-4E20-88B3-79B085EBD7A8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Space Allocation</a:t>
            </a:r>
          </a:p>
        </p:txBody>
      </p:sp>
    </p:spTree>
    <p:extLst>
      <p:ext uri="{BB962C8B-B14F-4D97-AF65-F5344CB8AC3E}">
        <p14:creationId xmlns:p14="http://schemas.microsoft.com/office/powerpoint/2010/main" val="15305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394C75D4-0801-4E95-A309-7B4C8B79712E}"/>
              </a:ext>
            </a:extLst>
          </p:cNvPr>
          <p:cNvSpPr>
            <a:spLocks noChangeAspect="1"/>
          </p:cNvSpPr>
          <p:nvPr/>
        </p:nvSpPr>
        <p:spPr>
          <a:xfrm>
            <a:off x="1837191" y="1510749"/>
            <a:ext cx="8266667" cy="4015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97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FF734D-5FE7-41EA-9877-D37591BF5994}"/>
              </a:ext>
            </a:extLst>
          </p:cNvPr>
          <p:cNvSpPr/>
          <p:nvPr/>
        </p:nvSpPr>
        <p:spPr>
          <a:xfrm>
            <a:off x="453006" y="2139193"/>
            <a:ext cx="2516697" cy="93956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Stage 1</a:t>
            </a:r>
          </a:p>
          <a:p>
            <a:pPr algn="ctr"/>
            <a:r>
              <a:rPr lang="en-GB" sz="1200" dirty="0"/>
              <a:t>Advice on specific site selection within the preferred location.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FDD93F4-0B4C-4A97-B8AA-3F7446478725}"/>
              </a:ext>
            </a:extLst>
          </p:cNvPr>
          <p:cNvSpPr/>
          <p:nvPr/>
        </p:nvSpPr>
        <p:spPr>
          <a:xfrm>
            <a:off x="3122103" y="2139193"/>
            <a:ext cx="8616891" cy="93956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Stage 1 - Planning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33930F-E7BB-4CE4-84E0-300DD311B690}"/>
              </a:ext>
            </a:extLst>
          </p:cNvPr>
          <p:cNvSpPr/>
          <p:nvPr/>
        </p:nvSpPr>
        <p:spPr>
          <a:xfrm>
            <a:off x="454404" y="3323440"/>
            <a:ext cx="2516697" cy="93956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Stage 2</a:t>
            </a:r>
          </a:p>
          <a:p>
            <a:pPr algn="ctr"/>
            <a:r>
              <a:rPr lang="en-GB" sz="1200" dirty="0"/>
              <a:t>Advice on the planning and design of the building on the identified site.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18B20D-40E0-4484-A8DE-2E3E1153A2E8}"/>
              </a:ext>
            </a:extLst>
          </p:cNvPr>
          <p:cNvSpPr/>
          <p:nvPr/>
        </p:nvSpPr>
        <p:spPr>
          <a:xfrm>
            <a:off x="3123501" y="3323440"/>
            <a:ext cx="8616891" cy="93956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Stage 2 - </a:t>
            </a:r>
            <a:r>
              <a:rPr lang="en-IE" dirty="0"/>
              <a:t>Detail Design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A7A917-D1EA-4F4E-86D9-77A548BEBC16}"/>
              </a:ext>
            </a:extLst>
          </p:cNvPr>
          <p:cNvSpPr/>
          <p:nvPr/>
        </p:nvSpPr>
        <p:spPr>
          <a:xfrm>
            <a:off x="454404" y="4489511"/>
            <a:ext cx="2516697" cy="93956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Stage 3</a:t>
            </a:r>
          </a:p>
          <a:p>
            <a:pPr algn="ctr"/>
            <a:r>
              <a:rPr lang="en-GB" sz="1200" dirty="0"/>
              <a:t>Operation and management of the completed innovation/enterprise space.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671F9B-E0DF-48CA-BAD5-50AEF9241827}"/>
              </a:ext>
            </a:extLst>
          </p:cNvPr>
          <p:cNvSpPr/>
          <p:nvPr/>
        </p:nvSpPr>
        <p:spPr>
          <a:xfrm>
            <a:off x="3123501" y="4489511"/>
            <a:ext cx="8616891" cy="93956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Stage 3 - Construction Tender</a:t>
            </a:r>
          </a:p>
          <a:p>
            <a:pPr algn="ctr"/>
            <a:r>
              <a:rPr lang="en-GB" dirty="0"/>
              <a:t>Stage 4  - Project Implementation</a:t>
            </a:r>
          </a:p>
          <a:p>
            <a:pPr algn="ctr"/>
            <a:r>
              <a:rPr lang="en-GB" dirty="0"/>
              <a:t>Stage 5  - Project Completion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014934-D9A6-48B5-AB93-CA87770F8394}"/>
              </a:ext>
            </a:extLst>
          </p:cNvPr>
          <p:cNvSpPr/>
          <p:nvPr/>
        </p:nvSpPr>
        <p:spPr>
          <a:xfrm>
            <a:off x="453006" y="1593909"/>
            <a:ext cx="2516697" cy="36072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Design &amp; Operation</a:t>
            </a:r>
            <a:endParaRPr lang="en-IE" sz="1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2A4A93-D352-4FBA-8F28-E3FB9EFF0AC9}"/>
              </a:ext>
            </a:extLst>
          </p:cNvPr>
          <p:cNvSpPr/>
          <p:nvPr/>
        </p:nvSpPr>
        <p:spPr>
          <a:xfrm>
            <a:off x="3122103" y="1593909"/>
            <a:ext cx="8616891" cy="36072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Planning, Design &amp; Construction</a:t>
            </a:r>
            <a:endParaRPr lang="en-IE" sz="1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6463FB9-97EA-43FB-938C-B5A65344D72B}"/>
              </a:ext>
            </a:extLst>
          </p:cNvPr>
          <p:cNvSpPr/>
          <p:nvPr/>
        </p:nvSpPr>
        <p:spPr>
          <a:xfrm>
            <a:off x="352338" y="1468074"/>
            <a:ext cx="11560029" cy="2919368"/>
          </a:xfrm>
          <a:prstGeom prst="roundRect">
            <a:avLst>
              <a:gd name="adj" fmla="val 63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F0A02B7-33F8-4D78-B268-CCA1E5AAA325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Project Stages</a:t>
            </a:r>
          </a:p>
        </p:txBody>
      </p:sp>
    </p:spTree>
    <p:extLst>
      <p:ext uri="{BB962C8B-B14F-4D97-AF65-F5344CB8AC3E}">
        <p14:creationId xmlns:p14="http://schemas.microsoft.com/office/powerpoint/2010/main" val="2237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5D9587-E64A-4A9F-9E63-8A1B19A4A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192270"/>
              </p:ext>
            </p:extLst>
          </p:nvPr>
        </p:nvGraphicFramePr>
        <p:xfrm>
          <a:off x="1200146" y="1699591"/>
          <a:ext cx="9573867" cy="3856379"/>
        </p:xfrm>
        <a:graphic>
          <a:graphicData uri="http://schemas.openxmlformats.org/drawingml/2006/table">
            <a:tbl>
              <a:tblPr/>
              <a:tblGrid>
                <a:gridCol w="242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8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354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Stage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14/12/2020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Detailed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10/06/2021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 Tender- Construction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Closed and final selection in </a:t>
                      </a:r>
                      <a:r>
                        <a:rPr lang="en-I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pregress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20/12/2021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Implementation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Due to commence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07/03/2021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Completion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Due to commence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26/05/2023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FC731D9-35EF-4EB1-8269-2A740909292D}"/>
              </a:ext>
            </a:extLst>
          </p:cNvPr>
          <p:cNvSpPr txBox="1">
            <a:spLocks/>
          </p:cNvSpPr>
          <p:nvPr/>
        </p:nvSpPr>
        <p:spPr>
          <a:xfrm>
            <a:off x="2625754" y="532905"/>
            <a:ext cx="7013196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Innovation Centre Tallaght</a:t>
            </a:r>
          </a:p>
          <a:p>
            <a:pPr algn="ctr"/>
            <a:r>
              <a:rPr lang="en-GB" dirty="0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532378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4C965C54-A69E-414C-9E6F-82D49F4B5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19" b="22699"/>
          <a:stretch/>
        </p:blipFill>
        <p:spPr>
          <a:xfrm>
            <a:off x="5520143" y="1677256"/>
            <a:ext cx="6307617" cy="37218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997C6B-0943-4351-8C5D-6289B9D435EA}"/>
              </a:ext>
            </a:extLst>
          </p:cNvPr>
          <p:cNvSpPr/>
          <p:nvPr/>
        </p:nvSpPr>
        <p:spPr>
          <a:xfrm>
            <a:off x="179309" y="1458934"/>
            <a:ext cx="5625594" cy="4454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744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Founded by The Oxford Trust to provide support to science, technology and knowledge-led early stage companies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744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have 30 years of experience of running spaces and places to support SMEs and entrepreneurs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744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are the largest operator of innovation centres in the UK*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744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Their clients are universities, research &amp; major science site owners, public sector, private investors and charities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744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deliver a range of objectives for clients; support to high-growth SMEs &amp; spin outs, on-going revenue and financial sustainability, economic development, jobs growth, profile and business engagement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4B7DCF-A895-4093-A238-1673558CF23D}"/>
              </a:ext>
            </a:extLst>
          </p:cNvPr>
          <p:cNvSpPr txBox="1">
            <a:spLocks/>
          </p:cNvSpPr>
          <p:nvPr/>
        </p:nvSpPr>
        <p:spPr>
          <a:xfrm>
            <a:off x="2625754" y="532905"/>
            <a:ext cx="7013196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Oxford Innovation</a:t>
            </a:r>
          </a:p>
        </p:txBody>
      </p:sp>
    </p:spTree>
    <p:extLst>
      <p:ext uri="{BB962C8B-B14F-4D97-AF65-F5344CB8AC3E}">
        <p14:creationId xmlns:p14="http://schemas.microsoft.com/office/powerpoint/2010/main" val="94877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04" name="Picture 10703">
            <a:extLst>
              <a:ext uri="{FF2B5EF4-FFF2-40B4-BE49-F238E27FC236}">
                <a16:creationId xmlns:a16="http://schemas.microsoft.com/office/drawing/2014/main" id="{3D1720C7-A96C-4310-9EE7-23A55E389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84" y="725557"/>
            <a:ext cx="8030245" cy="51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33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6E941-E935-433E-86A6-0B3F2F99A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036" y="842441"/>
            <a:ext cx="5219272" cy="49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19688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454</Words>
  <Application>Microsoft Office PowerPoint</Application>
  <PresentationFormat>Widescreen</PresentationFormat>
  <Paragraphs>124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Innovation Centre</vt:lpstr>
      <vt:lpstr>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Mulhern</dc:creator>
  <cp:lastModifiedBy>Thomas Rooney</cp:lastModifiedBy>
  <cp:revision>11</cp:revision>
  <dcterms:created xsi:type="dcterms:W3CDTF">2021-09-01T06:48:00Z</dcterms:created>
  <dcterms:modified xsi:type="dcterms:W3CDTF">2021-12-13T12:42:03Z</dcterms:modified>
</cp:coreProperties>
</file>