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57" r:id="rId6"/>
    <p:sldId id="259" r:id="rId7"/>
    <p:sldId id="258" r:id="rId8"/>
    <p:sldId id="256" r:id="rId9"/>
    <p:sldId id="267" r:id="rId10"/>
    <p:sldId id="266" r:id="rId11"/>
    <p:sldId id="263" r:id="rId12"/>
    <p:sldId id="265" r:id="rId13"/>
    <p:sldId id="268" r:id="rId14"/>
    <p:sldId id="269"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9" d="100"/>
          <a:sy n="69"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2416-F81A-44D2-BB5A-D9D4F3BBCB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25566BB1-6A66-48BD-B2BC-8DE57A9FD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55040BE-50D3-4BF7-89F2-D322CA7A888A}"/>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5" name="Footer Placeholder 4">
            <a:extLst>
              <a:ext uri="{FF2B5EF4-FFF2-40B4-BE49-F238E27FC236}">
                <a16:creationId xmlns:a16="http://schemas.microsoft.com/office/drawing/2014/main" id="{A9C2E578-864D-4D50-98C3-1CE66E824F8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6E81CAF-8E6E-4719-86BF-4B4B934292F5}"/>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216925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6044-F0AB-40B6-8D32-B8AF9762BBC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A6BC097-B3F5-48C4-A4CC-3AA0103F3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2859AB4-5153-43E0-8B10-E2E6D7F5C017}"/>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5" name="Footer Placeholder 4">
            <a:extLst>
              <a:ext uri="{FF2B5EF4-FFF2-40B4-BE49-F238E27FC236}">
                <a16:creationId xmlns:a16="http://schemas.microsoft.com/office/drawing/2014/main" id="{E5DDAE56-36D8-47EC-8DFB-7742771046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A6E487-19F3-421F-A862-D15EF4359885}"/>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73220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965C2-6051-4A92-A15E-7B3AB9989C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5400125-681B-45F4-98AE-224FA4A62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1A7CBE6-C611-4FAC-864C-EA0B66CA359C}"/>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5" name="Footer Placeholder 4">
            <a:extLst>
              <a:ext uri="{FF2B5EF4-FFF2-40B4-BE49-F238E27FC236}">
                <a16:creationId xmlns:a16="http://schemas.microsoft.com/office/drawing/2014/main" id="{FCEAC7F6-6332-4766-9FA4-AA6116C938F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303994F-9F9D-4AB8-856B-25B19ABD6582}"/>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39166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6382-282F-4238-B919-3131B9E36B3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AE3A268-FC7A-43A6-815E-9B7C6B210F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4148763-699F-4E56-BFA5-B064A3A16D16}"/>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5" name="Footer Placeholder 4">
            <a:extLst>
              <a:ext uri="{FF2B5EF4-FFF2-40B4-BE49-F238E27FC236}">
                <a16:creationId xmlns:a16="http://schemas.microsoft.com/office/drawing/2014/main" id="{8E019173-FCE7-4C71-A9AF-9610CF3F6A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A871EE5-D33F-48C9-AF97-B0DFBEC74097}"/>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160883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3A5E-CDAD-4018-AE0E-1204A2A292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1EC5A73-1BDE-490E-A57C-D1767DE81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3AFEC-3A3A-4216-A549-933AA1FB4D20}"/>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5" name="Footer Placeholder 4">
            <a:extLst>
              <a:ext uri="{FF2B5EF4-FFF2-40B4-BE49-F238E27FC236}">
                <a16:creationId xmlns:a16="http://schemas.microsoft.com/office/drawing/2014/main" id="{F3331018-3355-4F14-A069-2D7A407A257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094B276-D0DE-4A12-9084-559164B78232}"/>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285615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E3A7-778F-4D5F-9821-2BE51CE03C2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F07004A-D4D0-4532-B3F9-2EDFD23059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07C0BDD-632C-4315-9693-67E3A7AF66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5D93E5F-3C1C-4031-B48D-87DA038CF48C}"/>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6" name="Footer Placeholder 5">
            <a:extLst>
              <a:ext uri="{FF2B5EF4-FFF2-40B4-BE49-F238E27FC236}">
                <a16:creationId xmlns:a16="http://schemas.microsoft.com/office/drawing/2014/main" id="{56C6E34D-DD8D-4CF9-A1B3-0E482E69F05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81C44F4-3BF5-4AC1-A62D-962226DB5336}"/>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202517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FC5F-AFE3-4CEA-9ED7-FADDC1528A3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EFBBAB0-E249-4A95-A16B-FAF01C37E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9F0664-2646-47A0-8CAB-0036F944F3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15082B6-A54D-4242-981E-CBA8184D5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92DFA6-9E0D-4D70-8085-4DE7F922E6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56A3896-7FFC-447A-A1B2-161AB3B256E2}"/>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8" name="Footer Placeholder 7">
            <a:extLst>
              <a:ext uri="{FF2B5EF4-FFF2-40B4-BE49-F238E27FC236}">
                <a16:creationId xmlns:a16="http://schemas.microsoft.com/office/drawing/2014/main" id="{BE509BB3-385D-44A8-A003-EC55615E944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C1C7550-AAD5-4D9B-9670-1C3CFB626D7F}"/>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148393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B8D8-119D-4DB7-B768-D0A5AEC4739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60CBBE0-E87E-452C-B0E9-CA3325092E1A}"/>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4" name="Footer Placeholder 3">
            <a:extLst>
              <a:ext uri="{FF2B5EF4-FFF2-40B4-BE49-F238E27FC236}">
                <a16:creationId xmlns:a16="http://schemas.microsoft.com/office/drawing/2014/main" id="{14FDAB2C-5D39-4880-8F84-D1B4D87F0BE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FD39C98-ECFB-46CD-AB89-94DC272CF53A}"/>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237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BF620-A97D-417E-942A-0BABBA574DAC}"/>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3" name="Footer Placeholder 2">
            <a:extLst>
              <a:ext uri="{FF2B5EF4-FFF2-40B4-BE49-F238E27FC236}">
                <a16:creationId xmlns:a16="http://schemas.microsoft.com/office/drawing/2014/main" id="{5A40A7F6-6782-49BD-AF37-ED4D1CD04E7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6D389F5-0267-4C2B-9A20-78E4CD139591}"/>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11230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E09A-0C28-4834-A199-FEBDD3377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8A4955A-5BB3-4544-8DA1-04C3C4CF4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4DCEA7E-1601-4C70-8CB9-F6A5DC4AD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1D3CE-F30D-43A5-9879-831563D8017E}"/>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6" name="Footer Placeholder 5">
            <a:extLst>
              <a:ext uri="{FF2B5EF4-FFF2-40B4-BE49-F238E27FC236}">
                <a16:creationId xmlns:a16="http://schemas.microsoft.com/office/drawing/2014/main" id="{AC1F306B-6C0B-4750-B175-77A70C8A173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5D4D672-6400-4163-8225-64074918E5D2}"/>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199057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32C1-1E0C-4778-A9CC-42D0E1587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38B8ECA-71B5-4856-9826-7278C8E78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507EFF8-B5C0-47A4-8BF2-5920BB5D9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8B782-92A7-44AB-9252-B8022660D41E}"/>
              </a:ext>
            </a:extLst>
          </p:cNvPr>
          <p:cNvSpPr>
            <a:spLocks noGrp="1"/>
          </p:cNvSpPr>
          <p:nvPr>
            <p:ph type="dt" sz="half" idx="10"/>
          </p:nvPr>
        </p:nvSpPr>
        <p:spPr/>
        <p:txBody>
          <a:bodyPr/>
          <a:lstStyle/>
          <a:p>
            <a:fld id="{91AA9AF6-7499-4FA2-AB11-9071BCD642B7}" type="datetimeFigureOut">
              <a:rPr lang="en-IE" smtClean="0"/>
              <a:t>25/11/2021</a:t>
            </a:fld>
            <a:endParaRPr lang="en-IE"/>
          </a:p>
        </p:txBody>
      </p:sp>
      <p:sp>
        <p:nvSpPr>
          <p:cNvPr id="6" name="Footer Placeholder 5">
            <a:extLst>
              <a:ext uri="{FF2B5EF4-FFF2-40B4-BE49-F238E27FC236}">
                <a16:creationId xmlns:a16="http://schemas.microsoft.com/office/drawing/2014/main" id="{31F47AE2-CBF0-47BF-BDFA-57600EFF998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F768A9E-F970-4AC7-B54C-E74BC1F4D728}"/>
              </a:ext>
            </a:extLst>
          </p:cNvPr>
          <p:cNvSpPr>
            <a:spLocks noGrp="1"/>
          </p:cNvSpPr>
          <p:nvPr>
            <p:ph type="sldNum" sz="quarter" idx="12"/>
          </p:nvPr>
        </p:nvSpPr>
        <p:spPr/>
        <p:txBody>
          <a:bodyPr/>
          <a:lstStyle/>
          <a:p>
            <a:fld id="{F06D708D-08BD-4D8A-A905-EB3D466F39FD}" type="slidenum">
              <a:rPr lang="en-IE" smtClean="0"/>
              <a:t>‹#›</a:t>
            </a:fld>
            <a:endParaRPr lang="en-IE"/>
          </a:p>
        </p:txBody>
      </p:sp>
    </p:spTree>
    <p:extLst>
      <p:ext uri="{BB962C8B-B14F-4D97-AF65-F5344CB8AC3E}">
        <p14:creationId xmlns:p14="http://schemas.microsoft.com/office/powerpoint/2010/main" val="136308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6B051-0AB0-4CFB-95A9-65BB19C9A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0ACC2E1-47D5-498D-A4A0-216EFA41C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3EE3948-7F76-462B-B9E2-AF48571AB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A9AF6-7499-4FA2-AB11-9071BCD642B7}" type="datetimeFigureOut">
              <a:rPr lang="en-IE" smtClean="0"/>
              <a:t>25/11/2021</a:t>
            </a:fld>
            <a:endParaRPr lang="en-IE"/>
          </a:p>
        </p:txBody>
      </p:sp>
      <p:sp>
        <p:nvSpPr>
          <p:cNvPr id="5" name="Footer Placeholder 4">
            <a:extLst>
              <a:ext uri="{FF2B5EF4-FFF2-40B4-BE49-F238E27FC236}">
                <a16:creationId xmlns:a16="http://schemas.microsoft.com/office/drawing/2014/main" id="{489E3192-9C45-4CAF-A895-587308BC3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CBE6ED5-B05D-4A12-A805-8F48E18E7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D708D-08BD-4D8A-A905-EB3D466F39FD}" type="slidenum">
              <a:rPr lang="en-IE" smtClean="0"/>
              <a:t>‹#›</a:t>
            </a:fld>
            <a:endParaRPr lang="en-IE"/>
          </a:p>
        </p:txBody>
      </p:sp>
    </p:spTree>
    <p:extLst>
      <p:ext uri="{BB962C8B-B14F-4D97-AF65-F5344CB8AC3E}">
        <p14:creationId xmlns:p14="http://schemas.microsoft.com/office/powerpoint/2010/main" val="321431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307D-BCC4-4EFF-BA87-2CC0630FEC8E}"/>
              </a:ext>
            </a:extLst>
          </p:cNvPr>
          <p:cNvSpPr>
            <a:spLocks noGrp="1"/>
          </p:cNvSpPr>
          <p:nvPr>
            <p:ph type="title"/>
          </p:nvPr>
        </p:nvSpPr>
        <p:spPr>
          <a:xfrm>
            <a:off x="838200" y="365126"/>
            <a:ext cx="10515600" cy="1644650"/>
          </a:xfrm>
        </p:spPr>
        <p:txBody>
          <a:bodyPr>
            <a:normAutofit fontScale="90000"/>
          </a:bodyPr>
          <a:lstStyle/>
          <a:p>
            <a:r>
              <a:rPr lang="en-GB" dirty="0"/>
              <a:t>Street Improvement Management Guide </a:t>
            </a:r>
            <a:br>
              <a:rPr lang="en-GB" dirty="0"/>
            </a:br>
            <a:r>
              <a:rPr lang="en-GB" dirty="0"/>
              <a:t>- </a:t>
            </a:r>
            <a:r>
              <a:rPr lang="en-GB" sz="4000" dirty="0"/>
              <a:t>Local Transport Interventions For All Road Users</a:t>
            </a:r>
            <a:br>
              <a:rPr lang="en-GB" dirty="0"/>
            </a:br>
            <a:endParaRPr lang="en-IE" dirty="0"/>
          </a:p>
        </p:txBody>
      </p:sp>
      <p:sp>
        <p:nvSpPr>
          <p:cNvPr id="3" name="Content Placeholder 2">
            <a:extLst>
              <a:ext uri="{FF2B5EF4-FFF2-40B4-BE49-F238E27FC236}">
                <a16:creationId xmlns:a16="http://schemas.microsoft.com/office/drawing/2014/main" id="{8B7833E6-F2E6-40E5-A6E3-1C1180A05B82}"/>
              </a:ext>
            </a:extLst>
          </p:cNvPr>
          <p:cNvSpPr>
            <a:spLocks noGrp="1"/>
          </p:cNvSpPr>
          <p:nvPr>
            <p:ph sz="half" idx="1"/>
          </p:nvPr>
        </p:nvSpPr>
        <p:spPr>
          <a:xfrm>
            <a:off x="838200" y="2200275"/>
            <a:ext cx="5181600" cy="3976688"/>
          </a:xfrm>
        </p:spPr>
        <p:txBody>
          <a:bodyPr>
            <a:normAutofit fontScale="92500" lnSpcReduction="10000"/>
          </a:bodyPr>
          <a:lstStyle/>
          <a:p>
            <a:r>
              <a:rPr lang="en-GB" b="1" dirty="0"/>
              <a:t>Context:</a:t>
            </a:r>
          </a:p>
          <a:p>
            <a:r>
              <a:rPr lang="en-GB" dirty="0"/>
              <a:t>Population of Dublin increased 9% in the last 10 years</a:t>
            </a:r>
          </a:p>
          <a:p>
            <a:r>
              <a:rPr lang="en-GB" dirty="0"/>
              <a:t>Surveys continue to demonstrate that speeding is occurring at some locations</a:t>
            </a:r>
          </a:p>
          <a:p>
            <a:r>
              <a:rPr lang="en-GB" dirty="0"/>
              <a:t>More Active Travel – Increased Interactions with Vehicles</a:t>
            </a:r>
          </a:p>
          <a:p>
            <a:r>
              <a:rPr lang="en-GB" dirty="0"/>
              <a:t>SDCC must provide facilities for all road users (Disability Act 2005)</a:t>
            </a:r>
          </a:p>
        </p:txBody>
      </p:sp>
      <p:sp>
        <p:nvSpPr>
          <p:cNvPr id="4" name="Content Placeholder 3">
            <a:extLst>
              <a:ext uri="{FF2B5EF4-FFF2-40B4-BE49-F238E27FC236}">
                <a16:creationId xmlns:a16="http://schemas.microsoft.com/office/drawing/2014/main" id="{F1DE3040-0167-4A3F-8F73-EF5210357DB7}"/>
              </a:ext>
            </a:extLst>
          </p:cNvPr>
          <p:cNvSpPr>
            <a:spLocks noGrp="1"/>
          </p:cNvSpPr>
          <p:nvPr>
            <p:ph sz="half" idx="2"/>
          </p:nvPr>
        </p:nvSpPr>
        <p:spPr>
          <a:xfrm>
            <a:off x="6172200" y="2200275"/>
            <a:ext cx="5600700" cy="3976688"/>
          </a:xfrm>
        </p:spPr>
        <p:txBody>
          <a:bodyPr>
            <a:normAutofit fontScale="92500" lnSpcReduction="10000"/>
          </a:bodyPr>
          <a:lstStyle/>
          <a:p>
            <a:r>
              <a:rPr lang="en-GB" b="1" dirty="0"/>
              <a:t>Objectives of Guidance Document</a:t>
            </a:r>
          </a:p>
          <a:p>
            <a:r>
              <a:rPr lang="en-GB" dirty="0"/>
              <a:t>To Create Local Transport Interventions to benefit All Road Users</a:t>
            </a:r>
          </a:p>
          <a:p>
            <a:pPr lvl="1"/>
            <a:r>
              <a:rPr lang="en-IE" sz="2000" dirty="0"/>
              <a:t>Encourage Walking, Cycling and Public Transport use</a:t>
            </a:r>
          </a:p>
          <a:p>
            <a:pPr lvl="1"/>
            <a:r>
              <a:rPr lang="en-IE" sz="2000" dirty="0"/>
              <a:t>Improving Safety at Junctions</a:t>
            </a:r>
          </a:p>
          <a:p>
            <a:pPr lvl="1"/>
            <a:r>
              <a:rPr lang="en-IE" sz="2000" dirty="0"/>
              <a:t>Small Permeability Schemes</a:t>
            </a:r>
          </a:p>
          <a:p>
            <a:pPr lvl="1"/>
            <a:r>
              <a:rPr lang="en-IE" sz="2000" dirty="0"/>
              <a:t>Appropriate Additional Pedestrian Crossings</a:t>
            </a:r>
          </a:p>
          <a:p>
            <a:pPr lvl="1"/>
            <a:r>
              <a:rPr lang="en-IE" sz="2000" dirty="0"/>
              <a:t>Traffic Calming Measures where vehicle speeding is happening</a:t>
            </a:r>
          </a:p>
          <a:p>
            <a:pPr lvl="1"/>
            <a:r>
              <a:rPr lang="en-IE" sz="2000" dirty="0"/>
              <a:t>Support Universal Access for Vulnerable Users </a:t>
            </a:r>
          </a:p>
        </p:txBody>
      </p:sp>
    </p:spTree>
    <p:extLst>
      <p:ext uri="{BB962C8B-B14F-4D97-AF65-F5344CB8AC3E}">
        <p14:creationId xmlns:p14="http://schemas.microsoft.com/office/powerpoint/2010/main" val="121885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4F8D-F022-4FAD-8329-B1C0C1D0AAC6}"/>
              </a:ext>
            </a:extLst>
          </p:cNvPr>
          <p:cNvSpPr>
            <a:spLocks noGrp="1"/>
          </p:cNvSpPr>
          <p:nvPr>
            <p:ph type="title"/>
          </p:nvPr>
        </p:nvSpPr>
        <p:spPr>
          <a:xfrm>
            <a:off x="838200" y="365125"/>
            <a:ext cx="10515600" cy="777875"/>
          </a:xfrm>
        </p:spPr>
        <p:txBody>
          <a:bodyPr/>
          <a:lstStyle/>
          <a:p>
            <a:r>
              <a:rPr lang="en-GB" dirty="0"/>
              <a:t>Recommendations:</a:t>
            </a:r>
            <a:endParaRPr lang="en-IE" dirty="0"/>
          </a:p>
        </p:txBody>
      </p:sp>
      <p:sp>
        <p:nvSpPr>
          <p:cNvPr id="3" name="Content Placeholder 2">
            <a:extLst>
              <a:ext uri="{FF2B5EF4-FFF2-40B4-BE49-F238E27FC236}">
                <a16:creationId xmlns:a16="http://schemas.microsoft.com/office/drawing/2014/main" id="{0D89F265-A067-4126-9532-7DC66B008FA4}"/>
              </a:ext>
            </a:extLst>
          </p:cNvPr>
          <p:cNvSpPr>
            <a:spLocks noGrp="1"/>
          </p:cNvSpPr>
          <p:nvPr>
            <p:ph sz="half" idx="1"/>
          </p:nvPr>
        </p:nvSpPr>
        <p:spPr>
          <a:xfrm>
            <a:off x="738808" y="1053547"/>
            <a:ext cx="10515599" cy="5595731"/>
          </a:xfrm>
        </p:spPr>
        <p:txBody>
          <a:bodyPr>
            <a:normAutofit fontScale="70000" lnSpcReduction="20000"/>
          </a:bodyPr>
          <a:lstStyle/>
          <a:p>
            <a:pPr marL="457200" lvl="1" indent="0">
              <a:buNone/>
            </a:pPr>
            <a:r>
              <a:rPr lang="en-GB" sz="2600" dirty="0"/>
              <a:t>2.	South Dublin County Council’s Street Improvement Guide will only apply to Local Collector Roads and 	Access Roads with a Speed Limit of 50km/h or less that carry primarily residential, limited 	commercial and social traffic (schools etc) and may also have significant pedestrian and cyclist traffic. </a:t>
            </a:r>
          </a:p>
          <a:p>
            <a:pPr marL="0" indent="0">
              <a:buNone/>
            </a:pPr>
            <a:r>
              <a:rPr lang="en-GB" dirty="0"/>
              <a:t>        	The Types of Interventions to be used to deliver the Objectives above are:</a:t>
            </a:r>
          </a:p>
          <a:p>
            <a:pPr marL="0" indent="0">
              <a:buNone/>
            </a:pPr>
            <a:r>
              <a:rPr lang="en-GB" dirty="0"/>
              <a:t>	•	Build Outs</a:t>
            </a:r>
          </a:p>
          <a:p>
            <a:pPr marL="0" indent="0">
              <a:buNone/>
            </a:pPr>
            <a:r>
              <a:rPr lang="en-GB" dirty="0"/>
              <a:t>	•	Central Reservations </a:t>
            </a:r>
          </a:p>
          <a:p>
            <a:pPr marL="0" indent="0">
              <a:buNone/>
            </a:pPr>
            <a:r>
              <a:rPr lang="en-GB" dirty="0"/>
              <a:t>	•	Ramps and Bus Cushions</a:t>
            </a:r>
          </a:p>
          <a:p>
            <a:pPr marL="0" indent="0">
              <a:buNone/>
            </a:pPr>
            <a:r>
              <a:rPr lang="en-GB" dirty="0"/>
              <a:t>	•	Reduction in vehicle road space.</a:t>
            </a:r>
          </a:p>
          <a:p>
            <a:pPr marL="0" indent="0">
              <a:buNone/>
            </a:pPr>
            <a:r>
              <a:rPr lang="en-GB" dirty="0"/>
              <a:t>	•	Enclosure /Tree Planting or on street parking where appropriate</a:t>
            </a:r>
          </a:p>
          <a:p>
            <a:pPr marL="0" indent="0">
              <a:buNone/>
            </a:pPr>
            <a:r>
              <a:rPr lang="en-GB" dirty="0"/>
              <a:t>	•	Shared Mode Road Space</a:t>
            </a:r>
          </a:p>
          <a:p>
            <a:pPr marL="0" indent="0">
              <a:buNone/>
            </a:pPr>
            <a:r>
              <a:rPr lang="en-GB" dirty="0"/>
              <a:t>	•	Colour or material changes to denote Shard Surfaces</a:t>
            </a:r>
          </a:p>
          <a:p>
            <a:pPr marL="0" indent="0">
              <a:buNone/>
            </a:pPr>
            <a:r>
              <a:rPr lang="en-GB" dirty="0"/>
              <a:t>	•	Slow Zone designation in Housing estates (30km/h)</a:t>
            </a:r>
          </a:p>
          <a:p>
            <a:pPr marL="0" indent="0">
              <a:buNone/>
            </a:pPr>
            <a:r>
              <a:rPr lang="en-GB" dirty="0"/>
              <a:t>	•	Signalled Pedestrian crossings at Appropriate Locations</a:t>
            </a:r>
          </a:p>
          <a:p>
            <a:pPr marL="0" indent="0">
              <a:buNone/>
            </a:pPr>
            <a:r>
              <a:rPr lang="en-GB" dirty="0"/>
              <a:t>	•	 Traffic Signal coordination to control Traffic Flows and Speed (SCOOT system)</a:t>
            </a:r>
          </a:p>
          <a:p>
            <a:pPr marL="0" indent="0">
              <a:buNone/>
            </a:pPr>
            <a:r>
              <a:rPr lang="en-GB" dirty="0"/>
              <a:t>	•	Better access for vulnerable road users such as Mobility Impaired and Age Friendly 		Parking Spaces</a:t>
            </a:r>
          </a:p>
          <a:p>
            <a:pPr marL="0" indent="0">
              <a:buNone/>
            </a:pPr>
            <a:endParaRPr lang="en-IE" dirty="0"/>
          </a:p>
        </p:txBody>
      </p:sp>
    </p:spTree>
    <p:extLst>
      <p:ext uri="{BB962C8B-B14F-4D97-AF65-F5344CB8AC3E}">
        <p14:creationId xmlns:p14="http://schemas.microsoft.com/office/powerpoint/2010/main" val="143766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F94C-208C-4449-9F02-FE8C66C02373}"/>
              </a:ext>
            </a:extLst>
          </p:cNvPr>
          <p:cNvSpPr>
            <a:spLocks noGrp="1"/>
          </p:cNvSpPr>
          <p:nvPr>
            <p:ph type="title"/>
          </p:nvPr>
        </p:nvSpPr>
        <p:spPr>
          <a:xfrm>
            <a:off x="838200" y="365126"/>
            <a:ext cx="10515600" cy="748058"/>
          </a:xfrm>
        </p:spPr>
        <p:txBody>
          <a:bodyPr/>
          <a:lstStyle/>
          <a:p>
            <a:r>
              <a:rPr lang="en-GB" dirty="0"/>
              <a:t>Recommendations</a:t>
            </a:r>
            <a:endParaRPr lang="en-IE" dirty="0"/>
          </a:p>
        </p:txBody>
      </p:sp>
      <p:sp>
        <p:nvSpPr>
          <p:cNvPr id="3" name="Content Placeholder 2">
            <a:extLst>
              <a:ext uri="{FF2B5EF4-FFF2-40B4-BE49-F238E27FC236}">
                <a16:creationId xmlns:a16="http://schemas.microsoft.com/office/drawing/2014/main" id="{C48DC387-E97A-40B9-ADED-19C87D9AB37B}"/>
              </a:ext>
            </a:extLst>
          </p:cNvPr>
          <p:cNvSpPr>
            <a:spLocks noGrp="1"/>
          </p:cNvSpPr>
          <p:nvPr>
            <p:ph sz="half" idx="1"/>
          </p:nvPr>
        </p:nvSpPr>
        <p:spPr>
          <a:xfrm>
            <a:off x="838199" y="1113184"/>
            <a:ext cx="10515599" cy="5063779"/>
          </a:xfrm>
        </p:spPr>
        <p:txBody>
          <a:bodyPr>
            <a:normAutofit lnSpcReduction="10000"/>
          </a:bodyPr>
          <a:lstStyle/>
          <a:p>
            <a:pPr marL="514350" indent="-514350">
              <a:buAutoNum type="arabicPeriod" startAt="3"/>
            </a:pPr>
            <a:r>
              <a:rPr lang="en-GB" dirty="0"/>
              <a:t>     SDCC shall adopt Table 1 Marking Scheme for Traffic Calming 	Requests on existing roads and estates to assess the need and 	prioritise Traffic Calming schemes that SDCC shall carry out. 	manner. This marks each scheme in a quantifiable and consistent 	manner.</a:t>
            </a:r>
          </a:p>
          <a:p>
            <a:pPr marL="514350" indent="-514350">
              <a:buAutoNum type="arabicPeriod" startAt="4"/>
            </a:pPr>
            <a:r>
              <a:rPr lang="en-GB" dirty="0"/>
              <a:t>     The Implementation of Traffic Calming measures will be at a 	network level to ensure consistent traffic speeds across the 	neighbourhood.</a:t>
            </a:r>
          </a:p>
          <a:p>
            <a:pPr marL="0" indent="0">
              <a:buNone/>
            </a:pPr>
            <a:r>
              <a:rPr lang="en-GB" dirty="0"/>
              <a:t>5.	The Traffic Section recommends that a series of Pilot Study Trials  	of retrofit Traffic Calming in combinations are conducted to  	assess the effectiveness of the various measures. The best 	performing combination of measures shall be rolled out as the 	preferred interventions throughout the county.</a:t>
            </a:r>
            <a:endParaRPr lang="en-IE" dirty="0"/>
          </a:p>
        </p:txBody>
      </p:sp>
    </p:spTree>
    <p:extLst>
      <p:ext uri="{BB962C8B-B14F-4D97-AF65-F5344CB8AC3E}">
        <p14:creationId xmlns:p14="http://schemas.microsoft.com/office/powerpoint/2010/main" val="146308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F94C-208C-4449-9F02-FE8C66C02373}"/>
              </a:ext>
            </a:extLst>
          </p:cNvPr>
          <p:cNvSpPr>
            <a:spLocks noGrp="1"/>
          </p:cNvSpPr>
          <p:nvPr>
            <p:ph type="title"/>
          </p:nvPr>
        </p:nvSpPr>
        <p:spPr>
          <a:xfrm>
            <a:off x="838200" y="365126"/>
            <a:ext cx="10515600" cy="748058"/>
          </a:xfrm>
        </p:spPr>
        <p:txBody>
          <a:bodyPr/>
          <a:lstStyle/>
          <a:p>
            <a:r>
              <a:rPr lang="en-GB" dirty="0"/>
              <a:t>Recommendations</a:t>
            </a:r>
            <a:endParaRPr lang="en-IE" dirty="0"/>
          </a:p>
        </p:txBody>
      </p:sp>
      <p:sp>
        <p:nvSpPr>
          <p:cNvPr id="3" name="Content Placeholder 2">
            <a:extLst>
              <a:ext uri="{FF2B5EF4-FFF2-40B4-BE49-F238E27FC236}">
                <a16:creationId xmlns:a16="http://schemas.microsoft.com/office/drawing/2014/main" id="{C48DC387-E97A-40B9-ADED-19C87D9AB37B}"/>
              </a:ext>
            </a:extLst>
          </p:cNvPr>
          <p:cNvSpPr>
            <a:spLocks noGrp="1"/>
          </p:cNvSpPr>
          <p:nvPr>
            <p:ph sz="half" idx="1"/>
          </p:nvPr>
        </p:nvSpPr>
        <p:spPr>
          <a:xfrm>
            <a:off x="838199" y="1113184"/>
            <a:ext cx="10515599" cy="5063779"/>
          </a:xfrm>
        </p:spPr>
        <p:txBody>
          <a:bodyPr>
            <a:normAutofit fontScale="92500" lnSpcReduction="10000"/>
          </a:bodyPr>
          <a:lstStyle/>
          <a:p>
            <a:pPr marL="0" indent="0">
              <a:buNone/>
            </a:pPr>
            <a:r>
              <a:rPr lang="en-GB" dirty="0"/>
              <a:t>6.	SDCC are committed to use a wider range of appropriate traffic 	calming combination measures throughout the County. The possible 	range of traffic calming measures are illustrated in Appendix 6 of the 	Appendices Report.</a:t>
            </a:r>
          </a:p>
          <a:p>
            <a:pPr marL="514350" indent="-514350">
              <a:buAutoNum type="arabicPeriod" startAt="3"/>
            </a:pPr>
            <a:endParaRPr lang="en-GB" dirty="0"/>
          </a:p>
          <a:p>
            <a:pPr marL="0" indent="0">
              <a:buNone/>
            </a:pPr>
            <a:r>
              <a:rPr lang="en-GB" dirty="0"/>
              <a:t>7.	In all proposed Traffic Calming schemes, a consultation process should 	take place with elected members (TMM), Residents and Resident 	Groups by, An Garda Síochána, Fire, Ambulance and Bus Services 	where relevant.</a:t>
            </a:r>
          </a:p>
          <a:p>
            <a:pPr marL="514350" indent="-514350">
              <a:buAutoNum type="arabicPeriod" startAt="3"/>
            </a:pPr>
            <a:endParaRPr lang="en-GB" dirty="0"/>
          </a:p>
          <a:p>
            <a:pPr marL="0" indent="0">
              <a:buNone/>
            </a:pPr>
            <a:r>
              <a:rPr lang="en-GB" dirty="0"/>
              <a:t>8.	The Slow Zone Sign, introduced in the Guidelines for Setting and 	Managing Speed Limits in Ireland (March 2015 Edition), is a sign to be 	used in housing estates where a 30 km/h speed limit is being applied.</a:t>
            </a:r>
          </a:p>
          <a:p>
            <a:pPr marL="514350" indent="-514350">
              <a:buAutoNum type="arabicPeriod" startAt="3"/>
            </a:pPr>
            <a:endParaRPr lang="en-GB" dirty="0"/>
          </a:p>
          <a:p>
            <a:pPr marL="514350" indent="-514350">
              <a:buAutoNum type="arabicPeriod" startAt="3"/>
            </a:pPr>
            <a:endParaRPr lang="en-IE" dirty="0"/>
          </a:p>
        </p:txBody>
      </p:sp>
    </p:spTree>
    <p:extLst>
      <p:ext uri="{BB962C8B-B14F-4D97-AF65-F5344CB8AC3E}">
        <p14:creationId xmlns:p14="http://schemas.microsoft.com/office/powerpoint/2010/main" val="123118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F94C-208C-4449-9F02-FE8C66C02373}"/>
              </a:ext>
            </a:extLst>
          </p:cNvPr>
          <p:cNvSpPr>
            <a:spLocks noGrp="1"/>
          </p:cNvSpPr>
          <p:nvPr>
            <p:ph type="title"/>
          </p:nvPr>
        </p:nvSpPr>
        <p:spPr>
          <a:xfrm>
            <a:off x="838200" y="365126"/>
            <a:ext cx="10515600" cy="748058"/>
          </a:xfrm>
        </p:spPr>
        <p:txBody>
          <a:bodyPr/>
          <a:lstStyle/>
          <a:p>
            <a:r>
              <a:rPr lang="en-GB" dirty="0"/>
              <a:t>Recommendations</a:t>
            </a:r>
            <a:endParaRPr lang="en-IE" dirty="0"/>
          </a:p>
        </p:txBody>
      </p:sp>
      <p:sp>
        <p:nvSpPr>
          <p:cNvPr id="3" name="Content Placeholder 2">
            <a:extLst>
              <a:ext uri="{FF2B5EF4-FFF2-40B4-BE49-F238E27FC236}">
                <a16:creationId xmlns:a16="http://schemas.microsoft.com/office/drawing/2014/main" id="{C48DC387-E97A-40B9-ADED-19C87D9AB37B}"/>
              </a:ext>
            </a:extLst>
          </p:cNvPr>
          <p:cNvSpPr>
            <a:spLocks noGrp="1"/>
          </p:cNvSpPr>
          <p:nvPr>
            <p:ph sz="half" idx="1"/>
          </p:nvPr>
        </p:nvSpPr>
        <p:spPr>
          <a:xfrm>
            <a:off x="838199" y="1113184"/>
            <a:ext cx="10515599" cy="5063779"/>
          </a:xfrm>
        </p:spPr>
        <p:txBody>
          <a:bodyPr>
            <a:normAutofit/>
          </a:bodyPr>
          <a:lstStyle/>
          <a:p>
            <a:pPr marL="0" indent="0">
              <a:buNone/>
            </a:pPr>
            <a:r>
              <a:rPr lang="en-GB" dirty="0"/>
              <a:t>9.	SDCC shall write to the Department of Transport, the CCMA and 	the NTA to get a workshop organised to update the warrant 	guidance to incorporate vulnerable users and key desire lines 	into the methodology for pedestrian crossing location selections.</a:t>
            </a:r>
          </a:p>
          <a:p>
            <a:pPr marL="0" indent="0">
              <a:buNone/>
            </a:pPr>
            <a:endParaRPr lang="en-GB" dirty="0"/>
          </a:p>
          <a:p>
            <a:pPr marL="0" indent="0">
              <a:buNone/>
            </a:pPr>
            <a:r>
              <a:rPr lang="en-GB" dirty="0"/>
              <a:t>10.	SDCC is committed to developing an Age Friendly Parking Policy 	for the County.</a:t>
            </a:r>
          </a:p>
          <a:p>
            <a:pPr marL="0" indent="0">
              <a:buNone/>
            </a:pPr>
            <a:endParaRPr lang="en-GB" dirty="0"/>
          </a:p>
          <a:p>
            <a:pPr marL="0" indent="0">
              <a:buNone/>
            </a:pPr>
            <a:r>
              <a:rPr lang="en-GB" dirty="0"/>
              <a:t>					</a:t>
            </a:r>
            <a:endParaRPr lang="en-IE" dirty="0"/>
          </a:p>
        </p:txBody>
      </p:sp>
    </p:spTree>
    <p:extLst>
      <p:ext uri="{BB962C8B-B14F-4D97-AF65-F5344CB8AC3E}">
        <p14:creationId xmlns:p14="http://schemas.microsoft.com/office/powerpoint/2010/main" val="73174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91E5-544A-4304-9288-18290798D067}"/>
              </a:ext>
            </a:extLst>
          </p:cNvPr>
          <p:cNvSpPr>
            <a:spLocks noGrp="1"/>
          </p:cNvSpPr>
          <p:nvPr>
            <p:ph type="title"/>
          </p:nvPr>
        </p:nvSpPr>
        <p:spPr/>
        <p:txBody>
          <a:bodyPr/>
          <a:lstStyle/>
          <a:p>
            <a:r>
              <a:rPr lang="en-GB" dirty="0"/>
              <a:t>Next Steps….</a:t>
            </a:r>
            <a:endParaRPr lang="en-IE" dirty="0"/>
          </a:p>
        </p:txBody>
      </p:sp>
      <p:sp>
        <p:nvSpPr>
          <p:cNvPr id="3" name="Content Placeholder 2">
            <a:extLst>
              <a:ext uri="{FF2B5EF4-FFF2-40B4-BE49-F238E27FC236}">
                <a16:creationId xmlns:a16="http://schemas.microsoft.com/office/drawing/2014/main" id="{F6642FBD-35F9-4CE7-A134-42D6959DF4F2}"/>
              </a:ext>
            </a:extLst>
          </p:cNvPr>
          <p:cNvSpPr>
            <a:spLocks noGrp="1"/>
          </p:cNvSpPr>
          <p:nvPr>
            <p:ph sz="half" idx="1"/>
          </p:nvPr>
        </p:nvSpPr>
        <p:spPr>
          <a:xfrm>
            <a:off x="838200" y="1437999"/>
            <a:ext cx="10422835" cy="5181462"/>
          </a:xfrm>
        </p:spPr>
        <p:txBody>
          <a:bodyPr>
            <a:normAutofit lnSpcReduction="10000"/>
          </a:bodyPr>
          <a:lstStyle/>
          <a:p>
            <a:pPr marL="0" indent="0">
              <a:buNone/>
            </a:pPr>
            <a:endParaRPr lang="en-IE" dirty="0"/>
          </a:p>
          <a:p>
            <a:pPr marL="0" indent="0">
              <a:buNone/>
            </a:pPr>
            <a:r>
              <a:rPr lang="en-IE" dirty="0"/>
              <a:t>Any Feedback on the documents to me at:</a:t>
            </a:r>
          </a:p>
          <a:p>
            <a:pPr marL="0" indent="0">
              <a:buNone/>
            </a:pPr>
            <a:r>
              <a:rPr lang="en-IE" dirty="0"/>
              <a:t>		JHegarty@SDublincoco.ie </a:t>
            </a:r>
          </a:p>
          <a:p>
            <a:pPr marL="0" indent="0">
              <a:buNone/>
            </a:pPr>
            <a:endParaRPr lang="en-IE" dirty="0"/>
          </a:p>
          <a:p>
            <a:pPr marL="0" indent="0">
              <a:buNone/>
            </a:pPr>
            <a:r>
              <a:rPr lang="en-IE" dirty="0"/>
              <a:t>Informal meeting of SPC Group to finalise the “Street Improvement Management Guide”</a:t>
            </a:r>
          </a:p>
          <a:p>
            <a:pPr marL="0" indent="0">
              <a:buNone/>
            </a:pPr>
            <a:r>
              <a:rPr lang="en-IE" dirty="0"/>
              <a:t>Tentative Date </a:t>
            </a:r>
            <a:r>
              <a:rPr lang="en-IE"/>
              <a:t>and Time:  </a:t>
            </a:r>
            <a:r>
              <a:rPr lang="en-IE" dirty="0"/>
              <a:t>6 January 2022 @ 17:30</a:t>
            </a:r>
          </a:p>
          <a:p>
            <a:pPr marL="0" indent="0">
              <a:buNone/>
            </a:pPr>
            <a:endParaRPr lang="en-IE" dirty="0"/>
          </a:p>
          <a:p>
            <a:pPr marL="0" indent="0">
              <a:buNone/>
            </a:pPr>
            <a:r>
              <a:rPr lang="en-IE" dirty="0"/>
              <a:t>Bring to full Council for Noting February 2022</a:t>
            </a:r>
          </a:p>
          <a:p>
            <a:pPr marL="0" indent="0">
              <a:buNone/>
            </a:pPr>
            <a:endParaRPr lang="en-IE" dirty="0"/>
          </a:p>
          <a:p>
            <a:pPr marL="0" indent="0">
              <a:buNone/>
            </a:pPr>
            <a:r>
              <a:rPr lang="en-IE" dirty="0"/>
              <a:t>					</a:t>
            </a:r>
            <a:r>
              <a:rPr lang="en-IE" sz="3200" dirty="0">
                <a:solidFill>
                  <a:srgbClr val="FF0000"/>
                </a:solidFill>
              </a:rPr>
              <a:t>End</a:t>
            </a:r>
          </a:p>
          <a:p>
            <a:endParaRPr lang="en-IE" dirty="0"/>
          </a:p>
        </p:txBody>
      </p:sp>
    </p:spTree>
    <p:extLst>
      <p:ext uri="{BB962C8B-B14F-4D97-AF65-F5344CB8AC3E}">
        <p14:creationId xmlns:p14="http://schemas.microsoft.com/office/powerpoint/2010/main" val="296481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F264-19BB-4845-819B-B4D2DEBAB5EF}"/>
              </a:ext>
            </a:extLst>
          </p:cNvPr>
          <p:cNvSpPr>
            <a:spLocks noGrp="1"/>
          </p:cNvSpPr>
          <p:nvPr>
            <p:ph type="title"/>
          </p:nvPr>
        </p:nvSpPr>
        <p:spPr>
          <a:xfrm>
            <a:off x="838200" y="365126"/>
            <a:ext cx="10515600" cy="814746"/>
          </a:xfrm>
        </p:spPr>
        <p:txBody>
          <a:bodyPr>
            <a:normAutofit fontScale="90000"/>
          </a:bodyPr>
          <a:lstStyle/>
          <a:p>
            <a:pPr algn="ctr"/>
            <a:r>
              <a:rPr lang="en-IE" b="1" dirty="0"/>
              <a:t>Types of Traffic Calming Proposed – horizontal control measures</a:t>
            </a:r>
          </a:p>
        </p:txBody>
      </p:sp>
      <p:sp>
        <p:nvSpPr>
          <p:cNvPr id="3" name="Content Placeholder 2">
            <a:extLst>
              <a:ext uri="{FF2B5EF4-FFF2-40B4-BE49-F238E27FC236}">
                <a16:creationId xmlns:a16="http://schemas.microsoft.com/office/drawing/2014/main" id="{16E62E3C-690A-4244-9CF4-E8FA3D441C07}"/>
              </a:ext>
            </a:extLst>
          </p:cNvPr>
          <p:cNvSpPr>
            <a:spLocks noGrp="1"/>
          </p:cNvSpPr>
          <p:nvPr>
            <p:ph sz="half" idx="1"/>
          </p:nvPr>
        </p:nvSpPr>
        <p:spPr>
          <a:xfrm>
            <a:off x="619432" y="1356852"/>
            <a:ext cx="5400368" cy="4820111"/>
          </a:xfrm>
        </p:spPr>
        <p:txBody>
          <a:bodyPr/>
          <a:lstStyle/>
          <a:p>
            <a:r>
              <a:rPr lang="en-IE" dirty="0"/>
              <a:t>Central Reserve, tree planting and coloured asphalt- e.g. Adamstown</a:t>
            </a:r>
          </a:p>
          <a:p>
            <a:endParaRPr lang="en-IE" dirty="0"/>
          </a:p>
        </p:txBody>
      </p:sp>
      <p:sp>
        <p:nvSpPr>
          <p:cNvPr id="4" name="Content Placeholder 3">
            <a:extLst>
              <a:ext uri="{FF2B5EF4-FFF2-40B4-BE49-F238E27FC236}">
                <a16:creationId xmlns:a16="http://schemas.microsoft.com/office/drawing/2014/main" id="{44E2DEF7-0AE3-427D-BF1A-E8C0DF627571}"/>
              </a:ext>
            </a:extLst>
          </p:cNvPr>
          <p:cNvSpPr>
            <a:spLocks noGrp="1"/>
          </p:cNvSpPr>
          <p:nvPr>
            <p:ph sz="half" idx="2"/>
          </p:nvPr>
        </p:nvSpPr>
        <p:spPr>
          <a:xfrm>
            <a:off x="6172202" y="1356852"/>
            <a:ext cx="5181598" cy="4820111"/>
          </a:xfrm>
        </p:spPr>
        <p:txBody>
          <a:bodyPr/>
          <a:lstStyle/>
          <a:p>
            <a:r>
              <a:rPr lang="en-IE" dirty="0"/>
              <a:t>Shared Surfaces – e.g. </a:t>
            </a:r>
            <a:r>
              <a:rPr lang="en-IE" dirty="0" err="1"/>
              <a:t>Wainsfort</a:t>
            </a:r>
            <a:r>
              <a:rPr lang="en-IE" dirty="0"/>
              <a:t> Road</a:t>
            </a:r>
          </a:p>
          <a:p>
            <a:endParaRPr lang="en-IE" dirty="0"/>
          </a:p>
        </p:txBody>
      </p:sp>
      <p:pic>
        <p:nvPicPr>
          <p:cNvPr id="6" name="Picture 5">
            <a:extLst>
              <a:ext uri="{FF2B5EF4-FFF2-40B4-BE49-F238E27FC236}">
                <a16:creationId xmlns:a16="http://schemas.microsoft.com/office/drawing/2014/main" id="{3FB4D973-F6DF-41BD-BDEA-E1758D542FC2}"/>
              </a:ext>
            </a:extLst>
          </p:cNvPr>
          <p:cNvPicPr>
            <a:picLocks noChangeAspect="1"/>
          </p:cNvPicPr>
          <p:nvPr/>
        </p:nvPicPr>
        <p:blipFill>
          <a:blip r:embed="rId2"/>
          <a:stretch>
            <a:fillRect/>
          </a:stretch>
        </p:blipFill>
        <p:spPr>
          <a:xfrm>
            <a:off x="838200" y="2639962"/>
            <a:ext cx="5009159" cy="3274143"/>
          </a:xfrm>
          <a:prstGeom prst="rect">
            <a:avLst/>
          </a:prstGeom>
        </p:spPr>
      </p:pic>
      <p:pic>
        <p:nvPicPr>
          <p:cNvPr id="8" name="Picture 7">
            <a:extLst>
              <a:ext uri="{FF2B5EF4-FFF2-40B4-BE49-F238E27FC236}">
                <a16:creationId xmlns:a16="http://schemas.microsoft.com/office/drawing/2014/main" id="{26229F2F-9486-4229-9CB5-73F5E58E2470}"/>
              </a:ext>
            </a:extLst>
          </p:cNvPr>
          <p:cNvPicPr>
            <a:picLocks noChangeAspect="1"/>
          </p:cNvPicPr>
          <p:nvPr/>
        </p:nvPicPr>
        <p:blipFill>
          <a:blip r:embed="rId3"/>
          <a:stretch>
            <a:fillRect/>
          </a:stretch>
        </p:blipFill>
        <p:spPr>
          <a:xfrm>
            <a:off x="6430297" y="2717900"/>
            <a:ext cx="4782014" cy="3196205"/>
          </a:xfrm>
          <a:prstGeom prst="rect">
            <a:avLst/>
          </a:prstGeom>
        </p:spPr>
      </p:pic>
    </p:spTree>
    <p:extLst>
      <p:ext uri="{BB962C8B-B14F-4D97-AF65-F5344CB8AC3E}">
        <p14:creationId xmlns:p14="http://schemas.microsoft.com/office/powerpoint/2010/main" val="63444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105B-96CF-41DC-A9D0-0C533DD80868}"/>
              </a:ext>
            </a:extLst>
          </p:cNvPr>
          <p:cNvSpPr>
            <a:spLocks noGrp="1"/>
          </p:cNvSpPr>
          <p:nvPr>
            <p:ph type="title"/>
          </p:nvPr>
        </p:nvSpPr>
        <p:spPr/>
        <p:txBody>
          <a:bodyPr/>
          <a:lstStyle/>
          <a:p>
            <a:r>
              <a:rPr lang="en-IE" dirty="0"/>
              <a:t>Types of traffic calming – horizontal control measures</a:t>
            </a:r>
          </a:p>
        </p:txBody>
      </p:sp>
      <p:sp>
        <p:nvSpPr>
          <p:cNvPr id="4" name="Content Placeholder 3">
            <a:extLst>
              <a:ext uri="{FF2B5EF4-FFF2-40B4-BE49-F238E27FC236}">
                <a16:creationId xmlns:a16="http://schemas.microsoft.com/office/drawing/2014/main" id="{253FCDEF-D3CB-4AB8-9D48-D96FB7CBE052}"/>
              </a:ext>
            </a:extLst>
          </p:cNvPr>
          <p:cNvSpPr>
            <a:spLocks noGrp="1"/>
          </p:cNvSpPr>
          <p:nvPr>
            <p:ph sz="half" idx="2"/>
          </p:nvPr>
        </p:nvSpPr>
        <p:spPr/>
        <p:txBody>
          <a:bodyPr/>
          <a:lstStyle/>
          <a:p>
            <a:r>
              <a:rPr lang="en-IE" dirty="0"/>
              <a:t>Buildout/ Chicane /Tree Planting</a:t>
            </a:r>
          </a:p>
          <a:p>
            <a:pPr marL="0" indent="0">
              <a:buNone/>
            </a:pPr>
            <a:endParaRPr lang="en-IE" dirty="0"/>
          </a:p>
          <a:p>
            <a:pPr marL="0" indent="0">
              <a:buNone/>
            </a:pPr>
            <a:endParaRPr lang="en-IE" dirty="0"/>
          </a:p>
        </p:txBody>
      </p:sp>
      <p:pic>
        <p:nvPicPr>
          <p:cNvPr id="6" name="Picture 5">
            <a:extLst>
              <a:ext uri="{FF2B5EF4-FFF2-40B4-BE49-F238E27FC236}">
                <a16:creationId xmlns:a16="http://schemas.microsoft.com/office/drawing/2014/main" id="{2AB64B98-BFA8-4CDD-B38F-B532D7E3AB06}"/>
              </a:ext>
            </a:extLst>
          </p:cNvPr>
          <p:cNvPicPr>
            <a:picLocks noChangeAspect="1"/>
          </p:cNvPicPr>
          <p:nvPr/>
        </p:nvPicPr>
        <p:blipFill>
          <a:blip r:embed="rId2"/>
          <a:stretch>
            <a:fillRect/>
          </a:stretch>
        </p:blipFill>
        <p:spPr>
          <a:xfrm>
            <a:off x="5791599" y="2536723"/>
            <a:ext cx="4971625" cy="3640240"/>
          </a:xfrm>
          <a:prstGeom prst="rect">
            <a:avLst/>
          </a:prstGeom>
        </p:spPr>
      </p:pic>
      <p:sp>
        <p:nvSpPr>
          <p:cNvPr id="10" name="Content Placeholder 9">
            <a:extLst>
              <a:ext uri="{FF2B5EF4-FFF2-40B4-BE49-F238E27FC236}">
                <a16:creationId xmlns:a16="http://schemas.microsoft.com/office/drawing/2014/main" id="{80338588-6B92-4C26-B760-B1CEE28ACC1B}"/>
              </a:ext>
            </a:extLst>
          </p:cNvPr>
          <p:cNvSpPr>
            <a:spLocks noGrp="1"/>
          </p:cNvSpPr>
          <p:nvPr>
            <p:ph sz="half" idx="1"/>
          </p:nvPr>
        </p:nvSpPr>
        <p:spPr/>
        <p:txBody>
          <a:bodyPr/>
          <a:lstStyle/>
          <a:p>
            <a:r>
              <a:rPr lang="en-IE" dirty="0"/>
              <a:t>Belisha / Toucan Crossings</a:t>
            </a:r>
          </a:p>
          <a:p>
            <a:endParaRPr lang="en-IE" dirty="0"/>
          </a:p>
        </p:txBody>
      </p:sp>
      <p:pic>
        <p:nvPicPr>
          <p:cNvPr id="11" name="Content Placeholder 7">
            <a:extLst>
              <a:ext uri="{FF2B5EF4-FFF2-40B4-BE49-F238E27FC236}">
                <a16:creationId xmlns:a16="http://schemas.microsoft.com/office/drawing/2014/main" id="{F60A246E-4DE9-4B39-8FA7-44B895A1000A}"/>
              </a:ext>
            </a:extLst>
          </p:cNvPr>
          <p:cNvPicPr>
            <a:picLocks noChangeAspect="1"/>
          </p:cNvPicPr>
          <p:nvPr/>
        </p:nvPicPr>
        <p:blipFill>
          <a:blip r:embed="rId3"/>
          <a:stretch>
            <a:fillRect/>
          </a:stretch>
        </p:blipFill>
        <p:spPr>
          <a:xfrm>
            <a:off x="964394" y="2453909"/>
            <a:ext cx="4297599" cy="3723054"/>
          </a:xfrm>
          <a:prstGeom prst="rect">
            <a:avLst/>
          </a:prstGeom>
        </p:spPr>
      </p:pic>
    </p:spTree>
    <p:extLst>
      <p:ext uri="{BB962C8B-B14F-4D97-AF65-F5344CB8AC3E}">
        <p14:creationId xmlns:p14="http://schemas.microsoft.com/office/powerpoint/2010/main" val="236100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CFF1-24AB-4DBE-8C97-4FDFDECCE755}"/>
              </a:ext>
            </a:extLst>
          </p:cNvPr>
          <p:cNvSpPr>
            <a:spLocks noGrp="1"/>
          </p:cNvSpPr>
          <p:nvPr>
            <p:ph type="title"/>
          </p:nvPr>
        </p:nvSpPr>
        <p:spPr>
          <a:xfrm>
            <a:off x="839788" y="365126"/>
            <a:ext cx="10515600" cy="823912"/>
          </a:xfrm>
        </p:spPr>
        <p:txBody>
          <a:bodyPr>
            <a:normAutofit fontScale="90000"/>
          </a:bodyPr>
          <a:lstStyle/>
          <a:p>
            <a:r>
              <a:rPr lang="en-IE" dirty="0"/>
              <a:t>Types of Proposed Traffic Calming – raised tables and varied surfaces</a:t>
            </a:r>
          </a:p>
        </p:txBody>
      </p:sp>
      <p:sp>
        <p:nvSpPr>
          <p:cNvPr id="3" name="Text Placeholder 2">
            <a:extLst>
              <a:ext uri="{FF2B5EF4-FFF2-40B4-BE49-F238E27FC236}">
                <a16:creationId xmlns:a16="http://schemas.microsoft.com/office/drawing/2014/main" id="{6017DA3E-9632-475B-B556-6BB56EC954A2}"/>
              </a:ext>
            </a:extLst>
          </p:cNvPr>
          <p:cNvSpPr>
            <a:spLocks noGrp="1"/>
          </p:cNvSpPr>
          <p:nvPr>
            <p:ph type="body" idx="1"/>
          </p:nvPr>
        </p:nvSpPr>
        <p:spPr>
          <a:xfrm>
            <a:off x="903082" y="1474686"/>
            <a:ext cx="5094493" cy="501598"/>
          </a:xfrm>
        </p:spPr>
        <p:txBody>
          <a:bodyPr>
            <a:normAutofit fontScale="92500"/>
          </a:bodyPr>
          <a:lstStyle/>
          <a:p>
            <a:r>
              <a:rPr lang="en-IE" dirty="0"/>
              <a:t>Raised Tables/ Speed Tables – e.g. Lucan</a:t>
            </a:r>
          </a:p>
        </p:txBody>
      </p:sp>
      <p:pic>
        <p:nvPicPr>
          <p:cNvPr id="8" name="Content Placeholder 7">
            <a:extLst>
              <a:ext uri="{FF2B5EF4-FFF2-40B4-BE49-F238E27FC236}">
                <a16:creationId xmlns:a16="http://schemas.microsoft.com/office/drawing/2014/main" id="{BE766098-2AAE-4075-8B17-7C84606AAED9}"/>
              </a:ext>
            </a:extLst>
          </p:cNvPr>
          <p:cNvPicPr>
            <a:picLocks noGrp="1" noChangeAspect="1"/>
          </p:cNvPicPr>
          <p:nvPr>
            <p:ph sz="half" idx="2"/>
          </p:nvPr>
        </p:nvPicPr>
        <p:blipFill>
          <a:blip r:embed="rId2"/>
          <a:stretch>
            <a:fillRect/>
          </a:stretch>
        </p:blipFill>
        <p:spPr>
          <a:xfrm>
            <a:off x="839788" y="2584247"/>
            <a:ext cx="4823593" cy="3605416"/>
          </a:xfrm>
        </p:spPr>
      </p:pic>
      <p:sp>
        <p:nvSpPr>
          <p:cNvPr id="5" name="Text Placeholder 4">
            <a:extLst>
              <a:ext uri="{FF2B5EF4-FFF2-40B4-BE49-F238E27FC236}">
                <a16:creationId xmlns:a16="http://schemas.microsoft.com/office/drawing/2014/main" id="{CBD359B0-AFE8-4D7C-927C-51444CCCD31F}"/>
              </a:ext>
            </a:extLst>
          </p:cNvPr>
          <p:cNvSpPr>
            <a:spLocks noGrp="1"/>
          </p:cNvSpPr>
          <p:nvPr>
            <p:ph type="body" sz="quarter" idx="3"/>
          </p:nvPr>
        </p:nvSpPr>
        <p:spPr>
          <a:xfrm>
            <a:off x="6146081" y="1313529"/>
            <a:ext cx="5183188" cy="823912"/>
          </a:xfrm>
        </p:spPr>
        <p:txBody>
          <a:bodyPr>
            <a:normAutofit fontScale="92500"/>
          </a:bodyPr>
          <a:lstStyle/>
          <a:p>
            <a:r>
              <a:rPr lang="en-IE" dirty="0"/>
              <a:t>Paved raised tables – varied surface Texture and Colour </a:t>
            </a:r>
          </a:p>
        </p:txBody>
      </p:sp>
      <p:pic>
        <p:nvPicPr>
          <p:cNvPr id="10" name="Content Placeholder 9">
            <a:extLst>
              <a:ext uri="{FF2B5EF4-FFF2-40B4-BE49-F238E27FC236}">
                <a16:creationId xmlns:a16="http://schemas.microsoft.com/office/drawing/2014/main" id="{FFFC50B0-3D6C-41BA-9252-7A2F39C2D7AD}"/>
              </a:ext>
            </a:extLst>
          </p:cNvPr>
          <p:cNvPicPr>
            <a:picLocks noGrp="1" noChangeAspect="1"/>
          </p:cNvPicPr>
          <p:nvPr>
            <p:ph sz="quarter" idx="4"/>
          </p:nvPr>
        </p:nvPicPr>
        <p:blipFill>
          <a:blip r:embed="rId3"/>
          <a:stretch>
            <a:fillRect/>
          </a:stretch>
        </p:blipFill>
        <p:spPr>
          <a:xfrm>
            <a:off x="6198319" y="2505075"/>
            <a:ext cx="5130950" cy="3684588"/>
          </a:xfrm>
        </p:spPr>
      </p:pic>
    </p:spTree>
    <p:extLst>
      <p:ext uri="{BB962C8B-B14F-4D97-AF65-F5344CB8AC3E}">
        <p14:creationId xmlns:p14="http://schemas.microsoft.com/office/powerpoint/2010/main" val="54507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75D8EB-3B69-477A-BD61-4F065A242739}"/>
              </a:ext>
            </a:extLst>
          </p:cNvPr>
          <p:cNvSpPr>
            <a:spLocks noGrp="1"/>
          </p:cNvSpPr>
          <p:nvPr>
            <p:ph type="title"/>
          </p:nvPr>
        </p:nvSpPr>
        <p:spPr/>
        <p:txBody>
          <a:bodyPr/>
          <a:lstStyle/>
          <a:p>
            <a:r>
              <a:rPr lang="en-IE" dirty="0"/>
              <a:t>Types of Traffic Calming Proposed – vertical control measures</a:t>
            </a:r>
          </a:p>
        </p:txBody>
      </p:sp>
      <p:sp>
        <p:nvSpPr>
          <p:cNvPr id="5" name="Text Placeholder 4">
            <a:extLst>
              <a:ext uri="{FF2B5EF4-FFF2-40B4-BE49-F238E27FC236}">
                <a16:creationId xmlns:a16="http://schemas.microsoft.com/office/drawing/2014/main" id="{9CFAC005-9B5A-4047-9418-15C83336181A}"/>
              </a:ext>
            </a:extLst>
          </p:cNvPr>
          <p:cNvSpPr>
            <a:spLocks noGrp="1"/>
          </p:cNvSpPr>
          <p:nvPr>
            <p:ph type="body" idx="1"/>
          </p:nvPr>
        </p:nvSpPr>
        <p:spPr/>
        <p:txBody>
          <a:bodyPr/>
          <a:lstStyle/>
          <a:p>
            <a:pPr algn="ctr"/>
            <a:r>
              <a:rPr lang="en-IE" dirty="0"/>
              <a:t>Bus Cushion – e.g. Newcastle</a:t>
            </a:r>
          </a:p>
        </p:txBody>
      </p:sp>
      <p:pic>
        <p:nvPicPr>
          <p:cNvPr id="10" name="Content Placeholder 9">
            <a:extLst>
              <a:ext uri="{FF2B5EF4-FFF2-40B4-BE49-F238E27FC236}">
                <a16:creationId xmlns:a16="http://schemas.microsoft.com/office/drawing/2014/main" id="{9E44A718-5BE7-400B-86C6-7970232103D0}"/>
              </a:ext>
            </a:extLst>
          </p:cNvPr>
          <p:cNvPicPr>
            <a:picLocks noGrp="1" noChangeAspect="1"/>
          </p:cNvPicPr>
          <p:nvPr>
            <p:ph sz="half" idx="2"/>
          </p:nvPr>
        </p:nvPicPr>
        <p:blipFill>
          <a:blip r:embed="rId2"/>
          <a:stretch>
            <a:fillRect/>
          </a:stretch>
        </p:blipFill>
        <p:spPr>
          <a:xfrm>
            <a:off x="1670970" y="2505075"/>
            <a:ext cx="3495423" cy="3684588"/>
          </a:xfrm>
        </p:spPr>
      </p:pic>
      <p:sp>
        <p:nvSpPr>
          <p:cNvPr id="7" name="Text Placeholder 6">
            <a:extLst>
              <a:ext uri="{FF2B5EF4-FFF2-40B4-BE49-F238E27FC236}">
                <a16:creationId xmlns:a16="http://schemas.microsoft.com/office/drawing/2014/main" id="{6FFABFDC-DD5C-4C17-9A85-926B9B4F7799}"/>
              </a:ext>
            </a:extLst>
          </p:cNvPr>
          <p:cNvSpPr>
            <a:spLocks noGrp="1"/>
          </p:cNvSpPr>
          <p:nvPr>
            <p:ph type="body" sz="quarter" idx="3"/>
          </p:nvPr>
        </p:nvSpPr>
        <p:spPr/>
        <p:txBody>
          <a:bodyPr/>
          <a:lstStyle/>
          <a:p>
            <a:pPr algn="ctr"/>
            <a:r>
              <a:rPr lang="en-IE" dirty="0"/>
              <a:t>Ramp – e.g. Hunters Lane</a:t>
            </a:r>
          </a:p>
        </p:txBody>
      </p:sp>
      <p:pic>
        <p:nvPicPr>
          <p:cNvPr id="12" name="Content Placeholder 11">
            <a:extLst>
              <a:ext uri="{FF2B5EF4-FFF2-40B4-BE49-F238E27FC236}">
                <a16:creationId xmlns:a16="http://schemas.microsoft.com/office/drawing/2014/main" id="{7813E8C3-7440-41A5-A78F-49DFD8E5D160}"/>
              </a:ext>
            </a:extLst>
          </p:cNvPr>
          <p:cNvPicPr>
            <a:picLocks noGrp="1" noChangeAspect="1"/>
          </p:cNvPicPr>
          <p:nvPr>
            <p:ph sz="quarter" idx="4"/>
          </p:nvPr>
        </p:nvPicPr>
        <p:blipFill>
          <a:blip r:embed="rId3"/>
          <a:stretch>
            <a:fillRect/>
          </a:stretch>
        </p:blipFill>
        <p:spPr>
          <a:xfrm>
            <a:off x="6720376" y="2505075"/>
            <a:ext cx="4086835" cy="3684588"/>
          </a:xfrm>
        </p:spPr>
      </p:pic>
    </p:spTree>
    <p:extLst>
      <p:ext uri="{BB962C8B-B14F-4D97-AF65-F5344CB8AC3E}">
        <p14:creationId xmlns:p14="http://schemas.microsoft.com/office/powerpoint/2010/main" val="150552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52BC-0606-4262-9051-C298D7F58188}"/>
              </a:ext>
            </a:extLst>
          </p:cNvPr>
          <p:cNvSpPr>
            <a:spLocks noGrp="1"/>
          </p:cNvSpPr>
          <p:nvPr>
            <p:ph type="title"/>
          </p:nvPr>
        </p:nvSpPr>
        <p:spPr/>
        <p:txBody>
          <a:bodyPr/>
          <a:lstStyle/>
          <a:p>
            <a:r>
              <a:rPr lang="en-GB" dirty="0"/>
              <a:t>Slow Zones in Housing Estates</a:t>
            </a:r>
            <a:endParaRPr lang="en-IE" dirty="0"/>
          </a:p>
        </p:txBody>
      </p:sp>
      <p:pic>
        <p:nvPicPr>
          <p:cNvPr id="6" name="Content Placeholder 5">
            <a:extLst>
              <a:ext uri="{FF2B5EF4-FFF2-40B4-BE49-F238E27FC236}">
                <a16:creationId xmlns:a16="http://schemas.microsoft.com/office/drawing/2014/main" id="{5B49C0E7-EF03-45BD-AC48-C6EBEF15BDCF}"/>
              </a:ext>
            </a:extLst>
          </p:cNvPr>
          <p:cNvPicPr>
            <a:picLocks noGrp="1" noChangeAspect="1"/>
          </p:cNvPicPr>
          <p:nvPr>
            <p:ph sz="half" idx="1"/>
          </p:nvPr>
        </p:nvPicPr>
        <p:blipFill>
          <a:blip r:embed="rId2"/>
          <a:stretch>
            <a:fillRect/>
          </a:stretch>
        </p:blipFill>
        <p:spPr>
          <a:xfrm>
            <a:off x="1046480" y="1950720"/>
            <a:ext cx="10190479" cy="4542155"/>
          </a:xfrm>
          <a:prstGeom prst="rect">
            <a:avLst/>
          </a:prstGeom>
        </p:spPr>
      </p:pic>
    </p:spTree>
    <p:extLst>
      <p:ext uri="{BB962C8B-B14F-4D97-AF65-F5344CB8AC3E}">
        <p14:creationId xmlns:p14="http://schemas.microsoft.com/office/powerpoint/2010/main" val="224448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EC67-6A58-48AB-A2DA-505E29FFFA69}"/>
              </a:ext>
            </a:extLst>
          </p:cNvPr>
          <p:cNvSpPr>
            <a:spLocks noGrp="1"/>
          </p:cNvSpPr>
          <p:nvPr>
            <p:ph type="title"/>
          </p:nvPr>
        </p:nvSpPr>
        <p:spPr/>
        <p:txBody>
          <a:bodyPr/>
          <a:lstStyle/>
          <a:p>
            <a:r>
              <a:rPr lang="en-GB" dirty="0"/>
              <a:t>Universal Access – Disability and Other Groups</a:t>
            </a:r>
            <a:endParaRPr lang="en-IE" dirty="0"/>
          </a:p>
        </p:txBody>
      </p:sp>
      <p:pic>
        <p:nvPicPr>
          <p:cNvPr id="5" name="Content Placeholder 4">
            <a:extLst>
              <a:ext uri="{FF2B5EF4-FFF2-40B4-BE49-F238E27FC236}">
                <a16:creationId xmlns:a16="http://schemas.microsoft.com/office/drawing/2014/main" id="{44B0474D-FC54-4317-95FF-CA506858E2B5}"/>
              </a:ext>
            </a:extLst>
          </p:cNvPr>
          <p:cNvPicPr>
            <a:picLocks noGrp="1" noChangeAspect="1"/>
          </p:cNvPicPr>
          <p:nvPr>
            <p:ph sz="half" idx="1"/>
          </p:nvPr>
        </p:nvPicPr>
        <p:blipFill>
          <a:blip r:embed="rId2"/>
          <a:stretch>
            <a:fillRect/>
          </a:stretch>
        </p:blipFill>
        <p:spPr>
          <a:xfrm>
            <a:off x="838200" y="2087217"/>
            <a:ext cx="10515600" cy="4214192"/>
          </a:xfrm>
          <a:prstGeom prst="rect">
            <a:avLst/>
          </a:prstGeom>
        </p:spPr>
      </p:pic>
    </p:spTree>
    <p:extLst>
      <p:ext uri="{BB962C8B-B14F-4D97-AF65-F5344CB8AC3E}">
        <p14:creationId xmlns:p14="http://schemas.microsoft.com/office/powerpoint/2010/main" val="387079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855BD-C360-4A99-959F-DCB62251A565}"/>
              </a:ext>
            </a:extLst>
          </p:cNvPr>
          <p:cNvSpPr>
            <a:spLocks noGrp="1"/>
          </p:cNvSpPr>
          <p:nvPr>
            <p:ph sz="half" idx="1"/>
          </p:nvPr>
        </p:nvSpPr>
        <p:spPr>
          <a:xfrm>
            <a:off x="838200" y="650240"/>
            <a:ext cx="5181600" cy="5526723"/>
          </a:xfrm>
        </p:spPr>
        <p:txBody>
          <a:bodyPr/>
          <a:lstStyle/>
          <a:p>
            <a:endParaRPr lang="en-IE" dirty="0"/>
          </a:p>
        </p:txBody>
      </p:sp>
      <p:sp>
        <p:nvSpPr>
          <p:cNvPr id="4" name="Content Placeholder 3">
            <a:extLst>
              <a:ext uri="{FF2B5EF4-FFF2-40B4-BE49-F238E27FC236}">
                <a16:creationId xmlns:a16="http://schemas.microsoft.com/office/drawing/2014/main" id="{5CB616FD-1944-485B-92D7-DA47C0584AB9}"/>
              </a:ext>
            </a:extLst>
          </p:cNvPr>
          <p:cNvSpPr>
            <a:spLocks noGrp="1"/>
          </p:cNvSpPr>
          <p:nvPr>
            <p:ph sz="half" idx="2"/>
          </p:nvPr>
        </p:nvSpPr>
        <p:spPr>
          <a:xfrm>
            <a:off x="6172202" y="650240"/>
            <a:ext cx="5181600" cy="5630862"/>
          </a:xfrm>
        </p:spPr>
        <p:txBody>
          <a:bodyPr/>
          <a:lstStyle/>
          <a:p>
            <a:r>
              <a:rPr lang="en-GB" dirty="0"/>
              <a:t>Assess Traffic Calming Requests</a:t>
            </a:r>
          </a:p>
          <a:p>
            <a:r>
              <a:rPr lang="en-GB" dirty="0"/>
              <a:t>Priority List of Schemes created</a:t>
            </a:r>
          </a:p>
          <a:p>
            <a:r>
              <a:rPr lang="en-GB" dirty="0"/>
              <a:t>Public Consultation and Agreement</a:t>
            </a:r>
          </a:p>
          <a:p>
            <a:r>
              <a:rPr lang="en-GB" dirty="0"/>
              <a:t>Agree a Proactive Programme of Works with the Members</a:t>
            </a:r>
          </a:p>
          <a:p>
            <a:r>
              <a:rPr lang="en-GB" dirty="0"/>
              <a:t>A range of alternative Traffic Calming Measures to be implemented</a:t>
            </a:r>
          </a:p>
          <a:p>
            <a:r>
              <a:rPr lang="en-GB" dirty="0"/>
              <a:t>Multiple measures are found to Work Best</a:t>
            </a:r>
          </a:p>
          <a:p>
            <a:endParaRPr lang="en-IE" dirty="0"/>
          </a:p>
        </p:txBody>
      </p:sp>
      <p:pic>
        <p:nvPicPr>
          <p:cNvPr id="5" name="Picture 4">
            <a:extLst>
              <a:ext uri="{FF2B5EF4-FFF2-40B4-BE49-F238E27FC236}">
                <a16:creationId xmlns:a16="http://schemas.microsoft.com/office/drawing/2014/main" id="{3E646104-79DC-4845-889E-30D149B4F268}"/>
              </a:ext>
            </a:extLst>
          </p:cNvPr>
          <p:cNvPicPr>
            <a:picLocks noChangeAspect="1"/>
          </p:cNvPicPr>
          <p:nvPr/>
        </p:nvPicPr>
        <p:blipFill>
          <a:blip r:embed="rId2"/>
          <a:stretch>
            <a:fillRect/>
          </a:stretch>
        </p:blipFill>
        <p:spPr>
          <a:xfrm>
            <a:off x="1081082" y="681037"/>
            <a:ext cx="4938717" cy="5630863"/>
          </a:xfrm>
          <a:prstGeom prst="rect">
            <a:avLst/>
          </a:prstGeom>
        </p:spPr>
      </p:pic>
      <p:sp>
        <p:nvSpPr>
          <p:cNvPr id="7" name="Title 6">
            <a:extLst>
              <a:ext uri="{FF2B5EF4-FFF2-40B4-BE49-F238E27FC236}">
                <a16:creationId xmlns:a16="http://schemas.microsoft.com/office/drawing/2014/main" id="{614916B9-3FBE-4E28-91AD-8C6C7F45A66F}"/>
              </a:ext>
            </a:extLst>
          </p:cNvPr>
          <p:cNvSpPr>
            <a:spLocks noGrp="1"/>
          </p:cNvSpPr>
          <p:nvPr>
            <p:ph type="title"/>
          </p:nvPr>
        </p:nvSpPr>
        <p:spPr>
          <a:xfrm>
            <a:off x="838200" y="132080"/>
            <a:ext cx="10515600" cy="680719"/>
          </a:xfrm>
        </p:spPr>
        <p:txBody>
          <a:bodyPr>
            <a:normAutofit fontScale="90000"/>
          </a:bodyPr>
          <a:lstStyle/>
          <a:p>
            <a:r>
              <a:rPr lang="en-GB" dirty="0"/>
              <a:t>Traffic Calming</a:t>
            </a:r>
            <a:endParaRPr lang="en-IE" dirty="0"/>
          </a:p>
        </p:txBody>
      </p:sp>
    </p:spTree>
    <p:extLst>
      <p:ext uri="{BB962C8B-B14F-4D97-AF65-F5344CB8AC3E}">
        <p14:creationId xmlns:p14="http://schemas.microsoft.com/office/powerpoint/2010/main" val="118765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855BD-C360-4A99-959F-DCB62251A565}"/>
              </a:ext>
            </a:extLst>
          </p:cNvPr>
          <p:cNvSpPr>
            <a:spLocks noGrp="1"/>
          </p:cNvSpPr>
          <p:nvPr>
            <p:ph sz="half" idx="1"/>
          </p:nvPr>
        </p:nvSpPr>
        <p:spPr>
          <a:xfrm>
            <a:off x="838199" y="1476375"/>
            <a:ext cx="10515599" cy="4700588"/>
          </a:xfrm>
        </p:spPr>
        <p:txBody>
          <a:bodyPr>
            <a:normAutofit fontScale="92500" lnSpcReduction="10000"/>
          </a:bodyPr>
          <a:lstStyle/>
          <a:p>
            <a:pPr marL="0" indent="0">
              <a:buNone/>
            </a:pPr>
            <a:r>
              <a:rPr lang="en-GB" sz="3000" dirty="0"/>
              <a:t>1.</a:t>
            </a:r>
            <a:r>
              <a:rPr lang="en-GB" dirty="0"/>
              <a:t>	Informed by existing standards and practice across Ireland and 		Europe, it is proposed to adopt the following Street 		Management Objectives on our existing Road Network:</a:t>
            </a:r>
          </a:p>
          <a:p>
            <a:pPr marL="0" indent="0">
              <a:buNone/>
            </a:pPr>
            <a:r>
              <a:rPr lang="en-GB" dirty="0"/>
              <a:t>	•	Encourage walking, cycling and the use of public transport.</a:t>
            </a:r>
          </a:p>
          <a:p>
            <a:pPr marL="0" indent="0">
              <a:buNone/>
            </a:pPr>
            <a:r>
              <a:rPr lang="en-GB" dirty="0"/>
              <a:t>	•	Improve permeability across the County</a:t>
            </a:r>
          </a:p>
          <a:p>
            <a:pPr marL="0" indent="0">
              <a:buNone/>
            </a:pPr>
            <a:r>
              <a:rPr lang="en-GB" dirty="0"/>
              <a:t>	•	Improve safety at junctions for all road users </a:t>
            </a:r>
          </a:p>
          <a:p>
            <a:pPr marL="0" indent="0">
              <a:buNone/>
            </a:pPr>
            <a:r>
              <a:rPr lang="en-GB" dirty="0"/>
              <a:t>	•	Introduce additional crossing points on our streets at key desire 		lines. </a:t>
            </a:r>
          </a:p>
          <a:p>
            <a:pPr marL="0" indent="0">
              <a:buNone/>
            </a:pPr>
            <a:r>
              <a:rPr lang="en-GB" dirty="0"/>
              <a:t>	•	Reduce traffic speed to protect vulnerable road users through</a:t>
            </a:r>
          </a:p>
          <a:p>
            <a:pPr marL="0" indent="0">
              <a:buNone/>
            </a:pPr>
            <a:r>
              <a:rPr lang="en-GB" dirty="0"/>
              <a:t>		the use of Traffic calming works</a:t>
            </a:r>
          </a:p>
          <a:p>
            <a:pPr marL="0" indent="0">
              <a:buNone/>
            </a:pPr>
            <a:r>
              <a:rPr lang="en-GB" dirty="0"/>
              <a:t>	•	Support universal travel access for vulnerable groups.</a:t>
            </a:r>
          </a:p>
          <a:p>
            <a:endParaRPr lang="en-GB" dirty="0"/>
          </a:p>
          <a:p>
            <a:endParaRPr lang="en-IE" dirty="0"/>
          </a:p>
        </p:txBody>
      </p:sp>
      <p:sp>
        <p:nvSpPr>
          <p:cNvPr id="7" name="Title 6">
            <a:extLst>
              <a:ext uri="{FF2B5EF4-FFF2-40B4-BE49-F238E27FC236}">
                <a16:creationId xmlns:a16="http://schemas.microsoft.com/office/drawing/2014/main" id="{614916B9-3FBE-4E28-91AD-8C6C7F45A66F}"/>
              </a:ext>
            </a:extLst>
          </p:cNvPr>
          <p:cNvSpPr>
            <a:spLocks noGrp="1"/>
          </p:cNvSpPr>
          <p:nvPr>
            <p:ph type="title"/>
          </p:nvPr>
        </p:nvSpPr>
        <p:spPr>
          <a:xfrm>
            <a:off x="838200" y="132080"/>
            <a:ext cx="10515600" cy="1344295"/>
          </a:xfrm>
        </p:spPr>
        <p:txBody>
          <a:bodyPr>
            <a:normAutofit/>
          </a:bodyPr>
          <a:lstStyle/>
          <a:p>
            <a:r>
              <a:rPr lang="en-GB" dirty="0"/>
              <a:t>Street Improvement Management Guide </a:t>
            </a:r>
            <a:br>
              <a:rPr lang="en-GB" dirty="0"/>
            </a:br>
            <a:r>
              <a:rPr lang="en-GB" dirty="0"/>
              <a:t>Recommendations</a:t>
            </a:r>
            <a:endParaRPr lang="en-IE" dirty="0"/>
          </a:p>
        </p:txBody>
      </p:sp>
    </p:spTree>
    <p:extLst>
      <p:ext uri="{BB962C8B-B14F-4D97-AF65-F5344CB8AC3E}">
        <p14:creationId xmlns:p14="http://schemas.microsoft.com/office/powerpoint/2010/main" val="852836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FF86711EA6D8449BC647BF7A028978" ma:contentTypeVersion="12" ma:contentTypeDescription="Create a new document." ma:contentTypeScope="" ma:versionID="6233218efdef652fafc1f4885283b22c">
  <xsd:schema xmlns:xsd="http://www.w3.org/2001/XMLSchema" xmlns:xs="http://www.w3.org/2001/XMLSchema" xmlns:p="http://schemas.microsoft.com/office/2006/metadata/properties" xmlns:ns3="ce82045c-fa34-46cc-a1a7-0be869a106b6" xmlns:ns4="6b7182b1-ec9b-4839-8656-1411242ba290" targetNamespace="http://schemas.microsoft.com/office/2006/metadata/properties" ma:root="true" ma:fieldsID="859b43298c99006c70469ab2f3e492bb" ns3:_="" ns4:_="">
    <xsd:import namespace="ce82045c-fa34-46cc-a1a7-0be869a106b6"/>
    <xsd:import namespace="6b7182b1-ec9b-4839-8656-1411242ba2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2045c-fa34-46cc-a1a7-0be869a10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182b1-ec9b-4839-8656-1411242ba2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3B3B53-22F6-45AE-8361-CDA33409B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2045c-fa34-46cc-a1a7-0be869a106b6"/>
    <ds:schemaRef ds:uri="6b7182b1-ec9b-4839-8656-1411242ba2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1BC16-41FE-43F9-AEDB-B6C885D4EBE7}">
  <ds:schemaRefs>
    <ds:schemaRef ds:uri="http://schemas.openxmlformats.org/package/2006/metadata/core-properties"/>
    <ds:schemaRef ds:uri="http://schemas.microsoft.com/office/infopath/2007/PartnerControls"/>
    <ds:schemaRef ds:uri="http://purl.org/dc/terms/"/>
    <ds:schemaRef ds:uri="ce82045c-fa34-46cc-a1a7-0be869a106b6"/>
    <ds:schemaRef ds:uri="http://www.w3.org/XML/1998/namespace"/>
    <ds:schemaRef ds:uri="http://schemas.microsoft.com/office/2006/documentManagement/types"/>
    <ds:schemaRef ds:uri="http://purl.org/dc/elements/1.1/"/>
    <ds:schemaRef ds:uri="6b7182b1-ec9b-4839-8656-1411242ba29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ECD50B0-E827-49CB-B0EF-EEE9F14E2C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TotalTime>
  <Words>965</Words>
  <Application>Microsoft Office PowerPoint</Application>
  <PresentationFormat>Widescreen</PresentationFormat>
  <Paragraphs>85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Street Improvement Management Guide  - Local Transport Interventions For All Road Users </vt:lpstr>
      <vt:lpstr>Types of Traffic Calming Proposed – horizontal control measures</vt:lpstr>
      <vt:lpstr>Types of traffic calming – horizontal control measures</vt:lpstr>
      <vt:lpstr>Types of Proposed Traffic Calming – raised tables and varied surfaces</vt:lpstr>
      <vt:lpstr>Types of Traffic Calming Proposed – vertical control measures</vt:lpstr>
      <vt:lpstr>Slow Zones in Housing Estates</vt:lpstr>
      <vt:lpstr>Universal Access – Disability and Other Groups</vt:lpstr>
      <vt:lpstr>Traffic Calming</vt:lpstr>
      <vt:lpstr>Street Improvement Management Guide  Recommendations</vt:lpstr>
      <vt:lpstr>Recommendations:</vt:lpstr>
      <vt:lpstr>Recommendations</vt:lpstr>
      <vt:lpstr>Recommendations</vt:lpstr>
      <vt:lpstr>Recommendations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Traffic Calming Proposed</dc:title>
  <dc:creator>Maeve Cantwell</dc:creator>
  <cp:lastModifiedBy>Mary Maguire</cp:lastModifiedBy>
  <cp:revision>8</cp:revision>
  <dcterms:created xsi:type="dcterms:W3CDTF">2021-09-22T08:38:14Z</dcterms:created>
  <dcterms:modified xsi:type="dcterms:W3CDTF">2021-11-25T14:06:31Z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0x010100C6FF86711EA6D8449BC647BF7A028978</vt:lpwstr>
  </property>
</Properties>
</file>