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A915C-8FCF-428A-A241-BA27150518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3EF4306B-AA15-4BE5-8564-8B7EDEC8BB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C5EED8E-990A-4F33-8E66-3327753C92C8}"/>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C40B713F-AB45-4996-89FE-7E21E42D10F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7EC2DF9-2D7B-4811-95AD-84E7F9D4BD4D}"/>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1675006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3B7A-301E-421A-8456-F8D2EB3C3242}"/>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DAE56F7-38F9-446D-A74D-DC1ACF2DAF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4EAD39F-9AD4-487E-BDA3-F353A9E80DEB}"/>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4F2FC715-39DC-4780-B712-DDA98C72F3E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A542827-7E91-419A-841B-C9C0A0522E82}"/>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221470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0B2298-5F10-45B0-BEAD-B2A15B22B3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0B81A10-7C4D-4624-AEE1-5C90822740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69DF84E-D033-45AA-8CE9-6DB6CD3906CA}"/>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FFBFD6C3-9AB3-4884-97DE-FD7A9EE635D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7C265B7-A846-4643-B200-956D2F329568}"/>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3956906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7FD84-5851-41FC-A4FD-B4C33CB6CBC7}"/>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731D945-8DC5-4B7C-99AC-4025643A72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4998507-843A-42B2-AD88-7FFBA617BFBA}"/>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8C8863E9-D42D-4B37-A1D4-57E8234C4D6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10CD4F9-928B-4E4C-A95C-CEBC0F6441E5}"/>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344710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D7838-0FE7-484C-9E3D-734DF2E624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328972DA-D8BF-4430-A6E1-493F5C51A6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7099EB-DDE0-4F5C-816C-8897C1B34D69}"/>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3D0356F0-919B-4997-B559-DBBCB746171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8387715-8618-4A4B-8B16-8AD46E12AED4}"/>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1076117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A9F06-D44E-4A34-87E7-8589B7790B1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043B719-2383-4BFC-B80F-BB2336FAB9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0FAB5A1-311E-40A6-B994-F1F2BED20A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42F4C80C-6C3C-4174-A764-9738D679DA80}"/>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6" name="Footer Placeholder 5">
            <a:extLst>
              <a:ext uri="{FF2B5EF4-FFF2-40B4-BE49-F238E27FC236}">
                <a16:creationId xmlns:a16="http://schemas.microsoft.com/office/drawing/2014/main" id="{234D077F-FFA4-46C1-9A10-E17CB6E39B2B}"/>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AC0594F-05AE-4967-8C4E-406FDC69F45C}"/>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360764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44F5A-F112-44C6-8263-255FC2F1419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FC129746-73F6-45F1-9D7D-DB53175030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44A81C-54D8-4EDA-A75A-599493DE0A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AA88DEA5-A4EB-4F08-BF4F-3673EBEA58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57E9E2-B64E-4997-9EC1-C4109A5574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66B13DDF-6916-4657-8B3E-F0251964A9ED}"/>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8" name="Footer Placeholder 7">
            <a:extLst>
              <a:ext uri="{FF2B5EF4-FFF2-40B4-BE49-F238E27FC236}">
                <a16:creationId xmlns:a16="http://schemas.microsoft.com/office/drawing/2014/main" id="{6CA017B5-79B3-43FD-BEB7-C80F0B381F04}"/>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6ABFB723-BA85-47B3-AEAF-F7C95CC63C6E}"/>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335904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D3271-78F6-47D7-A3F6-E1A20E7DE7E9}"/>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30A6EF58-1344-43F8-8D77-63ABFBC6E8E3}"/>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4" name="Footer Placeholder 3">
            <a:extLst>
              <a:ext uri="{FF2B5EF4-FFF2-40B4-BE49-F238E27FC236}">
                <a16:creationId xmlns:a16="http://schemas.microsoft.com/office/drawing/2014/main" id="{2659340A-4D31-4544-A3D5-56006300AFE2}"/>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351A04F-D46E-4B58-8891-8DC2F7462953}"/>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4054509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D13309-3D44-41AA-8EDD-44209A762408}"/>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3" name="Footer Placeholder 2">
            <a:extLst>
              <a:ext uri="{FF2B5EF4-FFF2-40B4-BE49-F238E27FC236}">
                <a16:creationId xmlns:a16="http://schemas.microsoft.com/office/drawing/2014/main" id="{B340EEEC-37D5-4233-BD99-CBE685056BA3}"/>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5AF8606F-C93A-477D-8C9E-EBB710B5467A}"/>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4163888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D3327-4617-4FBB-9AB8-76938F5DC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0321D12-98DE-4084-AF77-767B6D3A27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702973A-8642-40A3-83E8-F7F3593E52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FF579E-4281-4C66-830D-8EC2BE8C6D34}"/>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6" name="Footer Placeholder 5">
            <a:extLst>
              <a:ext uri="{FF2B5EF4-FFF2-40B4-BE49-F238E27FC236}">
                <a16:creationId xmlns:a16="http://schemas.microsoft.com/office/drawing/2014/main" id="{557640F9-7A9E-4B96-9FB8-B26278E6922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8BCD830-0DE1-4236-A21F-95D1081DEDD3}"/>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28521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9DAE-9669-46C1-AE55-1CE318EB32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EED010D9-F65B-4C5E-A7AE-34E304A266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4EC56CE-B7B0-4D62-88F5-46CE497B40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CC5D2E-F256-4779-A849-52003D32F64F}"/>
              </a:ext>
            </a:extLst>
          </p:cNvPr>
          <p:cNvSpPr>
            <a:spLocks noGrp="1"/>
          </p:cNvSpPr>
          <p:nvPr>
            <p:ph type="dt" sz="half" idx="10"/>
          </p:nvPr>
        </p:nvSpPr>
        <p:spPr/>
        <p:txBody>
          <a:bodyPr/>
          <a:lstStyle/>
          <a:p>
            <a:fld id="{C5D1653B-9A51-4030-B356-0EAFC239AB8C}" type="datetimeFigureOut">
              <a:rPr lang="en-IE" smtClean="0"/>
              <a:t>22/11/2021</a:t>
            </a:fld>
            <a:endParaRPr lang="en-IE"/>
          </a:p>
        </p:txBody>
      </p:sp>
      <p:sp>
        <p:nvSpPr>
          <p:cNvPr id="6" name="Footer Placeholder 5">
            <a:extLst>
              <a:ext uri="{FF2B5EF4-FFF2-40B4-BE49-F238E27FC236}">
                <a16:creationId xmlns:a16="http://schemas.microsoft.com/office/drawing/2014/main" id="{A294125C-751D-4282-8A4B-17146E1FD12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65AE4AA-029A-472A-A49C-7112434FF0DB}"/>
              </a:ext>
            </a:extLst>
          </p:cNvPr>
          <p:cNvSpPr>
            <a:spLocks noGrp="1"/>
          </p:cNvSpPr>
          <p:nvPr>
            <p:ph type="sldNum" sz="quarter" idx="12"/>
          </p:nvPr>
        </p:nvSpPr>
        <p:spPr/>
        <p:txBody>
          <a:bodyPr/>
          <a:lstStyle/>
          <a:p>
            <a:fld id="{87AC4227-25D3-4CF9-9F1F-B03FF5B9A30D}" type="slidenum">
              <a:rPr lang="en-IE" smtClean="0"/>
              <a:t>‹#›</a:t>
            </a:fld>
            <a:endParaRPr lang="en-IE"/>
          </a:p>
        </p:txBody>
      </p:sp>
    </p:spTree>
    <p:extLst>
      <p:ext uri="{BB962C8B-B14F-4D97-AF65-F5344CB8AC3E}">
        <p14:creationId xmlns:p14="http://schemas.microsoft.com/office/powerpoint/2010/main" val="628864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F96D1-FB4D-467D-8046-F18F010D7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EA3E9DB-E1D2-4351-A842-CEE270923C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A296BCD-79B6-4E26-BFC0-CBF14F3152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D1653B-9A51-4030-B356-0EAFC239AB8C}" type="datetimeFigureOut">
              <a:rPr lang="en-IE" smtClean="0"/>
              <a:t>22/11/2021</a:t>
            </a:fld>
            <a:endParaRPr lang="en-IE"/>
          </a:p>
        </p:txBody>
      </p:sp>
      <p:sp>
        <p:nvSpPr>
          <p:cNvPr id="5" name="Footer Placeholder 4">
            <a:extLst>
              <a:ext uri="{FF2B5EF4-FFF2-40B4-BE49-F238E27FC236}">
                <a16:creationId xmlns:a16="http://schemas.microsoft.com/office/drawing/2014/main" id="{64339550-A231-485F-9139-722DC754AE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E729C790-E22A-424E-8913-1E63DFCE3A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C4227-25D3-4CF9-9F1F-B03FF5B9A30D}" type="slidenum">
              <a:rPr lang="en-IE" smtClean="0"/>
              <a:t>‹#›</a:t>
            </a:fld>
            <a:endParaRPr lang="en-IE"/>
          </a:p>
        </p:txBody>
      </p:sp>
    </p:spTree>
    <p:extLst>
      <p:ext uri="{BB962C8B-B14F-4D97-AF65-F5344CB8AC3E}">
        <p14:creationId xmlns:p14="http://schemas.microsoft.com/office/powerpoint/2010/main" val="2024998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us06web.zoom.us/webinar/register/WN_PRZ00qQ9S2ypciTOCmF7_Q" TargetMode="External"/><Relationship Id="rId2" Type="http://schemas.openxmlformats.org/officeDocument/2006/relationships/hyperlink" Target="https://us06web.zoom.us/webinar/register/WN_wbwtUDwaSBKSfMqFpx-39g" TargetMode="External"/><Relationship Id="rId1" Type="http://schemas.openxmlformats.org/officeDocument/2006/relationships/slideLayout" Target="../slideLayouts/slideLayout2.xml"/><Relationship Id="rId4" Type="http://schemas.openxmlformats.org/officeDocument/2006/relationships/hyperlink" Target="https://us06web.zoom.us/webinar/register/WN_O7MlzLzhSg6Y1EIvQ5KD3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ur04.safelinks.protection.outlook.com/?url=https%3A%2F%2Fwww.nationaltransport.ie%2Fgda%2F&amp;data=04%7C01%7CJHegarty%40SDUBLINCOCO.ie%7C706ce5abe3cd41d9b75708d9a370545f%7C6a3c00c019d0492da8de95fad8fda1d4%7C0%7C0%7C637720525113451917%7CUnknown%7CTWFpbGZsb3d8eyJWIjoiMC4wLjAwMDAiLCJQIjoiV2luMzIiLCJBTiI6Ik1haWwiLCJXVCI6Mn0%3D%7C1000&amp;sdata=vljb4%2F200wDhWJGwjTQKNkq8iDHvDhbBi8mQn6Xm0bc%3D&amp;reserved=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Triangle 4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9B445A-885E-4611-8271-4F50B28F06C1}"/>
              </a:ext>
            </a:extLst>
          </p:cNvPr>
          <p:cNvSpPr>
            <a:spLocks noGrp="1"/>
          </p:cNvSpPr>
          <p:nvPr>
            <p:ph type="ctrTitle"/>
          </p:nvPr>
        </p:nvSpPr>
        <p:spPr>
          <a:xfrm>
            <a:off x="803305" y="846034"/>
            <a:ext cx="9554198" cy="5306937"/>
          </a:xfrm>
        </p:spPr>
        <p:txBody>
          <a:bodyPr anchor="b">
            <a:normAutofit fontScale="90000"/>
          </a:bodyPr>
          <a:lstStyle/>
          <a:p>
            <a:pPr algn="l"/>
            <a:r>
              <a:rPr lang="en-GB" sz="4000" dirty="0"/>
              <a:t>Draft GDA Transport Strategy 2016-2042 published revising the adopted 2022-2035 Strategy </a:t>
            </a:r>
            <a:br>
              <a:rPr lang="en-GB" sz="4000" dirty="0"/>
            </a:br>
            <a:br>
              <a:rPr lang="en-GB" sz="3100" dirty="0"/>
            </a:br>
            <a:r>
              <a:rPr lang="en-GB" sz="3100" b="1" i="1" dirty="0"/>
              <a:t>Aims:</a:t>
            </a:r>
            <a:br>
              <a:rPr lang="en-GB" sz="3100" dirty="0"/>
            </a:br>
            <a:r>
              <a:rPr lang="en-GB" sz="3100" b="1" dirty="0"/>
              <a:t>“To provide a sustainable, accessible and effective transport </a:t>
            </a:r>
            <a:br>
              <a:rPr lang="en-GB" sz="3100" b="1" dirty="0"/>
            </a:br>
            <a:r>
              <a:rPr lang="en-GB" sz="3100" b="1" dirty="0"/>
              <a:t>system for the Greater Dublin Area which meets the region’s </a:t>
            </a:r>
            <a:br>
              <a:rPr lang="en-GB" sz="3100" b="1" dirty="0"/>
            </a:br>
            <a:r>
              <a:rPr lang="en-GB" sz="3100" b="1" dirty="0"/>
              <a:t>climate change requirements, serves the needs of urban and </a:t>
            </a:r>
            <a:br>
              <a:rPr lang="en-GB" sz="3100" b="1" dirty="0"/>
            </a:br>
            <a:r>
              <a:rPr lang="en-GB" sz="3100" b="1" dirty="0"/>
              <a:t>rural communities, and supports economic growth.”</a:t>
            </a:r>
            <a:br>
              <a:rPr lang="en-GB" sz="3100" b="1" dirty="0"/>
            </a:br>
            <a:br>
              <a:rPr lang="en-GB" sz="3100" b="1" dirty="0"/>
            </a:br>
            <a:r>
              <a:rPr lang="en-GB" sz="3100" b="1" i="1" dirty="0"/>
              <a:t>Public Consultation:</a:t>
            </a:r>
            <a:br>
              <a:rPr lang="en-GB" sz="3100" b="1" i="1" dirty="0"/>
            </a:br>
            <a:r>
              <a:rPr lang="en-GB" sz="3100" b="1" i="1" dirty="0"/>
              <a:t>There is currently a Public Consultation which runs up until </a:t>
            </a:r>
            <a:br>
              <a:rPr lang="en-GB" sz="3100" b="1" i="1" dirty="0"/>
            </a:br>
            <a:r>
              <a:rPr lang="en-GB" sz="3100" b="1" i="1" dirty="0"/>
              <a:t>Friday 17th December 2021</a:t>
            </a:r>
            <a:endParaRPr lang="en-IE" sz="5400" b="1" i="1" dirty="0"/>
          </a:p>
        </p:txBody>
      </p:sp>
    </p:spTree>
    <p:extLst>
      <p:ext uri="{BB962C8B-B14F-4D97-AF65-F5344CB8AC3E}">
        <p14:creationId xmlns:p14="http://schemas.microsoft.com/office/powerpoint/2010/main" val="2364776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4A12D-533C-4A33-85C6-1B38CB7CE039}"/>
              </a:ext>
            </a:extLst>
          </p:cNvPr>
          <p:cNvSpPr>
            <a:spLocks noGrp="1"/>
          </p:cNvSpPr>
          <p:nvPr>
            <p:ph type="title"/>
          </p:nvPr>
        </p:nvSpPr>
        <p:spPr/>
        <p:txBody>
          <a:bodyPr/>
          <a:lstStyle/>
          <a:p>
            <a:r>
              <a:rPr lang="en-GB" dirty="0"/>
              <a:t>There are several Online Information Sessions</a:t>
            </a:r>
            <a:endParaRPr lang="en-IE" dirty="0"/>
          </a:p>
        </p:txBody>
      </p:sp>
      <p:sp>
        <p:nvSpPr>
          <p:cNvPr id="3" name="Content Placeholder 2">
            <a:extLst>
              <a:ext uri="{FF2B5EF4-FFF2-40B4-BE49-F238E27FC236}">
                <a16:creationId xmlns:a16="http://schemas.microsoft.com/office/drawing/2014/main" id="{855FB959-9EDC-4DE4-BEB0-84128A108DA5}"/>
              </a:ext>
            </a:extLst>
          </p:cNvPr>
          <p:cNvSpPr>
            <a:spLocks noGrp="1"/>
          </p:cNvSpPr>
          <p:nvPr>
            <p:ph idx="1"/>
          </p:nvPr>
        </p:nvSpPr>
        <p:spPr>
          <a:xfrm>
            <a:off x="649480" y="1521151"/>
            <a:ext cx="10704320" cy="4971724"/>
          </a:xfrm>
        </p:spPr>
        <p:txBody>
          <a:bodyPr>
            <a:normAutofit fontScale="85000" lnSpcReduction="20000"/>
          </a:bodyPr>
          <a:lstStyle/>
          <a:p>
            <a:pPr marL="0" indent="0">
              <a:buNone/>
            </a:pPr>
            <a:r>
              <a:rPr lang="en-IE" sz="3300" dirty="0"/>
              <a:t>Here are several Zoom Meeting Links that you can join to get further Information on the Draft Transport Plan : </a:t>
            </a:r>
          </a:p>
          <a:p>
            <a:r>
              <a:rPr lang="en-IE" dirty="0"/>
              <a:t>23rd November @18.30</a:t>
            </a:r>
          </a:p>
          <a:p>
            <a:pPr marL="0" indent="0">
              <a:buNone/>
            </a:pPr>
            <a:r>
              <a:rPr lang="en-IE" dirty="0"/>
              <a:t>Registration Link: </a:t>
            </a:r>
            <a:r>
              <a:rPr lang="en-IE" dirty="0">
                <a:hlinkClick r:id="rId2"/>
              </a:rPr>
              <a:t>https://us06web.zoom.us/webinar/register/WN_wbwtUDwaSBKSfMqFpx-39g</a:t>
            </a:r>
            <a:endParaRPr lang="en-IE" dirty="0"/>
          </a:p>
          <a:p>
            <a:pPr marL="0" indent="0">
              <a:buNone/>
            </a:pPr>
            <a:endParaRPr lang="en-IE" dirty="0"/>
          </a:p>
          <a:p>
            <a:r>
              <a:rPr lang="en-IE" dirty="0"/>
              <a:t>25th November @13.00</a:t>
            </a:r>
          </a:p>
          <a:p>
            <a:pPr marL="0" indent="0">
              <a:buNone/>
            </a:pPr>
            <a:r>
              <a:rPr lang="en-IE" dirty="0"/>
              <a:t>Registration Link: </a:t>
            </a:r>
            <a:r>
              <a:rPr lang="en-IE" dirty="0">
                <a:hlinkClick r:id="rId3"/>
              </a:rPr>
              <a:t>https://us06web.zoom.us/webinar/register/WN_PRZ00qQ9S2ypciTOCmF7_Q</a:t>
            </a:r>
            <a:endParaRPr lang="en-IE" dirty="0"/>
          </a:p>
          <a:p>
            <a:pPr marL="0" indent="0">
              <a:buNone/>
            </a:pPr>
            <a:endParaRPr lang="en-IE" dirty="0"/>
          </a:p>
          <a:p>
            <a:r>
              <a:rPr lang="en-IE" dirty="0"/>
              <a:t>2nd December @13.00</a:t>
            </a:r>
          </a:p>
          <a:p>
            <a:pPr marL="0" indent="0">
              <a:buNone/>
            </a:pPr>
            <a:r>
              <a:rPr lang="en-IE" dirty="0"/>
              <a:t>Registration Link: </a:t>
            </a:r>
            <a:r>
              <a:rPr lang="en-IE" dirty="0">
                <a:hlinkClick r:id="rId4"/>
              </a:rPr>
              <a:t>https://us06web.zoom.us/webinar/register/WN_O7MlzLzhSg6Y1EIvQ5KD3A</a:t>
            </a:r>
            <a:endParaRPr lang="en-IE" dirty="0"/>
          </a:p>
          <a:p>
            <a:endParaRPr lang="en-IE" dirty="0"/>
          </a:p>
          <a:p>
            <a:endParaRPr lang="en-IE" dirty="0"/>
          </a:p>
        </p:txBody>
      </p:sp>
    </p:spTree>
    <p:extLst>
      <p:ext uri="{BB962C8B-B14F-4D97-AF65-F5344CB8AC3E}">
        <p14:creationId xmlns:p14="http://schemas.microsoft.com/office/powerpoint/2010/main" val="3979863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B43FA-953E-499D-B762-07FA15DF2DCC}"/>
              </a:ext>
            </a:extLst>
          </p:cNvPr>
          <p:cNvSpPr>
            <a:spLocks noGrp="1"/>
          </p:cNvSpPr>
          <p:nvPr>
            <p:ph type="title"/>
          </p:nvPr>
        </p:nvSpPr>
        <p:spPr/>
        <p:txBody>
          <a:bodyPr/>
          <a:lstStyle/>
          <a:p>
            <a:r>
              <a:rPr lang="sv-SE" dirty="0"/>
              <a:t>Draft GDA Transport Strategy 2016-2042 </a:t>
            </a:r>
            <a:endParaRPr lang="en-IE" dirty="0"/>
          </a:p>
        </p:txBody>
      </p:sp>
      <p:sp>
        <p:nvSpPr>
          <p:cNvPr id="3" name="Content Placeholder 2">
            <a:extLst>
              <a:ext uri="{FF2B5EF4-FFF2-40B4-BE49-F238E27FC236}">
                <a16:creationId xmlns:a16="http://schemas.microsoft.com/office/drawing/2014/main" id="{89362E6D-5C25-43F9-9A2D-ED16271C6D31}"/>
              </a:ext>
            </a:extLst>
          </p:cNvPr>
          <p:cNvSpPr>
            <a:spLocks noGrp="1"/>
          </p:cNvSpPr>
          <p:nvPr>
            <p:ph idx="1"/>
          </p:nvPr>
        </p:nvSpPr>
        <p:spPr>
          <a:xfrm>
            <a:off x="778379" y="1594889"/>
            <a:ext cx="10515600" cy="4669178"/>
          </a:xfrm>
        </p:spPr>
        <p:txBody>
          <a:bodyPr>
            <a:normAutofit fontScale="85000" lnSpcReduction="10000"/>
          </a:bodyPr>
          <a:lstStyle/>
          <a:p>
            <a:pPr marL="0" indent="0">
              <a:buNone/>
            </a:pPr>
            <a:r>
              <a:rPr lang="en-GB" sz="3600" dirty="0"/>
              <a:t>The Draft Transport Strategy seeks to address all aspects of land-based GDA transport and sets out a variety of actions covering:</a:t>
            </a:r>
            <a:endParaRPr lang="en-GB" dirty="0"/>
          </a:p>
          <a:p>
            <a:r>
              <a:rPr lang="en-GB" i="1" dirty="0"/>
              <a:t>Planning for Sustainable Transport</a:t>
            </a:r>
          </a:p>
          <a:p>
            <a:r>
              <a:rPr lang="en-GB" i="1" dirty="0"/>
              <a:t>Integration and Inclusion</a:t>
            </a:r>
          </a:p>
          <a:p>
            <a:r>
              <a:rPr lang="en-GB" i="1" dirty="0"/>
              <a:t>Walking, Accessibility and Public Realm</a:t>
            </a:r>
          </a:p>
          <a:p>
            <a:r>
              <a:rPr lang="en-GB" i="1" dirty="0"/>
              <a:t>Cycling and Personal Mobility Vehicles</a:t>
            </a:r>
          </a:p>
          <a:p>
            <a:r>
              <a:rPr lang="en-GB" i="1" dirty="0"/>
              <a:t>Public Transport – Bus, Luas, Metro and Heavy Rail</a:t>
            </a:r>
          </a:p>
          <a:p>
            <a:r>
              <a:rPr lang="en-GB" i="1" dirty="0"/>
              <a:t>Roads</a:t>
            </a:r>
          </a:p>
          <a:p>
            <a:r>
              <a:rPr lang="en-GB" i="1" dirty="0"/>
              <a:t>Traffic Management and Travel Options</a:t>
            </a:r>
          </a:p>
          <a:p>
            <a:r>
              <a:rPr lang="en-GB" i="1" dirty="0"/>
              <a:t>Freight, Delivery and Servicing</a:t>
            </a:r>
          </a:p>
          <a:p>
            <a:r>
              <a:rPr lang="en-GB" i="1" dirty="0"/>
              <a:t>Climate Action Management</a:t>
            </a:r>
            <a:endParaRPr lang="en-IE" i="1" dirty="0"/>
          </a:p>
        </p:txBody>
      </p:sp>
    </p:spTree>
    <p:extLst>
      <p:ext uri="{BB962C8B-B14F-4D97-AF65-F5344CB8AC3E}">
        <p14:creationId xmlns:p14="http://schemas.microsoft.com/office/powerpoint/2010/main" val="1504150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335FD-7E0A-42E4-9D15-52CC1FF5D99C}"/>
              </a:ext>
            </a:extLst>
          </p:cNvPr>
          <p:cNvSpPr>
            <a:spLocks noGrp="1"/>
          </p:cNvSpPr>
          <p:nvPr>
            <p:ph type="title"/>
          </p:nvPr>
        </p:nvSpPr>
        <p:spPr/>
        <p:txBody>
          <a:bodyPr/>
          <a:lstStyle/>
          <a:p>
            <a:r>
              <a:rPr lang="sv-SE" dirty="0"/>
              <a:t>Draft GDA Transport Strategy 2016-2042 </a:t>
            </a:r>
            <a:endParaRPr lang="en-IE" dirty="0"/>
          </a:p>
        </p:txBody>
      </p:sp>
      <p:sp>
        <p:nvSpPr>
          <p:cNvPr id="3" name="Content Placeholder 2">
            <a:extLst>
              <a:ext uri="{FF2B5EF4-FFF2-40B4-BE49-F238E27FC236}">
                <a16:creationId xmlns:a16="http://schemas.microsoft.com/office/drawing/2014/main" id="{5244798B-A5CF-489D-A1C7-4ECF1AF3466B}"/>
              </a:ext>
            </a:extLst>
          </p:cNvPr>
          <p:cNvSpPr>
            <a:spLocks noGrp="1"/>
          </p:cNvSpPr>
          <p:nvPr>
            <p:ph idx="1"/>
          </p:nvPr>
        </p:nvSpPr>
        <p:spPr>
          <a:xfrm>
            <a:off x="838200" y="1410056"/>
            <a:ext cx="10515600" cy="5082819"/>
          </a:xfrm>
        </p:spPr>
        <p:txBody>
          <a:bodyPr>
            <a:normAutofit lnSpcReduction="10000"/>
          </a:bodyPr>
          <a:lstStyle/>
          <a:p>
            <a:r>
              <a:rPr lang="en-GB" dirty="0"/>
              <a:t>Particular Projects in South Dublin</a:t>
            </a:r>
          </a:p>
          <a:p>
            <a:r>
              <a:rPr lang="en-GB" dirty="0"/>
              <a:t>Public Transport</a:t>
            </a:r>
          </a:p>
          <a:p>
            <a:pPr lvl="1"/>
            <a:r>
              <a:rPr lang="en-GB" dirty="0"/>
              <a:t>5 no. Bus-Connects Core Bus Corridors</a:t>
            </a:r>
          </a:p>
          <a:p>
            <a:pPr lvl="1"/>
            <a:r>
              <a:rPr lang="en-GB" dirty="0"/>
              <a:t>Additional Radial Core Bus Corridors</a:t>
            </a:r>
          </a:p>
          <a:p>
            <a:pPr lvl="1"/>
            <a:r>
              <a:rPr lang="en-GB" dirty="0"/>
              <a:t>Orbital Core Bus Corridors </a:t>
            </a:r>
          </a:p>
          <a:p>
            <a:pPr lvl="2"/>
            <a:r>
              <a:rPr lang="en-GB" dirty="0"/>
              <a:t>Zero Emissions Bus Fleet; New Bus Stops and Shelters; Local Link and Demand Responsive Transport</a:t>
            </a:r>
          </a:p>
          <a:p>
            <a:r>
              <a:rPr lang="en-GB" dirty="0"/>
              <a:t>Dart + South West from </a:t>
            </a:r>
            <a:r>
              <a:rPr lang="en-GB" dirty="0" err="1"/>
              <a:t>Hazelhatch</a:t>
            </a:r>
            <a:r>
              <a:rPr lang="en-GB" dirty="0"/>
              <a:t> to </a:t>
            </a:r>
            <a:r>
              <a:rPr lang="en-GB" dirty="0" err="1"/>
              <a:t>Heuston</a:t>
            </a:r>
            <a:endParaRPr lang="en-GB" dirty="0"/>
          </a:p>
          <a:p>
            <a:r>
              <a:rPr lang="en-GB" dirty="0"/>
              <a:t>Luas Extensions</a:t>
            </a:r>
          </a:p>
          <a:p>
            <a:pPr lvl="1"/>
            <a:r>
              <a:rPr lang="en-GB" dirty="0"/>
              <a:t>Luas extension to Clondalkin</a:t>
            </a:r>
          </a:p>
          <a:p>
            <a:pPr lvl="1"/>
            <a:r>
              <a:rPr lang="en-GB" dirty="0"/>
              <a:t>Luas to Tallaght / Kimmage</a:t>
            </a:r>
          </a:p>
          <a:p>
            <a:pPr lvl="1"/>
            <a:r>
              <a:rPr lang="en-GB" dirty="0"/>
              <a:t>Luas to Tallaght / Knocklyon</a:t>
            </a:r>
          </a:p>
          <a:p>
            <a:pPr lvl="1"/>
            <a:r>
              <a:rPr lang="en-GB" dirty="0"/>
              <a:t>A light rail line from Lucan to the City Centre</a:t>
            </a:r>
          </a:p>
          <a:p>
            <a:pPr lvl="1"/>
            <a:endParaRPr lang="en-IE" dirty="0"/>
          </a:p>
        </p:txBody>
      </p:sp>
    </p:spTree>
    <p:extLst>
      <p:ext uri="{BB962C8B-B14F-4D97-AF65-F5344CB8AC3E}">
        <p14:creationId xmlns:p14="http://schemas.microsoft.com/office/powerpoint/2010/main" val="2767271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FBEA8-B598-4F24-8B8A-B8EA8D80B01C}"/>
              </a:ext>
            </a:extLst>
          </p:cNvPr>
          <p:cNvSpPr>
            <a:spLocks noGrp="1"/>
          </p:cNvSpPr>
          <p:nvPr>
            <p:ph type="title"/>
          </p:nvPr>
        </p:nvSpPr>
        <p:spPr/>
        <p:txBody>
          <a:bodyPr/>
          <a:lstStyle/>
          <a:p>
            <a:r>
              <a:rPr lang="sv-SE" dirty="0"/>
              <a:t>Draft GDA Transport Strategy 2016-2042 </a:t>
            </a:r>
            <a:endParaRPr lang="en-IE" dirty="0"/>
          </a:p>
        </p:txBody>
      </p:sp>
      <p:sp>
        <p:nvSpPr>
          <p:cNvPr id="3" name="Content Placeholder 2">
            <a:extLst>
              <a:ext uri="{FF2B5EF4-FFF2-40B4-BE49-F238E27FC236}">
                <a16:creationId xmlns:a16="http://schemas.microsoft.com/office/drawing/2014/main" id="{96367DA4-DE12-4B85-9E0C-E1ECC513E104}"/>
              </a:ext>
            </a:extLst>
          </p:cNvPr>
          <p:cNvSpPr>
            <a:spLocks noGrp="1"/>
          </p:cNvSpPr>
          <p:nvPr>
            <p:ph idx="1"/>
          </p:nvPr>
        </p:nvSpPr>
        <p:spPr>
          <a:xfrm>
            <a:off x="838199" y="1825625"/>
            <a:ext cx="10835355" cy="4351338"/>
          </a:xfrm>
        </p:spPr>
        <p:txBody>
          <a:bodyPr/>
          <a:lstStyle/>
          <a:p>
            <a:r>
              <a:rPr lang="en-GB" dirty="0"/>
              <a:t>Active Travel Projects</a:t>
            </a:r>
          </a:p>
          <a:p>
            <a:pPr lvl="1"/>
            <a:r>
              <a:rPr lang="en-GB" dirty="0"/>
              <a:t>Cycle South Dublin Programme – NTA committed to fund schemes</a:t>
            </a:r>
          </a:p>
          <a:p>
            <a:pPr lvl="1"/>
            <a:r>
              <a:rPr lang="en-GB" dirty="0"/>
              <a:t>Ensuring that all urban areas will be served by high quality pedestrian facilities</a:t>
            </a:r>
          </a:p>
          <a:p>
            <a:pPr lvl="1"/>
            <a:r>
              <a:rPr lang="en-GB" dirty="0"/>
              <a:t>Universal Access – for disability groups </a:t>
            </a:r>
          </a:p>
          <a:p>
            <a:pPr lvl="1"/>
            <a:r>
              <a:rPr lang="en-GB" dirty="0"/>
              <a:t>Support for wayfinding systems and their integration into journey planning apps</a:t>
            </a:r>
          </a:p>
          <a:p>
            <a:pPr lvl="1"/>
            <a:r>
              <a:rPr lang="en-GB" dirty="0"/>
              <a:t>Climate Action</a:t>
            </a:r>
          </a:p>
          <a:p>
            <a:pPr lvl="1"/>
            <a:r>
              <a:rPr lang="en-GB" dirty="0"/>
              <a:t>Legislation requires a total reduction of 51% in CO2 emissions over the period to 2030</a:t>
            </a:r>
          </a:p>
        </p:txBody>
      </p:sp>
    </p:spTree>
    <p:extLst>
      <p:ext uri="{BB962C8B-B14F-4D97-AF65-F5344CB8AC3E}">
        <p14:creationId xmlns:p14="http://schemas.microsoft.com/office/powerpoint/2010/main" val="80008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5BC39-548C-4CA6-AECB-534AF414CCEC}"/>
              </a:ext>
            </a:extLst>
          </p:cNvPr>
          <p:cNvSpPr>
            <a:spLocks noGrp="1"/>
          </p:cNvSpPr>
          <p:nvPr>
            <p:ph type="title"/>
          </p:nvPr>
        </p:nvSpPr>
        <p:spPr/>
        <p:txBody>
          <a:bodyPr/>
          <a:lstStyle/>
          <a:p>
            <a:r>
              <a:rPr lang="sv-SE" dirty="0"/>
              <a:t>Draft GDA Transport Strategy 2016-2042 </a:t>
            </a:r>
            <a:endParaRPr lang="en-IE" dirty="0"/>
          </a:p>
        </p:txBody>
      </p:sp>
      <p:sp>
        <p:nvSpPr>
          <p:cNvPr id="3" name="Content Placeholder 2">
            <a:extLst>
              <a:ext uri="{FF2B5EF4-FFF2-40B4-BE49-F238E27FC236}">
                <a16:creationId xmlns:a16="http://schemas.microsoft.com/office/drawing/2014/main" id="{4D9A7A42-7F2D-4E7C-A33B-72DA53EBC193}"/>
              </a:ext>
            </a:extLst>
          </p:cNvPr>
          <p:cNvSpPr>
            <a:spLocks noGrp="1"/>
          </p:cNvSpPr>
          <p:nvPr>
            <p:ph idx="1"/>
          </p:nvPr>
        </p:nvSpPr>
        <p:spPr>
          <a:xfrm>
            <a:off x="461473" y="1799988"/>
            <a:ext cx="10892327" cy="3019840"/>
          </a:xfrm>
        </p:spPr>
        <p:txBody>
          <a:bodyPr>
            <a:normAutofit lnSpcReduction="10000"/>
          </a:bodyPr>
          <a:lstStyle/>
          <a:p>
            <a:r>
              <a:rPr lang="en-GB" dirty="0"/>
              <a:t>What are SDCC committed to doing in relation to the Public Consultation?</a:t>
            </a:r>
          </a:p>
          <a:p>
            <a:pPr lvl="1"/>
            <a:r>
              <a:rPr lang="en-GB" dirty="0"/>
              <a:t>SDCC will discuss the Draft Plan at the LUPT SPC</a:t>
            </a:r>
          </a:p>
          <a:p>
            <a:pPr lvl="1"/>
            <a:r>
              <a:rPr lang="en-GB" dirty="0"/>
              <a:t>SDCC will make a multidisciplinary submission on the Draft GDA Transport Plan</a:t>
            </a:r>
          </a:p>
          <a:p>
            <a:pPr lvl="1"/>
            <a:r>
              <a:rPr lang="en-GB" dirty="0"/>
              <a:t>I have given you the links on the Information sessions planned</a:t>
            </a:r>
          </a:p>
          <a:p>
            <a:pPr lvl="1"/>
            <a:r>
              <a:rPr lang="en-GB" dirty="0"/>
              <a:t>To Make a Submission The Link is: </a:t>
            </a:r>
            <a:r>
              <a:rPr lang="en-GB" dirty="0" err="1"/>
              <a:t>Ctrl+Click</a:t>
            </a:r>
            <a:endParaRPr lang="en-GB" dirty="0"/>
          </a:p>
          <a:p>
            <a:pPr lvl="1"/>
            <a:endParaRPr lang="en-GB" dirty="0"/>
          </a:p>
          <a:p>
            <a:pPr marL="457200" lvl="1" indent="0">
              <a:buNone/>
            </a:pPr>
            <a:r>
              <a:rPr lang="en-IE" sz="1800" u="sng" dirty="0">
                <a:solidFill>
                  <a:srgbClr val="0563C1"/>
                </a:solidFill>
                <a:effectLst/>
                <a:latin typeface="Calibri" panose="020F0502020204030204" pitchFamily="34" charset="0"/>
                <a:ea typeface="Calibri" panose="020F0502020204030204" pitchFamily="34" charset="0"/>
                <a:hlinkClick r:id="rId2"/>
              </a:rPr>
              <a:t>https://www.nationaltransport.ie/gda/</a:t>
            </a:r>
            <a:endParaRPr lang="en-GB" dirty="0">
              <a:solidFill>
                <a:schemeClr val="accent1">
                  <a:lumMod val="75000"/>
                </a:schemeClr>
              </a:solidFill>
            </a:endParaRPr>
          </a:p>
          <a:p>
            <a:pPr marL="457200" lvl="1" indent="0">
              <a:buNone/>
            </a:pPr>
            <a:endParaRPr lang="en-GB" dirty="0"/>
          </a:p>
          <a:p>
            <a:pPr lvl="1"/>
            <a:endParaRPr lang="en-IE" dirty="0"/>
          </a:p>
        </p:txBody>
      </p:sp>
      <p:pic>
        <p:nvPicPr>
          <p:cNvPr id="5" name="Picture 4">
            <a:extLst>
              <a:ext uri="{FF2B5EF4-FFF2-40B4-BE49-F238E27FC236}">
                <a16:creationId xmlns:a16="http://schemas.microsoft.com/office/drawing/2014/main" id="{DE2F31BB-032A-4472-8E96-1814D4605B41}"/>
              </a:ext>
            </a:extLst>
          </p:cNvPr>
          <p:cNvPicPr>
            <a:picLocks noChangeAspect="1"/>
          </p:cNvPicPr>
          <p:nvPr/>
        </p:nvPicPr>
        <p:blipFill>
          <a:blip r:embed="rId3"/>
          <a:stretch>
            <a:fillRect/>
          </a:stretch>
        </p:blipFill>
        <p:spPr>
          <a:xfrm>
            <a:off x="6581839" y="4006049"/>
            <a:ext cx="4771961" cy="2486826"/>
          </a:xfrm>
          <a:prstGeom prst="rect">
            <a:avLst/>
          </a:prstGeom>
        </p:spPr>
      </p:pic>
    </p:spTree>
    <p:extLst>
      <p:ext uri="{BB962C8B-B14F-4D97-AF65-F5344CB8AC3E}">
        <p14:creationId xmlns:p14="http://schemas.microsoft.com/office/powerpoint/2010/main" val="2051732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57524E84C09FD4198EB6389013A5B2E" ma:contentTypeVersion="7" ma:contentTypeDescription="Create a new document." ma:contentTypeScope="" ma:versionID="7a204169ce4fd706baf045248cf0bd40">
  <xsd:schema xmlns:xsd="http://www.w3.org/2001/XMLSchema" xmlns:xs="http://www.w3.org/2001/XMLSchema" xmlns:p="http://schemas.microsoft.com/office/2006/metadata/properties" xmlns:ns3="361132ba-2760-4053-bf13-c034c4e5b28f" xmlns:ns4="f44255f0-2557-4b6e-a508-a5879be5d0c3" targetNamespace="http://schemas.microsoft.com/office/2006/metadata/properties" ma:root="true" ma:fieldsID="9517d539caf868274abdcebf4e581fb7" ns3:_="" ns4:_="">
    <xsd:import namespace="361132ba-2760-4053-bf13-c034c4e5b28f"/>
    <xsd:import namespace="f44255f0-2557-4b6e-a508-a5879be5d0c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1132ba-2760-4053-bf13-c034c4e5b2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4255f0-2557-4b6e-a508-a5879be5d0c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C20870-4466-4212-A4FA-1A177EB2000F}">
  <ds:schemaRefs>
    <ds:schemaRef ds:uri="f44255f0-2557-4b6e-a508-a5879be5d0c3"/>
    <ds:schemaRef ds:uri="http://schemas.microsoft.com/office/2006/documentManagement/types"/>
    <ds:schemaRef ds:uri="361132ba-2760-4053-bf13-c034c4e5b28f"/>
    <ds:schemaRef ds:uri="http://www.w3.org/XML/1998/namespace"/>
    <ds:schemaRef ds:uri="http://purl.org/dc/elements/1.1/"/>
    <ds:schemaRef ds:uri="http://purl.org/dc/term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7798EEEF-949F-4AEB-907D-562CCDBEF266}">
  <ds:schemaRefs>
    <ds:schemaRef ds:uri="http://schemas.microsoft.com/sharepoint/v3/contenttype/forms"/>
  </ds:schemaRefs>
</ds:datastoreItem>
</file>

<file path=customXml/itemProps3.xml><?xml version="1.0" encoding="utf-8"?>
<ds:datastoreItem xmlns:ds="http://schemas.openxmlformats.org/officeDocument/2006/customXml" ds:itemID="{60EA28DA-0258-4098-A79C-727921D9EF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1132ba-2760-4053-bf13-c034c4e5b28f"/>
    <ds:schemaRef ds:uri="f44255f0-2557-4b6e-a508-a5879be5d0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178</TotalTime>
  <Words>459</Words>
  <Application>Microsoft Office PowerPoint</Application>
  <PresentationFormat>Widescreen</PresentationFormat>
  <Paragraphs>51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Draft GDA Transport Strategy 2016-2042 published revising the adopted 2022-2035 Strategy   Aims: “To provide a sustainable, accessible and effective transport  system for the Greater Dublin Area which meets the region’s  climate change requirements, serves the needs of urban and  rural communities, and supports economic growth.”  Public Consultation: There is currently a Public Consultation which runs up until  Friday 17th December 2021</vt:lpstr>
      <vt:lpstr>There are several Online Information Sessions</vt:lpstr>
      <vt:lpstr>Draft GDA Transport Strategy 2016-2042 </vt:lpstr>
      <vt:lpstr>Draft GDA Transport Strategy 2016-2042 </vt:lpstr>
      <vt:lpstr>Draft GDA Transport Strategy 2016-2042 </vt:lpstr>
      <vt:lpstr>Draft GDA Transport Strategy 2016-2042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GDA Transport Strategy 2016-2042 published revising the adopted 2022-2035 Strategy   There is currently a Public Consultation which runs up until Friday 17th December 2021</dc:title>
  <dc:creator>John Hegarty</dc:creator>
  <cp:lastModifiedBy>John Hegarty</cp:lastModifiedBy>
  <cp:revision>5</cp:revision>
  <dcterms:created xsi:type="dcterms:W3CDTF">2021-11-22T09:03:06Z</dcterms:created>
  <dcterms:modified xsi:type="dcterms:W3CDTF">2021-11-22T12:21:53Z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0x010100D57524E84C09FD4198EB6389013A5B2E</vt:lpwstr>
  </property>
</Properties>
</file>