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6" r:id="rId2"/>
    <p:sldId id="306" r:id="rId3"/>
    <p:sldId id="557" r:id="rId4"/>
    <p:sldId id="558" r:id="rId5"/>
    <p:sldId id="486" r:id="rId6"/>
    <p:sldId id="474" r:id="rId7"/>
    <p:sldId id="529" r:id="rId8"/>
    <p:sldId id="540" r:id="rId9"/>
    <p:sldId id="559" r:id="rId10"/>
    <p:sldId id="560" r:id="rId11"/>
    <p:sldId id="561" r:id="rId12"/>
    <p:sldId id="562" r:id="rId13"/>
    <p:sldId id="541" r:id="rId14"/>
    <p:sldId id="542" r:id="rId15"/>
    <p:sldId id="543" r:id="rId16"/>
    <p:sldId id="544" r:id="rId17"/>
    <p:sldId id="545" r:id="rId18"/>
    <p:sldId id="546" r:id="rId19"/>
    <p:sldId id="547" r:id="rId20"/>
    <p:sldId id="548" r:id="rId21"/>
    <p:sldId id="549" r:id="rId22"/>
    <p:sldId id="550" r:id="rId23"/>
    <p:sldId id="551" r:id="rId24"/>
    <p:sldId id="554" r:id="rId25"/>
    <p:sldId id="552" r:id="rId26"/>
    <p:sldId id="553" r:id="rId27"/>
    <p:sldId id="427" r:id="rId28"/>
    <p:sldId id="304" r:id="rId29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8C2763-9567-42C7-A9CC-0B169799FB11}">
          <p14:sldIdLst>
            <p14:sldId id="266"/>
            <p14:sldId id="306"/>
            <p14:sldId id="557"/>
            <p14:sldId id="558"/>
            <p14:sldId id="486"/>
            <p14:sldId id="474"/>
            <p14:sldId id="529"/>
            <p14:sldId id="540"/>
            <p14:sldId id="559"/>
            <p14:sldId id="560"/>
            <p14:sldId id="561"/>
            <p14:sldId id="562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4"/>
            <p14:sldId id="552"/>
            <p14:sldId id="553"/>
            <p14:sldId id="427"/>
            <p14:sldId id="304"/>
          </p14:sldIdLst>
        </p14:section>
        <p14:section name="Untitled Section" id="{1B65A58C-B411-42E8-B048-5D0FC0815521}">
          <p14:sldIdLst/>
        </p14:section>
      </p14:sectionLst>
    </p:ext>
    <p:ext uri="{EFAFB233-063F-42B5-8137-9DF3F51BA10A}">
      <p15:sldGuideLst xmlns:p15="http://schemas.microsoft.com/office/powerpoint/2012/main">
        <p15:guide id="2" orient="horz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3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02" y="78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6BF4-86D6-4997-B325-1D75EA08AD7E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11A82-9A8E-48EC-9D89-EA9B6AB93C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387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209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77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701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913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119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061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838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60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407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330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850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EEB4D-905E-4893-AE0A-34851A8B8E85}" type="datetimeFigureOut">
              <a:rPr lang="en-IE" smtClean="0"/>
              <a:t>03/11/2021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048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0477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" name="TextBox 2"/>
          <p:cNvSpPr txBox="1"/>
          <p:nvPr/>
        </p:nvSpPr>
        <p:spPr>
          <a:xfrm>
            <a:off x="265723" y="2829125"/>
            <a:ext cx="86132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SHD Application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Ref: SHD3ABP-311616-21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Applicant: </a:t>
            </a:r>
            <a:r>
              <a:rPr lang="en-IE" sz="32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MacCabe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2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Durney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Barnes Ltd. 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Location: Stocking Lane, </a:t>
            </a:r>
            <a:r>
              <a:rPr lang="en-IE" sz="32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Ballyboden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Dublin 16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to: R.T.F.B.  ACM 9</a:t>
            </a:r>
            <a:r>
              <a:rPr lang="en-IE" sz="3200" baseline="30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Nov 2021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46323" y="2751026"/>
            <a:ext cx="3506662" cy="1562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9826" y="5393635"/>
            <a:ext cx="251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Jim Johnston </a:t>
            </a:r>
          </a:p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Senior Executive Planner</a:t>
            </a:r>
          </a:p>
        </p:txBody>
      </p:sp>
    </p:spTree>
    <p:extLst>
      <p:ext uri="{BB962C8B-B14F-4D97-AF65-F5344CB8AC3E}">
        <p14:creationId xmlns:p14="http://schemas.microsoft.com/office/powerpoint/2010/main" val="256421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23108E-AEED-4E3B-BA19-0FCC9F35D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5" y="143961"/>
            <a:ext cx="8433305" cy="652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59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CE9E4-AB3C-4DF2-A70F-D1EFE7E0F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749" y="136135"/>
            <a:ext cx="4439264" cy="67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13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1D006-929E-4A5E-BB38-717771C74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348" y="255957"/>
            <a:ext cx="6872748" cy="651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35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4733E2-4227-43D2-AD86-265571AA3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61" y="233476"/>
            <a:ext cx="7171588" cy="60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80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C67D1-90E3-4893-8C53-ECF31DD6D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9" y="412046"/>
            <a:ext cx="8810248" cy="615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1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401DD-717C-4BF9-98CB-D4D2A5A58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" y="71309"/>
            <a:ext cx="9015723" cy="58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46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00388-8B75-4952-835C-0895CE85A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77" y="130535"/>
            <a:ext cx="8584710" cy="57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66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CE2A5-08BB-4493-B518-AE99FFAEF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77" y="191729"/>
            <a:ext cx="8724127" cy="567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67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24DC9-5516-42B3-8372-1E7DC6C30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0" y="65934"/>
            <a:ext cx="8514715" cy="58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8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4F21D-FAE5-4656-A062-176281727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75" y="-19036"/>
            <a:ext cx="8624757" cy="59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6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174" y="1081994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68173" y="1147976"/>
            <a:ext cx="7855410" cy="10341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Timelines</a:t>
            </a:r>
            <a:r>
              <a:rPr lang="en-IE" b="1" dirty="0">
                <a:solidFill>
                  <a:srgbClr val="0070C0"/>
                </a:solidFill>
              </a:rPr>
              <a:t> </a:t>
            </a: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SHD Lodged with ABP on 11/10/21</a:t>
            </a:r>
            <a:endParaRPr lang="en-I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Week </a:t>
            </a:r>
            <a:r>
              <a:rPr lang="en-IE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5.30pm on 15/11/21</a:t>
            </a:r>
            <a:endParaRPr lang="en-I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IE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Wks</a:t>
            </a: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SDCC report due on 6/12/21</a:t>
            </a:r>
            <a:endParaRPr lang="en-I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Week Decision due from ABP on 8/2/22</a:t>
            </a:r>
            <a:endParaRPr lang="en-I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E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S.247 </a:t>
            </a:r>
            <a:r>
              <a:rPr lang="en-IE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pre-planning</a:t>
            </a: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meeting with SDCC as follows: </a:t>
            </a:r>
            <a:endParaRPr lang="en-I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SHD1SPP001/20 on 3/2/20</a:t>
            </a:r>
            <a:endParaRPr lang="en-I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36830"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Tripartite meeting ref SHD2ABP-310111-21 held on 23/6/21 with An Bord </a:t>
            </a:r>
            <a:r>
              <a:rPr lang="en-IE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Pleanála</a:t>
            </a: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the applicant and SDCC.</a:t>
            </a:r>
            <a:endParaRPr lang="en-I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E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b="1" dirty="0">
              <a:solidFill>
                <a:srgbClr val="0070C0"/>
              </a:solidFill>
            </a:endParaRPr>
          </a:p>
          <a:p>
            <a:endParaRPr lang="en-IE" b="1" dirty="0">
              <a:solidFill>
                <a:srgbClr val="0070C0"/>
              </a:solidFill>
            </a:endParaRPr>
          </a:p>
          <a:p>
            <a:endParaRPr lang="en-IE" b="1" dirty="0">
              <a:solidFill>
                <a:srgbClr val="0070C0"/>
              </a:solidFill>
            </a:endParaRPr>
          </a:p>
          <a:p>
            <a:endParaRPr lang="en-IE" b="1" dirty="0">
              <a:solidFill>
                <a:srgbClr val="0070C0"/>
              </a:solidFill>
            </a:endParaRPr>
          </a:p>
          <a:p>
            <a:endParaRPr lang="en-IE" b="1" dirty="0">
              <a:solidFill>
                <a:srgbClr val="0070C0"/>
              </a:solidFill>
            </a:endParaRPr>
          </a:p>
          <a:p>
            <a:endParaRPr lang="en-IE" b="1" dirty="0">
              <a:solidFill>
                <a:srgbClr val="0070C0"/>
              </a:solidFill>
            </a:endParaRPr>
          </a:p>
          <a:p>
            <a:endParaRPr lang="en-IE" b="1" dirty="0">
              <a:solidFill>
                <a:srgbClr val="0070C0"/>
              </a:solidFill>
            </a:endParaRPr>
          </a:p>
          <a:p>
            <a:endParaRPr lang="en-IE" b="1" dirty="0">
              <a:solidFill>
                <a:srgbClr val="0070C0"/>
              </a:solidFill>
            </a:endParaRPr>
          </a:p>
          <a:p>
            <a:endParaRPr lang="en-IE" b="1" dirty="0">
              <a:solidFill>
                <a:srgbClr val="0070C0"/>
              </a:solidFill>
            </a:endParaRPr>
          </a:p>
          <a:p>
            <a:endParaRPr lang="en-IE" b="1" dirty="0">
              <a:solidFill>
                <a:srgbClr val="0070C0"/>
              </a:solidFill>
            </a:endParaRPr>
          </a:p>
          <a:p>
            <a:endParaRPr lang="en-IE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" y="265439"/>
            <a:ext cx="707002" cy="707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1061" y="3790123"/>
            <a:ext cx="8504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 </a:t>
            </a:r>
          </a:p>
          <a:p>
            <a:endParaRPr lang="en-IE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141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561D1-1A9D-40FD-A89D-C1DD9AFF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98" y="125966"/>
            <a:ext cx="8475705" cy="58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69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70B55-11C5-4CFA-8DF7-15561B57F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5" y="106081"/>
            <a:ext cx="8393448" cy="584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6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E23E8-190E-41B8-81C4-48BFD1BC0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6" y="77056"/>
            <a:ext cx="8526177" cy="58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4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5083B-CE6C-4F89-89BE-04D20CB61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24" y="137030"/>
            <a:ext cx="8809444" cy="577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58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A3031-05FE-4512-8A7F-9B94D80A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914400"/>
            <a:ext cx="740092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17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733E6-237E-4F75-B58C-1E46CF938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99" y="96535"/>
            <a:ext cx="8740977" cy="578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1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0F0380-F886-436A-A828-06DE08CFC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45" y="61262"/>
            <a:ext cx="8713181" cy="591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05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FDC6BA-1BB3-4B12-93CB-DE7313AB5166}"/>
              </a:ext>
            </a:extLst>
          </p:cNvPr>
          <p:cNvSpPr txBox="1"/>
          <p:nvPr/>
        </p:nvSpPr>
        <p:spPr>
          <a:xfrm>
            <a:off x="132735" y="1"/>
            <a:ext cx="8878530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Statistics for Proposed Development</a:t>
            </a:r>
          </a:p>
          <a:p>
            <a:pPr>
              <a:spcAft>
                <a:spcPts val="0"/>
              </a:spcAft>
            </a:pPr>
            <a:endParaRPr lang="en-GB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Proposal  - 131</a:t>
            </a:r>
            <a:r>
              <a:rPr lang="en-IE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residential units (108 </a:t>
            </a:r>
            <a:r>
              <a:rPr lang="en-IE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apts</a:t>
            </a:r>
            <a:r>
              <a:rPr lang="en-IE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21 houses 2 duplex units) comprising: </a:t>
            </a:r>
          </a:p>
          <a:p>
            <a:pPr>
              <a:spcAft>
                <a:spcPts val="0"/>
              </a:spcAft>
            </a:pPr>
            <a:r>
              <a:rPr lang="en-I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houses - 1 no. 3-bed, 11 no. 4-bed, 9 no. 5-bed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 </a:t>
            </a:r>
            <a:r>
              <a:rPr lang="en-IE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apts</a:t>
            </a: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ten apt blocks - 29 no. 1-bed, 59 no. 2-bed, 20 no. 3-bed</a:t>
            </a:r>
          </a:p>
          <a:p>
            <a:pPr marL="285750" indent="-285750">
              <a:buFontTx/>
              <a:buChar char="-"/>
            </a:pPr>
            <a:endParaRPr lang="en-I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duplex </a:t>
            </a: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apartment (2beds) units in a three-storey high block -  </a:t>
            </a:r>
          </a:p>
          <a:p>
            <a:endParaRPr lang="en-GB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Site area – 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2.47ha. </a:t>
            </a:r>
            <a:r>
              <a:rPr lang="en-IE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Density –  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 </a:t>
            </a:r>
            <a:r>
              <a:rPr lang="en-GB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uph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265"/>
              </a:spcAft>
            </a:pPr>
            <a:r>
              <a:rPr lang="en-IE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Creche - </a:t>
            </a:r>
            <a:r>
              <a:rPr lang="en-I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128 sqm at the ground floor of Block L. </a:t>
            </a:r>
          </a:p>
          <a:p>
            <a:pPr>
              <a:spcAft>
                <a:spcPts val="265"/>
              </a:spcAft>
            </a:pPr>
            <a:r>
              <a:rPr lang="en-IE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Shop -  </a:t>
            </a:r>
            <a:r>
              <a:rPr lang="en-I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65 sqm at the ground floor of Block G, with associated storage. </a:t>
            </a:r>
          </a:p>
          <a:p>
            <a:pPr>
              <a:spcAft>
                <a:spcPts val="265"/>
              </a:spcAft>
            </a:pPr>
            <a:r>
              <a:rPr lang="en-IE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 parking spaces - </a:t>
            </a:r>
            <a:r>
              <a:rPr lang="en-I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(167 of which 88 are surface and 79 in the basement under apartment Blocks F and G, 5 are dedicated visitor parking spaces.  </a:t>
            </a:r>
          </a:p>
          <a:p>
            <a:pPr>
              <a:spcAft>
                <a:spcPts val="265"/>
              </a:spcAft>
            </a:pPr>
            <a:r>
              <a:rPr lang="en-IE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Bicycle parking - </a:t>
            </a:r>
            <a:r>
              <a:rPr lang="en-I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288 and 5 motorcycle spaces. </a:t>
            </a: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Plot Ratio – 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0.54</a:t>
            </a:r>
          </a:p>
          <a:p>
            <a:pPr>
              <a:spcAft>
                <a:spcPts val="0"/>
              </a:spcAft>
            </a:pPr>
            <a:r>
              <a:rPr lang="en-GB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Coverage – </a:t>
            </a:r>
            <a:r>
              <a:rPr lang="en-GB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r>
              <a:rPr lang="en-IE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r>
              <a:rPr lang="en-IE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Height – </a:t>
            </a:r>
            <a:r>
              <a:rPr lang="en-IE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to 4 storeys</a:t>
            </a:r>
          </a:p>
          <a:p>
            <a:r>
              <a:rPr lang="en-IE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Dual Aspect apartments – </a:t>
            </a:r>
            <a:r>
              <a:rPr lang="en-I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82</a:t>
            </a:r>
            <a:r>
              <a:rPr lang="en-IE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  <a:p>
            <a:r>
              <a:rPr lang="en-IE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 Open Space – </a:t>
            </a:r>
            <a:r>
              <a:rPr lang="en-I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3,510sq.m. (14% of site area)</a:t>
            </a:r>
          </a:p>
          <a:p>
            <a:r>
              <a:rPr lang="en-IE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Communal Open Space - </a:t>
            </a: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3,077sq.m. (apartments and duplex)</a:t>
            </a:r>
            <a:r>
              <a:rPr lang="en-IE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IE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Applicants website</a:t>
            </a:r>
            <a:r>
              <a:rPr lang="en-I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www.stockinglaneshd2.com. </a:t>
            </a:r>
            <a:endParaRPr lang="en-IE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49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346323" y="2887761"/>
            <a:ext cx="8299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IE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6323" y="2751015"/>
            <a:ext cx="1716939" cy="1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03583-4DDC-41C2-B9DA-E3FDFCD02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10" y="620955"/>
            <a:ext cx="7315200" cy="54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56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13B99-567C-4047-8E7B-C88DB3FE0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04" y="929149"/>
            <a:ext cx="7688049" cy="444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5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7DE006-2000-44CE-95DA-C85EE1053ADA}"/>
              </a:ext>
            </a:extLst>
          </p:cNvPr>
          <p:cNvSpPr txBox="1"/>
          <p:nvPr/>
        </p:nvSpPr>
        <p:spPr>
          <a:xfrm>
            <a:off x="106017" y="1"/>
            <a:ext cx="9037983" cy="657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IE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Proposed Development</a:t>
            </a: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131 residential units including: </a:t>
            </a: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- 21 houses (1 no. 3-bed; 11 no. 4-bed; 9 no. 5-bed) of up to two-storey plus roof storey. </a:t>
            </a: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 duplex apartment units (2 no. 2-bed) in a three-storey high block. </a:t>
            </a: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- 108 apartment units (29 no. 1-bed; 59 no. 2-bed; 20 no. 3-bed) in ten apartment blocks up to four-storeys </a:t>
            </a:r>
          </a:p>
          <a:p>
            <a:pPr>
              <a:spcAft>
                <a:spcPts val="265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265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A creche of c. 128 sqm at the ground floor of Block L. </a:t>
            </a:r>
          </a:p>
          <a:p>
            <a:pPr>
              <a:spcAft>
                <a:spcPts val="265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A shop of c. 65 sqm at the ground floor of Block G, with associated storage. </a:t>
            </a:r>
          </a:p>
          <a:p>
            <a:pPr>
              <a:spcAft>
                <a:spcPts val="265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A total of 167 car parking spaces, of which 88 are at surface level and 79 in the basement under apartment Blocks F and G, 5 are dedicated visitor parking spaces. </a:t>
            </a:r>
          </a:p>
          <a:p>
            <a:pPr>
              <a:spcAft>
                <a:spcPts val="265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265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A total of 288 cycle parking spaces and 5 no. motorcycle spaces. </a:t>
            </a:r>
          </a:p>
          <a:p>
            <a:pPr>
              <a:spcAft>
                <a:spcPts val="265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A new vehicular access onto Stocking Lane. </a:t>
            </a:r>
          </a:p>
          <a:p>
            <a:pPr>
              <a:spcAft>
                <a:spcPts val="265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A new </a:t>
            </a:r>
            <a:r>
              <a:rPr lang="en-IE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pedestrian and cycle access to the Springvale estate to the east</a:t>
            </a:r>
            <a:r>
              <a:rPr lang="en-IE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265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New roads, footpaths and cycle paths and connections within the site </a:t>
            </a:r>
          </a:p>
          <a:p>
            <a:pPr>
              <a:spcAft>
                <a:spcPts val="265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A new pedestrian crossing on Stocking Lane to the north west. </a:t>
            </a: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The expansion and upgrade of the existing pedestrian crossing on Stocking Lane to the south west. </a:t>
            </a:r>
            <a:endParaRPr lang="en-I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IE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951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B38CAB-2128-4FCA-AFE5-C4542A6C97B5}"/>
              </a:ext>
            </a:extLst>
          </p:cNvPr>
          <p:cNvSpPr txBox="1"/>
          <p:nvPr/>
        </p:nvSpPr>
        <p:spPr>
          <a:xfrm>
            <a:off x="225287" y="339212"/>
            <a:ext cx="84256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1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ABP comments – the Bord requested that the following issues be addressed</a:t>
            </a:r>
            <a:endParaRPr lang="en-IE" sz="14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CC7DB-5561-4E07-A9E1-CA35BDE341A8}"/>
              </a:ext>
            </a:extLst>
          </p:cNvPr>
          <p:cNvSpPr txBox="1"/>
          <p:nvPr/>
        </p:nvSpPr>
        <p:spPr>
          <a:xfrm>
            <a:off x="103239" y="339213"/>
            <a:ext cx="854765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en-I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Sunlight and daylight/overshadowing analysis showing an acceptable level of residential amenity for future occupiers and existing residents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Transport assessment of access points between the site and Springvale to the east, including assessment of vehicular, cyclist and pedestrian access options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Schedule of accommodation to indicate compliance with Apartment Guidelines 2020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Building Life Cycle report in accordance with Apartment Guidelines 2020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landscaping plan including details of all proposals for the communal open space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Full details of  boundary treatment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rationale for the proposed car parking provision including car parking management, car share schemes and a mobility management plan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7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19DD27-4106-45F6-8F0C-AC54CFA0B983}"/>
              </a:ext>
            </a:extLst>
          </p:cNvPr>
          <p:cNvSpPr txBox="1"/>
          <p:nvPr/>
        </p:nvSpPr>
        <p:spPr>
          <a:xfrm>
            <a:off x="530941" y="782287"/>
            <a:ext cx="830334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8. Construction and Demolition Waste Management Plan</a:t>
            </a:r>
          </a:p>
          <a:p>
            <a:pPr lvl="0">
              <a:spcAft>
                <a:spcPts val="0"/>
              </a:spcAft>
            </a:pPr>
            <a:endParaRPr lang="en-IE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9. Responses to issues raised in the Public Realm report and Water Services report of 13</a:t>
            </a:r>
            <a:r>
              <a:rPr lang="en-IE" sz="1800" kern="12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may 2020 and detailed in addendum C of Planning Authorities Opinion</a:t>
            </a:r>
          </a:p>
          <a:p>
            <a:pPr lvl="0">
              <a:spcAft>
                <a:spcPts val="0"/>
              </a:spcAft>
            </a:pPr>
            <a:endParaRPr lang="en-IE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10. Where the applicant considers that the proposal is a material contravention of the Development Plan, other than in relation to the zoning of the land, a statement indicating the Plan objectives concerned and why permission should, nonetheless, be granted</a:t>
            </a:r>
          </a:p>
          <a:p>
            <a:pPr lvl="0">
              <a:spcAft>
                <a:spcPts val="0"/>
              </a:spcAft>
            </a:pPr>
            <a:endParaRPr lang="en-IE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11. Screening report to determine if EIA is required</a:t>
            </a:r>
            <a:endParaRPr lang="en-IE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09EC3-1068-4811-865B-3DF62AACAD62}"/>
              </a:ext>
            </a:extLst>
          </p:cNvPr>
          <p:cNvSpPr txBox="1"/>
          <p:nvPr/>
        </p:nvSpPr>
        <p:spPr>
          <a:xfrm>
            <a:off x="530942" y="412955"/>
            <a:ext cx="632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1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ABP comments continued:</a:t>
            </a:r>
            <a:endParaRPr lang="en-IE" sz="14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531A40-9B8B-4054-B919-C970D62BC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10" y="160388"/>
            <a:ext cx="8406580" cy="65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38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7F90F7-BDFD-468B-96A8-DD9A5F419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58" y="281823"/>
            <a:ext cx="5648632" cy="627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56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10851</TotalTime>
  <Words>766</Words>
  <Application>Microsoft Office PowerPoint</Application>
  <PresentationFormat>On-screen Show (4:3)</PresentationFormat>
  <Paragraphs>101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Jim Johnston</cp:lastModifiedBy>
  <cp:revision>484</cp:revision>
  <cp:lastPrinted>2020-11-30T16:11:02Z</cp:lastPrinted>
  <dcterms:created xsi:type="dcterms:W3CDTF">2018-07-16T08:09:38Z</dcterms:created>
  <dcterms:modified xsi:type="dcterms:W3CDTF">2021-11-03T15:52:47Z</dcterms:modified>
</cp:coreProperties>
</file>