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6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Orla Scannell" initials="OS" lastIdx="1" clrIdx="0">
    <p:extLst>
      <p:ext uri="{19B8F6BF-5375-455C-9EA6-DF929625EA0E}">
        <p15:presenceInfo xmlns:p15="http://schemas.microsoft.com/office/powerpoint/2012/main" userId="S::oscannell@sdublincoco.ie::d10224be-810f-4e7d-9c33-0346ced4c051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9" d="100"/>
          <a:sy n="79" d="100"/>
        </p:scale>
        <p:origin x="126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8BB5E78-78F4-491A-9C98-8BA96B834D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D88F623-A5CC-43BD-B095-16229381D46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8314B9C-3FC1-46ED-9355-C5B25A58B0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01/11/2021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24ECF1-EA3F-4B69-99E7-F77D106FAF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744D35-90D6-4FA6-A42D-8BBA8B58AC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885734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DCBA5F-7423-4E7F-AE67-A1C19D4514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DD222BA-743E-4217-9434-5D150290293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E55EAB7-7BCA-4F70-AFE8-802E464A6F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01/11/2021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DB00902-57C5-4E0D-9446-86A6FB6FFE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A91EC7C-2E7F-4786-A165-9150151B75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6193714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404B761-F29D-4F37-A7FF-ECAC34A452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955D6B6-32FC-4A89-B8AE-0CF1D08611C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AA9062A-A038-4AFA-968F-62DAF37E88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01/11/2021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A44D63A-6AE8-44E3-83DE-FB31D2FD68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F7EFE7-F3EA-4324-BED1-A455AC5E15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8503053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B0A7F-9F20-4F55-8F7E-409BAD4F1C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17794F-0ACA-487D-88C9-950230ABEB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849D220-E3F1-42A7-B733-9E8A643602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01/11/2021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3A4151-CB81-4383-8306-0F52DCC707B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8EA6B7-AB7A-470E-A0F6-B20CC97392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123162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0CC1B8D-3102-4EA0-8741-CCA5C7C23F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358046-CA4C-4A5E-87BD-69D0928DACC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B65A16-E30C-41E3-A504-3F27DFEECD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01/11/2021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E5F5BF7-4F22-418D-B57A-ECC504C7A5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ACB6F-DC05-42FD-8373-63D79B8A8C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398599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87034-0764-4852-81E8-A070776AF3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8F67427-6EA6-4030-9853-FB4400AB5C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912BB8E-DBA3-4897-91C6-8CC076B9564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DDA273B-B860-483A-B740-F8F54FCC6E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01/11/2021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BA3A07-04BE-40FB-907C-19B63D056C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FD89139-6D89-4486-877F-C2A079C72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25705978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7D3A51-984B-40C7-B72B-49B0F1E2E7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2EF1C56-6C05-4D48-9A2F-BED5FE0A96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AAD32D0-3C25-4798-BE1E-0B7FACD0C9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4ED60F7-D209-451A-9C6D-DB8541F0173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032A44C-809F-4A59-A428-55476569527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248A61EB-905B-40B1-A1C0-9EC3653D7ED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01/11/2021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E101C6D-417A-4523-AF90-C5D865D44F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0AEFBBF-9EBC-4D34-B357-BE834BCBBC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50796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597EC-7DF9-41F4-8424-7983FCA192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37D6F40-226B-450F-B5E4-6E50FB7700D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01/11/2021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E4D0F99-4699-454A-A89F-F7702DB15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45059AA3-6EA8-4A9A-ADAE-CABF2C8883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19538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A743165-4829-488E-B8E9-9B8F7FC7D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01/11/2021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D99C85-4428-479A-9177-3CDC179C87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F5CAD7C-9EEF-4E7B-A4A9-EB3F1A5678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9281966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07ECB7-57FE-4232-946D-025EAA8754F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523EBF2-72C8-499B-AE90-D47C771939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6BE8B90-AD60-4ADF-B8D4-B18BE0B3682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C3ACED6-358F-458E-8E47-EEA1F81082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01/11/2021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D989B8-EF4D-420D-819F-0B60F544B29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0429CBA-644C-4DC0-B2FF-A823AAD5AE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5593312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1E172E-D03A-414E-BA0A-1E8942711E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39B058-E09B-4E54-B9D3-6D9EEBE2F0A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019AEC0-A958-4956-9A07-D594DF78736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1AF6D4E-369D-48E1-B9F9-B7C26626DF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15E0C0-8EFD-4053-B74D-F4F691721B15}" type="datetimeFigureOut">
              <a:rPr lang="en-IE" smtClean="0"/>
              <a:t>01/11/2021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991B913-8539-4556-B356-2B2E9292B1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2B0CE43-3077-490C-BF90-83A807504D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76284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2690A61-A121-46C9-8C77-06EB5B2FB8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7157782-6740-4815-8258-A1502202E6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C52CF5-3651-49D3-A943-79E1BEFB44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15E0C0-8EFD-4053-B74D-F4F691721B15}" type="datetimeFigureOut">
              <a:rPr lang="en-IE" smtClean="0"/>
              <a:t>01/11/2021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C582D-759F-47AA-93D7-8CE8B012C6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4AF48B-7467-440A-89CF-9240B38BB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825FF-E29D-4108-A051-992ED98920A0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7433375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665DBBEF-238B-476B-96AB-8AAC3224ECE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06249F9-E2C7-42AF-A1FE-5134951627C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12626" y="4633121"/>
            <a:ext cx="3571810" cy="1559327"/>
          </a:xfrm>
        </p:spPr>
        <p:txBody>
          <a:bodyPr vert="horz" lIns="91440" tIns="45720" rIns="91440" bIns="45720" rtlCol="0">
            <a:normAutofit/>
          </a:bodyPr>
          <a:lstStyle/>
          <a:p>
            <a:pPr algn="l"/>
            <a:endParaRPr lang="en-US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algn="l"/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Local Live Performance Phase II</a:t>
            </a:r>
          </a:p>
          <a:p>
            <a:pPr algn="l"/>
            <a:endParaRPr lang="en-US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3FCFB1DE-0B7E-48CC-BA90-B2AB0889F9D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4409267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8021F397-A003-4202-91D3-8CADAC10F2A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0467" y="759418"/>
            <a:ext cx="5016045" cy="2890431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0345546B-3146-450C-BA91-FEA04C11BFCC}"/>
              </a:ext>
            </a:extLst>
          </p:cNvPr>
          <p:cNvSpPr txBox="1"/>
          <p:nvPr/>
        </p:nvSpPr>
        <p:spPr>
          <a:xfrm>
            <a:off x="6836888" y="698636"/>
            <a:ext cx="4364736" cy="54938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Outdoor and Indoor performance November and December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40 </a:t>
            </a:r>
            <a:r>
              <a:rPr lang="en-GB" dirty="0" err="1"/>
              <a:t>Covid</a:t>
            </a:r>
            <a:r>
              <a:rPr lang="en-GB" dirty="0"/>
              <a:t> Care Concerts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25 Concerts </a:t>
            </a:r>
            <a:r>
              <a:rPr lang="en-GB" dirty="0" err="1"/>
              <a:t>Áras</a:t>
            </a:r>
            <a:r>
              <a:rPr lang="en-GB" dirty="0"/>
              <a:t> </a:t>
            </a:r>
            <a:r>
              <a:rPr lang="en-GB" dirty="0" err="1"/>
              <a:t>Chronáin</a:t>
            </a:r>
            <a:r>
              <a:rPr lang="en-GB" dirty="0"/>
              <a:t>/</a:t>
            </a:r>
            <a:r>
              <a:rPr lang="en-GB" dirty="0" err="1"/>
              <a:t>Brú</a:t>
            </a:r>
            <a:r>
              <a:rPr lang="en-GB" dirty="0"/>
              <a:t>  </a:t>
            </a:r>
            <a:r>
              <a:rPr lang="en-GB" dirty="0" err="1"/>
              <a:t>Chronáin</a:t>
            </a:r>
            <a:endParaRPr lang="en-GB" dirty="0"/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6 Library Concerts: Pennies from Heaven and the Cotton Club Quartet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1 NOISE Music Concert (NCL)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1 </a:t>
            </a:r>
            <a:r>
              <a:rPr lang="en-IE" dirty="0"/>
              <a:t>Dancers/Street Performer &amp; Bunraku Puppeteer </a:t>
            </a:r>
            <a:r>
              <a:rPr lang="en-GB" dirty="0"/>
              <a:t>event - </a:t>
            </a:r>
            <a:r>
              <a:rPr lang="en-GB" dirty="0" err="1"/>
              <a:t>MacUillium</a:t>
            </a:r>
            <a:r>
              <a:rPr lang="en-GB" dirty="0"/>
              <a:t> Estate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1 Solstice Concert – Pearse Museum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IE" dirty="0"/>
              <a:t>1 Street Arts /Circus Performer / Stilt Walker &amp; Festive Costume to add to Lights Street Event - Unwrapped, Chamber Square</a:t>
            </a:r>
          </a:p>
          <a:p>
            <a:pPr marL="285750" indent="-285750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GB" dirty="0"/>
              <a:t>4 events, Tandy’s Lane Park, a Lucan Park, Rathfarnham Castle Park, Liffey Valley.</a:t>
            </a:r>
          </a:p>
        </p:txBody>
      </p:sp>
    </p:spTree>
    <p:extLst>
      <p:ext uri="{BB962C8B-B14F-4D97-AF65-F5344CB8AC3E}">
        <p14:creationId xmlns:p14="http://schemas.microsoft.com/office/powerpoint/2010/main" val="19077027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2" name="Rectangle 11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8">
            <a:extLst>
              <a:ext uri="{FF2B5EF4-FFF2-40B4-BE49-F238E27FC236}">
                <a16:creationId xmlns:a16="http://schemas.microsoft.com/office/drawing/2014/main" id="{3AA5D1C9-C540-4752-9CFB-E094DF9F67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/>
          </a:bodyPr>
          <a:lstStyle/>
          <a:p>
            <a:r>
              <a:rPr lang="en-IE" sz="18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support individual professional artists to develop their artistic practice working with and/or producing work for early childhood arts.</a:t>
            </a:r>
          </a:p>
          <a:p>
            <a:pPr marL="0" indent="0">
              <a:buNone/>
            </a:pP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Bursary range: €500 - €5,000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>
              <a:spcAft>
                <a:spcPts val="0"/>
              </a:spcAft>
            </a:pP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The closing date: 2pm, 1</a:t>
            </a:r>
            <a:r>
              <a:rPr lang="en-IE" sz="1800" b="1" baseline="300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st</a:t>
            </a:r>
            <a:r>
              <a:rPr lang="en-IE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of December 2021</a:t>
            </a:r>
            <a:endParaRPr lang="en-IE" sz="18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r>
              <a:rPr lang="en-US" sz="1800" dirty="0"/>
              <a:t>Promoted by the 4 Dublin Local Authorities</a:t>
            </a:r>
          </a:p>
        </p:txBody>
      </p:sp>
      <p:pic>
        <p:nvPicPr>
          <p:cNvPr id="5" name="Content Placeholder 4" descr="Shape&#10;&#10;Description automatically generated">
            <a:extLst>
              <a:ext uri="{FF2B5EF4-FFF2-40B4-BE49-F238E27FC236}">
                <a16:creationId xmlns:a16="http://schemas.microsoft.com/office/drawing/2014/main" id="{91A0D811-F8F0-4BBF-8F26-B664537A9A2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17236" y="640080"/>
            <a:ext cx="5577840" cy="5577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70219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7" name="Rectangle 6">
            <a:extLst>
              <a:ext uri="{FF2B5EF4-FFF2-40B4-BE49-F238E27FC236}">
                <a16:creationId xmlns:a16="http://schemas.microsoft.com/office/drawing/2014/main" id="{9B6CD22E-2269-419F-9E81-016EA035D4C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1F988F56-6588-49A0-A9B2-FEE88747AAC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05952" y="614733"/>
            <a:ext cx="5895178" cy="2390976"/>
          </a:xfrm>
        </p:spPr>
        <p:txBody>
          <a:bodyPr anchor="b">
            <a:normAutofit/>
          </a:bodyPr>
          <a:lstStyle/>
          <a:p>
            <a:pPr algn="l"/>
            <a:r>
              <a:rPr lang="en-IE" sz="3200" dirty="0">
                <a:effectLst/>
                <a:latin typeface="+mn-lt"/>
                <a:ea typeface="Times New Roman" panose="02020603050405020304" pitchFamily="18" charset="0"/>
              </a:rPr>
              <a:t>Public Art</a:t>
            </a:r>
            <a:br>
              <a:rPr lang="en-IE" sz="3200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en-IE" sz="3200" dirty="0">
                <a:effectLst/>
                <a:latin typeface="+mn-lt"/>
                <a:ea typeface="Times New Roman" panose="02020603050405020304" pitchFamily="18" charset="0"/>
              </a:rPr>
            </a:br>
            <a:br>
              <a:rPr lang="en-IE" sz="3200" dirty="0">
                <a:effectLst/>
                <a:latin typeface="+mn-lt"/>
                <a:ea typeface="Times New Roman" panose="02020603050405020304" pitchFamily="18" charset="0"/>
              </a:rPr>
            </a:br>
            <a:endParaRPr lang="en-IE" sz="4100" dirty="0">
              <a:latin typeface="+mn-lt"/>
            </a:endParaRPr>
          </a:p>
        </p:txBody>
      </p:sp>
      <p:sp>
        <p:nvSpPr>
          <p:cNvPr id="9" name="Freeform: Shape 8">
            <a:extLst>
              <a:ext uri="{FF2B5EF4-FFF2-40B4-BE49-F238E27FC236}">
                <a16:creationId xmlns:a16="http://schemas.microsoft.com/office/drawing/2014/main" id="{AA607D34-E2A9-4595-9DB2-5472E077CA4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307082" y="0"/>
            <a:ext cx="4884918" cy="6858000"/>
          </a:xfrm>
          <a:custGeom>
            <a:avLst/>
            <a:gdLst>
              <a:gd name="connsiteX0" fmla="*/ 1097203 w 4884918"/>
              <a:gd name="connsiteY0" fmla="*/ 0 h 6858000"/>
              <a:gd name="connsiteX1" fmla="*/ 1154155 w 4884918"/>
              <a:gd name="connsiteY1" fmla="*/ 0 h 6858000"/>
              <a:gd name="connsiteX2" fmla="*/ 972305 w 4884918"/>
              <a:gd name="connsiteY2" fmla="*/ 343212 h 6858000"/>
              <a:gd name="connsiteX3" fmla="*/ 780524 w 4884918"/>
              <a:gd name="connsiteY3" fmla="*/ 761067 h 6858000"/>
              <a:gd name="connsiteX4" fmla="*/ 737045 w 4884918"/>
              <a:gd name="connsiteY4" fmla="*/ 865164 h 6858000"/>
              <a:gd name="connsiteX5" fmla="*/ 762322 w 4884918"/>
              <a:gd name="connsiteY5" fmla="*/ 830676 h 6858000"/>
              <a:gd name="connsiteX6" fmla="*/ 1118805 w 4884918"/>
              <a:gd name="connsiteY6" fmla="*/ 160440 h 6858000"/>
              <a:gd name="connsiteX7" fmla="*/ 1221640 w 4884918"/>
              <a:gd name="connsiteY7" fmla="*/ 0 h 6858000"/>
              <a:gd name="connsiteX8" fmla="*/ 4884918 w 4884918"/>
              <a:gd name="connsiteY8" fmla="*/ 0 h 6858000"/>
              <a:gd name="connsiteX9" fmla="*/ 4884918 w 4884918"/>
              <a:gd name="connsiteY9" fmla="*/ 6857999 h 6858000"/>
              <a:gd name="connsiteX10" fmla="*/ 4884918 w 4884918"/>
              <a:gd name="connsiteY10" fmla="*/ 6858000 h 6858000"/>
              <a:gd name="connsiteX11" fmla="*/ 704817 w 4884918"/>
              <a:gd name="connsiteY11" fmla="*/ 6858000 h 6858000"/>
              <a:gd name="connsiteX12" fmla="*/ 618717 w 4884918"/>
              <a:gd name="connsiteY12" fmla="*/ 6672538 h 6858000"/>
              <a:gd name="connsiteX13" fmla="*/ 309324 w 4884918"/>
              <a:gd name="connsiteY13" fmla="*/ 5833618 h 6858000"/>
              <a:gd name="connsiteX14" fmla="*/ 209850 w 4884918"/>
              <a:gd name="connsiteY14" fmla="*/ 5484180 h 6858000"/>
              <a:gd name="connsiteX15" fmla="*/ 211619 w 4884918"/>
              <a:gd name="connsiteY15" fmla="*/ 5517653 h 6858000"/>
              <a:gd name="connsiteX16" fmla="*/ 361778 w 4884918"/>
              <a:gd name="connsiteY16" fmla="*/ 6145524 h 6858000"/>
              <a:gd name="connsiteX17" fmla="*/ 591356 w 4884918"/>
              <a:gd name="connsiteY17" fmla="*/ 6843306 h 6858000"/>
              <a:gd name="connsiteX18" fmla="*/ 597415 w 4884918"/>
              <a:gd name="connsiteY18" fmla="*/ 6858000 h 6858000"/>
              <a:gd name="connsiteX19" fmla="*/ 545224 w 4884918"/>
              <a:gd name="connsiteY19" fmla="*/ 6858000 h 6858000"/>
              <a:gd name="connsiteX20" fmla="*/ 533604 w 4884918"/>
              <a:gd name="connsiteY20" fmla="*/ 6830072 h 6858000"/>
              <a:gd name="connsiteX21" fmla="*/ 169657 w 4884918"/>
              <a:gd name="connsiteY21" fmla="*/ 5556577 h 6858000"/>
              <a:gd name="connsiteX22" fmla="*/ 12169 w 4884918"/>
              <a:gd name="connsiteY22" fmla="*/ 4362835 h 6858000"/>
              <a:gd name="connsiteX23" fmla="*/ 46168 w 4884918"/>
              <a:gd name="connsiteY23" fmla="*/ 3338487 h 6858000"/>
              <a:gd name="connsiteX24" fmla="*/ 490574 w 4884918"/>
              <a:gd name="connsiteY24" fmla="*/ 1381078 h 6858000"/>
              <a:gd name="connsiteX25" fmla="*/ 984701 w 4884918"/>
              <a:gd name="connsiteY25" fmla="*/ 208241 h 685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</a:cxnLst>
            <a:rect l="l" t="t" r="r" b="b"/>
            <a:pathLst>
              <a:path w="4884918" h="6858000">
                <a:moveTo>
                  <a:pt x="1097203" y="0"/>
                </a:moveTo>
                <a:lnTo>
                  <a:pt x="1154155" y="0"/>
                </a:lnTo>
                <a:lnTo>
                  <a:pt x="972305" y="343212"/>
                </a:lnTo>
                <a:cubicBezTo>
                  <a:pt x="904739" y="480367"/>
                  <a:pt x="840941" y="619727"/>
                  <a:pt x="780524" y="761067"/>
                </a:cubicBezTo>
                <a:cubicBezTo>
                  <a:pt x="765737" y="795681"/>
                  <a:pt x="751579" y="830550"/>
                  <a:pt x="737045" y="865164"/>
                </a:cubicBezTo>
                <a:cubicBezTo>
                  <a:pt x="748306" y="856057"/>
                  <a:pt x="757014" y="844174"/>
                  <a:pt x="762322" y="830676"/>
                </a:cubicBezTo>
                <a:cubicBezTo>
                  <a:pt x="870201" y="600612"/>
                  <a:pt x="988539" y="376889"/>
                  <a:pt x="1118805" y="160440"/>
                </a:cubicBezTo>
                <a:lnTo>
                  <a:pt x="1221640" y="0"/>
                </a:lnTo>
                <a:lnTo>
                  <a:pt x="4884918" y="0"/>
                </a:lnTo>
                <a:lnTo>
                  <a:pt x="4884918" y="6857999"/>
                </a:lnTo>
                <a:lnTo>
                  <a:pt x="4884918" y="6858000"/>
                </a:lnTo>
                <a:lnTo>
                  <a:pt x="704817" y="6858000"/>
                </a:lnTo>
                <a:lnTo>
                  <a:pt x="618717" y="6672538"/>
                </a:lnTo>
                <a:cubicBezTo>
                  <a:pt x="501618" y="6400947"/>
                  <a:pt x="398622" y="6121213"/>
                  <a:pt x="309324" y="5833618"/>
                </a:cubicBezTo>
                <a:cubicBezTo>
                  <a:pt x="275071" y="5723183"/>
                  <a:pt x="246125" y="5611225"/>
                  <a:pt x="209850" y="5484180"/>
                </a:cubicBezTo>
                <a:cubicBezTo>
                  <a:pt x="209859" y="5495363"/>
                  <a:pt x="210448" y="5506534"/>
                  <a:pt x="211619" y="5517653"/>
                </a:cubicBezTo>
                <a:cubicBezTo>
                  <a:pt x="261166" y="5727113"/>
                  <a:pt x="303888" y="5938474"/>
                  <a:pt x="361778" y="6145524"/>
                </a:cubicBezTo>
                <a:cubicBezTo>
                  <a:pt x="428356" y="6383258"/>
                  <a:pt x="504422" y="6616111"/>
                  <a:pt x="591356" y="6843306"/>
                </a:cubicBezTo>
                <a:lnTo>
                  <a:pt x="597415" y="6858000"/>
                </a:lnTo>
                <a:lnTo>
                  <a:pt x="545224" y="6858000"/>
                </a:lnTo>
                <a:lnTo>
                  <a:pt x="533604" y="6830072"/>
                </a:lnTo>
                <a:cubicBezTo>
                  <a:pt x="376384" y="6416985"/>
                  <a:pt x="257344" y="5991917"/>
                  <a:pt x="169657" y="5556577"/>
                </a:cubicBezTo>
                <a:cubicBezTo>
                  <a:pt x="90154" y="5162256"/>
                  <a:pt x="43261" y="4763750"/>
                  <a:pt x="12169" y="4362835"/>
                </a:cubicBezTo>
                <a:cubicBezTo>
                  <a:pt x="-14122" y="4019865"/>
                  <a:pt x="4458" y="3679429"/>
                  <a:pt x="46168" y="3338487"/>
                </a:cubicBezTo>
                <a:cubicBezTo>
                  <a:pt x="125796" y="2672248"/>
                  <a:pt x="274744" y="2016203"/>
                  <a:pt x="490574" y="1381078"/>
                </a:cubicBezTo>
                <a:cubicBezTo>
                  <a:pt x="629230" y="976550"/>
                  <a:pt x="791584" y="584320"/>
                  <a:pt x="984701" y="208241"/>
                </a:cubicBezTo>
                <a:close/>
              </a:path>
            </a:pathLst>
          </a:custGeom>
          <a:solidFill>
            <a:schemeClr val="accent2"/>
          </a:solidFill>
          <a:ln w="6857" cap="flat">
            <a:noFill/>
            <a:prstDash val="solid"/>
            <a:miter/>
          </a:ln>
        </p:spPr>
        <p:txBody>
          <a:bodyPr wrap="square" rtlCol="0" anchor="ctr">
            <a:noAutofit/>
          </a:bodyPr>
          <a:lstStyle/>
          <a:p>
            <a:endParaRPr lang="en-US"/>
          </a:p>
        </p:txBody>
      </p:sp>
      <p:sp>
        <p:nvSpPr>
          <p:cNvPr id="11" name="sketch line">
            <a:extLst>
              <a:ext uri="{FF2B5EF4-FFF2-40B4-BE49-F238E27FC236}">
                <a16:creationId xmlns:a16="http://schemas.microsoft.com/office/drawing/2014/main" id="{63DAB858-5A0C-4AFF-AAC6-705EDF8DB73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50180" y="5439978"/>
            <a:ext cx="5897880" cy="18288"/>
          </a:xfrm>
          <a:custGeom>
            <a:avLst/>
            <a:gdLst>
              <a:gd name="connsiteX0" fmla="*/ 0 w 5897880"/>
              <a:gd name="connsiteY0" fmla="*/ 0 h 18288"/>
              <a:gd name="connsiteX1" fmla="*/ 537362 w 5897880"/>
              <a:gd name="connsiteY1" fmla="*/ 0 h 18288"/>
              <a:gd name="connsiteX2" fmla="*/ 1133704 w 5897880"/>
              <a:gd name="connsiteY2" fmla="*/ 0 h 18288"/>
              <a:gd name="connsiteX3" fmla="*/ 1671066 w 5897880"/>
              <a:gd name="connsiteY3" fmla="*/ 0 h 18288"/>
              <a:gd name="connsiteX4" fmla="*/ 2385365 w 5897880"/>
              <a:gd name="connsiteY4" fmla="*/ 0 h 18288"/>
              <a:gd name="connsiteX5" fmla="*/ 3040685 w 5897880"/>
              <a:gd name="connsiteY5" fmla="*/ 0 h 18288"/>
              <a:gd name="connsiteX6" fmla="*/ 3696005 w 5897880"/>
              <a:gd name="connsiteY6" fmla="*/ 0 h 18288"/>
              <a:gd name="connsiteX7" fmla="*/ 4469282 w 5897880"/>
              <a:gd name="connsiteY7" fmla="*/ 0 h 18288"/>
              <a:gd name="connsiteX8" fmla="*/ 5183581 w 5897880"/>
              <a:gd name="connsiteY8" fmla="*/ 0 h 18288"/>
              <a:gd name="connsiteX9" fmla="*/ 5897880 w 5897880"/>
              <a:gd name="connsiteY9" fmla="*/ 0 h 18288"/>
              <a:gd name="connsiteX10" fmla="*/ 5897880 w 5897880"/>
              <a:gd name="connsiteY10" fmla="*/ 18288 h 18288"/>
              <a:gd name="connsiteX11" fmla="*/ 5419496 w 5897880"/>
              <a:gd name="connsiteY11" fmla="*/ 18288 h 18288"/>
              <a:gd name="connsiteX12" fmla="*/ 4882134 w 5897880"/>
              <a:gd name="connsiteY12" fmla="*/ 18288 h 18288"/>
              <a:gd name="connsiteX13" fmla="*/ 4167835 w 5897880"/>
              <a:gd name="connsiteY13" fmla="*/ 18288 h 18288"/>
              <a:gd name="connsiteX14" fmla="*/ 3394558 w 5897880"/>
              <a:gd name="connsiteY14" fmla="*/ 18288 h 18288"/>
              <a:gd name="connsiteX15" fmla="*/ 2798216 w 5897880"/>
              <a:gd name="connsiteY15" fmla="*/ 18288 h 18288"/>
              <a:gd name="connsiteX16" fmla="*/ 2024939 w 5897880"/>
              <a:gd name="connsiteY16" fmla="*/ 18288 h 18288"/>
              <a:gd name="connsiteX17" fmla="*/ 1487576 w 5897880"/>
              <a:gd name="connsiteY17" fmla="*/ 18288 h 18288"/>
              <a:gd name="connsiteX18" fmla="*/ 1009193 w 5897880"/>
              <a:gd name="connsiteY18" fmla="*/ 18288 h 18288"/>
              <a:gd name="connsiteX19" fmla="*/ 0 w 5897880"/>
              <a:gd name="connsiteY19" fmla="*/ 18288 h 18288"/>
              <a:gd name="connsiteX20" fmla="*/ 0 w 5897880"/>
              <a:gd name="connsiteY20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</a:cxnLst>
            <a:rect l="l" t="t" r="r" b="b"/>
            <a:pathLst>
              <a:path w="5897880" h="18288" fill="none" extrusionOk="0">
                <a:moveTo>
                  <a:pt x="0" y="0"/>
                </a:moveTo>
                <a:cubicBezTo>
                  <a:pt x="232564" y="21549"/>
                  <a:pt x="389747" y="7320"/>
                  <a:pt x="537362" y="0"/>
                </a:cubicBezTo>
                <a:cubicBezTo>
                  <a:pt x="684977" y="-7320"/>
                  <a:pt x="894159" y="-7726"/>
                  <a:pt x="1133704" y="0"/>
                </a:cubicBezTo>
                <a:cubicBezTo>
                  <a:pt x="1373249" y="7726"/>
                  <a:pt x="1440352" y="-304"/>
                  <a:pt x="1671066" y="0"/>
                </a:cubicBezTo>
                <a:cubicBezTo>
                  <a:pt x="1901780" y="304"/>
                  <a:pt x="2091497" y="765"/>
                  <a:pt x="2385365" y="0"/>
                </a:cubicBezTo>
                <a:cubicBezTo>
                  <a:pt x="2679233" y="-765"/>
                  <a:pt x="2762926" y="2802"/>
                  <a:pt x="3040685" y="0"/>
                </a:cubicBezTo>
                <a:cubicBezTo>
                  <a:pt x="3318444" y="-2802"/>
                  <a:pt x="3409726" y="9093"/>
                  <a:pt x="3696005" y="0"/>
                </a:cubicBezTo>
                <a:cubicBezTo>
                  <a:pt x="3982284" y="-9093"/>
                  <a:pt x="4087272" y="27119"/>
                  <a:pt x="4469282" y="0"/>
                </a:cubicBezTo>
                <a:cubicBezTo>
                  <a:pt x="4851292" y="-27119"/>
                  <a:pt x="4924835" y="26473"/>
                  <a:pt x="5183581" y="0"/>
                </a:cubicBezTo>
                <a:cubicBezTo>
                  <a:pt x="5442327" y="-26473"/>
                  <a:pt x="5598463" y="7328"/>
                  <a:pt x="5897880" y="0"/>
                </a:cubicBezTo>
                <a:cubicBezTo>
                  <a:pt x="5898259" y="7355"/>
                  <a:pt x="5898164" y="10249"/>
                  <a:pt x="5897880" y="18288"/>
                </a:cubicBezTo>
                <a:cubicBezTo>
                  <a:pt x="5682742" y="31268"/>
                  <a:pt x="5520014" y="14700"/>
                  <a:pt x="5419496" y="18288"/>
                </a:cubicBezTo>
                <a:cubicBezTo>
                  <a:pt x="5318978" y="21876"/>
                  <a:pt x="5012864" y="-2446"/>
                  <a:pt x="4882134" y="18288"/>
                </a:cubicBezTo>
                <a:cubicBezTo>
                  <a:pt x="4751404" y="39022"/>
                  <a:pt x="4313676" y="-3937"/>
                  <a:pt x="4167835" y="18288"/>
                </a:cubicBezTo>
                <a:cubicBezTo>
                  <a:pt x="4021994" y="40513"/>
                  <a:pt x="3715729" y="50049"/>
                  <a:pt x="3394558" y="18288"/>
                </a:cubicBezTo>
                <a:cubicBezTo>
                  <a:pt x="3073387" y="-13473"/>
                  <a:pt x="3093227" y="29828"/>
                  <a:pt x="2798216" y="18288"/>
                </a:cubicBezTo>
                <a:cubicBezTo>
                  <a:pt x="2503205" y="6748"/>
                  <a:pt x="2297615" y="22459"/>
                  <a:pt x="2024939" y="18288"/>
                </a:cubicBezTo>
                <a:cubicBezTo>
                  <a:pt x="1752263" y="14117"/>
                  <a:pt x="1629814" y="-5485"/>
                  <a:pt x="1487576" y="18288"/>
                </a:cubicBezTo>
                <a:cubicBezTo>
                  <a:pt x="1345338" y="42061"/>
                  <a:pt x="1238885" y="15810"/>
                  <a:pt x="1009193" y="18288"/>
                </a:cubicBezTo>
                <a:cubicBezTo>
                  <a:pt x="779501" y="20766"/>
                  <a:pt x="441829" y="-24679"/>
                  <a:pt x="0" y="18288"/>
                </a:cubicBezTo>
                <a:cubicBezTo>
                  <a:pt x="-384" y="12702"/>
                  <a:pt x="-513" y="4636"/>
                  <a:pt x="0" y="0"/>
                </a:cubicBezTo>
                <a:close/>
              </a:path>
              <a:path w="5897880" h="18288" stroke="0" extrusionOk="0">
                <a:moveTo>
                  <a:pt x="0" y="0"/>
                </a:moveTo>
                <a:cubicBezTo>
                  <a:pt x="196299" y="-26676"/>
                  <a:pt x="463834" y="6738"/>
                  <a:pt x="596341" y="0"/>
                </a:cubicBezTo>
                <a:cubicBezTo>
                  <a:pt x="728848" y="-6738"/>
                  <a:pt x="857267" y="1845"/>
                  <a:pt x="1074725" y="0"/>
                </a:cubicBezTo>
                <a:cubicBezTo>
                  <a:pt x="1292183" y="-1845"/>
                  <a:pt x="1545672" y="3744"/>
                  <a:pt x="1848002" y="0"/>
                </a:cubicBezTo>
                <a:cubicBezTo>
                  <a:pt x="2150332" y="-3744"/>
                  <a:pt x="2306688" y="-14526"/>
                  <a:pt x="2444344" y="0"/>
                </a:cubicBezTo>
                <a:cubicBezTo>
                  <a:pt x="2582000" y="14526"/>
                  <a:pt x="2761095" y="-11862"/>
                  <a:pt x="3040685" y="0"/>
                </a:cubicBezTo>
                <a:cubicBezTo>
                  <a:pt x="3320275" y="11862"/>
                  <a:pt x="3622320" y="-32867"/>
                  <a:pt x="3813962" y="0"/>
                </a:cubicBezTo>
                <a:cubicBezTo>
                  <a:pt x="4005604" y="32867"/>
                  <a:pt x="4117810" y="-10778"/>
                  <a:pt x="4351325" y="0"/>
                </a:cubicBezTo>
                <a:cubicBezTo>
                  <a:pt x="4584840" y="10778"/>
                  <a:pt x="4963783" y="-32384"/>
                  <a:pt x="5124602" y="0"/>
                </a:cubicBezTo>
                <a:cubicBezTo>
                  <a:pt x="5285421" y="32384"/>
                  <a:pt x="5705238" y="-29538"/>
                  <a:pt x="5897880" y="0"/>
                </a:cubicBezTo>
                <a:cubicBezTo>
                  <a:pt x="5898220" y="5688"/>
                  <a:pt x="5897711" y="13142"/>
                  <a:pt x="5897880" y="18288"/>
                </a:cubicBezTo>
                <a:cubicBezTo>
                  <a:pt x="5630425" y="-1425"/>
                  <a:pt x="5532865" y="12244"/>
                  <a:pt x="5242560" y="18288"/>
                </a:cubicBezTo>
                <a:cubicBezTo>
                  <a:pt x="4952255" y="24332"/>
                  <a:pt x="4783060" y="5748"/>
                  <a:pt x="4646219" y="18288"/>
                </a:cubicBezTo>
                <a:cubicBezTo>
                  <a:pt x="4509378" y="30828"/>
                  <a:pt x="4163771" y="-13995"/>
                  <a:pt x="3872941" y="18288"/>
                </a:cubicBezTo>
                <a:cubicBezTo>
                  <a:pt x="3582111" y="50571"/>
                  <a:pt x="3362704" y="-1402"/>
                  <a:pt x="3099664" y="18288"/>
                </a:cubicBezTo>
                <a:cubicBezTo>
                  <a:pt x="2836624" y="37978"/>
                  <a:pt x="2747441" y="19657"/>
                  <a:pt x="2562301" y="18288"/>
                </a:cubicBezTo>
                <a:cubicBezTo>
                  <a:pt x="2377161" y="16919"/>
                  <a:pt x="2104946" y="21735"/>
                  <a:pt x="1906981" y="18288"/>
                </a:cubicBezTo>
                <a:cubicBezTo>
                  <a:pt x="1709016" y="14841"/>
                  <a:pt x="1304654" y="-2323"/>
                  <a:pt x="1133704" y="18288"/>
                </a:cubicBezTo>
                <a:cubicBezTo>
                  <a:pt x="962754" y="38899"/>
                  <a:pt x="457048" y="2985"/>
                  <a:pt x="0" y="18288"/>
                </a:cubicBezTo>
                <a:cubicBezTo>
                  <a:pt x="-478" y="10520"/>
                  <a:pt x="210" y="5044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41275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sketch line 2">
            <a:extLst>
              <a:ext uri="{FF2B5EF4-FFF2-40B4-BE49-F238E27FC236}">
                <a16:creationId xmlns:a16="http://schemas.microsoft.com/office/drawing/2014/main" id="{8FFD9892-EDE5-4886-A313-66099DA8C8F1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850653" y="5626353"/>
            <a:ext cx="3479619" cy="18288"/>
          </a:xfrm>
          <a:custGeom>
            <a:avLst/>
            <a:gdLst>
              <a:gd name="connsiteX0" fmla="*/ 0 w 3479619"/>
              <a:gd name="connsiteY0" fmla="*/ 0 h 18288"/>
              <a:gd name="connsiteX1" fmla="*/ 661128 w 3479619"/>
              <a:gd name="connsiteY1" fmla="*/ 0 h 18288"/>
              <a:gd name="connsiteX2" fmla="*/ 1357051 w 3479619"/>
              <a:gd name="connsiteY2" fmla="*/ 0 h 18288"/>
              <a:gd name="connsiteX3" fmla="*/ 2087771 w 3479619"/>
              <a:gd name="connsiteY3" fmla="*/ 0 h 18288"/>
              <a:gd name="connsiteX4" fmla="*/ 2818491 w 3479619"/>
              <a:gd name="connsiteY4" fmla="*/ 0 h 18288"/>
              <a:gd name="connsiteX5" fmla="*/ 3479619 w 3479619"/>
              <a:gd name="connsiteY5" fmla="*/ 0 h 18288"/>
              <a:gd name="connsiteX6" fmla="*/ 3479619 w 3479619"/>
              <a:gd name="connsiteY6" fmla="*/ 18288 h 18288"/>
              <a:gd name="connsiteX7" fmla="*/ 2714103 w 3479619"/>
              <a:gd name="connsiteY7" fmla="*/ 18288 h 18288"/>
              <a:gd name="connsiteX8" fmla="*/ 1948587 w 3479619"/>
              <a:gd name="connsiteY8" fmla="*/ 18288 h 18288"/>
              <a:gd name="connsiteX9" fmla="*/ 1252663 w 3479619"/>
              <a:gd name="connsiteY9" fmla="*/ 18288 h 18288"/>
              <a:gd name="connsiteX10" fmla="*/ 0 w 3479619"/>
              <a:gd name="connsiteY10" fmla="*/ 18288 h 18288"/>
              <a:gd name="connsiteX11" fmla="*/ 0 w 3479619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479619" h="18288" fill="none" extrusionOk="0">
                <a:moveTo>
                  <a:pt x="0" y="0"/>
                </a:moveTo>
                <a:cubicBezTo>
                  <a:pt x="178395" y="-3637"/>
                  <a:pt x="368619" y="-28254"/>
                  <a:pt x="661128" y="0"/>
                </a:cubicBezTo>
                <a:cubicBezTo>
                  <a:pt x="953637" y="28254"/>
                  <a:pt x="1022982" y="-4416"/>
                  <a:pt x="1357051" y="0"/>
                </a:cubicBezTo>
                <a:cubicBezTo>
                  <a:pt x="1691120" y="4416"/>
                  <a:pt x="1729558" y="27777"/>
                  <a:pt x="2087771" y="0"/>
                </a:cubicBezTo>
                <a:cubicBezTo>
                  <a:pt x="2445984" y="-27777"/>
                  <a:pt x="2592094" y="4429"/>
                  <a:pt x="2818491" y="0"/>
                </a:cubicBezTo>
                <a:cubicBezTo>
                  <a:pt x="3044888" y="-4429"/>
                  <a:pt x="3204567" y="26471"/>
                  <a:pt x="3479619" y="0"/>
                </a:cubicBezTo>
                <a:cubicBezTo>
                  <a:pt x="3478910" y="8157"/>
                  <a:pt x="3479206" y="12125"/>
                  <a:pt x="3479619" y="18288"/>
                </a:cubicBezTo>
                <a:cubicBezTo>
                  <a:pt x="3315855" y="-2963"/>
                  <a:pt x="3094885" y="26965"/>
                  <a:pt x="2714103" y="18288"/>
                </a:cubicBezTo>
                <a:cubicBezTo>
                  <a:pt x="2333321" y="9611"/>
                  <a:pt x="2260528" y="-15335"/>
                  <a:pt x="1948587" y="18288"/>
                </a:cubicBezTo>
                <a:cubicBezTo>
                  <a:pt x="1636646" y="51911"/>
                  <a:pt x="1489816" y="46369"/>
                  <a:pt x="1252663" y="18288"/>
                </a:cubicBezTo>
                <a:cubicBezTo>
                  <a:pt x="1015510" y="-9793"/>
                  <a:pt x="519812" y="-12177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479619" h="18288" stroke="0" extrusionOk="0">
                <a:moveTo>
                  <a:pt x="0" y="0"/>
                </a:moveTo>
                <a:cubicBezTo>
                  <a:pt x="326045" y="25020"/>
                  <a:pt x="425411" y="-17676"/>
                  <a:pt x="661128" y="0"/>
                </a:cubicBezTo>
                <a:cubicBezTo>
                  <a:pt x="896845" y="17676"/>
                  <a:pt x="1124825" y="1478"/>
                  <a:pt x="1252663" y="0"/>
                </a:cubicBezTo>
                <a:cubicBezTo>
                  <a:pt x="1380502" y="-1478"/>
                  <a:pt x="1694914" y="11788"/>
                  <a:pt x="2018179" y="0"/>
                </a:cubicBezTo>
                <a:cubicBezTo>
                  <a:pt x="2341444" y="-11788"/>
                  <a:pt x="2451167" y="12596"/>
                  <a:pt x="2679307" y="0"/>
                </a:cubicBezTo>
                <a:cubicBezTo>
                  <a:pt x="2907447" y="-12596"/>
                  <a:pt x="3094555" y="23821"/>
                  <a:pt x="3479619" y="0"/>
                </a:cubicBezTo>
                <a:cubicBezTo>
                  <a:pt x="3479355" y="4493"/>
                  <a:pt x="3480003" y="9472"/>
                  <a:pt x="3479619" y="18288"/>
                </a:cubicBezTo>
                <a:cubicBezTo>
                  <a:pt x="3311729" y="36782"/>
                  <a:pt x="3015946" y="7938"/>
                  <a:pt x="2783695" y="18288"/>
                </a:cubicBezTo>
                <a:cubicBezTo>
                  <a:pt x="2551444" y="28638"/>
                  <a:pt x="2398767" y="-13940"/>
                  <a:pt x="2018179" y="18288"/>
                </a:cubicBezTo>
                <a:cubicBezTo>
                  <a:pt x="1637591" y="50516"/>
                  <a:pt x="1634873" y="-6356"/>
                  <a:pt x="1426644" y="18288"/>
                </a:cubicBezTo>
                <a:cubicBezTo>
                  <a:pt x="1218415" y="42932"/>
                  <a:pt x="1006973" y="4094"/>
                  <a:pt x="730720" y="18288"/>
                </a:cubicBezTo>
                <a:cubicBezTo>
                  <a:pt x="454467" y="32482"/>
                  <a:pt x="291313" y="3910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rgbClr val="FFFFFF"/>
          </a:solidFill>
          <a:ln w="41275" cap="rnd">
            <a:solidFill>
              <a:srgbClr val="FFFFFF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1F1C564-4941-4C1E-81FC-78722EF1BE61}"/>
              </a:ext>
            </a:extLst>
          </p:cNvPr>
          <p:cNvSpPr txBox="1"/>
          <p:nvPr/>
        </p:nvSpPr>
        <p:spPr>
          <a:xfrm>
            <a:off x="650180" y="2009376"/>
            <a:ext cx="4234739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IE" dirty="0"/>
          </a:p>
          <a:p>
            <a:r>
              <a:rPr lang="en-IE" sz="1800" b="1" dirty="0">
                <a:effectLst/>
                <a:latin typeface="+mn-lt"/>
                <a:ea typeface="Times New Roman" panose="02020603050405020304" pitchFamily="18" charset="0"/>
              </a:rPr>
              <a:t>IN CONTEXT 5  - Connect </a:t>
            </a:r>
            <a:r>
              <a:rPr lang="en-IE" b="0" i="0" dirty="0">
                <a:solidFill>
                  <a:srgbClr val="000000"/>
                </a:solidFill>
                <a:effectLst/>
                <a:latin typeface="neuzeit-grotesk"/>
              </a:rPr>
              <a:t>South Dublin County Council’s Public Art Programme 2021-2025 under the Per Cent for Art scheme.</a:t>
            </a:r>
          </a:p>
          <a:p>
            <a:endParaRPr lang="en-IE" dirty="0">
              <a:solidFill>
                <a:srgbClr val="000000"/>
              </a:solidFill>
              <a:latin typeface="neuzeit-grotesk"/>
            </a:endParaRPr>
          </a:p>
          <a:p>
            <a:r>
              <a:rPr lang="en-IE" sz="1800" dirty="0">
                <a:effectLst/>
                <a:latin typeface="+mn-lt"/>
                <a:ea typeface="Times New Roman" panose="02020603050405020304" pitchFamily="18" charset="0"/>
              </a:rPr>
              <a:t>Public Art Working Group</a:t>
            </a:r>
          </a:p>
          <a:p>
            <a:endParaRPr lang="en-IE" b="0" i="0" dirty="0">
              <a:solidFill>
                <a:srgbClr val="000000"/>
              </a:solidFill>
              <a:effectLst/>
              <a:latin typeface="neuzeit-grotesk"/>
            </a:endParaRPr>
          </a:p>
          <a:p>
            <a:endParaRPr lang="en-IE" dirty="0">
              <a:solidFill>
                <a:srgbClr val="000000"/>
              </a:solidFill>
              <a:latin typeface="neuzeit-grotesk"/>
            </a:endParaRPr>
          </a:p>
          <a:p>
            <a:endParaRPr lang="en-IE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2B747A7-0758-4F31-BDB7-5149DC7F774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514248" y="695796"/>
            <a:ext cx="2971800" cy="2228850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D7E2919A-F323-473C-9C3B-210D64EA4F9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431665" y="3327762"/>
            <a:ext cx="3054383" cy="19798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369528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 Warm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</TotalTime>
  <Words>177</Words>
  <Application>Microsoft Office PowerPoint</Application>
  <PresentationFormat>Widescreen</PresentationFormat>
  <Paragraphs>23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neuzeit-grotesk</vt:lpstr>
      <vt:lpstr>Office Theme</vt:lpstr>
      <vt:lpstr>PowerPoint Presentation</vt:lpstr>
      <vt:lpstr>PowerPoint Presentation</vt:lpstr>
      <vt:lpstr>Public Art 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Surviving or Thriving  Arts &amp; Cultural  Sectoral Recovery   </dc:title>
  <dc:creator>Orla Scannell</dc:creator>
  <cp:lastModifiedBy>Orla Scannell</cp:lastModifiedBy>
  <cp:revision>43</cp:revision>
  <dcterms:created xsi:type="dcterms:W3CDTF">2021-04-15T09:10:05Z</dcterms:created>
  <dcterms:modified xsi:type="dcterms:W3CDTF">2021-11-01T20:07:29Z</dcterms:modified>
</cp:coreProperties>
</file>