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70" r:id="rId2"/>
    <p:sldId id="277" r:id="rId3"/>
    <p:sldId id="287" r:id="rId4"/>
    <p:sldId id="327" r:id="rId5"/>
    <p:sldId id="353" r:id="rId6"/>
    <p:sldId id="334" r:id="rId7"/>
    <p:sldId id="359" r:id="rId8"/>
    <p:sldId id="360" r:id="rId9"/>
    <p:sldId id="288" r:id="rId10"/>
    <p:sldId id="355" r:id="rId11"/>
    <p:sldId id="356" r:id="rId12"/>
    <p:sldId id="357" r:id="rId13"/>
    <p:sldId id="354" r:id="rId14"/>
    <p:sldId id="351" r:id="rId15"/>
    <p:sldId id="346" r:id="rId16"/>
    <p:sldId id="347" r:id="rId17"/>
    <p:sldId id="348" r:id="rId18"/>
    <p:sldId id="358" r:id="rId19"/>
    <p:sldId id="286"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99A"/>
    <a:srgbClr val="47B0D0"/>
    <a:srgbClr val="8BC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37" autoAdjust="0"/>
  </p:normalViewPr>
  <p:slideViewPr>
    <p:cSldViewPr snapToGrid="0">
      <p:cViewPr varScale="1">
        <p:scale>
          <a:sx n="108" d="100"/>
          <a:sy n="108" d="100"/>
        </p:scale>
        <p:origin x="73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71cd296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71cd296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15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0C5103B-1EF4-794A-A25F-562EFEADF98B}"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BD2C1-4E5E-1645-BBD5-353F3395DD37}" type="slidenum">
              <a:rPr lang="en-US" smtClean="0"/>
              <a:t>‹#›</a:t>
            </a:fld>
            <a:endParaRPr lang="en-US"/>
          </a:p>
        </p:txBody>
      </p:sp>
    </p:spTree>
    <p:extLst>
      <p:ext uri="{BB962C8B-B14F-4D97-AF65-F5344CB8AC3E}">
        <p14:creationId xmlns:p14="http://schemas.microsoft.com/office/powerpoint/2010/main" val="240014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CE574DD-0302-9049-A8CE-513925A780EA}"/>
              </a:ext>
            </a:extLst>
          </p:cNvPr>
          <p:cNvSpPr/>
          <p:nvPr userDrawn="1"/>
        </p:nvSpPr>
        <p:spPr>
          <a:xfrm>
            <a:off x="0" y="2711054"/>
            <a:ext cx="9144000" cy="4071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4" name="Rectangle 13">
            <a:extLst>
              <a:ext uri="{FF2B5EF4-FFF2-40B4-BE49-F238E27FC236}">
                <a16:creationId xmlns:a16="http://schemas.microsoft.com/office/drawing/2014/main" id="{A7E0C165-E9F9-4840-A55E-85E035F9C762}"/>
              </a:ext>
            </a:extLst>
          </p:cNvPr>
          <p:cNvSpPr/>
          <p:nvPr userDrawn="1"/>
        </p:nvSpPr>
        <p:spPr>
          <a:xfrm>
            <a:off x="2035969" y="2711054"/>
            <a:ext cx="1689497" cy="4071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5" name="Rectangle 14">
            <a:extLst>
              <a:ext uri="{FF2B5EF4-FFF2-40B4-BE49-F238E27FC236}">
                <a16:creationId xmlns:a16="http://schemas.microsoft.com/office/drawing/2014/main" id="{DDBC98F2-5505-8849-B1A1-BCC58F271B28}"/>
              </a:ext>
            </a:extLst>
          </p:cNvPr>
          <p:cNvSpPr/>
          <p:nvPr userDrawn="1"/>
        </p:nvSpPr>
        <p:spPr>
          <a:xfrm>
            <a:off x="5414963" y="2711054"/>
            <a:ext cx="1689497" cy="4071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6" name="Rectangle 15">
            <a:extLst>
              <a:ext uri="{FF2B5EF4-FFF2-40B4-BE49-F238E27FC236}">
                <a16:creationId xmlns:a16="http://schemas.microsoft.com/office/drawing/2014/main" id="{8E0D0970-A906-6743-BCD1-1CA96CCA2FD1}"/>
              </a:ext>
            </a:extLst>
          </p:cNvPr>
          <p:cNvSpPr/>
          <p:nvPr userDrawn="1"/>
        </p:nvSpPr>
        <p:spPr>
          <a:xfrm>
            <a:off x="3725466" y="2711054"/>
            <a:ext cx="1689497" cy="407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7" name="Rectangle 16">
            <a:extLst>
              <a:ext uri="{FF2B5EF4-FFF2-40B4-BE49-F238E27FC236}">
                <a16:creationId xmlns:a16="http://schemas.microsoft.com/office/drawing/2014/main" id="{C7D9DE41-942B-1443-9CE2-5500F7E5C976}"/>
              </a:ext>
            </a:extLst>
          </p:cNvPr>
          <p:cNvSpPr/>
          <p:nvPr userDrawn="1"/>
        </p:nvSpPr>
        <p:spPr>
          <a:xfrm>
            <a:off x="7104460" y="2711054"/>
            <a:ext cx="1689497" cy="407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8" name="Rectangle 17">
            <a:extLst>
              <a:ext uri="{FF2B5EF4-FFF2-40B4-BE49-F238E27FC236}">
                <a16:creationId xmlns:a16="http://schemas.microsoft.com/office/drawing/2014/main" id="{6D3A7595-EB2B-C648-A493-178FB31AA325}"/>
              </a:ext>
            </a:extLst>
          </p:cNvPr>
          <p:cNvSpPr/>
          <p:nvPr userDrawn="1"/>
        </p:nvSpPr>
        <p:spPr>
          <a:xfrm>
            <a:off x="346472" y="2711054"/>
            <a:ext cx="1689497" cy="4071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19" name="Rectangle 18">
            <a:extLst>
              <a:ext uri="{FF2B5EF4-FFF2-40B4-BE49-F238E27FC236}">
                <a16:creationId xmlns:a16="http://schemas.microsoft.com/office/drawing/2014/main" id="{DDDEA580-11AC-B148-BB37-7B865F0A8E8F}"/>
              </a:ext>
            </a:extLst>
          </p:cNvPr>
          <p:cNvSpPr/>
          <p:nvPr userDrawn="1"/>
        </p:nvSpPr>
        <p:spPr>
          <a:xfrm rot="5400000">
            <a:off x="747118" y="3531989"/>
            <a:ext cx="889397" cy="61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0" name="Rectangle 19">
            <a:extLst>
              <a:ext uri="{FF2B5EF4-FFF2-40B4-BE49-F238E27FC236}">
                <a16:creationId xmlns:a16="http://schemas.microsoft.com/office/drawing/2014/main" id="{C8135F20-1BA2-CC48-9AD1-575655FBD297}"/>
              </a:ext>
            </a:extLst>
          </p:cNvPr>
          <p:cNvSpPr/>
          <p:nvPr userDrawn="1"/>
        </p:nvSpPr>
        <p:spPr>
          <a:xfrm rot="5400000">
            <a:off x="2436614" y="2235399"/>
            <a:ext cx="889397" cy="61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1" name="Rectangle 20">
            <a:extLst>
              <a:ext uri="{FF2B5EF4-FFF2-40B4-BE49-F238E27FC236}">
                <a16:creationId xmlns:a16="http://schemas.microsoft.com/office/drawing/2014/main" id="{059050B7-FE72-3B43-B17F-0FA8F3FC1B15}"/>
              </a:ext>
            </a:extLst>
          </p:cNvPr>
          <p:cNvSpPr/>
          <p:nvPr userDrawn="1"/>
        </p:nvSpPr>
        <p:spPr>
          <a:xfrm rot="5400000">
            <a:off x="5815608" y="2235399"/>
            <a:ext cx="889397" cy="619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2" name="Rectangle 21">
            <a:extLst>
              <a:ext uri="{FF2B5EF4-FFF2-40B4-BE49-F238E27FC236}">
                <a16:creationId xmlns:a16="http://schemas.microsoft.com/office/drawing/2014/main" id="{E7AB8015-61A4-5143-B7A2-757306490700}"/>
              </a:ext>
            </a:extLst>
          </p:cNvPr>
          <p:cNvSpPr/>
          <p:nvPr userDrawn="1"/>
        </p:nvSpPr>
        <p:spPr>
          <a:xfrm rot="5400000">
            <a:off x="7536061" y="3531989"/>
            <a:ext cx="889397" cy="6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3" name="Rectangle 22">
            <a:extLst>
              <a:ext uri="{FF2B5EF4-FFF2-40B4-BE49-F238E27FC236}">
                <a16:creationId xmlns:a16="http://schemas.microsoft.com/office/drawing/2014/main" id="{2FFD0D0C-12F6-E144-911F-7DC1A344FEBE}"/>
              </a:ext>
            </a:extLst>
          </p:cNvPr>
          <p:cNvSpPr/>
          <p:nvPr userDrawn="1"/>
        </p:nvSpPr>
        <p:spPr>
          <a:xfrm rot="5400000">
            <a:off x="4126111" y="3531989"/>
            <a:ext cx="889397" cy="61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4" name="Oval 23">
            <a:extLst>
              <a:ext uri="{FF2B5EF4-FFF2-40B4-BE49-F238E27FC236}">
                <a16:creationId xmlns:a16="http://schemas.microsoft.com/office/drawing/2014/main" id="{44ED3F84-1836-C345-90F4-9A4EEC338720}"/>
              </a:ext>
            </a:extLst>
          </p:cNvPr>
          <p:cNvSpPr/>
          <p:nvPr userDrawn="1"/>
        </p:nvSpPr>
        <p:spPr>
          <a:xfrm>
            <a:off x="1127522" y="2855119"/>
            <a:ext cx="127397" cy="127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5" name="Oval 24">
            <a:extLst>
              <a:ext uri="{FF2B5EF4-FFF2-40B4-BE49-F238E27FC236}">
                <a16:creationId xmlns:a16="http://schemas.microsoft.com/office/drawing/2014/main" id="{EA7896B5-2AFD-9449-AC5A-B85ECF76702D}"/>
              </a:ext>
            </a:extLst>
          </p:cNvPr>
          <p:cNvSpPr/>
          <p:nvPr userDrawn="1"/>
        </p:nvSpPr>
        <p:spPr>
          <a:xfrm>
            <a:off x="2817019" y="2851548"/>
            <a:ext cx="127397" cy="126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6" name="Oval 25">
            <a:extLst>
              <a:ext uri="{FF2B5EF4-FFF2-40B4-BE49-F238E27FC236}">
                <a16:creationId xmlns:a16="http://schemas.microsoft.com/office/drawing/2014/main" id="{EB429153-142D-3947-AA3B-F53EBD95C3CB}"/>
              </a:ext>
            </a:extLst>
          </p:cNvPr>
          <p:cNvSpPr/>
          <p:nvPr userDrawn="1"/>
        </p:nvSpPr>
        <p:spPr>
          <a:xfrm>
            <a:off x="4508897" y="2851548"/>
            <a:ext cx="127397" cy="126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7" name="Oval 26">
            <a:extLst>
              <a:ext uri="{FF2B5EF4-FFF2-40B4-BE49-F238E27FC236}">
                <a16:creationId xmlns:a16="http://schemas.microsoft.com/office/drawing/2014/main" id="{FA892962-A7DA-2549-8D21-5543F1249EC3}"/>
              </a:ext>
            </a:extLst>
          </p:cNvPr>
          <p:cNvSpPr/>
          <p:nvPr userDrawn="1"/>
        </p:nvSpPr>
        <p:spPr>
          <a:xfrm>
            <a:off x="6196013" y="2851548"/>
            <a:ext cx="127397" cy="126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8" name="Oval 27">
            <a:extLst>
              <a:ext uri="{FF2B5EF4-FFF2-40B4-BE49-F238E27FC236}">
                <a16:creationId xmlns:a16="http://schemas.microsoft.com/office/drawing/2014/main" id="{48E11537-4AC0-694D-A631-91A03A138DAF}"/>
              </a:ext>
            </a:extLst>
          </p:cNvPr>
          <p:cNvSpPr/>
          <p:nvPr userDrawn="1"/>
        </p:nvSpPr>
        <p:spPr>
          <a:xfrm>
            <a:off x="7917657" y="2851548"/>
            <a:ext cx="126206" cy="126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29" name="Oval 28">
            <a:extLst>
              <a:ext uri="{FF2B5EF4-FFF2-40B4-BE49-F238E27FC236}">
                <a16:creationId xmlns:a16="http://schemas.microsoft.com/office/drawing/2014/main" id="{A8CBAFE3-2F54-3C41-B9C8-6580B1E2261A}"/>
              </a:ext>
            </a:extLst>
          </p:cNvPr>
          <p:cNvSpPr/>
          <p:nvPr userDrawn="1"/>
        </p:nvSpPr>
        <p:spPr>
          <a:xfrm>
            <a:off x="7364016" y="3696891"/>
            <a:ext cx="1232297" cy="12322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0" name="Oval 29">
            <a:extLst>
              <a:ext uri="{FF2B5EF4-FFF2-40B4-BE49-F238E27FC236}">
                <a16:creationId xmlns:a16="http://schemas.microsoft.com/office/drawing/2014/main" id="{EBA34F62-9EE1-634F-BD96-1A0F99E0235B}"/>
              </a:ext>
            </a:extLst>
          </p:cNvPr>
          <p:cNvSpPr/>
          <p:nvPr userDrawn="1"/>
        </p:nvSpPr>
        <p:spPr>
          <a:xfrm>
            <a:off x="5612607" y="942976"/>
            <a:ext cx="1232297" cy="12322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1" name="Oval 30">
            <a:extLst>
              <a:ext uri="{FF2B5EF4-FFF2-40B4-BE49-F238E27FC236}">
                <a16:creationId xmlns:a16="http://schemas.microsoft.com/office/drawing/2014/main" id="{567584B8-9A35-DC42-BBF1-3A455D9C4F3B}"/>
              </a:ext>
            </a:extLst>
          </p:cNvPr>
          <p:cNvSpPr/>
          <p:nvPr userDrawn="1"/>
        </p:nvSpPr>
        <p:spPr>
          <a:xfrm>
            <a:off x="3954066" y="3696891"/>
            <a:ext cx="1232297" cy="12322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2" name="Oval 31">
            <a:extLst>
              <a:ext uri="{FF2B5EF4-FFF2-40B4-BE49-F238E27FC236}">
                <a16:creationId xmlns:a16="http://schemas.microsoft.com/office/drawing/2014/main" id="{C52B9B47-1C71-3444-907E-AE695F961FAF}"/>
              </a:ext>
            </a:extLst>
          </p:cNvPr>
          <p:cNvSpPr/>
          <p:nvPr userDrawn="1"/>
        </p:nvSpPr>
        <p:spPr>
          <a:xfrm>
            <a:off x="575072" y="3696891"/>
            <a:ext cx="1232297" cy="12322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sp>
        <p:nvSpPr>
          <p:cNvPr id="33" name="Oval 32">
            <a:extLst>
              <a:ext uri="{FF2B5EF4-FFF2-40B4-BE49-F238E27FC236}">
                <a16:creationId xmlns:a16="http://schemas.microsoft.com/office/drawing/2014/main" id="{8F2621F7-B63B-054D-9A8B-51C0450F0F07}"/>
              </a:ext>
            </a:extLst>
          </p:cNvPr>
          <p:cNvSpPr/>
          <p:nvPr userDrawn="1"/>
        </p:nvSpPr>
        <p:spPr>
          <a:xfrm>
            <a:off x="2264569" y="942976"/>
            <a:ext cx="1232297" cy="12322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p>
        </p:txBody>
      </p:sp>
      <p:grpSp>
        <p:nvGrpSpPr>
          <p:cNvPr id="34" name="Group 6" title="Icon of man">
            <a:extLst>
              <a:ext uri="{FF2B5EF4-FFF2-40B4-BE49-F238E27FC236}">
                <a16:creationId xmlns:a16="http://schemas.microsoft.com/office/drawing/2014/main" id="{650C41D3-AAED-B84A-9ADB-2B1EFFE7C808}"/>
              </a:ext>
            </a:extLst>
          </p:cNvPr>
          <p:cNvGrpSpPr>
            <a:grpSpLocks/>
          </p:cNvGrpSpPr>
          <p:nvPr userDrawn="1"/>
        </p:nvGrpSpPr>
        <p:grpSpPr bwMode="auto">
          <a:xfrm>
            <a:off x="7659812" y="3998699"/>
            <a:ext cx="638971" cy="638971"/>
            <a:chOff x="3630613" y="2214563"/>
            <a:chExt cx="457200" cy="457200"/>
          </a:xfrm>
          <a:solidFill>
            <a:schemeClr val="bg1"/>
          </a:solidFill>
        </p:grpSpPr>
        <p:sp>
          <p:nvSpPr>
            <p:cNvPr id="35" name="Freeform 10">
              <a:extLst>
                <a:ext uri="{FF2B5EF4-FFF2-40B4-BE49-F238E27FC236}">
                  <a16:creationId xmlns:a16="http://schemas.microsoft.com/office/drawing/2014/main" id="{6F4D2618-85B6-E64F-A70D-6A1FBF998F38}"/>
                </a:ext>
              </a:extLst>
            </p:cNvPr>
            <p:cNvSpPr>
              <a:spLocks noChangeArrowheads="1"/>
            </p:cNvSpPr>
            <p:nvPr/>
          </p:nvSpPr>
          <p:spPr bwMode="auto">
            <a:xfrm>
              <a:off x="3630613" y="2214563"/>
              <a:ext cx="457200" cy="457200"/>
            </a:xfrm>
            <a:custGeom>
              <a:avLst/>
              <a:gdLst>
                <a:gd name="T0" fmla="*/ 456840 w 1271"/>
                <a:gd name="T1" fmla="*/ 456840 h 1271"/>
                <a:gd name="T2" fmla="*/ 0 w 1271"/>
                <a:gd name="T3" fmla="*/ 456840 h 1271"/>
                <a:gd name="T4" fmla="*/ 0 w 1271"/>
                <a:gd name="T5" fmla="*/ 0 h 1271"/>
                <a:gd name="T6" fmla="*/ 456840 w 1271"/>
                <a:gd name="T7" fmla="*/ 0 h 1271"/>
                <a:gd name="T8" fmla="*/ 456840 w 1271"/>
                <a:gd name="T9" fmla="*/ 456840 h 1271"/>
                <a:gd name="T10" fmla="*/ 44245 w 1271"/>
                <a:gd name="T11" fmla="*/ 414034 h 1271"/>
                <a:gd name="T12" fmla="*/ 411876 w 1271"/>
                <a:gd name="T13" fmla="*/ 414034 h 1271"/>
                <a:gd name="T14" fmla="*/ 411876 w 1271"/>
                <a:gd name="T15" fmla="*/ 42806 h 1271"/>
                <a:gd name="T16" fmla="*/ 44245 w 1271"/>
                <a:gd name="T17" fmla="*/ 42806 h 1271"/>
                <a:gd name="T18" fmla="*/ 44245 w 1271"/>
                <a:gd name="T19" fmla="*/ 414034 h 1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271">
                  <a:moveTo>
                    <a:pt x="1270" y="1270"/>
                  </a:moveTo>
                  <a:lnTo>
                    <a:pt x="0" y="1270"/>
                  </a:lnTo>
                  <a:lnTo>
                    <a:pt x="0" y="0"/>
                  </a:lnTo>
                  <a:lnTo>
                    <a:pt x="1270" y="0"/>
                  </a:lnTo>
                  <a:lnTo>
                    <a:pt x="1270" y="1270"/>
                  </a:lnTo>
                  <a:close/>
                  <a:moveTo>
                    <a:pt x="123" y="1151"/>
                  </a:moveTo>
                  <a:lnTo>
                    <a:pt x="1145" y="1151"/>
                  </a:lnTo>
                  <a:lnTo>
                    <a:pt x="1145" y="119"/>
                  </a:lnTo>
                  <a:lnTo>
                    <a:pt x="123" y="119"/>
                  </a:lnTo>
                  <a:lnTo>
                    <a:pt x="123" y="115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n-US" sz="1050" dirty="0">
                <a:latin typeface="+mn-lt"/>
              </a:endParaRPr>
            </a:p>
          </p:txBody>
        </p:sp>
        <p:sp>
          <p:nvSpPr>
            <p:cNvPr id="36" name="Freeform 11">
              <a:extLst>
                <a:ext uri="{FF2B5EF4-FFF2-40B4-BE49-F238E27FC236}">
                  <a16:creationId xmlns:a16="http://schemas.microsoft.com/office/drawing/2014/main" id="{098204B0-E8AC-A542-B81B-D5DCFDD89550}"/>
                </a:ext>
              </a:extLst>
            </p:cNvPr>
            <p:cNvSpPr>
              <a:spLocks noChangeArrowheads="1"/>
            </p:cNvSpPr>
            <p:nvPr/>
          </p:nvSpPr>
          <p:spPr bwMode="auto">
            <a:xfrm>
              <a:off x="3756025" y="2295525"/>
              <a:ext cx="207963" cy="293688"/>
            </a:xfrm>
            <a:custGeom>
              <a:avLst/>
              <a:gdLst>
                <a:gd name="T0" fmla="*/ 90826 w 577"/>
                <a:gd name="T1" fmla="*/ 718 h 818"/>
                <a:gd name="T2" fmla="*/ 79653 w 577"/>
                <a:gd name="T3" fmla="*/ 2154 h 818"/>
                <a:gd name="T4" fmla="*/ 68840 w 577"/>
                <a:gd name="T5" fmla="*/ 4308 h 818"/>
                <a:gd name="T6" fmla="*/ 33159 w 577"/>
                <a:gd name="T7" fmla="*/ 21183 h 818"/>
                <a:gd name="T8" fmla="*/ 7569 w 577"/>
                <a:gd name="T9" fmla="*/ 58881 h 818"/>
                <a:gd name="T10" fmla="*/ 2883 w 577"/>
                <a:gd name="T11" fmla="*/ 77192 h 818"/>
                <a:gd name="T12" fmla="*/ 1442 w 577"/>
                <a:gd name="T13" fmla="*/ 88322 h 818"/>
                <a:gd name="T14" fmla="*/ 2163 w 577"/>
                <a:gd name="T15" fmla="*/ 111659 h 818"/>
                <a:gd name="T16" fmla="*/ 8290 w 577"/>
                <a:gd name="T17" fmla="*/ 140381 h 818"/>
                <a:gd name="T18" fmla="*/ 11173 w 577"/>
                <a:gd name="T19" fmla="*/ 150075 h 818"/>
                <a:gd name="T20" fmla="*/ 721 w 577"/>
                <a:gd name="T21" fmla="*/ 174130 h 818"/>
                <a:gd name="T22" fmla="*/ 39286 w 577"/>
                <a:gd name="T23" fmla="*/ 244860 h 818"/>
                <a:gd name="T24" fmla="*/ 79653 w 577"/>
                <a:gd name="T25" fmla="*/ 281481 h 818"/>
                <a:gd name="T26" fmla="*/ 128310 w 577"/>
                <a:gd name="T27" fmla="*/ 281481 h 818"/>
                <a:gd name="T28" fmla="*/ 168317 w 577"/>
                <a:gd name="T29" fmla="*/ 244860 h 818"/>
                <a:gd name="T30" fmla="*/ 206882 w 577"/>
                <a:gd name="T31" fmla="*/ 174130 h 818"/>
                <a:gd name="T32" fmla="*/ 196430 w 577"/>
                <a:gd name="T33" fmla="*/ 150075 h 818"/>
                <a:gd name="T34" fmla="*/ 200034 w 577"/>
                <a:gd name="T35" fmla="*/ 138227 h 818"/>
                <a:gd name="T36" fmla="*/ 203638 w 577"/>
                <a:gd name="T37" fmla="*/ 123507 h 818"/>
                <a:gd name="T38" fmla="*/ 206882 w 577"/>
                <a:gd name="T39" fmla="*/ 104478 h 818"/>
                <a:gd name="T40" fmla="*/ 207603 w 577"/>
                <a:gd name="T41" fmla="*/ 89758 h 818"/>
                <a:gd name="T42" fmla="*/ 207603 w 577"/>
                <a:gd name="T43" fmla="*/ 82936 h 818"/>
                <a:gd name="T44" fmla="*/ 206161 w 577"/>
                <a:gd name="T45" fmla="*/ 75038 h 818"/>
                <a:gd name="T46" fmla="*/ 204359 w 577"/>
                <a:gd name="T47" fmla="*/ 70011 h 818"/>
                <a:gd name="T48" fmla="*/ 202917 w 577"/>
                <a:gd name="T49" fmla="*/ 64626 h 818"/>
                <a:gd name="T50" fmla="*/ 201475 w 577"/>
                <a:gd name="T51" fmla="*/ 59599 h 818"/>
                <a:gd name="T52" fmla="*/ 197871 w 577"/>
                <a:gd name="T53" fmla="*/ 51342 h 818"/>
                <a:gd name="T54" fmla="*/ 195709 w 577"/>
                <a:gd name="T55" fmla="*/ 46315 h 818"/>
                <a:gd name="T56" fmla="*/ 192825 w 577"/>
                <a:gd name="T57" fmla="*/ 42007 h 818"/>
                <a:gd name="T58" fmla="*/ 188861 w 577"/>
                <a:gd name="T59" fmla="*/ 38416 h 818"/>
                <a:gd name="T60" fmla="*/ 182373 w 577"/>
                <a:gd name="T61" fmla="*/ 33031 h 818"/>
                <a:gd name="T62" fmla="*/ 151377 w 577"/>
                <a:gd name="T63" fmla="*/ 16156 h 818"/>
                <a:gd name="T64" fmla="*/ 145610 w 577"/>
                <a:gd name="T65" fmla="*/ 11848 h 818"/>
                <a:gd name="T66" fmla="*/ 138762 w 577"/>
                <a:gd name="T67" fmla="*/ 7181 h 818"/>
                <a:gd name="T68" fmla="*/ 112812 w 577"/>
                <a:gd name="T69" fmla="*/ 0 h 818"/>
                <a:gd name="T70" fmla="*/ 102720 w 577"/>
                <a:gd name="T71" fmla="*/ 0 h 818"/>
                <a:gd name="T72" fmla="*/ 168317 w 577"/>
                <a:gd name="T73" fmla="*/ 127097 h 818"/>
                <a:gd name="T74" fmla="*/ 191384 w 577"/>
                <a:gd name="T75" fmla="*/ 161923 h 818"/>
                <a:gd name="T76" fmla="*/ 176606 w 577"/>
                <a:gd name="T77" fmla="*/ 197108 h 818"/>
                <a:gd name="T78" fmla="*/ 157144 w 577"/>
                <a:gd name="T79" fmla="*/ 236961 h 818"/>
                <a:gd name="T80" fmla="*/ 119660 w 577"/>
                <a:gd name="T81" fmla="*/ 271428 h 818"/>
                <a:gd name="T82" fmla="*/ 87222 w 577"/>
                <a:gd name="T83" fmla="*/ 271428 h 818"/>
                <a:gd name="T84" fmla="*/ 49378 w 577"/>
                <a:gd name="T85" fmla="*/ 236961 h 818"/>
                <a:gd name="T86" fmla="*/ 29555 w 577"/>
                <a:gd name="T87" fmla="*/ 197108 h 818"/>
                <a:gd name="T88" fmla="*/ 14777 w 577"/>
                <a:gd name="T89" fmla="*/ 161205 h 818"/>
                <a:gd name="T90" fmla="*/ 18381 w 577"/>
                <a:gd name="T91" fmla="*/ 157974 h 818"/>
                <a:gd name="T92" fmla="*/ 95151 w 577"/>
                <a:gd name="T93" fmla="*/ 100888 h 818"/>
                <a:gd name="T94" fmla="*/ 68840 w 577"/>
                <a:gd name="T95" fmla="*/ 159410 h 818"/>
                <a:gd name="T96" fmla="*/ 68840 w 577"/>
                <a:gd name="T97" fmla="*/ 178798 h 818"/>
                <a:gd name="T98" fmla="*/ 68840 w 577"/>
                <a:gd name="T99" fmla="*/ 159410 h 818"/>
                <a:gd name="T100" fmla="*/ 130112 w 577"/>
                <a:gd name="T101" fmla="*/ 169104 h 818"/>
                <a:gd name="T102" fmla="*/ 149214 w 577"/>
                <a:gd name="T103" fmla="*/ 169104 h 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7" h="818">
                  <a:moveTo>
                    <a:pt x="285" y="0"/>
                  </a:moveTo>
                  <a:cubicBezTo>
                    <a:pt x="275" y="0"/>
                    <a:pt x="262" y="0"/>
                    <a:pt x="252" y="2"/>
                  </a:cubicBezTo>
                  <a:cubicBezTo>
                    <a:pt x="250" y="2"/>
                    <a:pt x="250" y="2"/>
                    <a:pt x="248" y="2"/>
                  </a:cubicBezTo>
                  <a:cubicBezTo>
                    <a:pt x="238" y="2"/>
                    <a:pt x="229" y="4"/>
                    <a:pt x="221" y="6"/>
                  </a:cubicBezTo>
                  <a:cubicBezTo>
                    <a:pt x="211" y="8"/>
                    <a:pt x="203" y="10"/>
                    <a:pt x="193" y="12"/>
                  </a:cubicBezTo>
                  <a:cubicBezTo>
                    <a:pt x="193" y="12"/>
                    <a:pt x="193" y="12"/>
                    <a:pt x="191" y="12"/>
                  </a:cubicBezTo>
                  <a:cubicBezTo>
                    <a:pt x="172" y="16"/>
                    <a:pt x="153" y="23"/>
                    <a:pt x="137" y="31"/>
                  </a:cubicBezTo>
                  <a:cubicBezTo>
                    <a:pt x="120" y="39"/>
                    <a:pt x="107" y="49"/>
                    <a:pt x="92" y="59"/>
                  </a:cubicBezTo>
                  <a:cubicBezTo>
                    <a:pt x="86" y="66"/>
                    <a:pt x="80" y="70"/>
                    <a:pt x="74" y="76"/>
                  </a:cubicBezTo>
                  <a:cubicBezTo>
                    <a:pt x="49" y="100"/>
                    <a:pt x="33" y="129"/>
                    <a:pt x="21" y="164"/>
                  </a:cubicBezTo>
                  <a:cubicBezTo>
                    <a:pt x="18" y="172"/>
                    <a:pt x="14" y="180"/>
                    <a:pt x="12" y="190"/>
                  </a:cubicBezTo>
                  <a:cubicBezTo>
                    <a:pt x="10" y="199"/>
                    <a:pt x="8" y="207"/>
                    <a:pt x="8" y="215"/>
                  </a:cubicBezTo>
                  <a:cubicBezTo>
                    <a:pt x="8" y="221"/>
                    <a:pt x="6" y="225"/>
                    <a:pt x="6" y="231"/>
                  </a:cubicBezTo>
                  <a:cubicBezTo>
                    <a:pt x="6" y="236"/>
                    <a:pt x="4" y="240"/>
                    <a:pt x="4" y="246"/>
                  </a:cubicBezTo>
                  <a:cubicBezTo>
                    <a:pt x="4" y="256"/>
                    <a:pt x="2" y="266"/>
                    <a:pt x="2" y="279"/>
                  </a:cubicBezTo>
                  <a:cubicBezTo>
                    <a:pt x="2" y="287"/>
                    <a:pt x="4" y="299"/>
                    <a:pt x="6" y="311"/>
                  </a:cubicBezTo>
                  <a:cubicBezTo>
                    <a:pt x="8" y="324"/>
                    <a:pt x="10" y="340"/>
                    <a:pt x="14" y="354"/>
                  </a:cubicBezTo>
                  <a:cubicBezTo>
                    <a:pt x="16" y="367"/>
                    <a:pt x="21" y="381"/>
                    <a:pt x="23" y="391"/>
                  </a:cubicBezTo>
                  <a:cubicBezTo>
                    <a:pt x="23" y="393"/>
                    <a:pt x="23" y="393"/>
                    <a:pt x="25" y="395"/>
                  </a:cubicBezTo>
                  <a:cubicBezTo>
                    <a:pt x="27" y="403"/>
                    <a:pt x="29" y="412"/>
                    <a:pt x="31" y="418"/>
                  </a:cubicBezTo>
                  <a:cubicBezTo>
                    <a:pt x="25" y="422"/>
                    <a:pt x="21" y="426"/>
                    <a:pt x="14" y="432"/>
                  </a:cubicBezTo>
                  <a:cubicBezTo>
                    <a:pt x="6" y="444"/>
                    <a:pt x="0" y="463"/>
                    <a:pt x="2" y="485"/>
                  </a:cubicBezTo>
                  <a:cubicBezTo>
                    <a:pt x="10" y="549"/>
                    <a:pt x="49" y="571"/>
                    <a:pt x="64" y="578"/>
                  </a:cubicBezTo>
                  <a:cubicBezTo>
                    <a:pt x="68" y="608"/>
                    <a:pt x="84" y="643"/>
                    <a:pt x="109" y="682"/>
                  </a:cubicBezTo>
                  <a:cubicBezTo>
                    <a:pt x="135" y="723"/>
                    <a:pt x="172" y="762"/>
                    <a:pt x="219" y="782"/>
                  </a:cubicBezTo>
                  <a:lnTo>
                    <a:pt x="221" y="784"/>
                  </a:lnTo>
                  <a:cubicBezTo>
                    <a:pt x="238" y="805"/>
                    <a:pt x="260" y="817"/>
                    <a:pt x="289" y="817"/>
                  </a:cubicBezTo>
                  <a:cubicBezTo>
                    <a:pt x="315" y="817"/>
                    <a:pt x="340" y="803"/>
                    <a:pt x="356" y="784"/>
                  </a:cubicBezTo>
                  <a:lnTo>
                    <a:pt x="358" y="782"/>
                  </a:lnTo>
                  <a:cubicBezTo>
                    <a:pt x="404" y="760"/>
                    <a:pt x="440" y="721"/>
                    <a:pt x="467" y="682"/>
                  </a:cubicBezTo>
                  <a:cubicBezTo>
                    <a:pt x="492" y="645"/>
                    <a:pt x="508" y="608"/>
                    <a:pt x="512" y="578"/>
                  </a:cubicBezTo>
                  <a:cubicBezTo>
                    <a:pt x="524" y="571"/>
                    <a:pt x="565" y="549"/>
                    <a:pt x="574" y="485"/>
                  </a:cubicBezTo>
                  <a:cubicBezTo>
                    <a:pt x="576" y="463"/>
                    <a:pt x="569" y="444"/>
                    <a:pt x="561" y="432"/>
                  </a:cubicBezTo>
                  <a:cubicBezTo>
                    <a:pt x="555" y="424"/>
                    <a:pt x="551" y="422"/>
                    <a:pt x="545" y="418"/>
                  </a:cubicBezTo>
                  <a:cubicBezTo>
                    <a:pt x="547" y="408"/>
                    <a:pt x="551" y="397"/>
                    <a:pt x="555" y="387"/>
                  </a:cubicBezTo>
                  <a:lnTo>
                    <a:pt x="555" y="385"/>
                  </a:lnTo>
                  <a:cubicBezTo>
                    <a:pt x="555" y="383"/>
                    <a:pt x="555" y="383"/>
                    <a:pt x="557" y="381"/>
                  </a:cubicBezTo>
                  <a:cubicBezTo>
                    <a:pt x="561" y="369"/>
                    <a:pt x="563" y="356"/>
                    <a:pt x="565" y="344"/>
                  </a:cubicBezTo>
                  <a:cubicBezTo>
                    <a:pt x="567" y="330"/>
                    <a:pt x="572" y="315"/>
                    <a:pt x="572" y="303"/>
                  </a:cubicBezTo>
                  <a:cubicBezTo>
                    <a:pt x="572" y="299"/>
                    <a:pt x="572" y="295"/>
                    <a:pt x="574" y="291"/>
                  </a:cubicBezTo>
                  <a:cubicBezTo>
                    <a:pt x="574" y="285"/>
                    <a:pt x="576" y="276"/>
                    <a:pt x="576" y="270"/>
                  </a:cubicBezTo>
                  <a:cubicBezTo>
                    <a:pt x="576" y="263"/>
                    <a:pt x="576" y="256"/>
                    <a:pt x="576" y="250"/>
                  </a:cubicBezTo>
                  <a:cubicBezTo>
                    <a:pt x="576" y="246"/>
                    <a:pt x="576" y="240"/>
                    <a:pt x="576" y="234"/>
                  </a:cubicBezTo>
                  <a:lnTo>
                    <a:pt x="576" y="231"/>
                  </a:lnTo>
                  <a:cubicBezTo>
                    <a:pt x="576" y="227"/>
                    <a:pt x="574" y="223"/>
                    <a:pt x="574" y="217"/>
                  </a:cubicBezTo>
                  <a:cubicBezTo>
                    <a:pt x="574" y="215"/>
                    <a:pt x="574" y="211"/>
                    <a:pt x="572" y="209"/>
                  </a:cubicBezTo>
                  <a:cubicBezTo>
                    <a:pt x="572" y="207"/>
                    <a:pt x="572" y="203"/>
                    <a:pt x="569" y="201"/>
                  </a:cubicBezTo>
                  <a:cubicBezTo>
                    <a:pt x="569" y="199"/>
                    <a:pt x="569" y="197"/>
                    <a:pt x="567" y="195"/>
                  </a:cubicBezTo>
                  <a:cubicBezTo>
                    <a:pt x="567" y="193"/>
                    <a:pt x="565" y="188"/>
                    <a:pt x="565" y="186"/>
                  </a:cubicBezTo>
                  <a:cubicBezTo>
                    <a:pt x="565" y="184"/>
                    <a:pt x="563" y="182"/>
                    <a:pt x="563" y="180"/>
                  </a:cubicBezTo>
                  <a:cubicBezTo>
                    <a:pt x="563" y="176"/>
                    <a:pt x="561" y="174"/>
                    <a:pt x="561" y="170"/>
                  </a:cubicBezTo>
                  <a:cubicBezTo>
                    <a:pt x="561" y="168"/>
                    <a:pt x="561" y="166"/>
                    <a:pt x="559" y="166"/>
                  </a:cubicBezTo>
                  <a:cubicBezTo>
                    <a:pt x="557" y="164"/>
                    <a:pt x="557" y="160"/>
                    <a:pt x="555" y="158"/>
                  </a:cubicBezTo>
                  <a:cubicBezTo>
                    <a:pt x="553" y="154"/>
                    <a:pt x="551" y="147"/>
                    <a:pt x="549" y="143"/>
                  </a:cubicBezTo>
                  <a:cubicBezTo>
                    <a:pt x="549" y="141"/>
                    <a:pt x="547" y="139"/>
                    <a:pt x="547" y="137"/>
                  </a:cubicBezTo>
                  <a:cubicBezTo>
                    <a:pt x="545" y="135"/>
                    <a:pt x="543" y="133"/>
                    <a:pt x="543" y="129"/>
                  </a:cubicBezTo>
                  <a:cubicBezTo>
                    <a:pt x="541" y="127"/>
                    <a:pt x="541" y="125"/>
                    <a:pt x="539" y="123"/>
                  </a:cubicBezTo>
                  <a:cubicBezTo>
                    <a:pt x="537" y="121"/>
                    <a:pt x="535" y="119"/>
                    <a:pt x="535" y="117"/>
                  </a:cubicBezTo>
                  <a:cubicBezTo>
                    <a:pt x="533" y="115"/>
                    <a:pt x="533" y="113"/>
                    <a:pt x="531" y="113"/>
                  </a:cubicBezTo>
                  <a:cubicBezTo>
                    <a:pt x="528" y="111"/>
                    <a:pt x="526" y="109"/>
                    <a:pt x="524" y="107"/>
                  </a:cubicBezTo>
                  <a:cubicBezTo>
                    <a:pt x="522" y="104"/>
                    <a:pt x="520" y="102"/>
                    <a:pt x="518" y="102"/>
                  </a:cubicBezTo>
                  <a:cubicBezTo>
                    <a:pt x="514" y="98"/>
                    <a:pt x="510" y="96"/>
                    <a:pt x="506" y="92"/>
                  </a:cubicBezTo>
                  <a:cubicBezTo>
                    <a:pt x="488" y="80"/>
                    <a:pt x="467" y="72"/>
                    <a:pt x="442" y="70"/>
                  </a:cubicBezTo>
                  <a:cubicBezTo>
                    <a:pt x="438" y="64"/>
                    <a:pt x="430" y="53"/>
                    <a:pt x="420" y="45"/>
                  </a:cubicBezTo>
                  <a:cubicBezTo>
                    <a:pt x="416" y="41"/>
                    <a:pt x="412" y="37"/>
                    <a:pt x="406" y="35"/>
                  </a:cubicBezTo>
                  <a:cubicBezTo>
                    <a:pt x="406" y="35"/>
                    <a:pt x="404" y="35"/>
                    <a:pt x="404" y="33"/>
                  </a:cubicBezTo>
                  <a:cubicBezTo>
                    <a:pt x="404" y="33"/>
                    <a:pt x="402" y="33"/>
                    <a:pt x="402" y="31"/>
                  </a:cubicBezTo>
                  <a:cubicBezTo>
                    <a:pt x="397" y="27"/>
                    <a:pt x="391" y="25"/>
                    <a:pt x="385" y="20"/>
                  </a:cubicBezTo>
                  <a:cubicBezTo>
                    <a:pt x="367" y="10"/>
                    <a:pt x="346" y="2"/>
                    <a:pt x="318" y="0"/>
                  </a:cubicBezTo>
                  <a:cubicBezTo>
                    <a:pt x="315" y="0"/>
                    <a:pt x="315" y="0"/>
                    <a:pt x="313" y="0"/>
                  </a:cubicBezTo>
                  <a:cubicBezTo>
                    <a:pt x="311" y="0"/>
                    <a:pt x="311" y="0"/>
                    <a:pt x="309" y="0"/>
                  </a:cubicBezTo>
                  <a:cubicBezTo>
                    <a:pt x="301" y="0"/>
                    <a:pt x="293" y="0"/>
                    <a:pt x="285" y="0"/>
                  </a:cubicBezTo>
                  <a:close/>
                  <a:moveTo>
                    <a:pt x="422" y="219"/>
                  </a:moveTo>
                  <a:cubicBezTo>
                    <a:pt x="438" y="246"/>
                    <a:pt x="467" y="299"/>
                    <a:pt x="467" y="354"/>
                  </a:cubicBezTo>
                  <a:cubicBezTo>
                    <a:pt x="467" y="385"/>
                    <a:pt x="479" y="434"/>
                    <a:pt x="518" y="438"/>
                  </a:cubicBezTo>
                  <a:cubicBezTo>
                    <a:pt x="522" y="440"/>
                    <a:pt x="526" y="444"/>
                    <a:pt x="531" y="451"/>
                  </a:cubicBezTo>
                  <a:cubicBezTo>
                    <a:pt x="535" y="459"/>
                    <a:pt x="539" y="467"/>
                    <a:pt x="537" y="481"/>
                  </a:cubicBezTo>
                  <a:cubicBezTo>
                    <a:pt x="531" y="539"/>
                    <a:pt x="490" y="549"/>
                    <a:pt x="490" y="549"/>
                  </a:cubicBezTo>
                  <a:cubicBezTo>
                    <a:pt x="483" y="551"/>
                    <a:pt x="477" y="557"/>
                    <a:pt x="477" y="563"/>
                  </a:cubicBezTo>
                  <a:cubicBezTo>
                    <a:pt x="475" y="584"/>
                    <a:pt x="460" y="623"/>
                    <a:pt x="436" y="660"/>
                  </a:cubicBezTo>
                  <a:cubicBezTo>
                    <a:pt x="411" y="696"/>
                    <a:pt x="377" y="733"/>
                    <a:pt x="340" y="750"/>
                  </a:cubicBezTo>
                  <a:cubicBezTo>
                    <a:pt x="338" y="752"/>
                    <a:pt x="334" y="754"/>
                    <a:pt x="332" y="756"/>
                  </a:cubicBezTo>
                  <a:cubicBezTo>
                    <a:pt x="322" y="770"/>
                    <a:pt x="305" y="780"/>
                    <a:pt x="287" y="780"/>
                  </a:cubicBezTo>
                  <a:cubicBezTo>
                    <a:pt x="268" y="780"/>
                    <a:pt x="252" y="770"/>
                    <a:pt x="242" y="756"/>
                  </a:cubicBezTo>
                  <a:cubicBezTo>
                    <a:pt x="240" y="754"/>
                    <a:pt x="238" y="752"/>
                    <a:pt x="234" y="750"/>
                  </a:cubicBezTo>
                  <a:cubicBezTo>
                    <a:pt x="197" y="731"/>
                    <a:pt x="162" y="696"/>
                    <a:pt x="137" y="660"/>
                  </a:cubicBezTo>
                  <a:cubicBezTo>
                    <a:pt x="113" y="623"/>
                    <a:pt x="96" y="582"/>
                    <a:pt x="94" y="563"/>
                  </a:cubicBezTo>
                  <a:cubicBezTo>
                    <a:pt x="94" y="557"/>
                    <a:pt x="88" y="551"/>
                    <a:pt x="82" y="549"/>
                  </a:cubicBezTo>
                  <a:cubicBezTo>
                    <a:pt x="82" y="549"/>
                    <a:pt x="41" y="537"/>
                    <a:pt x="35" y="479"/>
                  </a:cubicBezTo>
                  <a:cubicBezTo>
                    <a:pt x="33" y="465"/>
                    <a:pt x="37" y="457"/>
                    <a:pt x="41" y="449"/>
                  </a:cubicBezTo>
                  <a:cubicBezTo>
                    <a:pt x="43" y="444"/>
                    <a:pt x="45" y="442"/>
                    <a:pt x="47" y="440"/>
                  </a:cubicBezTo>
                  <a:cubicBezTo>
                    <a:pt x="49" y="440"/>
                    <a:pt x="49" y="440"/>
                    <a:pt x="51" y="440"/>
                  </a:cubicBezTo>
                  <a:cubicBezTo>
                    <a:pt x="86" y="440"/>
                    <a:pt x="98" y="381"/>
                    <a:pt x="105" y="352"/>
                  </a:cubicBezTo>
                  <a:cubicBezTo>
                    <a:pt x="115" y="297"/>
                    <a:pt x="176" y="281"/>
                    <a:pt x="264" y="281"/>
                  </a:cubicBezTo>
                  <a:cubicBezTo>
                    <a:pt x="354" y="285"/>
                    <a:pt x="399" y="246"/>
                    <a:pt x="422" y="219"/>
                  </a:cubicBezTo>
                  <a:close/>
                  <a:moveTo>
                    <a:pt x="191" y="444"/>
                  </a:moveTo>
                  <a:cubicBezTo>
                    <a:pt x="176" y="444"/>
                    <a:pt x="164" y="457"/>
                    <a:pt x="164" y="471"/>
                  </a:cubicBezTo>
                  <a:cubicBezTo>
                    <a:pt x="164" y="485"/>
                    <a:pt x="176" y="498"/>
                    <a:pt x="191" y="498"/>
                  </a:cubicBezTo>
                  <a:cubicBezTo>
                    <a:pt x="205" y="498"/>
                    <a:pt x="217" y="485"/>
                    <a:pt x="217" y="471"/>
                  </a:cubicBezTo>
                  <a:cubicBezTo>
                    <a:pt x="217" y="457"/>
                    <a:pt x="205" y="444"/>
                    <a:pt x="191" y="444"/>
                  </a:cubicBezTo>
                  <a:close/>
                  <a:moveTo>
                    <a:pt x="387" y="444"/>
                  </a:moveTo>
                  <a:cubicBezTo>
                    <a:pt x="373" y="444"/>
                    <a:pt x="361" y="457"/>
                    <a:pt x="361" y="471"/>
                  </a:cubicBezTo>
                  <a:cubicBezTo>
                    <a:pt x="361" y="485"/>
                    <a:pt x="372" y="498"/>
                    <a:pt x="387" y="498"/>
                  </a:cubicBezTo>
                  <a:cubicBezTo>
                    <a:pt x="401" y="498"/>
                    <a:pt x="414" y="485"/>
                    <a:pt x="414" y="471"/>
                  </a:cubicBezTo>
                  <a:cubicBezTo>
                    <a:pt x="414" y="457"/>
                    <a:pt x="402" y="444"/>
                    <a:pt x="387" y="44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n-US" sz="1050" dirty="0">
                <a:latin typeface="+mn-lt"/>
              </a:endParaRPr>
            </a:p>
          </p:txBody>
        </p:sp>
      </p:grpSp>
      <p:grpSp>
        <p:nvGrpSpPr>
          <p:cNvPr id="37" name="Group 2" title="Icon of phone">
            <a:extLst>
              <a:ext uri="{FF2B5EF4-FFF2-40B4-BE49-F238E27FC236}">
                <a16:creationId xmlns:a16="http://schemas.microsoft.com/office/drawing/2014/main" id="{7B8675A9-D74F-D747-BF45-829AE1CECB9D}"/>
              </a:ext>
            </a:extLst>
          </p:cNvPr>
          <p:cNvGrpSpPr>
            <a:grpSpLocks/>
          </p:cNvGrpSpPr>
          <p:nvPr userDrawn="1"/>
        </p:nvGrpSpPr>
        <p:grpSpPr bwMode="auto">
          <a:xfrm>
            <a:off x="6041063" y="1220571"/>
            <a:ext cx="409744" cy="686809"/>
            <a:chOff x="7002463" y="2176463"/>
            <a:chExt cx="333375" cy="558800"/>
          </a:xfrm>
          <a:solidFill>
            <a:schemeClr val="bg1"/>
          </a:solidFill>
        </p:grpSpPr>
        <p:sp>
          <p:nvSpPr>
            <p:cNvPr id="38" name="Freeform 47">
              <a:extLst>
                <a:ext uri="{FF2B5EF4-FFF2-40B4-BE49-F238E27FC236}">
                  <a16:creationId xmlns:a16="http://schemas.microsoft.com/office/drawing/2014/main" id="{AA2E3758-4935-674C-9E9D-17D7433D673F}"/>
                </a:ext>
              </a:extLst>
            </p:cNvPr>
            <p:cNvSpPr>
              <a:spLocks noChangeArrowheads="1"/>
            </p:cNvSpPr>
            <p:nvPr/>
          </p:nvSpPr>
          <p:spPr bwMode="auto">
            <a:xfrm>
              <a:off x="7002463" y="2176463"/>
              <a:ext cx="333375" cy="558800"/>
            </a:xfrm>
            <a:custGeom>
              <a:avLst/>
              <a:gdLst>
                <a:gd name="T0" fmla="*/ 0 w 925"/>
                <a:gd name="T1" fmla="*/ 0 h 1554"/>
                <a:gd name="T2" fmla="*/ 0 w 925"/>
                <a:gd name="T3" fmla="*/ 558440 h 1554"/>
                <a:gd name="T4" fmla="*/ 333015 w 925"/>
                <a:gd name="T5" fmla="*/ 558440 h 1554"/>
                <a:gd name="T6" fmla="*/ 333015 w 925"/>
                <a:gd name="T7" fmla="*/ 0 h 1554"/>
                <a:gd name="T8" fmla="*/ 0 w 925"/>
                <a:gd name="T9" fmla="*/ 0 h 1554"/>
                <a:gd name="T10" fmla="*/ 303461 w 925"/>
                <a:gd name="T11" fmla="*/ 29486 h 1554"/>
                <a:gd name="T12" fmla="*/ 303461 w 925"/>
                <a:gd name="T13" fmla="*/ 73716 h 1554"/>
                <a:gd name="T14" fmla="*/ 29553 w 925"/>
                <a:gd name="T15" fmla="*/ 73716 h 1554"/>
                <a:gd name="T16" fmla="*/ 29553 w 925"/>
                <a:gd name="T17" fmla="*/ 29486 h 1554"/>
                <a:gd name="T18" fmla="*/ 303461 w 925"/>
                <a:gd name="T19" fmla="*/ 29486 h 1554"/>
                <a:gd name="T20" fmla="*/ 303461 w 925"/>
                <a:gd name="T21" fmla="*/ 103202 h 1554"/>
                <a:gd name="T22" fmla="*/ 303461 w 925"/>
                <a:gd name="T23" fmla="*/ 413886 h 1554"/>
                <a:gd name="T24" fmla="*/ 29553 w 925"/>
                <a:gd name="T25" fmla="*/ 413886 h 1554"/>
                <a:gd name="T26" fmla="*/ 29553 w 925"/>
                <a:gd name="T27" fmla="*/ 103202 h 1554"/>
                <a:gd name="T28" fmla="*/ 303461 w 925"/>
                <a:gd name="T29" fmla="*/ 103202 h 1554"/>
                <a:gd name="T30" fmla="*/ 29553 w 925"/>
                <a:gd name="T31" fmla="*/ 528954 h 1554"/>
                <a:gd name="T32" fmla="*/ 29553 w 925"/>
                <a:gd name="T33" fmla="*/ 443372 h 1554"/>
                <a:gd name="T34" fmla="*/ 303461 w 925"/>
                <a:gd name="T35" fmla="*/ 443372 h 1554"/>
                <a:gd name="T36" fmla="*/ 303461 w 925"/>
                <a:gd name="T37" fmla="*/ 528954 h 1554"/>
                <a:gd name="T38" fmla="*/ 29553 w 925"/>
                <a:gd name="T39" fmla="*/ 528954 h 15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5" h="1554">
                  <a:moveTo>
                    <a:pt x="0" y="0"/>
                  </a:moveTo>
                  <a:lnTo>
                    <a:pt x="0" y="1553"/>
                  </a:lnTo>
                  <a:lnTo>
                    <a:pt x="924" y="1553"/>
                  </a:lnTo>
                  <a:lnTo>
                    <a:pt x="924" y="0"/>
                  </a:lnTo>
                  <a:lnTo>
                    <a:pt x="0" y="0"/>
                  </a:lnTo>
                  <a:close/>
                  <a:moveTo>
                    <a:pt x="842" y="82"/>
                  </a:moveTo>
                  <a:lnTo>
                    <a:pt x="842" y="205"/>
                  </a:lnTo>
                  <a:lnTo>
                    <a:pt x="82" y="205"/>
                  </a:lnTo>
                  <a:lnTo>
                    <a:pt x="82" y="82"/>
                  </a:lnTo>
                  <a:lnTo>
                    <a:pt x="842" y="82"/>
                  </a:lnTo>
                  <a:close/>
                  <a:moveTo>
                    <a:pt x="842" y="287"/>
                  </a:moveTo>
                  <a:lnTo>
                    <a:pt x="842" y="1151"/>
                  </a:lnTo>
                  <a:lnTo>
                    <a:pt x="82" y="1151"/>
                  </a:lnTo>
                  <a:lnTo>
                    <a:pt x="82" y="287"/>
                  </a:lnTo>
                  <a:lnTo>
                    <a:pt x="842" y="287"/>
                  </a:lnTo>
                  <a:close/>
                  <a:moveTo>
                    <a:pt x="82" y="1471"/>
                  </a:moveTo>
                  <a:lnTo>
                    <a:pt x="82" y="1233"/>
                  </a:lnTo>
                  <a:lnTo>
                    <a:pt x="842" y="1233"/>
                  </a:lnTo>
                  <a:lnTo>
                    <a:pt x="842" y="1471"/>
                  </a:lnTo>
                  <a:lnTo>
                    <a:pt x="82" y="147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n-US" sz="1050" dirty="0">
                <a:latin typeface="+mn-lt"/>
              </a:endParaRPr>
            </a:p>
          </p:txBody>
        </p:sp>
        <p:sp>
          <p:nvSpPr>
            <p:cNvPr id="39" name="Freeform 48">
              <a:extLst>
                <a:ext uri="{FF2B5EF4-FFF2-40B4-BE49-F238E27FC236}">
                  <a16:creationId xmlns:a16="http://schemas.microsoft.com/office/drawing/2014/main" id="{641AEAFA-5A8A-1D42-B4EC-25BD0468FC80}"/>
                </a:ext>
              </a:extLst>
            </p:cNvPr>
            <p:cNvSpPr>
              <a:spLocks noChangeArrowheads="1"/>
            </p:cNvSpPr>
            <p:nvPr/>
          </p:nvSpPr>
          <p:spPr bwMode="auto">
            <a:xfrm>
              <a:off x="7151688" y="2636838"/>
              <a:ext cx="36512" cy="38100"/>
            </a:xfrm>
            <a:custGeom>
              <a:avLst/>
              <a:gdLst>
                <a:gd name="T0" fmla="*/ 5061 w 101"/>
                <a:gd name="T1" fmla="*/ 6703 h 108"/>
                <a:gd name="T2" fmla="*/ 0 w 101"/>
                <a:gd name="T3" fmla="*/ 19756 h 108"/>
                <a:gd name="T4" fmla="*/ 723 w 101"/>
                <a:gd name="T5" fmla="*/ 23283 h 108"/>
                <a:gd name="T6" fmla="*/ 1446 w 101"/>
                <a:gd name="T7" fmla="*/ 26811 h 108"/>
                <a:gd name="T8" fmla="*/ 2892 w 101"/>
                <a:gd name="T9" fmla="*/ 29633 h 108"/>
                <a:gd name="T10" fmla="*/ 5061 w 101"/>
                <a:gd name="T11" fmla="*/ 32456 h 108"/>
                <a:gd name="T12" fmla="*/ 18437 w 101"/>
                <a:gd name="T13" fmla="*/ 37747 h 108"/>
                <a:gd name="T14" fmla="*/ 31812 w 101"/>
                <a:gd name="T15" fmla="*/ 32456 h 108"/>
                <a:gd name="T16" fmla="*/ 33981 w 101"/>
                <a:gd name="T17" fmla="*/ 29633 h 108"/>
                <a:gd name="T18" fmla="*/ 35427 w 101"/>
                <a:gd name="T19" fmla="*/ 26811 h 108"/>
                <a:gd name="T20" fmla="*/ 36150 w 101"/>
                <a:gd name="T21" fmla="*/ 23283 h 108"/>
                <a:gd name="T22" fmla="*/ 36150 w 101"/>
                <a:gd name="T23" fmla="*/ 19756 h 108"/>
                <a:gd name="T24" fmla="*/ 31089 w 101"/>
                <a:gd name="T25" fmla="*/ 6703 h 108"/>
                <a:gd name="T26" fmla="*/ 5061 w 101"/>
                <a:gd name="T27" fmla="*/ 6703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108">
                  <a:moveTo>
                    <a:pt x="14" y="19"/>
                  </a:moveTo>
                  <a:cubicBezTo>
                    <a:pt x="4" y="29"/>
                    <a:pt x="0" y="41"/>
                    <a:pt x="0" y="56"/>
                  </a:cubicBezTo>
                  <a:cubicBezTo>
                    <a:pt x="0" y="60"/>
                    <a:pt x="0" y="62"/>
                    <a:pt x="2" y="66"/>
                  </a:cubicBezTo>
                  <a:cubicBezTo>
                    <a:pt x="2" y="70"/>
                    <a:pt x="4" y="72"/>
                    <a:pt x="4" y="76"/>
                  </a:cubicBezTo>
                  <a:cubicBezTo>
                    <a:pt x="6" y="80"/>
                    <a:pt x="6" y="82"/>
                    <a:pt x="8" y="84"/>
                  </a:cubicBezTo>
                  <a:cubicBezTo>
                    <a:pt x="10" y="86"/>
                    <a:pt x="12" y="90"/>
                    <a:pt x="14" y="92"/>
                  </a:cubicBezTo>
                  <a:cubicBezTo>
                    <a:pt x="25" y="103"/>
                    <a:pt x="37" y="107"/>
                    <a:pt x="51" y="107"/>
                  </a:cubicBezTo>
                  <a:cubicBezTo>
                    <a:pt x="66" y="107"/>
                    <a:pt x="78" y="101"/>
                    <a:pt x="88" y="92"/>
                  </a:cubicBezTo>
                  <a:cubicBezTo>
                    <a:pt x="90" y="90"/>
                    <a:pt x="92" y="88"/>
                    <a:pt x="94" y="84"/>
                  </a:cubicBezTo>
                  <a:cubicBezTo>
                    <a:pt x="96" y="82"/>
                    <a:pt x="98" y="78"/>
                    <a:pt x="98" y="76"/>
                  </a:cubicBezTo>
                  <a:cubicBezTo>
                    <a:pt x="100" y="74"/>
                    <a:pt x="100" y="70"/>
                    <a:pt x="100" y="66"/>
                  </a:cubicBezTo>
                  <a:cubicBezTo>
                    <a:pt x="100" y="62"/>
                    <a:pt x="100" y="60"/>
                    <a:pt x="100" y="56"/>
                  </a:cubicBezTo>
                  <a:cubicBezTo>
                    <a:pt x="100" y="41"/>
                    <a:pt x="94" y="29"/>
                    <a:pt x="86" y="19"/>
                  </a:cubicBezTo>
                  <a:cubicBezTo>
                    <a:pt x="68" y="0"/>
                    <a:pt x="33" y="0"/>
                    <a:pt x="14" y="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n-US" sz="1050" dirty="0">
                <a:latin typeface="+mn-lt"/>
              </a:endParaRPr>
            </a:p>
          </p:txBody>
        </p:sp>
      </p:grpSp>
      <p:grpSp>
        <p:nvGrpSpPr>
          <p:cNvPr id="40" name="Group 1" title="Icon of money">
            <a:extLst>
              <a:ext uri="{FF2B5EF4-FFF2-40B4-BE49-F238E27FC236}">
                <a16:creationId xmlns:a16="http://schemas.microsoft.com/office/drawing/2014/main" id="{5E0CDEDA-9706-8C44-AEDB-EB87E3107078}"/>
              </a:ext>
            </a:extLst>
          </p:cNvPr>
          <p:cNvGrpSpPr>
            <a:grpSpLocks/>
          </p:cNvGrpSpPr>
          <p:nvPr userDrawn="1"/>
        </p:nvGrpSpPr>
        <p:grpSpPr bwMode="auto">
          <a:xfrm>
            <a:off x="4158896" y="4041401"/>
            <a:ext cx="823146" cy="543276"/>
            <a:chOff x="7800975" y="2262188"/>
            <a:chExt cx="635000" cy="419100"/>
          </a:xfrm>
          <a:solidFill>
            <a:schemeClr val="bg1"/>
          </a:solidFill>
        </p:grpSpPr>
        <p:sp>
          <p:nvSpPr>
            <p:cNvPr id="41" name="Freeform 44">
              <a:extLst>
                <a:ext uri="{FF2B5EF4-FFF2-40B4-BE49-F238E27FC236}">
                  <a16:creationId xmlns:a16="http://schemas.microsoft.com/office/drawing/2014/main" id="{6936A040-0C8E-C44E-935A-FA399C75C1E6}"/>
                </a:ext>
              </a:extLst>
            </p:cNvPr>
            <p:cNvSpPr>
              <a:spLocks noChangeArrowheads="1"/>
            </p:cNvSpPr>
            <p:nvPr/>
          </p:nvSpPr>
          <p:spPr bwMode="auto">
            <a:xfrm>
              <a:off x="7800975" y="2322513"/>
              <a:ext cx="573088" cy="358775"/>
            </a:xfrm>
            <a:custGeom>
              <a:avLst/>
              <a:gdLst>
                <a:gd name="T0" fmla="*/ 572728 w 1590"/>
                <a:gd name="T1" fmla="*/ 358416 h 998"/>
                <a:gd name="T2" fmla="*/ 0 w 1590"/>
                <a:gd name="T3" fmla="*/ 358416 h 998"/>
                <a:gd name="T4" fmla="*/ 0 w 1590"/>
                <a:gd name="T5" fmla="*/ 0 h 998"/>
                <a:gd name="T6" fmla="*/ 572728 w 1590"/>
                <a:gd name="T7" fmla="*/ 0 h 998"/>
                <a:gd name="T8" fmla="*/ 572728 w 1590"/>
                <a:gd name="T9" fmla="*/ 358416 h 998"/>
                <a:gd name="T10" fmla="*/ 36764 w 1590"/>
                <a:gd name="T11" fmla="*/ 321747 h 998"/>
                <a:gd name="T12" fmla="*/ 535963 w 1590"/>
                <a:gd name="T13" fmla="*/ 321747 h 998"/>
                <a:gd name="T14" fmla="*/ 535963 w 1590"/>
                <a:gd name="T15" fmla="*/ 36668 h 998"/>
                <a:gd name="T16" fmla="*/ 36764 w 1590"/>
                <a:gd name="T17" fmla="*/ 36668 h 998"/>
                <a:gd name="T18" fmla="*/ 36764 w 1590"/>
                <a:gd name="T19" fmla="*/ 321747 h 9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0" h="998">
                  <a:moveTo>
                    <a:pt x="1589" y="997"/>
                  </a:moveTo>
                  <a:lnTo>
                    <a:pt x="0" y="997"/>
                  </a:lnTo>
                  <a:lnTo>
                    <a:pt x="0" y="0"/>
                  </a:lnTo>
                  <a:lnTo>
                    <a:pt x="1589" y="0"/>
                  </a:lnTo>
                  <a:lnTo>
                    <a:pt x="1589" y="997"/>
                  </a:lnTo>
                  <a:close/>
                  <a:moveTo>
                    <a:pt x="102" y="895"/>
                  </a:moveTo>
                  <a:lnTo>
                    <a:pt x="1487" y="895"/>
                  </a:lnTo>
                  <a:lnTo>
                    <a:pt x="1487" y="102"/>
                  </a:lnTo>
                  <a:lnTo>
                    <a:pt x="102" y="102"/>
                  </a:lnTo>
                  <a:lnTo>
                    <a:pt x="102" y="89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n-US" sz="1050" dirty="0">
                <a:latin typeface="+mn-lt"/>
              </a:endParaRPr>
            </a:p>
          </p:txBody>
        </p:sp>
        <p:sp>
          <p:nvSpPr>
            <p:cNvPr id="42" name="Freeform 45">
              <a:extLst>
                <a:ext uri="{FF2B5EF4-FFF2-40B4-BE49-F238E27FC236}">
                  <a16:creationId xmlns:a16="http://schemas.microsoft.com/office/drawing/2014/main" id="{7D4A7C30-95FE-CF42-8F8F-0DBF02F5E353}"/>
                </a:ext>
              </a:extLst>
            </p:cNvPr>
            <p:cNvSpPr>
              <a:spLocks noChangeArrowheads="1"/>
            </p:cNvSpPr>
            <p:nvPr/>
          </p:nvSpPr>
          <p:spPr bwMode="auto">
            <a:xfrm>
              <a:off x="7881938" y="2262188"/>
              <a:ext cx="554037" cy="341312"/>
            </a:xfrm>
            <a:custGeom>
              <a:avLst/>
              <a:gdLst>
                <a:gd name="T0" fmla="*/ 553677 w 1539"/>
                <a:gd name="T1" fmla="*/ 340952 h 947"/>
                <a:gd name="T2" fmla="*/ 516957 w 1539"/>
                <a:gd name="T3" fmla="*/ 340952 h 947"/>
                <a:gd name="T4" fmla="*/ 516957 w 1539"/>
                <a:gd name="T5" fmla="*/ 36762 h 947"/>
                <a:gd name="T6" fmla="*/ 0 w 1539"/>
                <a:gd name="T7" fmla="*/ 36762 h 947"/>
                <a:gd name="T8" fmla="*/ 0 w 1539"/>
                <a:gd name="T9" fmla="*/ 0 h 947"/>
                <a:gd name="T10" fmla="*/ 553677 w 1539"/>
                <a:gd name="T11" fmla="*/ 0 h 947"/>
                <a:gd name="T12" fmla="*/ 553677 w 1539"/>
                <a:gd name="T13" fmla="*/ 340952 h 9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9" h="947">
                  <a:moveTo>
                    <a:pt x="1538" y="946"/>
                  </a:moveTo>
                  <a:lnTo>
                    <a:pt x="1436" y="946"/>
                  </a:lnTo>
                  <a:lnTo>
                    <a:pt x="1436" y="102"/>
                  </a:lnTo>
                  <a:lnTo>
                    <a:pt x="0" y="102"/>
                  </a:lnTo>
                  <a:lnTo>
                    <a:pt x="0" y="0"/>
                  </a:lnTo>
                  <a:lnTo>
                    <a:pt x="1538" y="0"/>
                  </a:lnTo>
                  <a:lnTo>
                    <a:pt x="1538" y="9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n-US" sz="1050" dirty="0">
                <a:latin typeface="+mn-lt"/>
              </a:endParaRPr>
            </a:p>
          </p:txBody>
        </p:sp>
        <p:sp>
          <p:nvSpPr>
            <p:cNvPr id="43" name="Freeform 46">
              <a:extLst>
                <a:ext uri="{FF2B5EF4-FFF2-40B4-BE49-F238E27FC236}">
                  <a16:creationId xmlns:a16="http://schemas.microsoft.com/office/drawing/2014/main" id="{C6A99C22-480F-EA48-B0B8-660CD2C06DE7}"/>
                </a:ext>
              </a:extLst>
            </p:cNvPr>
            <p:cNvSpPr>
              <a:spLocks noChangeArrowheads="1"/>
            </p:cNvSpPr>
            <p:nvPr/>
          </p:nvSpPr>
          <p:spPr bwMode="auto">
            <a:xfrm>
              <a:off x="8021638" y="2398713"/>
              <a:ext cx="128587" cy="207962"/>
            </a:xfrm>
            <a:custGeom>
              <a:avLst/>
              <a:gdLst>
                <a:gd name="T0" fmla="*/ 115260 w 357"/>
                <a:gd name="T1" fmla="*/ 166585 h 578"/>
                <a:gd name="T2" fmla="*/ 76720 w 357"/>
                <a:gd name="T3" fmla="*/ 182776 h 578"/>
                <a:gd name="T4" fmla="*/ 76720 w 357"/>
                <a:gd name="T5" fmla="*/ 207602 h 578"/>
                <a:gd name="T6" fmla="*/ 54749 w 357"/>
                <a:gd name="T7" fmla="*/ 207602 h 578"/>
                <a:gd name="T8" fmla="*/ 54749 w 357"/>
                <a:gd name="T9" fmla="*/ 183496 h 578"/>
                <a:gd name="T10" fmla="*/ 23772 w 357"/>
                <a:gd name="T11" fmla="*/ 177379 h 578"/>
                <a:gd name="T12" fmla="*/ 0 w 357"/>
                <a:gd name="T13" fmla="*/ 165866 h 578"/>
                <a:gd name="T14" fmla="*/ 12607 w 357"/>
                <a:gd name="T15" fmla="*/ 138521 h 578"/>
                <a:gd name="T16" fmla="*/ 32417 w 357"/>
                <a:gd name="T17" fmla="*/ 148596 h 578"/>
                <a:gd name="T18" fmla="*/ 55469 w 357"/>
                <a:gd name="T19" fmla="*/ 153993 h 578"/>
                <a:gd name="T20" fmla="*/ 55469 w 357"/>
                <a:gd name="T21" fmla="*/ 116934 h 578"/>
                <a:gd name="T22" fmla="*/ 28815 w 357"/>
                <a:gd name="T23" fmla="*/ 109018 h 578"/>
                <a:gd name="T24" fmla="*/ 10445 w 357"/>
                <a:gd name="T25" fmla="*/ 95706 h 578"/>
                <a:gd name="T26" fmla="*/ 2882 w 357"/>
                <a:gd name="T27" fmla="*/ 71959 h 578"/>
                <a:gd name="T28" fmla="*/ 16208 w 357"/>
                <a:gd name="T29" fmla="*/ 40297 h 578"/>
                <a:gd name="T30" fmla="*/ 54749 w 357"/>
                <a:gd name="T31" fmla="*/ 24106 h 578"/>
                <a:gd name="T32" fmla="*/ 54749 w 357"/>
                <a:gd name="T33" fmla="*/ 0 h 578"/>
                <a:gd name="T34" fmla="*/ 76720 w 357"/>
                <a:gd name="T35" fmla="*/ 0 h 578"/>
                <a:gd name="T36" fmla="*/ 76720 w 357"/>
                <a:gd name="T37" fmla="*/ 24106 h 578"/>
                <a:gd name="T38" fmla="*/ 121743 w 357"/>
                <a:gd name="T39" fmla="*/ 37419 h 578"/>
                <a:gd name="T40" fmla="*/ 110578 w 357"/>
                <a:gd name="T41" fmla="*/ 64763 h 578"/>
                <a:gd name="T42" fmla="*/ 76720 w 357"/>
                <a:gd name="T43" fmla="*/ 52890 h 578"/>
                <a:gd name="T44" fmla="*/ 76720 w 357"/>
                <a:gd name="T45" fmla="*/ 90669 h 578"/>
                <a:gd name="T46" fmla="*/ 103374 w 357"/>
                <a:gd name="T47" fmla="*/ 98584 h 578"/>
                <a:gd name="T48" fmla="*/ 121023 w 357"/>
                <a:gd name="T49" fmla="*/ 111897 h 578"/>
                <a:gd name="T50" fmla="*/ 128227 w 357"/>
                <a:gd name="T51" fmla="*/ 135643 h 578"/>
                <a:gd name="T52" fmla="*/ 115260 w 357"/>
                <a:gd name="T53" fmla="*/ 166585 h 578"/>
                <a:gd name="T54" fmla="*/ 42862 w 357"/>
                <a:gd name="T55" fmla="*/ 78795 h 578"/>
                <a:gd name="T56" fmla="*/ 54749 w 357"/>
                <a:gd name="T57" fmla="*/ 84552 h 578"/>
                <a:gd name="T58" fmla="*/ 54749 w 357"/>
                <a:gd name="T59" fmla="*/ 52890 h 578"/>
                <a:gd name="T60" fmla="*/ 42142 w 357"/>
                <a:gd name="T61" fmla="*/ 59726 h 578"/>
                <a:gd name="T62" fmla="*/ 38540 w 357"/>
                <a:gd name="T63" fmla="*/ 69800 h 578"/>
                <a:gd name="T64" fmla="*/ 42862 w 357"/>
                <a:gd name="T65" fmla="*/ 78795 h 578"/>
                <a:gd name="T66" fmla="*/ 88606 w 357"/>
                <a:gd name="T67" fmla="*/ 147157 h 578"/>
                <a:gd name="T68" fmla="*/ 92208 w 357"/>
                <a:gd name="T69" fmla="*/ 137802 h 578"/>
                <a:gd name="T70" fmla="*/ 87886 w 357"/>
                <a:gd name="T71" fmla="*/ 128807 h 578"/>
                <a:gd name="T72" fmla="*/ 76000 w 357"/>
                <a:gd name="T73" fmla="*/ 123050 h 578"/>
                <a:gd name="T74" fmla="*/ 76000 w 357"/>
                <a:gd name="T75" fmla="*/ 153273 h 578"/>
                <a:gd name="T76" fmla="*/ 88606 w 357"/>
                <a:gd name="T77" fmla="*/ 147157 h 5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7" h="578">
                  <a:moveTo>
                    <a:pt x="320" y="463"/>
                  </a:moveTo>
                  <a:cubicBezTo>
                    <a:pt x="295" y="487"/>
                    <a:pt x="260" y="502"/>
                    <a:pt x="213" y="508"/>
                  </a:cubicBezTo>
                  <a:lnTo>
                    <a:pt x="213" y="577"/>
                  </a:lnTo>
                  <a:lnTo>
                    <a:pt x="152" y="577"/>
                  </a:lnTo>
                  <a:lnTo>
                    <a:pt x="152" y="510"/>
                  </a:lnTo>
                  <a:cubicBezTo>
                    <a:pt x="121" y="508"/>
                    <a:pt x="92" y="504"/>
                    <a:pt x="66" y="493"/>
                  </a:cubicBezTo>
                  <a:cubicBezTo>
                    <a:pt x="39" y="485"/>
                    <a:pt x="16" y="473"/>
                    <a:pt x="0" y="461"/>
                  </a:cubicBezTo>
                  <a:lnTo>
                    <a:pt x="35" y="385"/>
                  </a:lnTo>
                  <a:cubicBezTo>
                    <a:pt x="51" y="397"/>
                    <a:pt x="68" y="404"/>
                    <a:pt x="90" y="413"/>
                  </a:cubicBezTo>
                  <a:cubicBezTo>
                    <a:pt x="113" y="421"/>
                    <a:pt x="133" y="426"/>
                    <a:pt x="154" y="428"/>
                  </a:cubicBezTo>
                  <a:lnTo>
                    <a:pt x="154" y="325"/>
                  </a:lnTo>
                  <a:cubicBezTo>
                    <a:pt x="125" y="319"/>
                    <a:pt x="101" y="311"/>
                    <a:pt x="80" y="303"/>
                  </a:cubicBezTo>
                  <a:cubicBezTo>
                    <a:pt x="60" y="295"/>
                    <a:pt x="44" y="282"/>
                    <a:pt x="29" y="266"/>
                  </a:cubicBezTo>
                  <a:cubicBezTo>
                    <a:pt x="15" y="250"/>
                    <a:pt x="8" y="227"/>
                    <a:pt x="8" y="200"/>
                  </a:cubicBezTo>
                  <a:cubicBezTo>
                    <a:pt x="8" y="166"/>
                    <a:pt x="21" y="137"/>
                    <a:pt x="45" y="112"/>
                  </a:cubicBezTo>
                  <a:cubicBezTo>
                    <a:pt x="70" y="88"/>
                    <a:pt x="107" y="73"/>
                    <a:pt x="152" y="67"/>
                  </a:cubicBezTo>
                  <a:lnTo>
                    <a:pt x="152" y="0"/>
                  </a:lnTo>
                  <a:lnTo>
                    <a:pt x="213" y="0"/>
                  </a:lnTo>
                  <a:lnTo>
                    <a:pt x="213" y="67"/>
                  </a:lnTo>
                  <a:cubicBezTo>
                    <a:pt x="264" y="71"/>
                    <a:pt x="305" y="84"/>
                    <a:pt x="338" y="104"/>
                  </a:cubicBezTo>
                  <a:lnTo>
                    <a:pt x="307" y="180"/>
                  </a:lnTo>
                  <a:cubicBezTo>
                    <a:pt x="277" y="162"/>
                    <a:pt x="246" y="151"/>
                    <a:pt x="213" y="147"/>
                  </a:cubicBezTo>
                  <a:lnTo>
                    <a:pt x="213" y="252"/>
                  </a:lnTo>
                  <a:cubicBezTo>
                    <a:pt x="242" y="258"/>
                    <a:pt x="267" y="266"/>
                    <a:pt x="287" y="274"/>
                  </a:cubicBezTo>
                  <a:cubicBezTo>
                    <a:pt x="308" y="282"/>
                    <a:pt x="324" y="295"/>
                    <a:pt x="336" y="311"/>
                  </a:cubicBezTo>
                  <a:cubicBezTo>
                    <a:pt x="350" y="327"/>
                    <a:pt x="356" y="350"/>
                    <a:pt x="356" y="377"/>
                  </a:cubicBezTo>
                  <a:cubicBezTo>
                    <a:pt x="356" y="409"/>
                    <a:pt x="344" y="438"/>
                    <a:pt x="320" y="463"/>
                  </a:cubicBezTo>
                  <a:close/>
                  <a:moveTo>
                    <a:pt x="119" y="219"/>
                  </a:moveTo>
                  <a:cubicBezTo>
                    <a:pt x="127" y="225"/>
                    <a:pt x="137" y="231"/>
                    <a:pt x="152" y="235"/>
                  </a:cubicBezTo>
                  <a:lnTo>
                    <a:pt x="152" y="147"/>
                  </a:lnTo>
                  <a:cubicBezTo>
                    <a:pt x="135" y="151"/>
                    <a:pt x="125" y="157"/>
                    <a:pt x="117" y="166"/>
                  </a:cubicBezTo>
                  <a:cubicBezTo>
                    <a:pt x="109" y="174"/>
                    <a:pt x="107" y="182"/>
                    <a:pt x="107" y="194"/>
                  </a:cubicBezTo>
                  <a:cubicBezTo>
                    <a:pt x="107" y="203"/>
                    <a:pt x="111" y="213"/>
                    <a:pt x="119" y="219"/>
                  </a:cubicBezTo>
                  <a:close/>
                  <a:moveTo>
                    <a:pt x="246" y="409"/>
                  </a:moveTo>
                  <a:cubicBezTo>
                    <a:pt x="254" y="401"/>
                    <a:pt x="256" y="393"/>
                    <a:pt x="256" y="383"/>
                  </a:cubicBezTo>
                  <a:cubicBezTo>
                    <a:pt x="256" y="373"/>
                    <a:pt x="252" y="364"/>
                    <a:pt x="244" y="358"/>
                  </a:cubicBezTo>
                  <a:cubicBezTo>
                    <a:pt x="236" y="352"/>
                    <a:pt x="225" y="346"/>
                    <a:pt x="211" y="342"/>
                  </a:cubicBezTo>
                  <a:lnTo>
                    <a:pt x="211" y="426"/>
                  </a:lnTo>
                  <a:cubicBezTo>
                    <a:pt x="227" y="422"/>
                    <a:pt x="240" y="418"/>
                    <a:pt x="246" y="40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hangingPunct="1">
                <a:spcBef>
                  <a:spcPts val="0"/>
                </a:spcBef>
                <a:spcAft>
                  <a:spcPts val="0"/>
                </a:spcAft>
                <a:defRPr/>
              </a:pPr>
              <a:endParaRPr lang="en-US" sz="1050" dirty="0">
                <a:latin typeface="+mn-lt"/>
              </a:endParaRPr>
            </a:p>
          </p:txBody>
        </p:sp>
      </p:grpSp>
      <p:sp>
        <p:nvSpPr>
          <p:cNvPr id="44" name="Freeform 19" title="Icon of star">
            <a:extLst>
              <a:ext uri="{FF2B5EF4-FFF2-40B4-BE49-F238E27FC236}">
                <a16:creationId xmlns:a16="http://schemas.microsoft.com/office/drawing/2014/main" id="{B339879B-003E-E845-B57F-D2DC0BDB10F2}"/>
              </a:ext>
            </a:extLst>
          </p:cNvPr>
          <p:cNvSpPr>
            <a:spLocks noChangeArrowheads="1"/>
          </p:cNvSpPr>
          <p:nvPr userDrawn="1"/>
        </p:nvSpPr>
        <p:spPr bwMode="auto">
          <a:xfrm>
            <a:off x="2526506" y="1216819"/>
            <a:ext cx="710804" cy="679847"/>
          </a:xfrm>
          <a:custGeom>
            <a:avLst/>
            <a:gdLst>
              <a:gd name="T0" fmla="*/ 607652 w 1691"/>
              <a:gd name="T1" fmla="*/ 220978 h 1610"/>
              <a:gd name="T2" fmla="*/ 375378 w 1691"/>
              <a:gd name="T3" fmla="*/ 220978 h 1610"/>
              <a:gd name="T4" fmla="*/ 304905 w 1691"/>
              <a:gd name="T5" fmla="*/ 0 h 1610"/>
              <a:gd name="T6" fmla="*/ 231915 w 1691"/>
              <a:gd name="T7" fmla="*/ 219898 h 1610"/>
              <a:gd name="T8" fmla="*/ 0 w 1691"/>
              <a:gd name="T9" fmla="*/ 219178 h 1610"/>
              <a:gd name="T10" fmla="*/ 2157 w 1691"/>
              <a:gd name="T11" fmla="*/ 220978 h 1610"/>
              <a:gd name="T12" fmla="*/ 0 w 1691"/>
              <a:gd name="T13" fmla="*/ 220978 h 1610"/>
              <a:gd name="T14" fmla="*/ 187689 w 1691"/>
              <a:gd name="T15" fmla="*/ 357020 h 1610"/>
              <a:gd name="T16" fmla="*/ 116497 w 1691"/>
              <a:gd name="T17" fmla="*/ 578357 h 1610"/>
              <a:gd name="T18" fmla="*/ 304186 w 1691"/>
              <a:gd name="T19" fmla="*/ 441956 h 1610"/>
              <a:gd name="T20" fmla="*/ 490437 w 1691"/>
              <a:gd name="T21" fmla="*/ 579077 h 1610"/>
              <a:gd name="T22" fmla="*/ 419604 w 1691"/>
              <a:gd name="T23" fmla="*/ 357739 h 1610"/>
              <a:gd name="T24" fmla="*/ 607652 w 1691"/>
              <a:gd name="T25" fmla="*/ 220978 h 1610"/>
              <a:gd name="T26" fmla="*/ 427154 w 1691"/>
              <a:gd name="T27" fmla="*/ 491982 h 1610"/>
              <a:gd name="T28" fmla="*/ 303467 w 1691"/>
              <a:gd name="T29" fmla="*/ 401287 h 1610"/>
              <a:gd name="T30" fmla="*/ 179060 w 1691"/>
              <a:gd name="T31" fmla="*/ 491982 h 1610"/>
              <a:gd name="T32" fmla="*/ 226881 w 1691"/>
              <a:gd name="T33" fmla="*/ 345503 h 1610"/>
              <a:gd name="T34" fmla="*/ 102474 w 1691"/>
              <a:gd name="T35" fmla="*/ 254808 h 1610"/>
              <a:gd name="T36" fmla="*/ 103912 w 1691"/>
              <a:gd name="T37" fmla="*/ 254808 h 1610"/>
              <a:gd name="T38" fmla="*/ 101755 w 1691"/>
              <a:gd name="T39" fmla="*/ 253369 h 1610"/>
              <a:gd name="T40" fmla="*/ 255645 w 1691"/>
              <a:gd name="T41" fmla="*/ 254089 h 1610"/>
              <a:gd name="T42" fmla="*/ 304186 w 1691"/>
              <a:gd name="T43" fmla="*/ 107610 h 1610"/>
              <a:gd name="T44" fmla="*/ 351288 w 1691"/>
              <a:gd name="T45" fmla="*/ 254808 h 1610"/>
              <a:gd name="T46" fmla="*/ 505898 w 1691"/>
              <a:gd name="T47" fmla="*/ 254808 h 1610"/>
              <a:gd name="T48" fmla="*/ 380772 w 1691"/>
              <a:gd name="T49" fmla="*/ 346223 h 1610"/>
              <a:gd name="T50" fmla="*/ 427154 w 1691"/>
              <a:gd name="T51" fmla="*/ 491982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ffectLst/>
        </p:spPr>
        <p:txBody>
          <a:bodyPr wrap="none" anchor="ctr"/>
          <a:lstStyle/>
          <a:p>
            <a:pPr eaLnBrk="1" fontAlgn="auto" hangingPunct="1">
              <a:spcBef>
                <a:spcPts val="0"/>
              </a:spcBef>
              <a:spcAft>
                <a:spcPts val="0"/>
              </a:spcAft>
              <a:defRPr/>
            </a:pPr>
            <a:endParaRPr lang="en-US" sz="1050" dirty="0">
              <a:latin typeface="+mn-lt"/>
            </a:endParaRPr>
          </a:p>
        </p:txBody>
      </p:sp>
      <p:sp>
        <p:nvSpPr>
          <p:cNvPr id="45" name="Freeform 18"/>
          <p:cNvSpPr>
            <a:spLocks noChangeArrowheads="1"/>
          </p:cNvSpPr>
          <p:nvPr userDrawn="1"/>
        </p:nvSpPr>
        <p:spPr bwMode="auto">
          <a:xfrm>
            <a:off x="1012032" y="4126706"/>
            <a:ext cx="394097" cy="395288"/>
          </a:xfrm>
          <a:custGeom>
            <a:avLst/>
            <a:gdLst>
              <a:gd name="T0" fmla="*/ 94520578 w 821"/>
              <a:gd name="T1" fmla="*/ 0 h 819"/>
              <a:gd name="T2" fmla="*/ 0 w 821"/>
              <a:gd name="T3" fmla="*/ 94519431 h 819"/>
              <a:gd name="T4" fmla="*/ 94520578 w 821"/>
              <a:gd name="T5" fmla="*/ 189501510 h 819"/>
              <a:gd name="T6" fmla="*/ 189040515 w 821"/>
              <a:gd name="T7" fmla="*/ 94519431 h 819"/>
              <a:gd name="T8" fmla="*/ 94520578 w 821"/>
              <a:gd name="T9" fmla="*/ 0 h 819"/>
              <a:gd name="T10" fmla="*/ 94520578 w 821"/>
              <a:gd name="T11" fmla="*/ 160543661 h 819"/>
              <a:gd name="T12" fmla="*/ 28817437 w 821"/>
              <a:gd name="T13" fmla="*/ 94519431 h 819"/>
              <a:gd name="T14" fmla="*/ 94520578 w 821"/>
              <a:gd name="T15" fmla="*/ 28957849 h 819"/>
              <a:gd name="T16" fmla="*/ 160223719 w 821"/>
              <a:gd name="T17" fmla="*/ 94519431 h 819"/>
              <a:gd name="T18" fmla="*/ 94520578 w 821"/>
              <a:gd name="T19" fmla="*/ 160543661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1" h="819">
                <a:moveTo>
                  <a:pt x="410" y="0"/>
                </a:moveTo>
                <a:cubicBezTo>
                  <a:pt x="185" y="0"/>
                  <a:pt x="0" y="183"/>
                  <a:pt x="0" y="408"/>
                </a:cubicBezTo>
                <a:cubicBezTo>
                  <a:pt x="0" y="634"/>
                  <a:pt x="185" y="818"/>
                  <a:pt x="410" y="818"/>
                </a:cubicBezTo>
                <a:cubicBezTo>
                  <a:pt x="635" y="818"/>
                  <a:pt x="820" y="634"/>
                  <a:pt x="820" y="408"/>
                </a:cubicBezTo>
                <a:cubicBezTo>
                  <a:pt x="820" y="183"/>
                  <a:pt x="635" y="0"/>
                  <a:pt x="410" y="0"/>
                </a:cubicBezTo>
                <a:close/>
                <a:moveTo>
                  <a:pt x="410" y="693"/>
                </a:moveTo>
                <a:cubicBezTo>
                  <a:pt x="252" y="693"/>
                  <a:pt x="125" y="566"/>
                  <a:pt x="125" y="408"/>
                </a:cubicBezTo>
                <a:cubicBezTo>
                  <a:pt x="125" y="251"/>
                  <a:pt x="252" y="125"/>
                  <a:pt x="410" y="125"/>
                </a:cubicBezTo>
                <a:cubicBezTo>
                  <a:pt x="568" y="125"/>
                  <a:pt x="695" y="251"/>
                  <a:pt x="695" y="408"/>
                </a:cubicBezTo>
                <a:cubicBezTo>
                  <a:pt x="695" y="564"/>
                  <a:pt x="566" y="693"/>
                  <a:pt x="410" y="6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E" sz="1050"/>
          </a:p>
        </p:txBody>
      </p:sp>
      <p:sp>
        <p:nvSpPr>
          <p:cNvPr id="46" name="Freeform 17" title="Icon of gears">
            <a:extLst>
              <a:ext uri="{FF2B5EF4-FFF2-40B4-BE49-F238E27FC236}">
                <a16:creationId xmlns:a16="http://schemas.microsoft.com/office/drawing/2014/main" id="{1BAD2BB4-D665-CD4C-A276-822C111AFFE7}"/>
              </a:ext>
            </a:extLst>
          </p:cNvPr>
          <p:cNvSpPr>
            <a:spLocks noChangeArrowheads="1"/>
          </p:cNvSpPr>
          <p:nvPr userDrawn="1"/>
        </p:nvSpPr>
        <p:spPr bwMode="auto">
          <a:xfrm>
            <a:off x="827485" y="3950494"/>
            <a:ext cx="748903" cy="748904"/>
          </a:xfrm>
          <a:custGeom>
            <a:avLst/>
            <a:gdLst>
              <a:gd name="T0" fmla="*/ 560028 w 1557"/>
              <a:gd name="T1" fmla="*/ 254100 h 1557"/>
              <a:gd name="T2" fmla="*/ 507121 w 1557"/>
              <a:gd name="T3" fmla="*/ 214149 h 1557"/>
              <a:gd name="T4" fmla="*/ 529075 w 1557"/>
              <a:gd name="T5" fmla="*/ 149005 h 1557"/>
              <a:gd name="T6" fmla="*/ 464291 w 1557"/>
              <a:gd name="T7" fmla="*/ 132089 h 1557"/>
              <a:gd name="T8" fmla="*/ 459972 w 1557"/>
              <a:gd name="T9" fmla="*/ 64065 h 1557"/>
              <a:gd name="T10" fmla="*/ 394107 w 1557"/>
              <a:gd name="T11" fmla="*/ 73063 h 1557"/>
              <a:gd name="T12" fmla="*/ 363154 w 1557"/>
              <a:gd name="T13" fmla="*/ 11157 h 1557"/>
              <a:gd name="T14" fmla="*/ 305928 w 1557"/>
              <a:gd name="T15" fmla="*/ 44989 h 1557"/>
              <a:gd name="T16" fmla="*/ 254100 w 1557"/>
              <a:gd name="T17" fmla="*/ 0 h 1557"/>
              <a:gd name="T18" fmla="*/ 214509 w 1557"/>
              <a:gd name="T19" fmla="*/ 52907 h 1557"/>
              <a:gd name="T20" fmla="*/ 148645 w 1557"/>
              <a:gd name="T21" fmla="*/ 30953 h 1557"/>
              <a:gd name="T22" fmla="*/ 131729 w 1557"/>
              <a:gd name="T23" fmla="*/ 95737 h 1557"/>
              <a:gd name="T24" fmla="*/ 64065 w 1557"/>
              <a:gd name="T25" fmla="*/ 100416 h 1557"/>
              <a:gd name="T26" fmla="*/ 72703 w 1557"/>
              <a:gd name="T27" fmla="*/ 165921 h 1557"/>
              <a:gd name="T28" fmla="*/ 10797 w 1557"/>
              <a:gd name="T29" fmla="*/ 196873 h 1557"/>
              <a:gd name="T30" fmla="*/ 44989 w 1557"/>
              <a:gd name="T31" fmla="*/ 254100 h 1557"/>
              <a:gd name="T32" fmla="*/ 0 w 1557"/>
              <a:gd name="T33" fmla="*/ 305567 h 1557"/>
              <a:gd name="T34" fmla="*/ 52908 w 1557"/>
              <a:gd name="T35" fmla="*/ 345518 h 1557"/>
              <a:gd name="T36" fmla="*/ 30953 w 1557"/>
              <a:gd name="T37" fmla="*/ 411022 h 1557"/>
              <a:gd name="T38" fmla="*/ 95737 w 1557"/>
              <a:gd name="T39" fmla="*/ 427938 h 1557"/>
              <a:gd name="T40" fmla="*/ 100056 w 1557"/>
              <a:gd name="T41" fmla="*/ 495602 h 1557"/>
              <a:gd name="T42" fmla="*/ 165561 w 1557"/>
              <a:gd name="T43" fmla="*/ 486964 h 1557"/>
              <a:gd name="T44" fmla="*/ 196514 w 1557"/>
              <a:gd name="T45" fmla="*/ 548870 h 1557"/>
              <a:gd name="T46" fmla="*/ 254100 w 1557"/>
              <a:gd name="T47" fmla="*/ 515038 h 1557"/>
              <a:gd name="T48" fmla="*/ 305928 w 1557"/>
              <a:gd name="T49" fmla="*/ 560027 h 1557"/>
              <a:gd name="T50" fmla="*/ 345519 w 1557"/>
              <a:gd name="T51" fmla="*/ 506760 h 1557"/>
              <a:gd name="T52" fmla="*/ 411023 w 1557"/>
              <a:gd name="T53" fmla="*/ 529074 h 1557"/>
              <a:gd name="T54" fmla="*/ 428299 w 1557"/>
              <a:gd name="T55" fmla="*/ 463930 h 1557"/>
              <a:gd name="T56" fmla="*/ 495963 w 1557"/>
              <a:gd name="T57" fmla="*/ 459611 h 1557"/>
              <a:gd name="T58" fmla="*/ 486965 w 1557"/>
              <a:gd name="T59" fmla="*/ 394106 h 1557"/>
              <a:gd name="T60" fmla="*/ 549231 w 1557"/>
              <a:gd name="T61" fmla="*/ 363154 h 1557"/>
              <a:gd name="T62" fmla="*/ 515039 w 1557"/>
              <a:gd name="T63" fmla="*/ 305567 h 1557"/>
              <a:gd name="T64" fmla="*/ 280734 w 1557"/>
              <a:gd name="T65" fmla="*/ 473648 h 1557"/>
              <a:gd name="T66" fmla="*/ 280734 w 1557"/>
              <a:gd name="T67" fmla="*/ 86379 h 1557"/>
              <a:gd name="T68" fmla="*/ 280734 w 1557"/>
              <a:gd name="T69" fmla="*/ 473648 h 1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7" h="1557">
                <a:moveTo>
                  <a:pt x="1556" y="849"/>
                </a:moveTo>
                <a:lnTo>
                  <a:pt x="1556" y="706"/>
                </a:lnTo>
                <a:lnTo>
                  <a:pt x="1431" y="706"/>
                </a:lnTo>
                <a:cubicBezTo>
                  <a:pt x="1427" y="667"/>
                  <a:pt x="1419" y="630"/>
                  <a:pt x="1409" y="595"/>
                </a:cubicBezTo>
                <a:lnTo>
                  <a:pt x="1526" y="547"/>
                </a:lnTo>
                <a:lnTo>
                  <a:pt x="1470" y="414"/>
                </a:lnTo>
                <a:lnTo>
                  <a:pt x="1353" y="461"/>
                </a:lnTo>
                <a:cubicBezTo>
                  <a:pt x="1335" y="428"/>
                  <a:pt x="1315" y="395"/>
                  <a:pt x="1290" y="367"/>
                </a:cubicBezTo>
                <a:lnTo>
                  <a:pt x="1378" y="279"/>
                </a:lnTo>
                <a:lnTo>
                  <a:pt x="1278" y="178"/>
                </a:lnTo>
                <a:lnTo>
                  <a:pt x="1190" y="266"/>
                </a:lnTo>
                <a:cubicBezTo>
                  <a:pt x="1161" y="242"/>
                  <a:pt x="1128" y="221"/>
                  <a:pt x="1095" y="203"/>
                </a:cubicBezTo>
                <a:lnTo>
                  <a:pt x="1142" y="86"/>
                </a:lnTo>
                <a:lnTo>
                  <a:pt x="1009" y="31"/>
                </a:lnTo>
                <a:lnTo>
                  <a:pt x="960" y="147"/>
                </a:lnTo>
                <a:cubicBezTo>
                  <a:pt x="923" y="137"/>
                  <a:pt x="886" y="129"/>
                  <a:pt x="850" y="125"/>
                </a:cubicBezTo>
                <a:lnTo>
                  <a:pt x="850" y="0"/>
                </a:lnTo>
                <a:lnTo>
                  <a:pt x="706" y="0"/>
                </a:lnTo>
                <a:lnTo>
                  <a:pt x="706" y="125"/>
                </a:lnTo>
                <a:cubicBezTo>
                  <a:pt x="667" y="129"/>
                  <a:pt x="630" y="137"/>
                  <a:pt x="596" y="147"/>
                </a:cubicBezTo>
                <a:lnTo>
                  <a:pt x="546" y="31"/>
                </a:lnTo>
                <a:lnTo>
                  <a:pt x="413" y="86"/>
                </a:lnTo>
                <a:lnTo>
                  <a:pt x="460" y="203"/>
                </a:lnTo>
                <a:cubicBezTo>
                  <a:pt x="428" y="221"/>
                  <a:pt x="395" y="242"/>
                  <a:pt x="366" y="266"/>
                </a:cubicBezTo>
                <a:lnTo>
                  <a:pt x="278" y="178"/>
                </a:lnTo>
                <a:lnTo>
                  <a:pt x="178" y="279"/>
                </a:lnTo>
                <a:lnTo>
                  <a:pt x="266" y="367"/>
                </a:lnTo>
                <a:cubicBezTo>
                  <a:pt x="241" y="395"/>
                  <a:pt x="221" y="428"/>
                  <a:pt x="202" y="461"/>
                </a:cubicBezTo>
                <a:lnTo>
                  <a:pt x="86" y="414"/>
                </a:lnTo>
                <a:lnTo>
                  <a:pt x="30" y="547"/>
                </a:lnTo>
                <a:lnTo>
                  <a:pt x="147" y="595"/>
                </a:lnTo>
                <a:cubicBezTo>
                  <a:pt x="137" y="632"/>
                  <a:pt x="129" y="669"/>
                  <a:pt x="125" y="706"/>
                </a:cubicBezTo>
                <a:lnTo>
                  <a:pt x="0" y="706"/>
                </a:lnTo>
                <a:lnTo>
                  <a:pt x="0" y="849"/>
                </a:lnTo>
                <a:lnTo>
                  <a:pt x="125" y="849"/>
                </a:lnTo>
                <a:cubicBezTo>
                  <a:pt x="129" y="888"/>
                  <a:pt x="137" y="925"/>
                  <a:pt x="147" y="960"/>
                </a:cubicBezTo>
                <a:lnTo>
                  <a:pt x="30" y="1009"/>
                </a:lnTo>
                <a:lnTo>
                  <a:pt x="86" y="1142"/>
                </a:lnTo>
                <a:lnTo>
                  <a:pt x="202" y="1095"/>
                </a:lnTo>
                <a:cubicBezTo>
                  <a:pt x="221" y="1127"/>
                  <a:pt x="241" y="1160"/>
                  <a:pt x="266" y="1189"/>
                </a:cubicBezTo>
                <a:lnTo>
                  <a:pt x="178" y="1277"/>
                </a:lnTo>
                <a:lnTo>
                  <a:pt x="278" y="1377"/>
                </a:lnTo>
                <a:lnTo>
                  <a:pt x="366" y="1289"/>
                </a:lnTo>
                <a:cubicBezTo>
                  <a:pt x="395" y="1314"/>
                  <a:pt x="428" y="1334"/>
                  <a:pt x="460" y="1353"/>
                </a:cubicBezTo>
                <a:lnTo>
                  <a:pt x="413" y="1470"/>
                </a:lnTo>
                <a:lnTo>
                  <a:pt x="546" y="1525"/>
                </a:lnTo>
                <a:lnTo>
                  <a:pt x="596" y="1408"/>
                </a:lnTo>
                <a:cubicBezTo>
                  <a:pt x="632" y="1418"/>
                  <a:pt x="669" y="1426"/>
                  <a:pt x="706" y="1431"/>
                </a:cubicBezTo>
                <a:lnTo>
                  <a:pt x="706" y="1556"/>
                </a:lnTo>
                <a:lnTo>
                  <a:pt x="850" y="1556"/>
                </a:lnTo>
                <a:lnTo>
                  <a:pt x="850" y="1431"/>
                </a:lnTo>
                <a:cubicBezTo>
                  <a:pt x="889" y="1426"/>
                  <a:pt x="925" y="1418"/>
                  <a:pt x="960" y="1408"/>
                </a:cubicBezTo>
                <a:lnTo>
                  <a:pt x="1009" y="1525"/>
                </a:lnTo>
                <a:lnTo>
                  <a:pt x="1142" y="1470"/>
                </a:lnTo>
                <a:lnTo>
                  <a:pt x="1095" y="1353"/>
                </a:lnTo>
                <a:cubicBezTo>
                  <a:pt x="1128" y="1334"/>
                  <a:pt x="1161" y="1314"/>
                  <a:pt x="1190" y="1289"/>
                </a:cubicBezTo>
                <a:lnTo>
                  <a:pt x="1278" y="1377"/>
                </a:lnTo>
                <a:lnTo>
                  <a:pt x="1378" y="1277"/>
                </a:lnTo>
                <a:lnTo>
                  <a:pt x="1290" y="1189"/>
                </a:lnTo>
                <a:cubicBezTo>
                  <a:pt x="1315" y="1160"/>
                  <a:pt x="1335" y="1127"/>
                  <a:pt x="1353" y="1095"/>
                </a:cubicBezTo>
                <a:lnTo>
                  <a:pt x="1470" y="1142"/>
                </a:lnTo>
                <a:lnTo>
                  <a:pt x="1526" y="1009"/>
                </a:lnTo>
                <a:lnTo>
                  <a:pt x="1409" y="960"/>
                </a:lnTo>
                <a:cubicBezTo>
                  <a:pt x="1419" y="923"/>
                  <a:pt x="1427" y="886"/>
                  <a:pt x="1431" y="849"/>
                </a:cubicBezTo>
                <a:lnTo>
                  <a:pt x="1556" y="849"/>
                </a:lnTo>
                <a:close/>
                <a:moveTo>
                  <a:pt x="780" y="1316"/>
                </a:moveTo>
                <a:cubicBezTo>
                  <a:pt x="483" y="1316"/>
                  <a:pt x="241" y="1074"/>
                  <a:pt x="241" y="777"/>
                </a:cubicBezTo>
                <a:cubicBezTo>
                  <a:pt x="241" y="481"/>
                  <a:pt x="483" y="240"/>
                  <a:pt x="780" y="240"/>
                </a:cubicBezTo>
                <a:cubicBezTo>
                  <a:pt x="1077" y="240"/>
                  <a:pt x="1319" y="481"/>
                  <a:pt x="1319" y="777"/>
                </a:cubicBezTo>
                <a:cubicBezTo>
                  <a:pt x="1319" y="1074"/>
                  <a:pt x="1077" y="1316"/>
                  <a:pt x="780" y="1316"/>
                </a:cubicBezTo>
                <a:close/>
              </a:path>
            </a:pathLst>
          </a:custGeom>
          <a:solidFill>
            <a:schemeClr val="bg1"/>
          </a:solidFill>
          <a:ln>
            <a:noFill/>
          </a:ln>
          <a:effectLst/>
        </p:spPr>
        <p:txBody>
          <a:bodyPr wrap="none" anchor="ctr"/>
          <a:lstStyle/>
          <a:p>
            <a:pPr eaLnBrk="1" fontAlgn="auto" hangingPunct="1">
              <a:spcBef>
                <a:spcPts val="0"/>
              </a:spcBef>
              <a:spcAft>
                <a:spcPts val="0"/>
              </a:spcAft>
              <a:defRPr/>
            </a:pPr>
            <a:endParaRPr lang="en-US" sz="1050" dirty="0">
              <a:latin typeface="+mn-lt"/>
            </a:endParaRPr>
          </a:p>
        </p:txBody>
      </p:sp>
      <p:sp>
        <p:nvSpPr>
          <p:cNvPr id="60" name="Content Placeholder 55">
            <a:extLst>
              <a:ext uri="{FF2B5EF4-FFF2-40B4-BE49-F238E27FC236}">
                <a16:creationId xmlns:a16="http://schemas.microsoft.com/office/drawing/2014/main" id="{4C783824-9D41-1543-9CFD-09A2936703DF}"/>
              </a:ext>
            </a:extLst>
          </p:cNvPr>
          <p:cNvSpPr>
            <a:spLocks noGrp="1"/>
          </p:cNvSpPr>
          <p:nvPr>
            <p:ph sz="quarter" idx="19"/>
          </p:nvPr>
        </p:nvSpPr>
        <p:spPr>
          <a:xfrm>
            <a:off x="7106771" y="915235"/>
            <a:ext cx="1669256" cy="1373981"/>
          </a:xfrm>
          <a:prstGeom prst="rect">
            <a:avLst/>
          </a:prstGeo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smtClean="0"/>
              <a:t>Edit Master text styles</a:t>
            </a:r>
          </a:p>
        </p:txBody>
      </p:sp>
      <p:sp>
        <p:nvSpPr>
          <p:cNvPr id="54" name="Content Placeholder 49">
            <a:extLst>
              <a:ext uri="{FF2B5EF4-FFF2-40B4-BE49-F238E27FC236}">
                <a16:creationId xmlns:a16="http://schemas.microsoft.com/office/drawing/2014/main" id="{34CEC6EB-38AC-9546-8ADE-94D0C25419E8}"/>
              </a:ext>
            </a:extLst>
          </p:cNvPr>
          <p:cNvSpPr>
            <a:spLocks noGrp="1"/>
          </p:cNvSpPr>
          <p:nvPr>
            <p:ph sz="quarter" idx="14"/>
          </p:nvPr>
        </p:nvSpPr>
        <p:spPr>
          <a:xfrm>
            <a:off x="7128284" y="2309956"/>
            <a:ext cx="1645106" cy="375047"/>
          </a:xfrm>
          <a:prstGeom prst="rect">
            <a:avLst/>
          </a:prstGeom>
        </p:spPr>
        <p:txBody>
          <a:bodyPr>
            <a:noAutofit/>
          </a:bodyPr>
          <a:lstStyle>
            <a:lvl1pPr marL="0" indent="0" algn="ctr">
              <a:buNone/>
              <a:defRPr sz="1800" b="1">
                <a:solidFill>
                  <a:schemeClr val="tx1"/>
                </a:solidFill>
                <a:latin typeface="+mj-lt"/>
              </a:defRPr>
            </a:lvl1pPr>
            <a:lvl2pPr marL="342900" indent="0" algn="ctr">
              <a:buNone/>
              <a:defRPr>
                <a:solidFill>
                  <a:schemeClr val="accent6"/>
                </a:solidFill>
              </a:defRPr>
            </a:lvl2pPr>
            <a:lvl3pPr marL="685800" indent="0" algn="ctr">
              <a:buNone/>
              <a:defRPr>
                <a:solidFill>
                  <a:schemeClr val="accent6"/>
                </a:solidFill>
              </a:defRPr>
            </a:lvl3pPr>
            <a:lvl4pPr marL="1028700" indent="0" algn="ctr">
              <a:buNone/>
              <a:defRPr>
                <a:solidFill>
                  <a:schemeClr val="accent6"/>
                </a:solidFill>
              </a:defRPr>
            </a:lvl4pPr>
            <a:lvl5pPr marL="1371600" indent="0" algn="ctr">
              <a:buNone/>
              <a:defRPr>
                <a:solidFill>
                  <a:schemeClr val="accent6"/>
                </a:solidFill>
              </a:defRPr>
            </a:lvl5pPr>
          </a:lstStyle>
          <a:p>
            <a:pPr lvl="0"/>
            <a:r>
              <a:rPr lang="en-US" smtClean="0"/>
              <a:t>Edit Master text styles</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5416408" y="3525439"/>
            <a:ext cx="1669256" cy="1373981"/>
          </a:xfrm>
          <a:prstGeom prst="rect">
            <a:avLst/>
          </a:prstGeo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smtClean="0"/>
              <a:t>Edit Master text styles</a:t>
            </a:r>
          </a:p>
        </p:txBody>
      </p:sp>
      <p:sp>
        <p:nvSpPr>
          <p:cNvPr id="53" name="Content Placeholder 49">
            <a:extLst>
              <a:ext uri="{FF2B5EF4-FFF2-40B4-BE49-F238E27FC236}">
                <a16:creationId xmlns:a16="http://schemas.microsoft.com/office/drawing/2014/main" id="{99F6596D-2AD7-D544-9525-DDDA908A6E84}"/>
              </a:ext>
            </a:extLst>
          </p:cNvPr>
          <p:cNvSpPr>
            <a:spLocks noGrp="1"/>
          </p:cNvSpPr>
          <p:nvPr>
            <p:ph sz="quarter" idx="13"/>
          </p:nvPr>
        </p:nvSpPr>
        <p:spPr>
          <a:xfrm>
            <a:off x="5428483" y="3118245"/>
            <a:ext cx="1645106" cy="375047"/>
          </a:xfrm>
          <a:prstGeom prst="rect">
            <a:avLst/>
          </a:prstGeom>
        </p:spPr>
        <p:txBody>
          <a:bodyPr>
            <a:noAutofit/>
          </a:bodyPr>
          <a:lstStyle>
            <a:lvl1pPr marL="0" indent="0" algn="ctr">
              <a:buNone/>
              <a:defRPr sz="1800" b="1">
                <a:solidFill>
                  <a:schemeClr val="tx1"/>
                </a:solidFill>
                <a:latin typeface="+mj-lt"/>
              </a:defRPr>
            </a:lvl1pPr>
            <a:lvl2pPr marL="342900" indent="0" algn="ctr">
              <a:buNone/>
              <a:defRPr>
                <a:solidFill>
                  <a:schemeClr val="accent6"/>
                </a:solidFill>
              </a:defRPr>
            </a:lvl2pPr>
            <a:lvl3pPr marL="685800" indent="0" algn="ctr">
              <a:buNone/>
              <a:defRPr>
                <a:solidFill>
                  <a:schemeClr val="accent6"/>
                </a:solidFill>
              </a:defRPr>
            </a:lvl3pPr>
            <a:lvl4pPr marL="1028700" indent="0" algn="ctr">
              <a:buNone/>
              <a:defRPr>
                <a:solidFill>
                  <a:schemeClr val="accent6"/>
                </a:solidFill>
              </a:defRPr>
            </a:lvl4pPr>
            <a:lvl5pPr marL="1371600" indent="0" algn="ctr">
              <a:buNone/>
              <a:defRPr>
                <a:solidFill>
                  <a:schemeClr val="accent6"/>
                </a:solidFill>
              </a:defRPr>
            </a:lvl5pPr>
          </a:lstStyle>
          <a:p>
            <a:pPr lvl="0"/>
            <a:r>
              <a:rPr lang="en-US" smtClean="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3758611" y="910309"/>
            <a:ext cx="1669256" cy="1373981"/>
          </a:xfrm>
          <a:prstGeom prst="rect">
            <a:avLst/>
          </a:prstGeo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smtClean="0"/>
              <a:t>Edit Master text styles</a:t>
            </a:r>
          </a:p>
        </p:txBody>
      </p:sp>
      <p:sp>
        <p:nvSpPr>
          <p:cNvPr id="52" name="Content Placeholder 49">
            <a:extLst>
              <a:ext uri="{FF2B5EF4-FFF2-40B4-BE49-F238E27FC236}">
                <a16:creationId xmlns:a16="http://schemas.microsoft.com/office/drawing/2014/main" id="{F3F2E1D1-95C0-2E46-A849-AE5D1FBE3A5D}"/>
              </a:ext>
            </a:extLst>
          </p:cNvPr>
          <p:cNvSpPr>
            <a:spLocks noGrp="1"/>
          </p:cNvSpPr>
          <p:nvPr>
            <p:ph sz="quarter" idx="12"/>
          </p:nvPr>
        </p:nvSpPr>
        <p:spPr>
          <a:xfrm>
            <a:off x="3746544" y="2316715"/>
            <a:ext cx="1645106" cy="375047"/>
          </a:xfrm>
          <a:prstGeom prst="rect">
            <a:avLst/>
          </a:prstGeom>
        </p:spPr>
        <p:txBody>
          <a:bodyPr>
            <a:noAutofit/>
          </a:bodyPr>
          <a:lstStyle>
            <a:lvl1pPr marL="0" indent="0" algn="ctr">
              <a:buNone/>
              <a:defRPr sz="1800" b="1">
                <a:solidFill>
                  <a:schemeClr val="tx1"/>
                </a:solidFill>
                <a:latin typeface="+mj-lt"/>
              </a:defRPr>
            </a:lvl1pPr>
            <a:lvl2pPr marL="342900" indent="0" algn="ctr">
              <a:buNone/>
              <a:defRPr>
                <a:solidFill>
                  <a:schemeClr val="accent6"/>
                </a:solidFill>
              </a:defRPr>
            </a:lvl2pPr>
            <a:lvl3pPr marL="685800" indent="0" algn="ctr">
              <a:buNone/>
              <a:defRPr>
                <a:solidFill>
                  <a:schemeClr val="accent6"/>
                </a:solidFill>
              </a:defRPr>
            </a:lvl3pPr>
            <a:lvl4pPr marL="1028700" indent="0" algn="ctr">
              <a:buNone/>
              <a:defRPr>
                <a:solidFill>
                  <a:schemeClr val="accent6"/>
                </a:solidFill>
              </a:defRPr>
            </a:lvl4pPr>
            <a:lvl5pPr marL="1371600" indent="0" algn="ctr">
              <a:buNone/>
              <a:defRPr>
                <a:solidFill>
                  <a:schemeClr val="accent6"/>
                </a:solidFill>
              </a:defRPr>
            </a:lvl5pPr>
          </a:lstStyle>
          <a:p>
            <a:pPr lvl="0"/>
            <a:r>
              <a:rPr lang="en-US" smtClean="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35717" y="3531387"/>
            <a:ext cx="1669256" cy="1373981"/>
          </a:xfrm>
          <a:prstGeom prst="rect">
            <a:avLst/>
          </a:prstGeo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smtClean="0"/>
              <a:t>Edit Master text styles</a:t>
            </a:r>
          </a:p>
        </p:txBody>
      </p:sp>
      <p:sp>
        <p:nvSpPr>
          <p:cNvPr id="51" name="Content Placeholder 49">
            <a:extLst>
              <a:ext uri="{FF2B5EF4-FFF2-40B4-BE49-F238E27FC236}">
                <a16:creationId xmlns:a16="http://schemas.microsoft.com/office/drawing/2014/main" id="{793DF339-0284-D243-A968-953CD06F740A}"/>
              </a:ext>
            </a:extLst>
          </p:cNvPr>
          <p:cNvSpPr>
            <a:spLocks noGrp="1"/>
          </p:cNvSpPr>
          <p:nvPr>
            <p:ph sz="quarter" idx="11"/>
          </p:nvPr>
        </p:nvSpPr>
        <p:spPr>
          <a:xfrm>
            <a:off x="2042857" y="3128221"/>
            <a:ext cx="1645106" cy="375047"/>
          </a:xfrm>
          <a:prstGeom prst="rect">
            <a:avLst/>
          </a:prstGeom>
        </p:spPr>
        <p:txBody>
          <a:bodyPr>
            <a:noAutofit/>
          </a:bodyPr>
          <a:lstStyle>
            <a:lvl1pPr marL="0" indent="0" algn="ctr">
              <a:buNone/>
              <a:defRPr sz="1800" b="1">
                <a:solidFill>
                  <a:schemeClr val="tx1"/>
                </a:solidFill>
                <a:latin typeface="+mj-lt"/>
              </a:defRPr>
            </a:lvl1pPr>
            <a:lvl2pPr marL="342900" indent="0" algn="ctr">
              <a:buNone/>
              <a:defRPr>
                <a:solidFill>
                  <a:schemeClr val="accent6"/>
                </a:solidFill>
              </a:defRPr>
            </a:lvl2pPr>
            <a:lvl3pPr marL="685800" indent="0" algn="ctr">
              <a:buNone/>
              <a:defRPr>
                <a:solidFill>
                  <a:schemeClr val="accent6"/>
                </a:solidFill>
              </a:defRPr>
            </a:lvl3pPr>
            <a:lvl4pPr marL="1028700" indent="0" algn="ctr">
              <a:buNone/>
              <a:defRPr>
                <a:solidFill>
                  <a:schemeClr val="accent6"/>
                </a:solidFill>
              </a:defRPr>
            </a:lvl4pPr>
            <a:lvl5pPr marL="1371600" indent="0" algn="ctr">
              <a:buNone/>
              <a:defRPr>
                <a:solidFill>
                  <a:schemeClr val="accent6"/>
                </a:solidFill>
              </a:defRPr>
            </a:lvl5pPr>
          </a:lstStyle>
          <a:p>
            <a:pPr lvl="0"/>
            <a:r>
              <a:rPr lang="en-US" smtClean="0"/>
              <a:t>Edit Master text styles</a:t>
            </a:r>
          </a:p>
        </p:txBody>
      </p:sp>
      <p:sp>
        <p:nvSpPr>
          <p:cNvPr id="56" name="Content Placeholder 55">
            <a:extLst>
              <a:ext uri="{FF2B5EF4-FFF2-40B4-BE49-F238E27FC236}">
                <a16:creationId xmlns:a16="http://schemas.microsoft.com/office/drawing/2014/main" id="{10739762-808E-A643-9980-6640E194CC02}"/>
              </a:ext>
            </a:extLst>
          </p:cNvPr>
          <p:cNvSpPr>
            <a:spLocks noGrp="1"/>
          </p:cNvSpPr>
          <p:nvPr>
            <p:ph sz="quarter" idx="15"/>
          </p:nvPr>
        </p:nvSpPr>
        <p:spPr>
          <a:xfrm>
            <a:off x="346354" y="910309"/>
            <a:ext cx="1669256" cy="1373981"/>
          </a:xfrm>
          <a:prstGeom prst="rect">
            <a:avLst/>
          </a:prstGeo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smtClean="0"/>
              <a:t>Edit Master text styles</a:t>
            </a:r>
          </a:p>
        </p:txBody>
      </p:sp>
      <p:sp>
        <p:nvSpPr>
          <p:cNvPr id="50" name="Content Placeholder 49">
            <a:extLst>
              <a:ext uri="{FF2B5EF4-FFF2-40B4-BE49-F238E27FC236}">
                <a16:creationId xmlns:a16="http://schemas.microsoft.com/office/drawing/2014/main" id="{7518B673-06A7-5442-8C84-0C4137AEF254}"/>
              </a:ext>
            </a:extLst>
          </p:cNvPr>
          <p:cNvSpPr>
            <a:spLocks noGrp="1"/>
          </p:cNvSpPr>
          <p:nvPr>
            <p:ph sz="quarter" idx="10"/>
          </p:nvPr>
        </p:nvSpPr>
        <p:spPr>
          <a:xfrm>
            <a:off x="370294" y="2309956"/>
            <a:ext cx="1645106" cy="375047"/>
          </a:xfrm>
          <a:prstGeom prst="rect">
            <a:avLst/>
          </a:prstGeom>
        </p:spPr>
        <p:txBody>
          <a:bodyPr>
            <a:noAutofit/>
          </a:bodyPr>
          <a:lstStyle>
            <a:lvl1pPr marL="0" indent="0" algn="ctr">
              <a:buNone/>
              <a:defRPr sz="1800" b="1">
                <a:solidFill>
                  <a:schemeClr val="tx1"/>
                </a:solidFill>
                <a:latin typeface="+mj-lt"/>
              </a:defRPr>
            </a:lvl1pPr>
            <a:lvl2pPr marL="342900" indent="0" algn="ctr">
              <a:buNone/>
              <a:defRPr>
                <a:solidFill>
                  <a:schemeClr val="accent6"/>
                </a:solidFill>
              </a:defRPr>
            </a:lvl2pPr>
            <a:lvl3pPr marL="685800" indent="0" algn="ctr">
              <a:buNone/>
              <a:defRPr>
                <a:solidFill>
                  <a:schemeClr val="accent6"/>
                </a:solidFill>
              </a:defRPr>
            </a:lvl3pPr>
            <a:lvl4pPr marL="1028700" indent="0" algn="ctr">
              <a:buNone/>
              <a:defRPr>
                <a:solidFill>
                  <a:schemeClr val="accent6"/>
                </a:solidFill>
              </a:defRPr>
            </a:lvl4pPr>
            <a:lvl5pPr marL="1371600" indent="0" algn="ctr">
              <a:buNone/>
              <a:defRPr>
                <a:solidFill>
                  <a:schemeClr val="accent6"/>
                </a:solidFill>
              </a:defRPr>
            </a:lvl5pPr>
          </a:lstStyle>
          <a:p>
            <a:pPr lvl="0"/>
            <a:r>
              <a:rPr lang="en-US" smtClean="0"/>
              <a:t>Edit Master text styles</a:t>
            </a:r>
          </a:p>
        </p:txBody>
      </p:sp>
      <p:sp>
        <p:nvSpPr>
          <p:cNvPr id="9" name="Title 8">
            <a:extLst>
              <a:ext uri="{FF2B5EF4-FFF2-40B4-BE49-F238E27FC236}">
                <a16:creationId xmlns:a16="http://schemas.microsoft.com/office/drawing/2014/main" id="{DAC52417-594B-7D46-8593-5D84D1F08848}"/>
              </a:ext>
            </a:extLst>
          </p:cNvPr>
          <p:cNvSpPr>
            <a:spLocks noGrp="1"/>
          </p:cNvSpPr>
          <p:nvPr>
            <p:ph type="title"/>
          </p:nvPr>
        </p:nvSpPr>
        <p:spPr>
          <a:xfrm>
            <a:off x="628650" y="177403"/>
            <a:ext cx="7886700" cy="551260"/>
          </a:xfrm>
          <a:prstGeom prst="rect">
            <a:avLst/>
          </a:prstGeom>
          <a:solidFill>
            <a:srgbClr val="DEDEDE"/>
          </a:solidFill>
        </p:spPr>
        <p:txBody>
          <a:bodyPr>
            <a:normAutofit/>
          </a:bodyPr>
          <a:lstStyle>
            <a:lvl1pPr algn="ctr">
              <a:defRPr sz="24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4466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945" y="1661262"/>
            <a:ext cx="5829300" cy="1102519"/>
          </a:xfrm>
        </p:spPr>
        <p:txBody>
          <a:bodyPr/>
          <a:lstStyle/>
          <a:p>
            <a:r>
              <a:rPr lang="en-US" sz="3200" dirty="0" smtClean="0">
                <a:solidFill>
                  <a:srgbClr val="68499A"/>
                </a:solidFill>
                <a:latin typeface="Arial Rounded MT Bold" panose="020F0704030504030204" pitchFamily="34" charset="0"/>
                <a:cs typeface="Arial Black"/>
              </a:rPr>
              <a:t>Eastern - Midlands Regional Waste Management Plan</a:t>
            </a:r>
            <a:endParaRPr lang="en-US" sz="3200" dirty="0">
              <a:solidFill>
                <a:srgbClr val="68499A"/>
              </a:solidFill>
              <a:latin typeface="Arial Rounded MT Bold" panose="020F0704030504030204" pitchFamily="34" charset="0"/>
              <a:cs typeface="Arial Black"/>
            </a:endParaRPr>
          </a:p>
        </p:txBody>
      </p:sp>
      <p:sp>
        <p:nvSpPr>
          <p:cNvPr id="3" name="Subtitle 2"/>
          <p:cNvSpPr>
            <a:spLocks noGrp="1"/>
          </p:cNvSpPr>
          <p:nvPr>
            <p:ph type="subTitle" idx="1"/>
          </p:nvPr>
        </p:nvSpPr>
        <p:spPr>
          <a:xfrm>
            <a:off x="1097280" y="2952207"/>
            <a:ext cx="6949441" cy="1509782"/>
          </a:xfrm>
        </p:spPr>
        <p:txBody>
          <a:bodyPr>
            <a:noAutofit/>
          </a:bodyPr>
          <a:lstStyle/>
          <a:p>
            <a:r>
              <a:rPr lang="en-US" dirty="0" smtClean="0">
                <a:solidFill>
                  <a:srgbClr val="8BC448"/>
                </a:solidFill>
              </a:rPr>
              <a:t>South Dublin County </a:t>
            </a:r>
            <a:r>
              <a:rPr lang="en-US" dirty="0" smtClean="0">
                <a:solidFill>
                  <a:srgbClr val="8BC448"/>
                </a:solidFill>
              </a:rPr>
              <a:t>Council</a:t>
            </a:r>
          </a:p>
          <a:p>
            <a:r>
              <a:rPr lang="en-US" dirty="0" smtClean="0">
                <a:solidFill>
                  <a:srgbClr val="8BC448"/>
                </a:solidFill>
              </a:rPr>
              <a:t>Environment &amp; Climate SPC</a:t>
            </a:r>
          </a:p>
          <a:p>
            <a:r>
              <a:rPr lang="en-US" dirty="0" smtClean="0">
                <a:solidFill>
                  <a:srgbClr val="8BC448"/>
                </a:solidFill>
              </a:rPr>
              <a:t> 2</a:t>
            </a:r>
            <a:r>
              <a:rPr lang="en-US" baseline="30000" dirty="0" smtClean="0">
                <a:solidFill>
                  <a:srgbClr val="8BC448"/>
                </a:solidFill>
              </a:rPr>
              <a:t>nd</a:t>
            </a:r>
            <a:r>
              <a:rPr lang="en-US" dirty="0" smtClean="0">
                <a:solidFill>
                  <a:srgbClr val="8BC448"/>
                </a:solidFill>
              </a:rPr>
              <a:t> November</a:t>
            </a:r>
            <a:r>
              <a:rPr lang="en-US" sz="2000" dirty="0" smtClean="0">
                <a:solidFill>
                  <a:srgbClr val="8BC448"/>
                </a:solidFill>
              </a:rPr>
              <a:t> </a:t>
            </a:r>
            <a:r>
              <a:rPr lang="en-US" dirty="0" smtClean="0">
                <a:solidFill>
                  <a:srgbClr val="8BC448"/>
                </a:solidFill>
              </a:rPr>
              <a:t>2021</a:t>
            </a:r>
            <a:r>
              <a:rPr lang="en-US" sz="2000" dirty="0" smtClean="0">
                <a:solidFill>
                  <a:srgbClr val="8BC448"/>
                </a:solidFill>
              </a:rPr>
              <a:t> </a:t>
            </a:r>
            <a:endParaRPr lang="en-US" dirty="0">
              <a:solidFill>
                <a:srgbClr val="8BC448"/>
              </a:solidFill>
            </a:endParaRPr>
          </a:p>
        </p:txBody>
      </p:sp>
      <p:sp>
        <p:nvSpPr>
          <p:cNvPr id="4" name="Rectangle 3"/>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pic>
        <p:nvPicPr>
          <p:cNvPr id="5" name="Picture 4" descr="Eastern_Midlands_Waste_RGB.jpg"/>
          <p:cNvPicPr>
            <a:picLocks noChangeAspect="1"/>
          </p:cNvPicPr>
          <p:nvPr/>
        </p:nvPicPr>
        <p:blipFill>
          <a:blip r:embed="rId2"/>
          <a:stretch>
            <a:fillRect/>
          </a:stretch>
        </p:blipFill>
        <p:spPr>
          <a:xfrm>
            <a:off x="4010296" y="193596"/>
            <a:ext cx="1398151" cy="996708"/>
          </a:xfrm>
          <a:prstGeom prst="rect">
            <a:avLst/>
          </a:prstGeom>
        </p:spPr>
      </p:pic>
    </p:spTree>
    <p:extLst>
      <p:ext uri="{BB962C8B-B14F-4D97-AF65-F5344CB8AC3E}">
        <p14:creationId xmlns:p14="http://schemas.microsoft.com/office/powerpoint/2010/main" val="262242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5" name="Picture 4"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6" name="Google Shape;137;p23"/>
          <p:cNvSpPr txBox="1">
            <a:spLocks noGrp="1"/>
          </p:cNvSpPr>
          <p:nvPr>
            <p:ph type="title"/>
          </p:nvPr>
        </p:nvSpPr>
        <p:spPr>
          <a:xfrm>
            <a:off x="0" y="28725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80" dirty="0" smtClean="0">
                <a:solidFill>
                  <a:srgbClr val="68499A"/>
                </a:solidFill>
                <a:latin typeface="Arial Rounded MT Bold" panose="020F0704030504030204" pitchFamily="34" charset="0"/>
              </a:rPr>
              <a:t>Always on advertising – Picnicking</a:t>
            </a:r>
            <a:endParaRPr sz="1880" dirty="0">
              <a:solidFill>
                <a:srgbClr val="68499A"/>
              </a:solidFill>
              <a:latin typeface="Arial Rounded MT Bold" panose="020F0704030504030204" pitchFamily="34" charset="0"/>
            </a:endParaRPr>
          </a:p>
        </p:txBody>
      </p:sp>
      <p:pic>
        <p:nvPicPr>
          <p:cNvPr id="8" name="Picture 7"/>
          <p:cNvPicPr>
            <a:picLocks noChangeAspect="1"/>
          </p:cNvPicPr>
          <p:nvPr/>
        </p:nvPicPr>
        <p:blipFill>
          <a:blip r:embed="rId3"/>
          <a:stretch>
            <a:fillRect/>
          </a:stretch>
        </p:blipFill>
        <p:spPr>
          <a:xfrm>
            <a:off x="1639388" y="1123768"/>
            <a:ext cx="2882207" cy="2895964"/>
          </a:xfrm>
          <a:prstGeom prst="rect">
            <a:avLst/>
          </a:prstGeom>
        </p:spPr>
      </p:pic>
      <p:pic>
        <p:nvPicPr>
          <p:cNvPr id="9" name="Picture 8"/>
          <p:cNvPicPr>
            <a:picLocks noChangeAspect="1"/>
          </p:cNvPicPr>
          <p:nvPr/>
        </p:nvPicPr>
        <p:blipFill>
          <a:blip r:embed="rId4"/>
          <a:stretch>
            <a:fillRect/>
          </a:stretch>
        </p:blipFill>
        <p:spPr>
          <a:xfrm>
            <a:off x="4804995" y="1123768"/>
            <a:ext cx="2882495" cy="2896287"/>
          </a:xfrm>
          <a:prstGeom prst="rect">
            <a:avLst/>
          </a:prstGeom>
        </p:spPr>
      </p:pic>
    </p:spTree>
    <p:extLst>
      <p:ext uri="{BB962C8B-B14F-4D97-AF65-F5344CB8AC3E}">
        <p14:creationId xmlns:p14="http://schemas.microsoft.com/office/powerpoint/2010/main" val="572889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Google Shape;137;p23"/>
          <p:cNvSpPr txBox="1">
            <a:spLocks noGrp="1"/>
          </p:cNvSpPr>
          <p:nvPr>
            <p:ph type="title"/>
          </p:nvPr>
        </p:nvSpPr>
        <p:spPr>
          <a:xfrm>
            <a:off x="0" y="287250"/>
            <a:ext cx="9144000" cy="572700"/>
          </a:xfrm>
          <a:prstGeom prst="rect">
            <a:avLst/>
          </a:prstGeom>
        </p:spPr>
        <p:txBody>
          <a:bodyPr spcFirstLastPara="1" wrap="square" lIns="91425" tIns="91425" rIns="91425" bIns="91425" anchor="t" anchorCtr="0">
            <a:noAutofit/>
          </a:bodyPr>
          <a:lstStyle/>
          <a:p>
            <a:pPr lvl="0" algn="ctr"/>
            <a:r>
              <a:rPr lang="en-GB" sz="1880" dirty="0">
                <a:solidFill>
                  <a:srgbClr val="68499A"/>
                </a:solidFill>
                <a:latin typeface="Arial Rounded MT Bold" panose="020F0704030504030204" pitchFamily="34" charset="0"/>
              </a:rPr>
              <a:t>Always on advertising – </a:t>
            </a:r>
            <a:r>
              <a:rPr lang="en-GB" sz="1880" dirty="0" smtClean="0">
                <a:solidFill>
                  <a:srgbClr val="68499A"/>
                </a:solidFill>
                <a:latin typeface="Arial Rounded MT Bold" panose="020F0704030504030204" pitchFamily="34" charset="0"/>
              </a:rPr>
              <a:t>Staycationing </a:t>
            </a:r>
            <a:endParaRPr sz="1880" dirty="0">
              <a:solidFill>
                <a:srgbClr val="68499A"/>
              </a:solidFill>
              <a:latin typeface="Arial Rounded MT Bold" panose="020F07040305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434" y="1240970"/>
            <a:ext cx="2866279" cy="28662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503" y="1240970"/>
            <a:ext cx="2867138" cy="2866279"/>
          </a:xfrm>
          <a:prstGeom prst="rect">
            <a:avLst/>
          </a:prstGeom>
        </p:spPr>
      </p:pic>
    </p:spTree>
    <p:extLst>
      <p:ext uri="{BB962C8B-B14F-4D97-AF65-F5344CB8AC3E}">
        <p14:creationId xmlns:p14="http://schemas.microsoft.com/office/powerpoint/2010/main" val="978431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5" name="Picture 4"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6" name="Google Shape;137;p23"/>
          <p:cNvSpPr txBox="1">
            <a:spLocks noGrp="1"/>
          </p:cNvSpPr>
          <p:nvPr>
            <p:ph type="title"/>
          </p:nvPr>
        </p:nvSpPr>
        <p:spPr>
          <a:xfrm>
            <a:off x="0" y="28725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80" dirty="0" smtClean="0">
                <a:solidFill>
                  <a:srgbClr val="68499A"/>
                </a:solidFill>
                <a:latin typeface="Arial Rounded MT Bold" panose="020F0704030504030204" pitchFamily="34" charset="0"/>
              </a:rPr>
              <a:t>Reintroduction of Soft Plastics</a:t>
            </a:r>
            <a:endParaRPr sz="1880" dirty="0">
              <a:solidFill>
                <a:srgbClr val="68499A"/>
              </a:solidFill>
              <a:latin typeface="Arial Rounded MT Bold" panose="020F0704030504030204" pitchFamily="34" charset="0"/>
            </a:endParaRPr>
          </a:p>
        </p:txBody>
      </p:sp>
      <p:sp>
        <p:nvSpPr>
          <p:cNvPr id="7" name="Content Placeholder 2"/>
          <p:cNvSpPr txBox="1">
            <a:spLocks/>
          </p:cNvSpPr>
          <p:nvPr/>
        </p:nvSpPr>
        <p:spPr>
          <a:xfrm>
            <a:off x="326571" y="727686"/>
            <a:ext cx="7192085" cy="370062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60000"/>
              </a:lnSpc>
              <a:buClr>
                <a:srgbClr val="8BC448"/>
              </a:buClr>
              <a:buNone/>
            </a:pPr>
            <a:r>
              <a:rPr lang="en-GB" sz="1600" dirty="0" smtClean="0">
                <a:solidFill>
                  <a:srgbClr val="47B0D0"/>
                </a:solidFill>
                <a:latin typeface="+mn-lt"/>
              </a:rPr>
              <a:t>National Media Launch 06</a:t>
            </a:r>
            <a:r>
              <a:rPr lang="en-GB" sz="1600" baseline="30000" dirty="0" smtClean="0">
                <a:solidFill>
                  <a:srgbClr val="47B0D0"/>
                </a:solidFill>
                <a:latin typeface="+mn-lt"/>
              </a:rPr>
              <a:t>th</a:t>
            </a:r>
            <a:r>
              <a:rPr lang="en-GB" sz="1600" dirty="0" smtClean="0">
                <a:solidFill>
                  <a:srgbClr val="47B0D0"/>
                </a:solidFill>
                <a:latin typeface="+mn-lt"/>
              </a:rPr>
              <a:t> September </a:t>
            </a:r>
          </a:p>
          <a:p>
            <a:pPr marL="425450" indent="-285750">
              <a:lnSpc>
                <a:spcPct val="160000"/>
              </a:lnSpc>
              <a:buClr>
                <a:srgbClr val="8BC448"/>
              </a:buClr>
              <a:buSzPct val="74000"/>
            </a:pPr>
            <a:r>
              <a:rPr lang="en-GB" sz="1600" dirty="0" smtClean="0">
                <a:solidFill>
                  <a:srgbClr val="47B0D0"/>
                </a:solidFill>
                <a:latin typeface="+mn-lt"/>
              </a:rPr>
              <a:t>Minister Ossian Smyth &amp; Roz Purcell </a:t>
            </a:r>
          </a:p>
          <a:p>
            <a:pPr marL="425450" indent="-285750">
              <a:lnSpc>
                <a:spcPct val="160000"/>
              </a:lnSpc>
              <a:buClr>
                <a:srgbClr val="8BC448"/>
              </a:buClr>
              <a:buSzPct val="74000"/>
            </a:pPr>
            <a:r>
              <a:rPr lang="en-GB" sz="1600" u="sng" dirty="0" smtClean="0">
                <a:solidFill>
                  <a:srgbClr val="47B0D0"/>
                </a:solidFill>
                <a:latin typeface="+mn-lt"/>
              </a:rPr>
              <a:t>Coverage</a:t>
            </a:r>
            <a:r>
              <a:rPr lang="en-GB" sz="1600" dirty="0" smtClean="0">
                <a:solidFill>
                  <a:srgbClr val="47B0D0"/>
                </a:solidFill>
                <a:latin typeface="+mn-lt"/>
              </a:rPr>
              <a:t> – RTE, Virgin prime time news – Morning TV – Interviews on Major radio stations – extensive coverage in traditional and digital media</a:t>
            </a:r>
          </a:p>
          <a:p>
            <a:pPr marL="139700" indent="0">
              <a:lnSpc>
                <a:spcPct val="160000"/>
              </a:lnSpc>
              <a:buClr>
                <a:srgbClr val="8BC448"/>
              </a:buClr>
              <a:buNone/>
            </a:pPr>
            <a:r>
              <a:rPr lang="en-GB" sz="1600" dirty="0" smtClean="0">
                <a:solidFill>
                  <a:srgbClr val="47B0D0"/>
                </a:solidFill>
                <a:latin typeface="+mn-lt"/>
              </a:rPr>
              <a:t>Campaign will run from September until the end of the year:</a:t>
            </a:r>
          </a:p>
          <a:p>
            <a:pPr marL="425450" indent="-285750">
              <a:lnSpc>
                <a:spcPct val="160000"/>
              </a:lnSpc>
              <a:buClr>
                <a:srgbClr val="8BC448"/>
              </a:buClr>
              <a:buSzPct val="70000"/>
            </a:pPr>
            <a:r>
              <a:rPr lang="en-GB" sz="1600" dirty="0" smtClean="0">
                <a:solidFill>
                  <a:srgbClr val="47B0D0"/>
                </a:solidFill>
                <a:latin typeface="+mn-lt"/>
              </a:rPr>
              <a:t>TV – RTE, Virgin, TG4 &amp; Sky</a:t>
            </a:r>
          </a:p>
          <a:p>
            <a:pPr marL="425450" indent="-285750">
              <a:lnSpc>
                <a:spcPct val="160000"/>
              </a:lnSpc>
              <a:buClr>
                <a:srgbClr val="8BC448"/>
              </a:buClr>
              <a:buSzPct val="70000"/>
            </a:pPr>
            <a:r>
              <a:rPr lang="en-GB" sz="1600" dirty="0" smtClean="0">
                <a:solidFill>
                  <a:srgbClr val="47B0D0"/>
                </a:solidFill>
                <a:latin typeface="+mn-lt"/>
              </a:rPr>
              <a:t>Radio – Alternates around the country will get regional &amp; national air time</a:t>
            </a:r>
          </a:p>
          <a:p>
            <a:pPr marL="425450" indent="-285750">
              <a:lnSpc>
                <a:spcPct val="160000"/>
              </a:lnSpc>
              <a:buClr>
                <a:srgbClr val="8BC448"/>
              </a:buClr>
              <a:buSzPct val="70000"/>
            </a:pPr>
            <a:r>
              <a:rPr lang="en-GB" sz="1600" dirty="0" smtClean="0">
                <a:solidFill>
                  <a:srgbClr val="47B0D0"/>
                </a:solidFill>
                <a:latin typeface="+mn-lt"/>
              </a:rPr>
              <a:t>Digital – utilise </a:t>
            </a:r>
            <a:r>
              <a:rPr lang="en-GB" sz="1600" dirty="0">
                <a:solidFill>
                  <a:srgbClr val="47B0D0"/>
                </a:solidFill>
                <a:latin typeface="+mn-lt"/>
              </a:rPr>
              <a:t>affinity </a:t>
            </a:r>
            <a:r>
              <a:rPr lang="en-GB" sz="1600" dirty="0" smtClean="0">
                <a:solidFill>
                  <a:srgbClr val="47B0D0"/>
                </a:solidFill>
                <a:latin typeface="+mn-lt"/>
              </a:rPr>
              <a:t>targeting</a:t>
            </a:r>
          </a:p>
          <a:p>
            <a:pPr marL="425450" indent="-285750">
              <a:lnSpc>
                <a:spcPct val="160000"/>
              </a:lnSpc>
              <a:buClr>
                <a:srgbClr val="8BC448"/>
              </a:buClr>
              <a:buSzPct val="70000"/>
            </a:pPr>
            <a:r>
              <a:rPr lang="en-GB" sz="1600" dirty="0" smtClean="0">
                <a:solidFill>
                  <a:srgbClr val="47B0D0"/>
                </a:solidFill>
                <a:latin typeface="+mn-lt"/>
              </a:rPr>
              <a:t>Social – Facebook, Instagram, Twitter &amp; YouTube </a:t>
            </a:r>
            <a:endParaRPr lang="en-IE" sz="1600" dirty="0">
              <a:solidFill>
                <a:srgbClr val="47B0D0"/>
              </a:solidFill>
              <a:latin typeface="+mn-lt"/>
            </a:endParaRPr>
          </a:p>
          <a:p>
            <a:pPr marL="596900" lvl="1" indent="0">
              <a:lnSpc>
                <a:spcPct val="160000"/>
              </a:lnSpc>
              <a:buClr>
                <a:srgbClr val="8BC448"/>
              </a:buClr>
              <a:buSzPct val="70000"/>
              <a:buNone/>
            </a:pPr>
            <a:endParaRPr lang="en-GB" sz="1200" dirty="0" smtClean="0">
              <a:solidFill>
                <a:srgbClr val="47B0D0"/>
              </a:solidFill>
              <a:latin typeface="+mn-lt"/>
            </a:endParaRPr>
          </a:p>
        </p:txBody>
      </p:sp>
      <p:pic>
        <p:nvPicPr>
          <p:cNvPr id="1026" name="Picture 2" descr="Launch a website using the default browser after a user logs on a Windows  device - Modern Workplace"/>
          <p:cNvPicPr>
            <a:picLocks noChangeAspect="1" noChangeArrowheads="1"/>
          </p:cNvPicPr>
          <p:nvPr/>
        </p:nvPicPr>
        <p:blipFill rotWithShape="1">
          <a:blip r:embed="rId3">
            <a:clrChange>
              <a:clrFrom>
                <a:srgbClr val="58BFC8"/>
              </a:clrFrom>
              <a:clrTo>
                <a:srgbClr val="58BFC8">
                  <a:alpha val="0"/>
                </a:srgbClr>
              </a:clrTo>
            </a:clrChange>
            <a:extLst>
              <a:ext uri="{28A0092B-C50C-407E-A947-70E740481C1C}">
                <a14:useLocalDpi xmlns:a14="http://schemas.microsoft.com/office/drawing/2010/main" val="0"/>
              </a:ext>
            </a:extLst>
          </a:blip>
          <a:srcRect l="58745" r="17411" b="20045"/>
          <a:stretch/>
        </p:blipFill>
        <p:spPr bwMode="auto">
          <a:xfrm rot="1073521">
            <a:off x="7543121" y="1771709"/>
            <a:ext cx="718457" cy="160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7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5" name="Picture 4" descr="Eastern_Midlands_Waste_RGB.jpg"/>
          <p:cNvPicPr>
            <a:picLocks noChangeAspect="1"/>
          </p:cNvPicPr>
          <p:nvPr/>
        </p:nvPicPr>
        <p:blipFill>
          <a:blip r:embed="rId2"/>
          <a:stretch>
            <a:fillRect/>
          </a:stretch>
        </p:blipFill>
        <p:spPr>
          <a:xfrm>
            <a:off x="8405090" y="4634210"/>
            <a:ext cx="541676" cy="386148"/>
          </a:xfrm>
          <a:prstGeom prst="rect">
            <a:avLst/>
          </a:prstGeom>
        </p:spPr>
      </p:pic>
      <p:sp>
        <p:nvSpPr>
          <p:cNvPr id="6" name="Google Shape;137;p23"/>
          <p:cNvSpPr txBox="1">
            <a:spLocks noGrp="1"/>
          </p:cNvSpPr>
          <p:nvPr>
            <p:ph type="title"/>
          </p:nvPr>
        </p:nvSpPr>
        <p:spPr>
          <a:xfrm>
            <a:off x="0" y="28725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80" dirty="0" smtClean="0">
                <a:solidFill>
                  <a:srgbClr val="68499A"/>
                </a:solidFill>
                <a:latin typeface="Arial Rounded MT Bold" panose="020F0704030504030204" pitchFamily="34" charset="0"/>
              </a:rPr>
              <a:t>Reintroduction of Soft Plastics</a:t>
            </a:r>
            <a:endParaRPr sz="1880" dirty="0">
              <a:solidFill>
                <a:srgbClr val="68499A"/>
              </a:solidFill>
              <a:latin typeface="Arial Rounded MT Bold" panose="020F070403050403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987" y="859950"/>
            <a:ext cx="3798026" cy="379802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987" y="859951"/>
            <a:ext cx="3798026" cy="379802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2986" y="859948"/>
            <a:ext cx="3798027" cy="379802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985" y="859945"/>
            <a:ext cx="3798028" cy="3801544"/>
          </a:xfrm>
          <a:prstGeom prst="rect">
            <a:avLst/>
          </a:prstGeom>
        </p:spPr>
      </p:pic>
    </p:spTree>
    <p:extLst>
      <p:ext uri="{BB962C8B-B14F-4D97-AF65-F5344CB8AC3E}">
        <p14:creationId xmlns:p14="http://schemas.microsoft.com/office/powerpoint/2010/main" val="407662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solidFill>
                  <a:srgbClr val="68499A"/>
                </a:solidFill>
                <a:latin typeface="Arial Rounded MT Bold" panose="020F0704030504030204" pitchFamily="34" charset="0"/>
                <a:cs typeface="Arial Black"/>
              </a:rPr>
              <a:t>Schools Composting Project</a:t>
            </a:r>
            <a:endParaRPr lang="en-IE" sz="1800" dirty="0"/>
          </a:p>
        </p:txBody>
      </p:sp>
      <p:sp>
        <p:nvSpPr>
          <p:cNvPr id="3" name="Text Placeholder 2"/>
          <p:cNvSpPr>
            <a:spLocks noGrp="1"/>
          </p:cNvSpPr>
          <p:nvPr>
            <p:ph type="body" idx="1"/>
          </p:nvPr>
        </p:nvSpPr>
        <p:spPr>
          <a:xfrm>
            <a:off x="296828" y="845498"/>
            <a:ext cx="6724457" cy="4026948"/>
          </a:xfrm>
        </p:spPr>
        <p:txBody>
          <a:bodyPr/>
          <a:lstStyle/>
          <a:p>
            <a:pPr>
              <a:lnSpc>
                <a:spcPct val="150000"/>
              </a:lnSpc>
              <a:buClr>
                <a:srgbClr val="00B050"/>
              </a:buClr>
              <a:buSzPct val="66000"/>
            </a:pPr>
            <a:r>
              <a:rPr lang="en-US" dirty="0" smtClean="0">
                <a:solidFill>
                  <a:srgbClr val="47B0D0"/>
                </a:solidFill>
                <a:latin typeface="+mn-lt"/>
              </a:rPr>
              <a:t>4 Dublin Councils are involved in a large Schools Composting Project – this is a pilot and can be replicated in other areas going forward.</a:t>
            </a:r>
          </a:p>
          <a:p>
            <a:pPr>
              <a:lnSpc>
                <a:spcPct val="150000"/>
              </a:lnSpc>
              <a:buClr>
                <a:srgbClr val="00B050"/>
              </a:buClr>
              <a:buSzPct val="66000"/>
            </a:pPr>
            <a:r>
              <a:rPr lang="en-US" dirty="0" smtClean="0">
                <a:solidFill>
                  <a:srgbClr val="47B0D0"/>
                </a:solidFill>
                <a:latin typeface="+mn-lt"/>
              </a:rPr>
              <a:t>Project is being run over 2 years, regional office has committed €35k (plus extra for caddies) and the Dublin LAs are contributing between 10-15k each</a:t>
            </a:r>
          </a:p>
          <a:p>
            <a:pPr>
              <a:lnSpc>
                <a:spcPct val="150000"/>
              </a:lnSpc>
              <a:buClr>
                <a:srgbClr val="00B050"/>
              </a:buClr>
              <a:buSzPct val="66000"/>
            </a:pPr>
            <a:r>
              <a:rPr lang="en-US" dirty="0" smtClean="0">
                <a:solidFill>
                  <a:srgbClr val="47B0D0"/>
                </a:solidFill>
                <a:latin typeface="+mn-lt"/>
              </a:rPr>
              <a:t>100 schools will be involved – most have been recruited already</a:t>
            </a:r>
          </a:p>
          <a:p>
            <a:pPr>
              <a:lnSpc>
                <a:spcPct val="150000"/>
              </a:lnSpc>
              <a:buClr>
                <a:srgbClr val="00B050"/>
              </a:buClr>
              <a:buSzPct val="66000"/>
            </a:pPr>
            <a:r>
              <a:rPr lang="en-US" dirty="0" smtClean="0">
                <a:solidFill>
                  <a:srgbClr val="47B0D0"/>
                </a:solidFill>
                <a:latin typeface="+mn-lt"/>
              </a:rPr>
              <a:t>Each school will get a composting system including a compost area and </a:t>
            </a:r>
            <a:r>
              <a:rPr lang="en-US" dirty="0" err="1" smtClean="0">
                <a:solidFill>
                  <a:srgbClr val="47B0D0"/>
                </a:solidFill>
                <a:latin typeface="+mn-lt"/>
              </a:rPr>
              <a:t>wormery</a:t>
            </a:r>
            <a:r>
              <a:rPr lang="en-US" dirty="0" smtClean="0">
                <a:solidFill>
                  <a:srgbClr val="47B0D0"/>
                </a:solidFill>
                <a:latin typeface="+mn-lt"/>
              </a:rPr>
              <a:t> and equipment </a:t>
            </a:r>
            <a:r>
              <a:rPr lang="en-US" dirty="0" err="1" smtClean="0">
                <a:solidFill>
                  <a:srgbClr val="47B0D0"/>
                </a:solidFill>
                <a:latin typeface="+mn-lt"/>
              </a:rPr>
              <a:t>ie</a:t>
            </a:r>
            <a:r>
              <a:rPr lang="en-US" dirty="0" smtClean="0">
                <a:solidFill>
                  <a:srgbClr val="47B0D0"/>
                </a:solidFill>
                <a:latin typeface="+mn-lt"/>
              </a:rPr>
              <a:t>. </a:t>
            </a:r>
            <a:r>
              <a:rPr lang="en-US" dirty="0">
                <a:solidFill>
                  <a:srgbClr val="47B0D0"/>
                </a:solidFill>
                <a:latin typeface="+mn-lt"/>
              </a:rPr>
              <a:t>c</a:t>
            </a:r>
            <a:r>
              <a:rPr lang="en-US" dirty="0" smtClean="0">
                <a:solidFill>
                  <a:srgbClr val="47B0D0"/>
                </a:solidFill>
                <a:latin typeface="+mn-lt"/>
              </a:rPr>
              <a:t>addies, liners</a:t>
            </a:r>
            <a:endParaRPr lang="en-US" dirty="0">
              <a:solidFill>
                <a:srgbClr val="47B0D0"/>
              </a:solidFill>
              <a:latin typeface="+mn-lt"/>
            </a:endParaRPr>
          </a:p>
          <a:p>
            <a:pPr>
              <a:lnSpc>
                <a:spcPct val="150000"/>
              </a:lnSpc>
              <a:buClr>
                <a:srgbClr val="00B050"/>
              </a:buClr>
              <a:buSzPct val="66000"/>
            </a:pPr>
            <a:r>
              <a:rPr lang="en-US" dirty="0" smtClean="0">
                <a:solidFill>
                  <a:srgbClr val="47B0D0"/>
                </a:solidFill>
                <a:latin typeface="+mn-lt"/>
              </a:rPr>
              <a:t>Project includes a suite of resources for schools including web site, video tutorials, master composter training, online repository (base camp), class room materials, school visits</a:t>
            </a:r>
          </a:p>
          <a:p>
            <a:pPr>
              <a:lnSpc>
                <a:spcPct val="150000"/>
              </a:lnSpc>
              <a:buClr>
                <a:srgbClr val="00B050"/>
              </a:buClr>
              <a:buSzPct val="66000"/>
            </a:pPr>
            <a:r>
              <a:rPr lang="en-US" dirty="0" smtClean="0">
                <a:solidFill>
                  <a:srgbClr val="47B0D0"/>
                </a:solidFill>
                <a:latin typeface="+mn-lt"/>
              </a:rPr>
              <a:t>Project team/steering group includes EAOs, CTC, Craig Benton (community composting expert) and the EMWRO</a:t>
            </a:r>
            <a:endParaRPr lang="en-US" dirty="0">
              <a:solidFill>
                <a:srgbClr val="47B0D0"/>
              </a:solidFill>
              <a:latin typeface="+mn-lt"/>
            </a:endParaRPr>
          </a:p>
          <a:p>
            <a:pPr>
              <a:lnSpc>
                <a:spcPct val="150000"/>
              </a:lnSpc>
            </a:pPr>
            <a:endParaRPr lang="en-IE" dirty="0">
              <a:latin typeface="+mn-lt"/>
            </a:endParaRPr>
          </a:p>
        </p:txBody>
      </p:sp>
      <p:pic>
        <p:nvPicPr>
          <p:cNvPr id="5" name="Picture 4"/>
          <p:cNvPicPr>
            <a:picLocks noChangeAspect="1"/>
          </p:cNvPicPr>
          <p:nvPr/>
        </p:nvPicPr>
        <p:blipFill>
          <a:blip r:embed="rId2"/>
          <a:stretch>
            <a:fillRect/>
          </a:stretch>
        </p:blipFill>
        <p:spPr>
          <a:xfrm>
            <a:off x="7021285" y="1617765"/>
            <a:ext cx="1863266" cy="2470674"/>
          </a:xfrm>
          <a:prstGeom prst="rect">
            <a:avLst/>
          </a:prstGeom>
        </p:spPr>
      </p:pic>
      <p:sp>
        <p:nvSpPr>
          <p:cNvPr id="6" name="Rectangle 5"/>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58038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287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80" dirty="0">
                <a:solidFill>
                  <a:srgbClr val="68499A"/>
                </a:solidFill>
                <a:latin typeface="Arial Rounded MT Bold" panose="020F0704030504030204" pitchFamily="34" charset="0"/>
              </a:rPr>
              <a:t>ADI - Materials</a:t>
            </a:r>
            <a:endParaRPr sz="1880" dirty="0">
              <a:solidFill>
                <a:srgbClr val="68499A"/>
              </a:solidFill>
              <a:latin typeface="Arial Rounded MT Bold" panose="020F0704030504030204" pitchFamily="34" charset="0"/>
            </a:endParaRPr>
          </a:p>
        </p:txBody>
      </p:sp>
      <p:sp>
        <p:nvSpPr>
          <p:cNvPr id="130" name="Google Shape;130;p22"/>
          <p:cNvSpPr txBox="1">
            <a:spLocks noGrp="1"/>
          </p:cNvSpPr>
          <p:nvPr>
            <p:ph type="body" idx="1"/>
          </p:nvPr>
        </p:nvSpPr>
        <p:spPr>
          <a:xfrm>
            <a:off x="311700" y="859950"/>
            <a:ext cx="8520600" cy="13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47B0D0"/>
                </a:solidFill>
              </a:rPr>
              <a:t>The Anti-Dumping Initiative (ADI) Campaign aims to deliver a suite of materials that can be used by both Local Authority staff and also by community groups and organisations highlighting the importance of eliminating illegal dumping activities in their functional areas and communities.</a:t>
            </a:r>
            <a:endParaRPr dirty="0">
              <a:solidFill>
                <a:srgbClr val="47B0D0"/>
              </a:solidFill>
            </a:endParaRPr>
          </a:p>
          <a:p>
            <a:pPr marL="0" lvl="0" indent="0" algn="l" rtl="0">
              <a:spcBef>
                <a:spcPts val="1600"/>
              </a:spcBef>
              <a:spcAft>
                <a:spcPts val="1600"/>
              </a:spcAft>
              <a:buNone/>
            </a:pPr>
            <a:endParaRPr dirty="0">
              <a:solidFill>
                <a:srgbClr val="47B0D0"/>
              </a:solidFill>
            </a:endParaRPr>
          </a:p>
        </p:txBody>
      </p:sp>
      <p:sp>
        <p:nvSpPr>
          <p:cNvPr id="131" name="Google Shape;131;p22"/>
          <p:cNvSpPr txBox="1"/>
          <p:nvPr/>
        </p:nvSpPr>
        <p:spPr>
          <a:xfrm>
            <a:off x="1125450" y="2335075"/>
            <a:ext cx="3513300" cy="23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dirty="0">
                <a:solidFill>
                  <a:srgbClr val="47B0D0"/>
                </a:solidFill>
              </a:rPr>
              <a:t>Local Authorities (LAs)</a:t>
            </a:r>
            <a:endParaRPr b="1"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ADI Campaign materials will be</a:t>
            </a:r>
            <a:endParaRPr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used by LAs to highlight to the</a:t>
            </a:r>
            <a:endParaRPr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citizen, the issues associated will</a:t>
            </a:r>
            <a:endParaRPr dirty="0">
              <a:solidFill>
                <a:srgbClr val="47B0D0"/>
              </a:solidFill>
            </a:endParaRPr>
          </a:p>
          <a:p>
            <a:pPr marL="0" lvl="0" indent="0" algn="l" rtl="0">
              <a:spcBef>
                <a:spcPts val="0"/>
              </a:spcBef>
              <a:spcAft>
                <a:spcPts val="0"/>
              </a:spcAft>
              <a:buNone/>
            </a:pPr>
            <a:r>
              <a:rPr lang="en-GB" dirty="0">
                <a:solidFill>
                  <a:srgbClr val="47B0D0"/>
                </a:solidFill>
              </a:rPr>
              <a:t>illegal dumping activity:</a:t>
            </a:r>
            <a:endParaRPr dirty="0">
              <a:solidFill>
                <a:srgbClr val="47B0D0"/>
              </a:solidFill>
            </a:endParaRPr>
          </a:p>
          <a:p>
            <a:pPr marL="0" lvl="0" indent="0" algn="l" rtl="0">
              <a:spcBef>
                <a:spcPts val="0"/>
              </a:spcBef>
              <a:spcAft>
                <a:spcPts val="0"/>
              </a:spcAft>
              <a:buNone/>
            </a:pP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Press (newspaper / radio)</a:t>
            </a: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Posters</a:t>
            </a: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Social Media</a:t>
            </a:r>
            <a:endParaRPr dirty="0">
              <a:solidFill>
                <a:srgbClr val="47B0D0"/>
              </a:solidFill>
            </a:endParaRPr>
          </a:p>
          <a:p>
            <a:pPr marL="0" lvl="0" indent="0" algn="l" rtl="0">
              <a:spcBef>
                <a:spcPts val="0"/>
              </a:spcBef>
              <a:spcAft>
                <a:spcPts val="0"/>
              </a:spcAft>
              <a:buNone/>
            </a:pPr>
            <a:endParaRPr dirty="0">
              <a:solidFill>
                <a:srgbClr val="47B0D0"/>
              </a:solidFill>
            </a:endParaRPr>
          </a:p>
        </p:txBody>
      </p:sp>
      <p:sp>
        <p:nvSpPr>
          <p:cNvPr id="132" name="Google Shape;132;p22"/>
          <p:cNvSpPr txBox="1"/>
          <p:nvPr/>
        </p:nvSpPr>
        <p:spPr>
          <a:xfrm>
            <a:off x="4901550" y="2335075"/>
            <a:ext cx="3471000" cy="23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dirty="0">
                <a:solidFill>
                  <a:srgbClr val="47B0D0"/>
                </a:solidFill>
              </a:rPr>
              <a:t>Local Communities</a:t>
            </a:r>
            <a:endParaRPr b="1"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(Community Groups, Organisations,</a:t>
            </a:r>
            <a:endParaRPr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Corporates &amp; Schools)</a:t>
            </a:r>
            <a:endParaRPr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Further support and enhance</a:t>
            </a:r>
            <a:endParaRPr dirty="0">
              <a:solidFill>
                <a:srgbClr val="47B0D0"/>
              </a:solidFill>
            </a:endParaRPr>
          </a:p>
          <a:p>
            <a:pPr marL="0" lvl="0" indent="0" algn="l" rtl="0">
              <a:spcBef>
                <a:spcPts val="0"/>
              </a:spcBef>
              <a:spcAft>
                <a:spcPts val="0"/>
              </a:spcAft>
              <a:buClr>
                <a:schemeClr val="dk1"/>
              </a:buClr>
              <a:buSzPts val="1100"/>
              <a:buFont typeface="Arial"/>
              <a:buNone/>
            </a:pPr>
            <a:r>
              <a:rPr lang="en-GB" dirty="0">
                <a:solidFill>
                  <a:srgbClr val="47B0D0"/>
                </a:solidFill>
              </a:rPr>
              <a:t>LA message, targeting the citizen</a:t>
            </a:r>
            <a:endParaRPr dirty="0">
              <a:solidFill>
                <a:srgbClr val="47B0D0"/>
              </a:solidFill>
            </a:endParaRPr>
          </a:p>
          <a:p>
            <a:pPr marL="0" lvl="0" indent="0" algn="l" rtl="0">
              <a:spcBef>
                <a:spcPts val="0"/>
              </a:spcBef>
              <a:spcAft>
                <a:spcPts val="0"/>
              </a:spcAft>
              <a:buNone/>
            </a:pPr>
            <a:r>
              <a:rPr lang="en-GB" dirty="0">
                <a:solidFill>
                  <a:srgbClr val="47B0D0"/>
                </a:solidFill>
              </a:rPr>
              <a:t>at a more local level:</a:t>
            </a:r>
            <a:endParaRPr dirty="0">
              <a:solidFill>
                <a:srgbClr val="47B0D0"/>
              </a:solidFill>
            </a:endParaRPr>
          </a:p>
          <a:p>
            <a:pPr marL="0" lvl="0" indent="0" algn="l" rtl="0">
              <a:spcBef>
                <a:spcPts val="0"/>
              </a:spcBef>
              <a:spcAft>
                <a:spcPts val="0"/>
              </a:spcAft>
              <a:buNone/>
            </a:pP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Local Newsletters</a:t>
            </a: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Posters</a:t>
            </a:r>
            <a:endParaRPr dirty="0">
              <a:solidFill>
                <a:srgbClr val="47B0D0"/>
              </a:solidFill>
            </a:endParaRPr>
          </a:p>
          <a:p>
            <a:pPr marL="457200" lvl="0" indent="-317500" algn="l" rtl="0">
              <a:spcBef>
                <a:spcPts val="0"/>
              </a:spcBef>
              <a:spcAft>
                <a:spcPts val="0"/>
              </a:spcAft>
              <a:buClr>
                <a:srgbClr val="8BC448"/>
              </a:buClr>
              <a:buSzPts val="1400"/>
              <a:buFont typeface="Arial" panose="020B0604020202020204" pitchFamily="34" charset="0"/>
              <a:buChar char="•"/>
            </a:pPr>
            <a:r>
              <a:rPr lang="en-GB" dirty="0">
                <a:solidFill>
                  <a:srgbClr val="47B0D0"/>
                </a:solidFill>
              </a:rPr>
              <a:t>Social Media</a:t>
            </a:r>
            <a:endParaRPr dirty="0">
              <a:solidFill>
                <a:srgbClr val="47B0D0"/>
              </a:solidFill>
            </a:endParaRPr>
          </a:p>
          <a:p>
            <a:pPr marL="0" lvl="0" indent="0" algn="l" rtl="0">
              <a:spcBef>
                <a:spcPts val="0"/>
              </a:spcBef>
              <a:spcAft>
                <a:spcPts val="0"/>
              </a:spcAft>
              <a:buNone/>
            </a:pPr>
            <a:endParaRPr dirty="0">
              <a:solidFill>
                <a:srgbClr val="47B0D0"/>
              </a:solidFill>
            </a:endParaRPr>
          </a:p>
        </p:txBody>
      </p:sp>
      <p:pic>
        <p:nvPicPr>
          <p:cNvPr id="6" name="Picture 5" descr="Eastern_Midlands_Waste_RGB.jpg"/>
          <p:cNvPicPr>
            <a:picLocks noChangeAspect="1"/>
          </p:cNvPicPr>
          <p:nvPr/>
        </p:nvPicPr>
        <p:blipFill>
          <a:blip r:embed="rId3"/>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382584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3165"/>
          <a:stretch/>
        </p:blipFill>
        <p:spPr>
          <a:xfrm>
            <a:off x="2227217" y="209493"/>
            <a:ext cx="5173573" cy="2286000"/>
          </a:xfrm>
          <a:prstGeom prst="rect">
            <a:avLst/>
          </a:prstGeom>
          <a:ln>
            <a:noFill/>
          </a:ln>
          <a:effectLst>
            <a:outerShdw blurRad="292100" dist="139700" dir="2700000" algn="tl" rotWithShape="0">
              <a:srgbClr val="333333">
                <a:alpha val="65000"/>
              </a:srgbClr>
            </a:outerShdw>
          </a:effectLst>
        </p:spPr>
      </p:pic>
      <p:pic>
        <p:nvPicPr>
          <p:cNvPr id="5" name="Picture 4" descr="Eastern_Midlands_Waste_RGB.jpg"/>
          <p:cNvPicPr>
            <a:picLocks noChangeAspect="1"/>
          </p:cNvPicPr>
          <p:nvPr/>
        </p:nvPicPr>
        <p:blipFill>
          <a:blip r:embed="rId3"/>
          <a:stretch>
            <a:fillRect/>
          </a:stretch>
        </p:blipFill>
        <p:spPr>
          <a:xfrm>
            <a:off x="8405090" y="4621148"/>
            <a:ext cx="541676" cy="386148"/>
          </a:xfrm>
          <a:prstGeom prst="rect">
            <a:avLst/>
          </a:prstGeom>
        </p:spPr>
      </p:pic>
      <p:sp>
        <p:nvSpPr>
          <p:cNvPr id="6" name="Rectangle 5"/>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grpSp>
        <p:nvGrpSpPr>
          <p:cNvPr id="9" name="Group 8"/>
          <p:cNvGrpSpPr/>
          <p:nvPr/>
        </p:nvGrpSpPr>
        <p:grpSpPr>
          <a:xfrm>
            <a:off x="2234089" y="2657551"/>
            <a:ext cx="5173573" cy="2156671"/>
            <a:chOff x="1388659" y="2657551"/>
            <a:chExt cx="6247263" cy="2156671"/>
          </a:xfrm>
        </p:grpSpPr>
        <p:pic>
          <p:nvPicPr>
            <p:cNvPr id="8" name="Picture 7"/>
            <p:cNvPicPr>
              <a:picLocks noChangeAspect="1"/>
            </p:cNvPicPr>
            <p:nvPr/>
          </p:nvPicPr>
          <p:blipFill>
            <a:blip r:embed="rId4"/>
            <a:stretch>
              <a:fillRect/>
            </a:stretch>
          </p:blipFill>
          <p:spPr>
            <a:xfrm>
              <a:off x="1388659" y="2657551"/>
              <a:ext cx="6247263" cy="215667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770497" y="3967897"/>
              <a:ext cx="2702256" cy="369332"/>
            </a:xfrm>
            <a:prstGeom prst="rect">
              <a:avLst/>
            </a:prstGeom>
            <a:noFill/>
          </p:spPr>
          <p:txBody>
            <a:bodyPr wrap="square" rtlCol="0">
              <a:spAutoFit/>
            </a:bodyPr>
            <a:lstStyle/>
            <a:p>
              <a:pPr algn="ctr"/>
              <a:r>
                <a:rPr lang="en-IE" sz="1800" b="1" dirty="0" smtClean="0">
                  <a:solidFill>
                    <a:srgbClr val="8BC448"/>
                  </a:solidFill>
                  <a:latin typeface="Calibri" panose="020F0502020204030204" pitchFamily="34" charset="0"/>
                </a:rPr>
                <a:t>assets@adi</a:t>
              </a:r>
              <a:endParaRPr lang="en-IE" sz="1800" b="1" dirty="0">
                <a:solidFill>
                  <a:srgbClr val="8BC448"/>
                </a:solidFill>
                <a:latin typeface="Calibri" panose="020F0502020204030204" pitchFamily="34" charset="0"/>
              </a:endParaRPr>
            </a:p>
          </p:txBody>
        </p:sp>
      </p:grpSp>
    </p:spTree>
    <p:extLst>
      <p:ext uri="{BB962C8B-B14F-4D97-AF65-F5344CB8AC3E}">
        <p14:creationId xmlns:p14="http://schemas.microsoft.com/office/powerpoint/2010/main" val="1023228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5" name="Rectangle 4"/>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6" name="Picture 5"/>
          <p:cNvPicPr>
            <a:picLocks noChangeAspect="1"/>
          </p:cNvPicPr>
          <p:nvPr/>
        </p:nvPicPr>
        <p:blipFill>
          <a:blip r:embed="rId3"/>
          <a:stretch>
            <a:fillRect/>
          </a:stretch>
        </p:blipFill>
        <p:spPr>
          <a:xfrm>
            <a:off x="2351315" y="161389"/>
            <a:ext cx="5000116" cy="209498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a:srcRect b="8017"/>
          <a:stretch/>
        </p:blipFill>
        <p:spPr>
          <a:xfrm>
            <a:off x="2353496" y="2412821"/>
            <a:ext cx="5009141" cy="2485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3676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9;p22"/>
          <p:cNvSpPr txBox="1">
            <a:spLocks noGrp="1"/>
          </p:cNvSpPr>
          <p:nvPr>
            <p:ph type="title"/>
          </p:nvPr>
        </p:nvSpPr>
        <p:spPr>
          <a:xfrm>
            <a:off x="311700" y="287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80" dirty="0">
                <a:solidFill>
                  <a:srgbClr val="68499A"/>
                </a:solidFill>
                <a:latin typeface="Arial Rounded MT Bold" panose="020F0704030504030204" pitchFamily="34" charset="0"/>
              </a:rPr>
              <a:t>ADI </a:t>
            </a:r>
            <a:r>
              <a:rPr lang="en-GB" sz="1880" dirty="0" smtClean="0">
                <a:solidFill>
                  <a:srgbClr val="68499A"/>
                </a:solidFill>
                <a:latin typeface="Arial Rounded MT Bold" panose="020F0704030504030204" pitchFamily="34" charset="0"/>
              </a:rPr>
              <a:t>– Additional Materials – Littering</a:t>
            </a:r>
            <a:endParaRPr sz="1880" dirty="0">
              <a:solidFill>
                <a:srgbClr val="68499A"/>
              </a:solidFill>
              <a:latin typeface="Arial Rounded MT Bold" panose="020F0704030504030204" pitchFamily="34" charset="0"/>
            </a:endParaRPr>
          </a:p>
        </p:txBody>
      </p:sp>
      <p:sp>
        <p:nvSpPr>
          <p:cNvPr id="5" name="Google Shape;130;p22"/>
          <p:cNvSpPr txBox="1">
            <a:spLocks noGrp="1"/>
          </p:cNvSpPr>
          <p:nvPr>
            <p:ph type="body" idx="1"/>
          </p:nvPr>
        </p:nvSpPr>
        <p:spPr>
          <a:xfrm>
            <a:off x="311700" y="859950"/>
            <a:ext cx="8520600" cy="13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dirty="0" smtClean="0">
                <a:solidFill>
                  <a:srgbClr val="47B0D0"/>
                </a:solidFill>
              </a:rPr>
              <a:t>The regions were requested to produce additional assets as a response to our outdoor Summer which lead to an increase of littering on streets and beaches. </a:t>
            </a:r>
          </a:p>
          <a:p>
            <a:pPr marL="0" lvl="0" indent="0" algn="l" rtl="0">
              <a:spcBef>
                <a:spcPts val="0"/>
              </a:spcBef>
              <a:spcAft>
                <a:spcPts val="0"/>
              </a:spcAft>
              <a:buNone/>
            </a:pPr>
            <a:r>
              <a:rPr lang="en-IE" dirty="0" smtClean="0">
                <a:solidFill>
                  <a:srgbClr val="47B0D0"/>
                </a:solidFill>
              </a:rPr>
              <a:t>All of these assets are also available on the ADI hub in English &amp; Irish</a:t>
            </a:r>
            <a:endParaRPr dirty="0">
              <a:solidFill>
                <a:srgbClr val="47B0D0"/>
              </a:solidFill>
            </a:endParaRPr>
          </a:p>
          <a:p>
            <a:pPr marL="0" lvl="0" indent="0" algn="l" rtl="0">
              <a:spcBef>
                <a:spcPts val="1600"/>
              </a:spcBef>
              <a:spcAft>
                <a:spcPts val="1600"/>
              </a:spcAft>
              <a:buNone/>
            </a:pPr>
            <a:endParaRPr dirty="0">
              <a:solidFill>
                <a:srgbClr val="47B0D0"/>
              </a:solidFill>
            </a:endParaRPr>
          </a:p>
        </p:txBody>
      </p:sp>
      <p:pic>
        <p:nvPicPr>
          <p:cNvPr id="8" name="Picture 7"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9" name="Rectangle 8"/>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10" name="Picture 9"/>
          <p:cNvPicPr>
            <a:picLocks noChangeAspect="1"/>
          </p:cNvPicPr>
          <p:nvPr/>
        </p:nvPicPr>
        <p:blipFill>
          <a:blip r:embed="rId3"/>
          <a:stretch>
            <a:fillRect/>
          </a:stretch>
        </p:blipFill>
        <p:spPr>
          <a:xfrm>
            <a:off x="1678577" y="2087214"/>
            <a:ext cx="2773570" cy="278361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stretch>
            <a:fillRect/>
          </a:stretch>
        </p:blipFill>
        <p:spPr>
          <a:xfrm>
            <a:off x="4745959" y="2087215"/>
            <a:ext cx="2757720" cy="2781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9008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128" y="605652"/>
            <a:ext cx="9143999" cy="506016"/>
          </a:xfrm>
        </p:spPr>
        <p:txBody>
          <a:bodyPr anchor="t">
            <a:normAutofit/>
          </a:bodyPr>
          <a:lstStyle/>
          <a:p>
            <a:pPr algn="ctr"/>
            <a:r>
              <a:rPr lang="en-US" sz="1875" dirty="0">
                <a:solidFill>
                  <a:srgbClr val="68499A"/>
                </a:solidFill>
                <a:latin typeface="Arial Rounded MT Bold" panose="020F0704030504030204" pitchFamily="34" charset="0"/>
                <a:cs typeface="Arial Black"/>
              </a:rPr>
              <a:t>Questions &amp; Clarifications </a:t>
            </a:r>
          </a:p>
        </p:txBody>
      </p:sp>
      <p:pic>
        <p:nvPicPr>
          <p:cNvPr id="7" name="Picture 6" descr="Image result for tour de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051" y="1294208"/>
            <a:ext cx="3633896" cy="25550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476" y="3311395"/>
            <a:ext cx="9144000" cy="307777"/>
          </a:xfrm>
          <a:prstGeom prst="rect">
            <a:avLst/>
          </a:prstGeom>
          <a:noFill/>
        </p:spPr>
        <p:txBody>
          <a:bodyPr wrap="square" rtlCol="0">
            <a:spAutoFit/>
          </a:bodyPr>
          <a:lstStyle/>
          <a:p>
            <a:pPr algn="ctr"/>
            <a:r>
              <a:rPr lang="en-IE" dirty="0" smtClean="0">
                <a:solidFill>
                  <a:srgbClr val="68499A"/>
                </a:solidFill>
              </a:rPr>
              <a:t>hugh.coughlan@dublincity.ie</a:t>
            </a:r>
            <a:endParaRPr lang="en-IE" dirty="0">
              <a:solidFill>
                <a:srgbClr val="68499A"/>
              </a:solidFill>
            </a:endParaRPr>
          </a:p>
        </p:txBody>
      </p:sp>
      <p:pic>
        <p:nvPicPr>
          <p:cNvPr id="8" name="Picture 7" descr="Eastern_Midlands_Waste_RGB.jpg"/>
          <p:cNvPicPr>
            <a:picLocks noChangeAspect="1"/>
          </p:cNvPicPr>
          <p:nvPr/>
        </p:nvPicPr>
        <p:blipFill>
          <a:blip r:embed="rId3"/>
          <a:stretch>
            <a:fillRect/>
          </a:stretch>
        </p:blipFill>
        <p:spPr>
          <a:xfrm>
            <a:off x="3906790" y="3744789"/>
            <a:ext cx="1334464" cy="951308"/>
          </a:xfrm>
          <a:prstGeom prst="rect">
            <a:avLst/>
          </a:prstGeom>
        </p:spPr>
      </p:pic>
    </p:spTree>
    <p:extLst>
      <p:ext uri="{BB962C8B-B14F-4D97-AF65-F5344CB8AC3E}">
        <p14:creationId xmlns:p14="http://schemas.microsoft.com/office/powerpoint/2010/main" val="196145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912"/>
            <a:ext cx="9144000" cy="505936"/>
          </a:xfrm>
        </p:spPr>
        <p:txBody>
          <a:bodyPr anchor="t">
            <a:normAutofit/>
          </a:bodyPr>
          <a:lstStyle/>
          <a:p>
            <a:r>
              <a:rPr lang="en-US" sz="1875" dirty="0">
                <a:solidFill>
                  <a:srgbClr val="68499A"/>
                </a:solidFill>
                <a:latin typeface="Arial Rounded MT Bold" panose="020F0704030504030204" pitchFamily="34" charset="0"/>
                <a:cs typeface="Arial Black"/>
              </a:rPr>
              <a:t>Regional Office Activities </a:t>
            </a:r>
          </a:p>
        </p:txBody>
      </p:sp>
      <p:sp>
        <p:nvSpPr>
          <p:cNvPr id="3" name="Subtitle 2"/>
          <p:cNvSpPr>
            <a:spLocks noGrp="1"/>
          </p:cNvSpPr>
          <p:nvPr>
            <p:ph type="subTitle" idx="1"/>
          </p:nvPr>
        </p:nvSpPr>
        <p:spPr>
          <a:xfrm>
            <a:off x="884162" y="1203186"/>
            <a:ext cx="5680381" cy="1639847"/>
          </a:xfrm>
        </p:spPr>
        <p:txBody>
          <a:bodyPr wrap="square">
            <a:noAutofit/>
          </a:bodyPr>
          <a:lstStyle/>
          <a:p>
            <a:pPr algn="l">
              <a:lnSpc>
                <a:spcPct val="150000"/>
              </a:lnSpc>
              <a:buClr>
                <a:srgbClr val="47B0D0"/>
              </a:buClr>
              <a:buFont typeface="Courier New" panose="02070309020205020404" pitchFamily="49" charset="0"/>
              <a:buChar char="o"/>
            </a:pPr>
            <a:r>
              <a:rPr lang="en-US" sz="1800" dirty="0" smtClean="0">
                <a:solidFill>
                  <a:srgbClr val="8BC448"/>
                </a:solidFill>
                <a:latin typeface="+mj-lt"/>
              </a:rPr>
              <a:t>National </a:t>
            </a:r>
            <a:r>
              <a:rPr lang="en-US" sz="1800" dirty="0">
                <a:solidFill>
                  <a:srgbClr val="8BC448"/>
                </a:solidFill>
                <a:latin typeface="+mj-lt"/>
              </a:rPr>
              <a:t>Issues </a:t>
            </a:r>
          </a:p>
          <a:p>
            <a:pPr algn="l">
              <a:lnSpc>
                <a:spcPct val="150000"/>
              </a:lnSpc>
              <a:buClr>
                <a:srgbClr val="47B0D0"/>
              </a:buClr>
              <a:buFont typeface="Courier New" panose="02070309020205020404" pitchFamily="49" charset="0"/>
              <a:buChar char="o"/>
            </a:pPr>
            <a:r>
              <a:rPr lang="en-US" sz="1800" dirty="0" smtClean="0">
                <a:solidFill>
                  <a:srgbClr val="8BC448"/>
                </a:solidFill>
                <a:latin typeface="+mj-lt"/>
              </a:rPr>
              <a:t>Prevention </a:t>
            </a:r>
            <a:endParaRPr lang="en-US" sz="1800" dirty="0">
              <a:solidFill>
                <a:srgbClr val="8BC448"/>
              </a:solidFill>
              <a:latin typeface="+mj-lt"/>
            </a:endParaRP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161308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8441" y="2231672"/>
            <a:ext cx="5680381" cy="437971"/>
          </a:xfrm>
        </p:spPr>
        <p:txBody>
          <a:bodyPr wrap="square">
            <a:noAutofit/>
          </a:bodyPr>
          <a:lstStyle/>
          <a:p>
            <a:pPr algn="l">
              <a:buClr>
                <a:schemeClr val="accent1"/>
              </a:buClr>
            </a:pPr>
            <a:r>
              <a:rPr lang="en-US" sz="1875" b="1" dirty="0" smtClean="0">
                <a:solidFill>
                  <a:srgbClr val="8BC448"/>
                </a:solidFill>
                <a:latin typeface="+mn-lt"/>
              </a:rPr>
              <a:t>National Issues</a:t>
            </a:r>
            <a:endParaRPr lang="en-US" sz="1875" b="1" dirty="0">
              <a:solidFill>
                <a:srgbClr val="8BC448"/>
              </a:solidFill>
              <a:latin typeface="+mn-lt"/>
            </a:endParaRP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21820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0B21D4-564E-46F9-853D-25C099F4BAFD}"/>
              </a:ext>
            </a:extLst>
          </p:cNvPr>
          <p:cNvPicPr>
            <a:picLocks noChangeAspect="1"/>
          </p:cNvPicPr>
          <p:nvPr/>
        </p:nvPicPr>
        <p:blipFill>
          <a:blip r:embed="rId2"/>
          <a:stretch>
            <a:fillRect/>
          </a:stretch>
        </p:blipFill>
        <p:spPr>
          <a:xfrm>
            <a:off x="4752176" y="1099832"/>
            <a:ext cx="2425873" cy="3489852"/>
          </a:xfrm>
          <a:prstGeom prst="rect">
            <a:avLst/>
          </a:prstGeom>
          <a:ln>
            <a:solidFill>
              <a:schemeClr val="tx1"/>
            </a:solidFill>
          </a:ln>
        </p:spPr>
      </p:pic>
      <p:pic>
        <p:nvPicPr>
          <p:cNvPr id="9" name="Picture 8">
            <a:extLst>
              <a:ext uri="{FF2B5EF4-FFF2-40B4-BE49-F238E27FC236}">
                <a16:creationId xmlns:a16="http://schemas.microsoft.com/office/drawing/2014/main" id="{9F772FDC-1E17-4A05-88DF-0D3C40C456DC}"/>
              </a:ext>
            </a:extLst>
          </p:cNvPr>
          <p:cNvPicPr>
            <a:picLocks noChangeAspect="1"/>
          </p:cNvPicPr>
          <p:nvPr/>
        </p:nvPicPr>
        <p:blipFill>
          <a:blip r:embed="rId3"/>
          <a:stretch>
            <a:fillRect/>
          </a:stretch>
        </p:blipFill>
        <p:spPr>
          <a:xfrm>
            <a:off x="2513534" y="1064230"/>
            <a:ext cx="1313876" cy="3813888"/>
          </a:xfrm>
          <a:prstGeom prst="rect">
            <a:avLst/>
          </a:prstGeom>
        </p:spPr>
      </p:pic>
      <p:pic>
        <p:nvPicPr>
          <p:cNvPr id="11" name="Picture 10" descr="Eastern_Midlands_Waste_RGB.jpg"/>
          <p:cNvPicPr>
            <a:picLocks noChangeAspect="1"/>
          </p:cNvPicPr>
          <p:nvPr/>
        </p:nvPicPr>
        <p:blipFill>
          <a:blip r:embed="rId4"/>
          <a:stretch>
            <a:fillRect/>
          </a:stretch>
        </p:blipFill>
        <p:spPr>
          <a:xfrm>
            <a:off x="8405090" y="4621148"/>
            <a:ext cx="541676" cy="386148"/>
          </a:xfrm>
          <a:prstGeom prst="rect">
            <a:avLst/>
          </a:prstGeom>
        </p:spPr>
      </p:pic>
      <p:sp>
        <p:nvSpPr>
          <p:cNvPr id="10" name="Rectangle 9"/>
          <p:cNvSpPr/>
          <p:nvPr/>
        </p:nvSpPr>
        <p:spPr>
          <a:xfrm>
            <a:off x="0" y="6531"/>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Title 1"/>
          <p:cNvSpPr txBox="1">
            <a:spLocks/>
          </p:cNvSpPr>
          <p:nvPr/>
        </p:nvSpPr>
        <p:spPr>
          <a:xfrm>
            <a:off x="0" y="404912"/>
            <a:ext cx="9144000" cy="5059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75" dirty="0" smtClean="0">
                <a:solidFill>
                  <a:srgbClr val="68499A"/>
                </a:solidFill>
                <a:latin typeface="Arial Rounded MT Bold" panose="020F0704030504030204" pitchFamily="34" charset="0"/>
                <a:cs typeface="Arial Black"/>
              </a:rPr>
              <a:t>National Waste Management Plan for a Circular Economy</a:t>
            </a:r>
            <a:endParaRPr lang="en-US" sz="1875" dirty="0">
              <a:solidFill>
                <a:srgbClr val="68499A"/>
              </a:solidFill>
              <a:latin typeface="Arial Rounded MT Bold" panose="020F0704030504030204" pitchFamily="34" charset="0"/>
              <a:cs typeface="Arial Black"/>
            </a:endParaRPr>
          </a:p>
        </p:txBody>
      </p:sp>
    </p:spTree>
    <p:extLst>
      <p:ext uri="{BB962C8B-B14F-4D97-AF65-F5344CB8AC3E}">
        <p14:creationId xmlns:p14="http://schemas.microsoft.com/office/powerpoint/2010/main" val="2103612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31"/>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pic>
        <p:nvPicPr>
          <p:cNvPr id="5" name="Picture 4"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6" name="Title 1"/>
          <p:cNvSpPr txBox="1">
            <a:spLocks/>
          </p:cNvSpPr>
          <p:nvPr/>
        </p:nvSpPr>
        <p:spPr>
          <a:xfrm>
            <a:off x="0" y="404912"/>
            <a:ext cx="9144000" cy="5059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75" dirty="0" smtClean="0">
                <a:solidFill>
                  <a:srgbClr val="68499A"/>
                </a:solidFill>
                <a:latin typeface="Arial Rounded MT Bold" panose="020F0704030504030204" pitchFamily="34" charset="0"/>
                <a:cs typeface="Arial Black"/>
              </a:rPr>
              <a:t>Pre-Draft Consultation Survey Results - 2,000+ </a:t>
            </a:r>
            <a:r>
              <a:rPr lang="en-US" sz="1875" dirty="0" err="1" smtClean="0">
                <a:solidFill>
                  <a:srgbClr val="68499A"/>
                </a:solidFill>
                <a:latin typeface="Arial Rounded MT Bold" panose="020F0704030504030204" pitchFamily="34" charset="0"/>
                <a:cs typeface="Arial Black"/>
              </a:rPr>
              <a:t>Respones</a:t>
            </a:r>
            <a:endParaRPr lang="en-US" sz="1875" dirty="0">
              <a:solidFill>
                <a:srgbClr val="68499A"/>
              </a:solidFill>
              <a:latin typeface="Arial Rounded MT Bold" panose="020F0704030504030204" pitchFamily="34" charset="0"/>
              <a:cs typeface="Arial Black"/>
            </a:endParaRPr>
          </a:p>
        </p:txBody>
      </p:sp>
      <p:pic>
        <p:nvPicPr>
          <p:cNvPr id="1026" name="Picture 2" descr="Forms response chart. Question title: How do you manage your household waste [tick all applicable to you]?. Number of responses: 2,005 respon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957" y="910848"/>
            <a:ext cx="573405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ms response chart. Question title: If you visit your local civic amenity site [recycling site], how often?. Number of responses: 1,586 respon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957" y="971776"/>
            <a:ext cx="573405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s response chart. Question title: Rank the following 4 issues in order of importance to you. Number of respons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404" y="1036183"/>
            <a:ext cx="573405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ms response chart. Question title: Where do you get information about what to do with your waste [tick all applicable answers]?. Number of responses: 1,983 respons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975" y="910848"/>
            <a:ext cx="573405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rms response chart. Question title: How would you rate waste management in Ireland?. Number of responses: 2,000 respons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4975" y="910848"/>
            <a:ext cx="573405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orms response chart. Question title: How often do you get information on managing waste or your recycling performance from your waste collector?. Number of responses: 1,948 respons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7993" y="910848"/>
            <a:ext cx="573405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orms response chart. Question title: What does the circular economy mean?. Number of responses: 1,979 respons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9169" y="1006097"/>
            <a:ext cx="573405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8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n_Midlands_Waste_RGB.jpg"/>
          <p:cNvPicPr>
            <a:picLocks noChangeAspect="1"/>
          </p:cNvPicPr>
          <p:nvPr/>
        </p:nvPicPr>
        <p:blipFill>
          <a:blip r:embed="rId2"/>
          <a:stretch>
            <a:fillRect/>
          </a:stretch>
        </p:blipFill>
        <p:spPr>
          <a:xfrm>
            <a:off x="8464296" y="4636122"/>
            <a:ext cx="541676" cy="386148"/>
          </a:xfrm>
          <a:prstGeom prst="rect">
            <a:avLst/>
          </a:prstGeom>
        </p:spPr>
      </p:pic>
      <p:sp>
        <p:nvSpPr>
          <p:cNvPr id="5" name="Rectangle 4"/>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 name="Title 1"/>
          <p:cNvSpPr txBox="1">
            <a:spLocks/>
          </p:cNvSpPr>
          <p:nvPr/>
        </p:nvSpPr>
        <p:spPr>
          <a:xfrm>
            <a:off x="0" y="326535"/>
            <a:ext cx="9144000" cy="5059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875" dirty="0" smtClean="0">
                <a:solidFill>
                  <a:srgbClr val="68499A"/>
                </a:solidFill>
                <a:latin typeface="Arial Rounded MT Bold" panose="020F0704030504030204" pitchFamily="34" charset="0"/>
                <a:cs typeface="Arial Black"/>
              </a:rPr>
              <a:t>National Waste Management Plan for a Circular Economy</a:t>
            </a:r>
            <a:endParaRPr lang="en-US" sz="1875" dirty="0">
              <a:solidFill>
                <a:srgbClr val="68499A"/>
              </a:solidFill>
              <a:latin typeface="Arial Rounded MT Bold" panose="020F0704030504030204" pitchFamily="34" charset="0"/>
              <a:cs typeface="Arial Black"/>
            </a:endParaRPr>
          </a:p>
        </p:txBody>
      </p:sp>
      <p:sp>
        <p:nvSpPr>
          <p:cNvPr id="8" name="Rectangle 7"/>
          <p:cNvSpPr/>
          <p:nvPr/>
        </p:nvSpPr>
        <p:spPr>
          <a:xfrm>
            <a:off x="1227909" y="1005839"/>
            <a:ext cx="6642462" cy="3294172"/>
          </a:xfrm>
          <a:prstGeom prst="rect">
            <a:avLst/>
          </a:prstGeom>
        </p:spPr>
        <p:txBody>
          <a:bodyPr wrap="square">
            <a:spAutoFit/>
          </a:bodyPr>
          <a:lstStyle/>
          <a:p>
            <a:pPr lvl="2">
              <a:lnSpc>
                <a:spcPct val="107000"/>
              </a:lnSpc>
              <a:buClr>
                <a:srgbClr val="8BC448"/>
              </a:buClr>
            </a:pPr>
            <a:r>
              <a:rPr lang="en-IE" b="1" dirty="0" smtClean="0">
                <a:solidFill>
                  <a:srgbClr val="68499A"/>
                </a:solidFill>
                <a:latin typeface="+mn-lt"/>
                <a:ea typeface="Calibri" panose="020F0502020204030204" pitchFamily="34" charset="0"/>
                <a:cs typeface="Times New Roman" panose="02020603050405020304" pitchFamily="18" charset="0"/>
              </a:rPr>
              <a:t>Plan </a:t>
            </a:r>
            <a:r>
              <a:rPr lang="en-IE" b="1" dirty="0" err="1" smtClean="0">
                <a:solidFill>
                  <a:srgbClr val="68499A"/>
                </a:solidFill>
                <a:latin typeface="+mn-lt"/>
                <a:ea typeface="Calibri" panose="020F0502020204030204" pitchFamily="34" charset="0"/>
                <a:cs typeface="Times New Roman" panose="02020603050405020304" pitchFamily="18" charset="0"/>
              </a:rPr>
              <a:t>Thematics</a:t>
            </a:r>
            <a:r>
              <a:rPr lang="en-IE" b="1" dirty="0" smtClean="0">
                <a:solidFill>
                  <a:srgbClr val="68499A"/>
                </a:solidFill>
                <a:latin typeface="+mn-lt"/>
                <a:ea typeface="Calibri" panose="020F0502020204030204" pitchFamily="34" charset="0"/>
                <a:cs typeface="Times New Roman" panose="02020603050405020304" pitchFamily="18" charset="0"/>
              </a:rPr>
              <a:t> </a:t>
            </a:r>
          </a:p>
          <a:p>
            <a:pPr lvl="2">
              <a:lnSpc>
                <a:spcPct val="107000"/>
              </a:lnSpc>
              <a:buClr>
                <a:srgbClr val="8BC448"/>
              </a:buClr>
            </a:pPr>
            <a:endParaRPr lang="en-IE" b="1" dirty="0" smtClean="0">
              <a:solidFill>
                <a:srgbClr val="7030A0"/>
              </a:solidFill>
              <a:latin typeface="+mn-lt"/>
              <a:ea typeface="Calibri" panose="020F0502020204030204" pitchFamily="34" charset="0"/>
              <a:cs typeface="Times New Roman" panose="02020603050405020304" pitchFamily="18" charset="0"/>
            </a:endParaRPr>
          </a:p>
          <a:p>
            <a:pPr marL="342900" lvl="2" indent="-342900">
              <a:lnSpc>
                <a:spcPct val="107000"/>
              </a:lnSpc>
              <a:buClr>
                <a:srgbClr val="8BC448"/>
              </a:buClr>
              <a:buSzPct val="70000"/>
              <a:buFont typeface="Wingdings" panose="05000000000000000000" pitchFamily="2" charset="2"/>
              <a:buChar char="§"/>
            </a:pPr>
            <a:r>
              <a:rPr lang="en-IE" dirty="0" smtClean="0">
                <a:solidFill>
                  <a:srgbClr val="47B0D0"/>
                </a:solidFill>
                <a:latin typeface="+mn-lt"/>
                <a:ea typeface="Calibri" panose="020F0502020204030204" pitchFamily="34" charset="0"/>
                <a:cs typeface="Times New Roman" panose="02020603050405020304" pitchFamily="18" charset="0"/>
              </a:rPr>
              <a:t>Consumption</a:t>
            </a:r>
          </a:p>
          <a:p>
            <a:pPr marL="342900" lvl="2" indent="-342900">
              <a:lnSpc>
                <a:spcPct val="107000"/>
              </a:lnSpc>
              <a:buClr>
                <a:srgbClr val="8BC448"/>
              </a:buClr>
              <a:buSzPct val="70000"/>
              <a:buFont typeface="Wingdings" panose="05000000000000000000" pitchFamily="2" charset="2"/>
              <a:buChar char="§"/>
            </a:pPr>
            <a:r>
              <a:rPr lang="en-IE" dirty="0" smtClean="0">
                <a:solidFill>
                  <a:srgbClr val="47B0D0"/>
                </a:solidFill>
                <a:latin typeface="+mn-lt"/>
                <a:ea typeface="Calibri" panose="020F0502020204030204" pitchFamily="34" charset="0"/>
                <a:cs typeface="Times New Roman" panose="02020603050405020304" pitchFamily="18" charset="0"/>
              </a:rPr>
              <a:t>Compliance</a:t>
            </a:r>
          </a:p>
          <a:p>
            <a:pPr marL="342900" lvl="2" indent="-342900">
              <a:lnSpc>
                <a:spcPct val="107000"/>
              </a:lnSpc>
              <a:buClr>
                <a:srgbClr val="8BC448"/>
              </a:buClr>
              <a:buSzPct val="70000"/>
              <a:buFont typeface="Wingdings" panose="05000000000000000000" pitchFamily="2" charset="2"/>
              <a:buChar char="§"/>
            </a:pPr>
            <a:r>
              <a:rPr lang="en-IE" dirty="0" smtClean="0">
                <a:solidFill>
                  <a:srgbClr val="47B0D0"/>
                </a:solidFill>
                <a:latin typeface="+mn-lt"/>
                <a:ea typeface="Calibri" panose="020F0502020204030204" pitchFamily="34" charset="0"/>
                <a:cs typeface="Times New Roman" panose="02020603050405020304" pitchFamily="18" charset="0"/>
              </a:rPr>
              <a:t>Capture</a:t>
            </a:r>
          </a:p>
          <a:p>
            <a:pPr>
              <a:lnSpc>
                <a:spcPct val="107000"/>
              </a:lnSpc>
              <a:spcAft>
                <a:spcPts val="800"/>
              </a:spcAft>
            </a:pPr>
            <a:endParaRPr lang="en-IE" dirty="0" smtClean="0">
              <a:solidFill>
                <a:srgbClr val="47B0D0"/>
              </a:solidFill>
              <a:latin typeface="+mn-lt"/>
              <a:ea typeface="Calibri" panose="020F0502020204030204" pitchFamily="34" charset="0"/>
              <a:cs typeface="Times New Roman" panose="02020603050405020304" pitchFamily="18" charset="0"/>
            </a:endParaRPr>
          </a:p>
          <a:p>
            <a:pPr>
              <a:lnSpc>
                <a:spcPct val="107000"/>
              </a:lnSpc>
              <a:spcAft>
                <a:spcPts val="800"/>
              </a:spcAft>
            </a:pPr>
            <a:r>
              <a:rPr lang="en-IE" b="1" dirty="0" smtClean="0">
                <a:solidFill>
                  <a:srgbClr val="68499A"/>
                </a:solidFill>
                <a:latin typeface="+mn-lt"/>
                <a:ea typeface="Calibri" panose="020F0502020204030204" pitchFamily="34" charset="0"/>
                <a:cs typeface="Times New Roman" panose="02020603050405020304" pitchFamily="18" charset="0"/>
              </a:rPr>
              <a:t>Plan Structure</a:t>
            </a:r>
          </a:p>
          <a:p>
            <a:pPr marL="342900" lvl="6" indent="-342900">
              <a:lnSpc>
                <a:spcPct val="107000"/>
              </a:lnSpc>
              <a:buClr>
                <a:srgbClr val="8BC448"/>
              </a:buClr>
              <a:buSzPct val="50000"/>
              <a:buFont typeface="Wingdings" panose="05000000000000000000" pitchFamily="2" charset="2"/>
              <a:buChar char="Ø"/>
            </a:pPr>
            <a:r>
              <a:rPr lang="en-IE" dirty="0" smtClean="0">
                <a:solidFill>
                  <a:srgbClr val="47B0D0"/>
                </a:solidFill>
                <a:latin typeface="+mn-lt"/>
                <a:ea typeface="Calibri" panose="020F0502020204030204" pitchFamily="34" charset="0"/>
                <a:cs typeface="Times New Roman" panose="02020603050405020304" pitchFamily="18" charset="0"/>
              </a:rPr>
              <a:t>Plan Context</a:t>
            </a:r>
          </a:p>
          <a:p>
            <a:pPr marL="342900" lvl="6" indent="-342900">
              <a:lnSpc>
                <a:spcPct val="107000"/>
              </a:lnSpc>
              <a:buClr>
                <a:srgbClr val="8BC448"/>
              </a:buClr>
              <a:buSzPct val="50000"/>
              <a:buFont typeface="Wingdings" panose="05000000000000000000" pitchFamily="2" charset="2"/>
              <a:buChar char="Ø"/>
            </a:pPr>
            <a:r>
              <a:rPr lang="en-IE" dirty="0" smtClean="0">
                <a:solidFill>
                  <a:srgbClr val="47B0D0"/>
                </a:solidFill>
                <a:latin typeface="+mn-lt"/>
                <a:ea typeface="Calibri" panose="020F0502020204030204" pitchFamily="34" charset="0"/>
                <a:cs typeface="Times New Roman" panose="02020603050405020304" pitchFamily="18" charset="0"/>
              </a:rPr>
              <a:t>Plan Core</a:t>
            </a:r>
          </a:p>
          <a:p>
            <a:pPr marL="342900" lvl="6" indent="-342900">
              <a:lnSpc>
                <a:spcPct val="107000"/>
              </a:lnSpc>
              <a:buClr>
                <a:srgbClr val="8BC448"/>
              </a:buClr>
              <a:buSzPct val="50000"/>
              <a:buFont typeface="Wingdings" panose="05000000000000000000" pitchFamily="2" charset="2"/>
              <a:buChar char="Ø"/>
            </a:pPr>
            <a:r>
              <a:rPr lang="en-IE" dirty="0" smtClean="0">
                <a:solidFill>
                  <a:srgbClr val="47B0D0"/>
                </a:solidFill>
                <a:latin typeface="+mn-lt"/>
                <a:ea typeface="Calibri" panose="020F0502020204030204" pitchFamily="34" charset="0"/>
                <a:cs typeface="Times New Roman" panose="02020603050405020304" pitchFamily="18" charset="0"/>
              </a:rPr>
              <a:t>Plan Delivery</a:t>
            </a:r>
          </a:p>
          <a:p>
            <a:pPr marL="342900" lvl="6" indent="-342900">
              <a:lnSpc>
                <a:spcPct val="107000"/>
              </a:lnSpc>
              <a:buClr>
                <a:srgbClr val="8BC448"/>
              </a:buClr>
              <a:buSzPct val="50000"/>
              <a:buFont typeface="Wingdings" panose="05000000000000000000" pitchFamily="2" charset="2"/>
              <a:buChar char="Ø"/>
            </a:pPr>
            <a:r>
              <a:rPr lang="en-IE" dirty="0" smtClean="0">
                <a:solidFill>
                  <a:srgbClr val="47B0D0"/>
                </a:solidFill>
                <a:latin typeface="+mn-lt"/>
                <a:ea typeface="Calibri" panose="020F0502020204030204" pitchFamily="34" charset="0"/>
                <a:cs typeface="Times New Roman" panose="02020603050405020304" pitchFamily="18" charset="0"/>
              </a:rPr>
              <a:t>Plan Appendices</a:t>
            </a:r>
          </a:p>
          <a:p>
            <a:pPr marL="342900" lvl="6" indent="-342900">
              <a:lnSpc>
                <a:spcPct val="107000"/>
              </a:lnSpc>
              <a:buClr>
                <a:srgbClr val="8BC448"/>
              </a:buClr>
              <a:buSzPct val="50000"/>
              <a:buFont typeface="Wingdings" panose="05000000000000000000" pitchFamily="2" charset="2"/>
              <a:buChar char="Ø"/>
            </a:pPr>
            <a:r>
              <a:rPr lang="en-IE" dirty="0" smtClean="0">
                <a:solidFill>
                  <a:srgbClr val="47B0D0"/>
                </a:solidFill>
                <a:latin typeface="+mn-lt"/>
                <a:ea typeface="Calibri" panose="020F0502020204030204" pitchFamily="34" charset="0"/>
                <a:cs typeface="Times New Roman" panose="02020603050405020304" pitchFamily="18" charset="0"/>
              </a:rPr>
              <a:t>Plan SEA/AA</a:t>
            </a:r>
            <a:endParaRPr lang="en-IE" dirty="0">
              <a:solidFill>
                <a:srgbClr val="47B0D0"/>
              </a:solidFill>
              <a:latin typeface="+mn-lt"/>
              <a:ea typeface="Calibri" panose="020F0502020204030204" pitchFamily="34" charset="0"/>
              <a:cs typeface="Times New Roman" panose="02020603050405020304" pitchFamily="18" charset="0"/>
            </a:endParaRPr>
          </a:p>
          <a:p>
            <a:pPr marL="342900" lvl="2" indent="-342900">
              <a:lnSpc>
                <a:spcPct val="107000"/>
              </a:lnSpc>
              <a:buClr>
                <a:srgbClr val="8BC448"/>
              </a:buClr>
              <a:buSzPct val="56000"/>
              <a:buFont typeface="Wingdings" panose="05000000000000000000" pitchFamily="2" charset="2"/>
              <a:buChar char="Ø"/>
            </a:pPr>
            <a:endParaRPr lang="en-IE" dirty="0" smtClean="0">
              <a:solidFill>
                <a:srgbClr val="47B0D0"/>
              </a:solidFill>
              <a:latin typeface="+mn-lt"/>
              <a:ea typeface="Calibri" panose="020F0502020204030204" pitchFamily="34" charset="0"/>
              <a:cs typeface="Times New Roman" panose="02020603050405020304" pitchFamily="18" charset="0"/>
            </a:endParaRPr>
          </a:p>
        </p:txBody>
      </p:sp>
      <p:pic>
        <p:nvPicPr>
          <p:cNvPr id="3" name="Picture 2" descr="Science and Technology | International Journal of Research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297" y="1448422"/>
            <a:ext cx="3452486" cy="2571749"/>
          </a:xfrm>
          <a:prstGeom prst="rect">
            <a:avLst/>
          </a:prstGeom>
        </p:spPr>
      </p:pic>
    </p:spTree>
    <p:extLst>
      <p:ext uri="{BB962C8B-B14F-4D97-AF65-F5344CB8AC3E}">
        <p14:creationId xmlns:p14="http://schemas.microsoft.com/office/powerpoint/2010/main" val="393872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72178-D827-A04B-A8A6-19B597861090}"/>
              </a:ext>
            </a:extLst>
          </p:cNvPr>
          <p:cNvSpPr>
            <a:spLocks noGrp="1"/>
          </p:cNvSpPr>
          <p:nvPr>
            <p:ph type="title"/>
          </p:nvPr>
        </p:nvSpPr>
        <p:spPr>
          <a:xfrm>
            <a:off x="628650" y="177404"/>
            <a:ext cx="7886700" cy="551259"/>
          </a:xfrm>
        </p:spPr>
        <p:txBody>
          <a:bodyPr>
            <a:normAutofit fontScale="90000"/>
          </a:bodyPr>
          <a:lstStyle/>
          <a:p>
            <a:pPr>
              <a:defRPr/>
            </a:pPr>
            <a:r>
              <a:rPr lang="en-US" dirty="0" smtClean="0"/>
              <a:t>National Waste Management Plan for a Circular Economy</a:t>
            </a:r>
            <a:endParaRPr lang="en-US" dirty="0"/>
          </a:p>
        </p:txBody>
      </p:sp>
      <p:sp>
        <p:nvSpPr>
          <p:cNvPr id="5123" name="Content Placeholder 17"/>
          <p:cNvSpPr>
            <a:spLocks noGrp="1"/>
          </p:cNvSpPr>
          <p:nvPr>
            <p:ph sz="quarter" idx="15"/>
          </p:nvPr>
        </p:nvSpPr>
        <p:spPr bwMode="auto">
          <a:xfrm>
            <a:off x="346473" y="910829"/>
            <a:ext cx="1669256" cy="1373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Autofit/>
          </a:bodyPr>
          <a:lstStyle/>
          <a:p>
            <a:endParaRPr lang="en-US" altLang="en-US" b="1" smtClean="0"/>
          </a:p>
          <a:p>
            <a:r>
              <a:rPr lang="en-US" altLang="en-US" b="1" smtClean="0"/>
              <a:t>Pre Draft Consultation</a:t>
            </a:r>
          </a:p>
          <a:p>
            <a:r>
              <a:rPr lang="en-US" altLang="en-US" b="1" smtClean="0"/>
              <a:t>Evaluation Report</a:t>
            </a:r>
          </a:p>
        </p:txBody>
      </p:sp>
      <p:sp>
        <p:nvSpPr>
          <p:cNvPr id="2" name="Content Placeholder 1">
            <a:extLst>
              <a:ext uri="{FF2B5EF4-FFF2-40B4-BE49-F238E27FC236}">
                <a16:creationId xmlns:a16="http://schemas.microsoft.com/office/drawing/2014/main" id="{5F166CF5-4E2E-0346-9D88-347A912C7F6F}"/>
              </a:ext>
            </a:extLst>
          </p:cNvPr>
          <p:cNvSpPr>
            <a:spLocks noGrp="1"/>
          </p:cNvSpPr>
          <p:nvPr>
            <p:ph sz="quarter" idx="10"/>
          </p:nvPr>
        </p:nvSpPr>
        <p:spPr>
          <a:xfrm>
            <a:off x="346473" y="1998617"/>
            <a:ext cx="1669256" cy="686243"/>
          </a:xfrm>
        </p:spPr>
        <p:txBody>
          <a:bodyPr/>
          <a:lstStyle/>
          <a:p>
            <a:pPr>
              <a:defRPr/>
            </a:pPr>
            <a:r>
              <a:rPr lang="en-US" dirty="0" smtClean="0"/>
              <a:t>Quarter 1 2021</a:t>
            </a:r>
            <a:endParaRPr lang="en-US" dirty="0"/>
          </a:p>
        </p:txBody>
      </p:sp>
      <p:sp>
        <p:nvSpPr>
          <p:cNvPr id="3" name="Content Placeholder 2">
            <a:extLst>
              <a:ext uri="{FF2B5EF4-FFF2-40B4-BE49-F238E27FC236}">
                <a16:creationId xmlns:a16="http://schemas.microsoft.com/office/drawing/2014/main" id="{19F694C4-36EF-8A42-8E8A-CBBA4D6B4C38}"/>
              </a:ext>
            </a:extLst>
          </p:cNvPr>
          <p:cNvSpPr>
            <a:spLocks noGrp="1"/>
          </p:cNvSpPr>
          <p:nvPr>
            <p:ph sz="quarter" idx="11"/>
          </p:nvPr>
        </p:nvSpPr>
        <p:spPr>
          <a:xfrm>
            <a:off x="2043113" y="3127772"/>
            <a:ext cx="1645444" cy="375047"/>
          </a:xfrm>
        </p:spPr>
        <p:txBody>
          <a:bodyPr/>
          <a:lstStyle/>
          <a:p>
            <a:pPr>
              <a:defRPr/>
            </a:pPr>
            <a:r>
              <a:rPr lang="en-US" dirty="0" smtClean="0"/>
              <a:t>Quarter 2 2021</a:t>
            </a:r>
            <a:endParaRPr lang="en-US" dirty="0"/>
          </a:p>
        </p:txBody>
      </p:sp>
      <p:sp>
        <p:nvSpPr>
          <p:cNvPr id="5126" name="Content Placeholder 18"/>
          <p:cNvSpPr>
            <a:spLocks noGrp="1"/>
          </p:cNvSpPr>
          <p:nvPr>
            <p:ph sz="quarter" idx="16"/>
          </p:nvPr>
        </p:nvSpPr>
        <p:spPr bwMode="auto">
          <a:xfrm>
            <a:off x="2015729" y="3772648"/>
            <a:ext cx="1782366" cy="125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Autofit/>
          </a:bodyPr>
          <a:lstStyle/>
          <a:p>
            <a:r>
              <a:rPr lang="en-US" altLang="en-US" b="1" smtClean="0"/>
              <a:t>Pre Draft Submissions Report</a:t>
            </a:r>
          </a:p>
          <a:p>
            <a:r>
              <a:rPr lang="en-US" altLang="en-US" b="1" smtClean="0"/>
              <a:t>Tender for Consultancy</a:t>
            </a:r>
          </a:p>
        </p:txBody>
      </p:sp>
      <p:sp>
        <p:nvSpPr>
          <p:cNvPr id="5127" name="Content Placeholder 19"/>
          <p:cNvSpPr>
            <a:spLocks noGrp="1"/>
          </p:cNvSpPr>
          <p:nvPr>
            <p:ph sz="quarter" idx="17"/>
          </p:nvPr>
        </p:nvSpPr>
        <p:spPr bwMode="auto">
          <a:xfrm>
            <a:off x="3758804" y="910829"/>
            <a:ext cx="1669256" cy="1373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Autofit/>
          </a:bodyPr>
          <a:lstStyle/>
          <a:p>
            <a:r>
              <a:rPr lang="en-US" altLang="en-US" b="1" smtClean="0"/>
              <a:t>Consultancy Appointment</a:t>
            </a:r>
          </a:p>
          <a:p>
            <a:r>
              <a:rPr lang="en-US" altLang="en-US" b="1" smtClean="0"/>
              <a:t>Preparation of Draft Plan &amp; SEA</a:t>
            </a:r>
          </a:p>
        </p:txBody>
      </p:sp>
      <p:sp>
        <p:nvSpPr>
          <p:cNvPr id="15" name="Content Placeholder 14">
            <a:extLst>
              <a:ext uri="{FF2B5EF4-FFF2-40B4-BE49-F238E27FC236}">
                <a16:creationId xmlns:a16="http://schemas.microsoft.com/office/drawing/2014/main" id="{2FC9B3C5-CBC2-D84E-9244-6C008558F588}"/>
              </a:ext>
            </a:extLst>
          </p:cNvPr>
          <p:cNvSpPr>
            <a:spLocks noGrp="1"/>
          </p:cNvSpPr>
          <p:nvPr>
            <p:ph sz="quarter" idx="12"/>
          </p:nvPr>
        </p:nvSpPr>
        <p:spPr>
          <a:xfrm>
            <a:off x="3798095" y="1998617"/>
            <a:ext cx="1593055" cy="626712"/>
          </a:xfrm>
        </p:spPr>
        <p:txBody>
          <a:bodyPr/>
          <a:lstStyle/>
          <a:p>
            <a:pPr>
              <a:defRPr/>
            </a:pPr>
            <a:r>
              <a:rPr lang="en-US" dirty="0" smtClean="0"/>
              <a:t>Quarter 3/4 2021</a:t>
            </a:r>
            <a:endParaRPr lang="en-US" dirty="0"/>
          </a:p>
        </p:txBody>
      </p:sp>
      <p:sp>
        <p:nvSpPr>
          <p:cNvPr id="16" name="Content Placeholder 15">
            <a:extLst>
              <a:ext uri="{FF2B5EF4-FFF2-40B4-BE49-F238E27FC236}">
                <a16:creationId xmlns:a16="http://schemas.microsoft.com/office/drawing/2014/main" id="{6B546BF5-83A0-A44C-B9BD-4B2CDE5B49E7}"/>
              </a:ext>
            </a:extLst>
          </p:cNvPr>
          <p:cNvSpPr>
            <a:spLocks noGrp="1"/>
          </p:cNvSpPr>
          <p:nvPr>
            <p:ph sz="quarter" idx="13"/>
          </p:nvPr>
        </p:nvSpPr>
        <p:spPr>
          <a:xfrm>
            <a:off x="5428060" y="3118248"/>
            <a:ext cx="1645444" cy="483394"/>
          </a:xfrm>
        </p:spPr>
        <p:txBody>
          <a:bodyPr/>
          <a:lstStyle/>
          <a:p>
            <a:pPr>
              <a:defRPr/>
            </a:pPr>
            <a:r>
              <a:rPr lang="en-US" dirty="0" smtClean="0"/>
              <a:t>Quarter 1 2022</a:t>
            </a:r>
            <a:endParaRPr lang="en-US" dirty="0"/>
          </a:p>
        </p:txBody>
      </p:sp>
      <p:sp>
        <p:nvSpPr>
          <p:cNvPr id="5130" name="Content Placeholder 20"/>
          <p:cNvSpPr>
            <a:spLocks noGrp="1"/>
          </p:cNvSpPr>
          <p:nvPr>
            <p:ph sz="quarter" idx="18"/>
          </p:nvPr>
        </p:nvSpPr>
        <p:spPr bwMode="auto">
          <a:xfrm>
            <a:off x="5344716" y="3601642"/>
            <a:ext cx="1762125" cy="1297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Autofit/>
          </a:bodyPr>
          <a:lstStyle/>
          <a:p>
            <a:endParaRPr lang="en-US" altLang="en-US" smtClean="0"/>
          </a:p>
          <a:p>
            <a:r>
              <a:rPr lang="en-US" altLang="en-US" b="1" smtClean="0"/>
              <a:t>Public Consultation on Draft Plan &amp; SEA</a:t>
            </a:r>
          </a:p>
        </p:txBody>
      </p:sp>
      <p:sp>
        <p:nvSpPr>
          <p:cNvPr id="5131" name="Content Placeholder 21"/>
          <p:cNvSpPr>
            <a:spLocks noGrp="1"/>
          </p:cNvSpPr>
          <p:nvPr>
            <p:ph sz="quarter" idx="19"/>
          </p:nvPr>
        </p:nvSpPr>
        <p:spPr bwMode="auto">
          <a:xfrm>
            <a:off x="7106842" y="915591"/>
            <a:ext cx="1669256" cy="1283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80" tIns="34290" rIns="68580" bIns="34290" numCol="1" anchor="t" anchorCtr="0" compatLnSpc="1">
            <a:prstTxWarp prst="textNoShape">
              <a:avLst/>
            </a:prstTxWarp>
            <a:noAutofit/>
          </a:bodyPr>
          <a:lstStyle/>
          <a:p>
            <a:r>
              <a:rPr lang="en-US" altLang="en-US" b="1" smtClean="0"/>
              <a:t>Review of Draft Submissions </a:t>
            </a:r>
          </a:p>
          <a:p>
            <a:r>
              <a:rPr lang="en-US" altLang="en-US" b="1" smtClean="0"/>
              <a:t>Publication of Final Plan &amp; SEA</a:t>
            </a:r>
          </a:p>
        </p:txBody>
      </p:sp>
      <p:sp>
        <p:nvSpPr>
          <p:cNvPr id="17" name="Content Placeholder 16">
            <a:extLst>
              <a:ext uri="{FF2B5EF4-FFF2-40B4-BE49-F238E27FC236}">
                <a16:creationId xmlns:a16="http://schemas.microsoft.com/office/drawing/2014/main" id="{F9A891EE-BC4D-6C46-B451-1A2D01CE1AB4}"/>
              </a:ext>
            </a:extLst>
          </p:cNvPr>
          <p:cNvSpPr>
            <a:spLocks noGrp="1"/>
          </p:cNvSpPr>
          <p:nvPr>
            <p:ph sz="quarter" idx="14"/>
          </p:nvPr>
        </p:nvSpPr>
        <p:spPr>
          <a:xfrm>
            <a:off x="7210425" y="1998617"/>
            <a:ext cx="1574211" cy="574919"/>
          </a:xfrm>
        </p:spPr>
        <p:txBody>
          <a:bodyPr/>
          <a:lstStyle/>
          <a:p>
            <a:pPr>
              <a:defRPr/>
            </a:pPr>
            <a:r>
              <a:rPr lang="en-US" dirty="0" smtClean="0"/>
              <a:t>Quarter 2 2022</a:t>
            </a:r>
            <a:endParaRPr lang="en-US" dirty="0"/>
          </a:p>
        </p:txBody>
      </p:sp>
    </p:spTree>
    <p:extLst>
      <p:ext uri="{BB962C8B-B14F-4D97-AF65-F5344CB8AC3E}">
        <p14:creationId xmlns:p14="http://schemas.microsoft.com/office/powerpoint/2010/main" val="1596667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000" b="1" dirty="0" smtClean="0">
                <a:solidFill>
                  <a:srgbClr val="7030A0"/>
                </a:solidFill>
              </a:rPr>
              <a:t>Other relevant National Developments</a:t>
            </a:r>
            <a:endParaRPr lang="en-IE" sz="2000" b="1" dirty="0">
              <a:solidFill>
                <a:srgbClr val="7030A0"/>
              </a:solidFill>
            </a:endParaRPr>
          </a:p>
        </p:txBody>
      </p:sp>
      <p:sp>
        <p:nvSpPr>
          <p:cNvPr id="3" name="Text Placeholder 2"/>
          <p:cNvSpPr>
            <a:spLocks noGrp="1"/>
          </p:cNvSpPr>
          <p:nvPr>
            <p:ph type="body" idx="1"/>
          </p:nvPr>
        </p:nvSpPr>
        <p:spPr/>
        <p:txBody>
          <a:bodyPr/>
          <a:lstStyle/>
          <a:p>
            <a:r>
              <a:rPr lang="en-IE" dirty="0" smtClean="0">
                <a:solidFill>
                  <a:srgbClr val="0070C0"/>
                </a:solidFill>
              </a:rPr>
              <a:t>Circular Economy Strategy ( Final Strategy Q4)</a:t>
            </a:r>
          </a:p>
          <a:p>
            <a:r>
              <a:rPr lang="en-IE" dirty="0" smtClean="0">
                <a:solidFill>
                  <a:srgbClr val="0070C0"/>
                </a:solidFill>
              </a:rPr>
              <a:t>National Prevention Programme for a Circular Economy (Final Programme Q4)</a:t>
            </a:r>
          </a:p>
          <a:p>
            <a:r>
              <a:rPr lang="en-IE" dirty="0" smtClean="0">
                <a:solidFill>
                  <a:srgbClr val="0070C0"/>
                </a:solidFill>
              </a:rPr>
              <a:t>Circular Economy Bill ( Currently going through </a:t>
            </a:r>
            <a:r>
              <a:rPr lang="en-IE" dirty="0" err="1" smtClean="0">
                <a:solidFill>
                  <a:srgbClr val="0070C0"/>
                </a:solidFill>
              </a:rPr>
              <a:t>Oireachtas</a:t>
            </a:r>
            <a:r>
              <a:rPr lang="en-IE" dirty="0" smtClean="0">
                <a:solidFill>
                  <a:srgbClr val="0070C0"/>
                </a:solidFill>
              </a:rPr>
              <a:t>)</a:t>
            </a:r>
            <a:endParaRPr lang="en-IE" dirty="0">
              <a:solidFill>
                <a:srgbClr val="0070C0"/>
              </a:solidFill>
            </a:endParaRPr>
          </a:p>
        </p:txBody>
      </p:sp>
    </p:spTree>
    <p:extLst>
      <p:ext uri="{BB962C8B-B14F-4D97-AF65-F5344CB8AC3E}">
        <p14:creationId xmlns:p14="http://schemas.microsoft.com/office/powerpoint/2010/main" val="110936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912"/>
            <a:ext cx="9144000" cy="505936"/>
          </a:xfrm>
        </p:spPr>
        <p:txBody>
          <a:bodyPr anchor="t">
            <a:normAutofit/>
          </a:bodyPr>
          <a:lstStyle/>
          <a:p>
            <a:r>
              <a:rPr lang="en-US" sz="1875" dirty="0">
                <a:solidFill>
                  <a:srgbClr val="68499A"/>
                </a:solidFill>
                <a:latin typeface="Arial Rounded MT Bold" panose="020F0704030504030204" pitchFamily="34" charset="0"/>
                <a:cs typeface="Arial Black"/>
              </a:rPr>
              <a:t>Waste Prevention</a:t>
            </a:r>
          </a:p>
        </p:txBody>
      </p:sp>
      <p:sp>
        <p:nvSpPr>
          <p:cNvPr id="3" name="Subtitle 2"/>
          <p:cNvSpPr>
            <a:spLocks noGrp="1"/>
          </p:cNvSpPr>
          <p:nvPr>
            <p:ph type="subTitle" idx="1"/>
          </p:nvPr>
        </p:nvSpPr>
        <p:spPr>
          <a:xfrm>
            <a:off x="508441" y="2370217"/>
            <a:ext cx="5680381" cy="437971"/>
          </a:xfrm>
        </p:spPr>
        <p:txBody>
          <a:bodyPr wrap="square">
            <a:noAutofit/>
          </a:bodyPr>
          <a:lstStyle/>
          <a:p>
            <a:pPr algn="l">
              <a:buClr>
                <a:schemeClr val="accent1"/>
              </a:buClr>
            </a:pPr>
            <a:r>
              <a:rPr lang="en-US" sz="1875" dirty="0">
                <a:solidFill>
                  <a:srgbClr val="8BC448"/>
                </a:solidFill>
                <a:latin typeface="+mn-lt"/>
              </a:rPr>
              <a:t>Awareness Campaigns and Projects</a:t>
            </a:r>
          </a:p>
        </p:txBody>
      </p:sp>
      <p:pic>
        <p:nvPicPr>
          <p:cNvPr id="6" name="Picture 5" descr="Eastern_Midlands_Waste_RGB.jpg"/>
          <p:cNvPicPr>
            <a:picLocks noChangeAspect="1"/>
          </p:cNvPicPr>
          <p:nvPr/>
        </p:nvPicPr>
        <p:blipFill>
          <a:blip r:embed="rId2"/>
          <a:stretch>
            <a:fillRect/>
          </a:stretch>
        </p:blipFill>
        <p:spPr>
          <a:xfrm>
            <a:off x="8405090" y="4621148"/>
            <a:ext cx="541676" cy="386148"/>
          </a:xfrm>
          <a:prstGeom prst="rect">
            <a:avLst/>
          </a:prstGeom>
        </p:spPr>
      </p:pic>
      <p:sp>
        <p:nvSpPr>
          <p:cNvPr id="7" name="Rectangle 6"/>
          <p:cNvSpPr/>
          <p:nvPr/>
        </p:nvSpPr>
        <p:spPr>
          <a:xfrm>
            <a:off x="0" y="0"/>
            <a:ext cx="193964" cy="5143500"/>
          </a:xfrm>
          <a:prstGeom prst="rect">
            <a:avLst/>
          </a:prstGeom>
          <a:solidFill>
            <a:srgbClr val="47B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951952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1961</TotalTime>
  <Words>577</Words>
  <Application>Microsoft Office PowerPoint</Application>
  <PresentationFormat>On-screen Show (16:9)</PresentationFormat>
  <Paragraphs>92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Arial Rounded MT Bold</vt:lpstr>
      <vt:lpstr>Calibri</vt:lpstr>
      <vt:lpstr>Courier New</vt:lpstr>
      <vt:lpstr>Times New Roman</vt:lpstr>
      <vt:lpstr>Wingdings</vt:lpstr>
      <vt:lpstr>Simple Light</vt:lpstr>
      <vt:lpstr>Eastern - Midlands Regional Waste Management Plan</vt:lpstr>
      <vt:lpstr>Regional Office Activities </vt:lpstr>
      <vt:lpstr>PowerPoint Presentation</vt:lpstr>
      <vt:lpstr>PowerPoint Presentation</vt:lpstr>
      <vt:lpstr>PowerPoint Presentation</vt:lpstr>
      <vt:lpstr>PowerPoint Presentation</vt:lpstr>
      <vt:lpstr>National Waste Management Plan for a Circular Economy</vt:lpstr>
      <vt:lpstr>Other relevant National Developments</vt:lpstr>
      <vt:lpstr>Waste Prevention</vt:lpstr>
      <vt:lpstr>Always on advertising – Picnicking</vt:lpstr>
      <vt:lpstr>Always on advertising – Staycationing </vt:lpstr>
      <vt:lpstr>Reintroduction of Soft Plastics</vt:lpstr>
      <vt:lpstr>Reintroduction of Soft Plastics</vt:lpstr>
      <vt:lpstr>Schools Composting Project</vt:lpstr>
      <vt:lpstr>ADI - Materials</vt:lpstr>
      <vt:lpstr>PowerPoint Presentation</vt:lpstr>
      <vt:lpstr>PowerPoint Presentation</vt:lpstr>
      <vt:lpstr>ADI – Additional Materials – Littering</vt:lpstr>
      <vt:lpstr>Questions &amp; Clarifications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 Midlands Waste Plan</dc:title>
  <dc:creator>Hugh Coughlan</dc:creator>
  <cp:lastModifiedBy>Hugh Coughlan</cp:lastModifiedBy>
  <cp:revision>153</cp:revision>
  <dcterms:modified xsi:type="dcterms:W3CDTF">2021-11-01T11:47:22Z</dcterms:modified>
</cp:coreProperties>
</file>