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Override1.xml" ContentType="application/vnd.openxmlformats-officedocument.themeOverrid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6" r:id="rId2"/>
  </p:sldMasterIdLst>
  <p:notesMasterIdLst>
    <p:notesMasterId r:id="rId14"/>
  </p:notesMasterIdLst>
  <p:sldIdLst>
    <p:sldId id="256" r:id="rId3"/>
    <p:sldId id="275" r:id="rId4"/>
    <p:sldId id="266" r:id="rId5"/>
    <p:sldId id="277" r:id="rId6"/>
    <p:sldId id="267" r:id="rId7"/>
    <p:sldId id="262" r:id="rId8"/>
    <p:sldId id="263" r:id="rId9"/>
    <p:sldId id="264" r:id="rId10"/>
    <p:sldId id="276" r:id="rId11"/>
    <p:sldId id="259" r:id="rId12"/>
    <p:sldId id="26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18" autoAdjust="0"/>
    <p:restoredTop sz="84270" autoAdjust="0"/>
  </p:normalViewPr>
  <p:slideViewPr>
    <p:cSldViewPr snapToGrid="0">
      <p:cViewPr varScale="1">
        <p:scale>
          <a:sx n="96" d="100"/>
          <a:sy n="96" d="100"/>
        </p:scale>
        <p:origin x="103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SDCC-file3\LEO\Justin%20Mulhern\Stats\Monthly%20Statistics_JM_202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SDCC-file3\LEO\Justin%20Mulhern\Stats\Monthly%20Statistics_JM_2021.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SDCC-file3\LEO\Justin%20Mulhern\Stats\Monthly%20Statistics_JM_2021.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IE" dirty="0"/>
              <a:t>Trading On-line Voucher - Vouchers</a:t>
            </a:r>
            <a:r>
              <a:rPr lang="en-IE" baseline="0" dirty="0"/>
              <a:t> Approved (Number)</a:t>
            </a:r>
            <a:endParaRPr lang="en-IE"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'Sept ''21'!$A$37</c:f>
              <c:strCache>
                <c:ptCount val="1"/>
                <c:pt idx="0">
                  <c:v>Trading On-line Voucher - No.</c:v>
                </c:pt>
              </c:strCache>
            </c:strRef>
          </c:tx>
          <c:spPr>
            <a:solidFill>
              <a:schemeClr val="accent1"/>
            </a:solidFill>
            <a:ln>
              <a:noFill/>
            </a:ln>
            <a:effectLst/>
            <a:sp3d/>
          </c:spPr>
          <c:invertIfNegative val="0"/>
          <c:dLbls>
            <c:dLbl>
              <c:idx val="0"/>
              <c:layout>
                <c:manualLayout>
                  <c:x val="0"/>
                  <c:y val="-6.94444444444444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283-4FF7-A519-F40F96BA40E1}"/>
                </c:ext>
              </c:extLst>
            </c:dLbl>
            <c:dLbl>
              <c:idx val="1"/>
              <c:layout>
                <c:manualLayout>
                  <c:x val="1.9444444444444445E-2"/>
                  <c:y val="-0.1064814814814814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283-4FF7-A519-F40F96BA40E1}"/>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'Sept ''21'!$B$36:$C$36</c:f>
              <c:strCache>
                <c:ptCount val="2"/>
                <c:pt idx="0">
                  <c:v>2020 To Date</c:v>
                </c:pt>
                <c:pt idx="1">
                  <c:v>2021 To Date</c:v>
                </c:pt>
              </c:strCache>
            </c:strRef>
          </c:cat>
          <c:val>
            <c:numRef>
              <c:f>'Sept ''21'!$B$37:$C$37</c:f>
              <c:numCache>
                <c:formatCode>General</c:formatCode>
                <c:ptCount val="2"/>
                <c:pt idx="0">
                  <c:v>428</c:v>
                </c:pt>
                <c:pt idx="1">
                  <c:v>92</c:v>
                </c:pt>
              </c:numCache>
            </c:numRef>
          </c:val>
          <c:extLst>
            <c:ext xmlns:c16="http://schemas.microsoft.com/office/drawing/2014/chart" uri="{C3380CC4-5D6E-409C-BE32-E72D297353CC}">
              <c16:uniqueId val="{00000000-5283-4FF7-A519-F40F96BA40E1}"/>
            </c:ext>
          </c:extLst>
        </c:ser>
        <c:dLbls>
          <c:showLegendKey val="0"/>
          <c:showVal val="0"/>
          <c:showCatName val="0"/>
          <c:showSerName val="0"/>
          <c:showPercent val="0"/>
          <c:showBubbleSize val="0"/>
        </c:dLbls>
        <c:gapWidth val="150"/>
        <c:shape val="box"/>
        <c:axId val="647156528"/>
        <c:axId val="258552480"/>
        <c:axId val="0"/>
      </c:bar3DChart>
      <c:catAx>
        <c:axId val="64715652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258552480"/>
        <c:crosses val="autoZero"/>
        <c:auto val="1"/>
        <c:lblAlgn val="ctr"/>
        <c:lblOffset val="100"/>
        <c:noMultiLvlLbl val="0"/>
      </c:catAx>
      <c:valAx>
        <c:axId val="2585524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471565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IE" sz="1400" dirty="0"/>
              <a:t>Trading On-line Voucher - Vouchers</a:t>
            </a:r>
            <a:r>
              <a:rPr lang="en-IE" sz="1400" baseline="0" dirty="0"/>
              <a:t> Approved </a:t>
            </a:r>
          </a:p>
          <a:p>
            <a:pPr>
              <a:defRPr/>
            </a:pPr>
            <a:r>
              <a:rPr lang="en-IE" sz="1400" baseline="0" dirty="0"/>
              <a:t>(Value)</a:t>
            </a:r>
            <a:endParaRPr lang="en-IE" sz="1400"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'Sept ''21'!$A$38</c:f>
              <c:strCache>
                <c:ptCount val="1"/>
                <c:pt idx="0">
                  <c:v>Trading On-line Voucher - Approvals (Value)</c:v>
                </c:pt>
              </c:strCache>
            </c:strRef>
          </c:tx>
          <c:spPr>
            <a:solidFill>
              <a:schemeClr val="accent1"/>
            </a:solidFill>
            <a:ln>
              <a:noFill/>
            </a:ln>
            <a:effectLst/>
            <a:sp3d/>
          </c:spPr>
          <c:invertIfNegative val="0"/>
          <c:dLbls>
            <c:dLbl>
              <c:idx val="0"/>
              <c:layout>
                <c:manualLayout>
                  <c:x val="0"/>
                  <c:y val="-6.01851851851852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3DC-49A7-B069-E5E85C1BC29D}"/>
                </c:ext>
              </c:extLst>
            </c:dLbl>
            <c:dLbl>
              <c:idx val="1"/>
              <c:layout>
                <c:manualLayout>
                  <c:x val="1.3888888888888888E-2"/>
                  <c:y val="-9.722222222222222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3DC-49A7-B069-E5E85C1BC29D}"/>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'Sept ''21'!$B$36:$C$36</c:f>
              <c:strCache>
                <c:ptCount val="2"/>
                <c:pt idx="0">
                  <c:v>2020 To Date</c:v>
                </c:pt>
                <c:pt idx="1">
                  <c:v>2021 To Date</c:v>
                </c:pt>
              </c:strCache>
            </c:strRef>
          </c:cat>
          <c:val>
            <c:numRef>
              <c:f>'Sept ''21'!$B$38:$C$38</c:f>
              <c:numCache>
                <c:formatCode>"€"#,##0.00_);[Red]\("€"#,##0.00\)</c:formatCode>
                <c:ptCount val="2"/>
                <c:pt idx="0">
                  <c:v>1070000</c:v>
                </c:pt>
                <c:pt idx="1">
                  <c:v>230000</c:v>
                </c:pt>
              </c:numCache>
            </c:numRef>
          </c:val>
          <c:extLst>
            <c:ext xmlns:c16="http://schemas.microsoft.com/office/drawing/2014/chart" uri="{C3380CC4-5D6E-409C-BE32-E72D297353CC}">
              <c16:uniqueId val="{00000000-03DC-49A7-B069-E5E85C1BC29D}"/>
            </c:ext>
          </c:extLst>
        </c:ser>
        <c:dLbls>
          <c:showLegendKey val="0"/>
          <c:showVal val="1"/>
          <c:showCatName val="0"/>
          <c:showSerName val="0"/>
          <c:showPercent val="0"/>
          <c:showBubbleSize val="0"/>
        </c:dLbls>
        <c:gapWidth val="150"/>
        <c:shape val="box"/>
        <c:axId val="647156528"/>
        <c:axId val="258552480"/>
        <c:axId val="0"/>
      </c:bar3DChart>
      <c:catAx>
        <c:axId val="64715652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258552480"/>
        <c:crosses val="autoZero"/>
        <c:auto val="1"/>
        <c:lblAlgn val="ctr"/>
        <c:lblOffset val="100"/>
        <c:noMultiLvlLbl val="0"/>
      </c:catAx>
      <c:valAx>
        <c:axId val="258552480"/>
        <c:scaling>
          <c:orientation val="minMax"/>
        </c:scaling>
        <c:delete val="0"/>
        <c:axPos val="l"/>
        <c:majorGridlines>
          <c:spPr>
            <a:ln w="9525" cap="flat" cmpd="sng" algn="ctr">
              <a:solidFill>
                <a:schemeClr val="tx1">
                  <a:lumMod val="15000"/>
                  <a:lumOff val="85000"/>
                </a:schemeClr>
              </a:solidFill>
              <a:round/>
            </a:ln>
            <a:effectLst/>
          </c:spPr>
        </c:majorGridlines>
        <c:numFmt formatCode="&quot;€&quot;#,##0.00_);[Red]\(&quot;€&quot;#,##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471565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r>
              <a:rPr lang="en-IE"/>
              <a:t>Trading On-line Voucher - Vouchers Aproved (Spend)</a:t>
            </a:r>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'Sept ''21'!$A$39</c:f>
              <c:strCache>
                <c:ptCount val="1"/>
                <c:pt idx="0">
                  <c:v>Trading On-line Voucher - Spend</c:v>
                </c:pt>
              </c:strCache>
            </c:strRef>
          </c:tx>
          <c:spPr>
            <a:solidFill>
              <a:schemeClr val="accent1"/>
            </a:solidFill>
            <a:ln>
              <a:noFill/>
            </a:ln>
            <a:effectLst/>
            <a:sp3d/>
          </c:spPr>
          <c:invertIfNegative val="0"/>
          <c:dLbls>
            <c:dLbl>
              <c:idx val="0"/>
              <c:layout>
                <c:manualLayout>
                  <c:x val="1.3463880981109524E-2"/>
                  <c:y val="-9.400000877223761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8B5-49C7-A2C4-9DB0E1B57825}"/>
                </c:ext>
              </c:extLst>
            </c:dLbl>
            <c:dLbl>
              <c:idx val="1"/>
              <c:layout>
                <c:manualLayout>
                  <c:x val="1.923411568729791E-3"/>
                  <c:y val="-5.222222709568758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8B5-49C7-A2C4-9DB0E1B57825}"/>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'Sept ''21'!$B$36:$C$36</c:f>
              <c:strCache>
                <c:ptCount val="2"/>
                <c:pt idx="0">
                  <c:v>2020 To Date</c:v>
                </c:pt>
                <c:pt idx="1">
                  <c:v>2021 To Date</c:v>
                </c:pt>
              </c:strCache>
            </c:strRef>
          </c:cat>
          <c:val>
            <c:numRef>
              <c:f>'Sept ''21'!$B$39:$C$39</c:f>
              <c:numCache>
                <c:formatCode>"€"#,##0.00_);[Red]\("€"#,##0.00\)</c:formatCode>
                <c:ptCount val="2"/>
                <c:pt idx="0">
                  <c:v>75702.44</c:v>
                </c:pt>
                <c:pt idx="1">
                  <c:v>879605</c:v>
                </c:pt>
              </c:numCache>
            </c:numRef>
          </c:val>
          <c:extLst>
            <c:ext xmlns:c16="http://schemas.microsoft.com/office/drawing/2014/chart" uri="{C3380CC4-5D6E-409C-BE32-E72D297353CC}">
              <c16:uniqueId val="{00000000-D8B5-49C7-A2C4-9DB0E1B57825}"/>
            </c:ext>
          </c:extLst>
        </c:ser>
        <c:dLbls>
          <c:showLegendKey val="0"/>
          <c:showVal val="1"/>
          <c:showCatName val="0"/>
          <c:showSerName val="0"/>
          <c:showPercent val="0"/>
          <c:showBubbleSize val="0"/>
        </c:dLbls>
        <c:gapWidth val="150"/>
        <c:shape val="box"/>
        <c:axId val="647156528"/>
        <c:axId val="258552480"/>
        <c:axId val="0"/>
      </c:bar3DChart>
      <c:catAx>
        <c:axId val="64715652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58552480"/>
        <c:crosses val="autoZero"/>
        <c:auto val="1"/>
        <c:lblAlgn val="ctr"/>
        <c:lblOffset val="100"/>
        <c:noMultiLvlLbl val="0"/>
      </c:catAx>
      <c:valAx>
        <c:axId val="258552480"/>
        <c:scaling>
          <c:orientation val="minMax"/>
        </c:scaling>
        <c:delete val="0"/>
        <c:axPos val="l"/>
        <c:majorGridlines>
          <c:spPr>
            <a:ln w="9525" cap="flat" cmpd="sng" algn="ctr">
              <a:solidFill>
                <a:schemeClr val="tx1">
                  <a:lumMod val="15000"/>
                  <a:lumOff val="85000"/>
                </a:schemeClr>
              </a:solidFill>
              <a:round/>
            </a:ln>
            <a:effectLst/>
          </c:spPr>
        </c:majorGridlines>
        <c:numFmt formatCode="&quot;€&quot;#,##0.00_);[Red]\(&quot;€&quot;#,##0.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471565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42C3E7-7D6E-41BC-A8CB-AD47896DA2C5}" type="datetimeFigureOut">
              <a:rPr lang="en-IE" smtClean="0"/>
              <a:t>01/11/2021</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C5074E-EBA3-4691-BB15-7CF1B95A78FA}" type="slidenum">
              <a:rPr lang="en-IE" smtClean="0"/>
              <a:t>‹#›</a:t>
            </a:fld>
            <a:endParaRPr lang="en-IE"/>
          </a:p>
        </p:txBody>
      </p:sp>
    </p:spTree>
    <p:extLst>
      <p:ext uri="{BB962C8B-B14F-4D97-AF65-F5344CB8AC3E}">
        <p14:creationId xmlns:p14="http://schemas.microsoft.com/office/powerpoint/2010/main" val="3950543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Application and Approvals for 2021 still exceed normal levels by in excess of 100% </a:t>
            </a:r>
            <a:endParaRPr lang="en-IE" dirty="0"/>
          </a:p>
        </p:txBody>
      </p:sp>
      <p:sp>
        <p:nvSpPr>
          <p:cNvPr id="4" name="Slide Number Placeholder 3"/>
          <p:cNvSpPr>
            <a:spLocks noGrp="1"/>
          </p:cNvSpPr>
          <p:nvPr>
            <p:ph type="sldNum" sz="quarter" idx="5"/>
          </p:nvPr>
        </p:nvSpPr>
        <p:spPr/>
        <p:txBody>
          <a:bodyPr/>
          <a:lstStyle/>
          <a:p>
            <a:fld id="{6FC5074E-EBA3-4691-BB15-7CF1B95A78FA}" type="slidenum">
              <a:rPr lang="en-IE" smtClean="0"/>
              <a:t>6</a:t>
            </a:fld>
            <a:endParaRPr lang="en-IE"/>
          </a:p>
        </p:txBody>
      </p:sp>
    </p:spTree>
    <p:extLst>
      <p:ext uri="{BB962C8B-B14F-4D97-AF65-F5344CB8AC3E}">
        <p14:creationId xmlns:p14="http://schemas.microsoft.com/office/powerpoint/2010/main" val="40826934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All 2020 applications have now been closed out. All qualifying project have received payment.</a:t>
            </a:r>
          </a:p>
          <a:p>
            <a:r>
              <a:rPr lang="en-GB" dirty="0"/>
              <a:t> </a:t>
            </a:r>
            <a:endParaRPr lang="en-IE" dirty="0"/>
          </a:p>
        </p:txBody>
      </p:sp>
      <p:sp>
        <p:nvSpPr>
          <p:cNvPr id="4" name="Slide Number Placeholder 3"/>
          <p:cNvSpPr>
            <a:spLocks noGrp="1"/>
          </p:cNvSpPr>
          <p:nvPr>
            <p:ph type="sldNum" sz="quarter" idx="5"/>
          </p:nvPr>
        </p:nvSpPr>
        <p:spPr/>
        <p:txBody>
          <a:bodyPr/>
          <a:lstStyle/>
          <a:p>
            <a:fld id="{6FC5074E-EBA3-4691-BB15-7CF1B95A78FA}" type="slidenum">
              <a:rPr lang="en-IE" smtClean="0"/>
              <a:t>7</a:t>
            </a:fld>
            <a:endParaRPr lang="en-IE"/>
          </a:p>
        </p:txBody>
      </p:sp>
    </p:spTree>
    <p:extLst>
      <p:ext uri="{BB962C8B-B14F-4D97-AF65-F5344CB8AC3E}">
        <p14:creationId xmlns:p14="http://schemas.microsoft.com/office/powerpoint/2010/main" val="137668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7B43FD15-8B7F-44CE-8FCD-7B9736122A7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C870341C-503B-4931-8766-B21733AAEE5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IE" altLang="en-US"/>
          </a:p>
        </p:txBody>
      </p:sp>
      <p:sp>
        <p:nvSpPr>
          <p:cNvPr id="4100" name="Slide Number Placeholder 3">
            <a:extLst>
              <a:ext uri="{FF2B5EF4-FFF2-40B4-BE49-F238E27FC236}">
                <a16:creationId xmlns:a16="http://schemas.microsoft.com/office/drawing/2014/main" id="{01D9A464-FFE8-45E5-A125-B26196597AE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ED2566A-4439-40C1-8A4C-33AC1080E73A}" type="slidenum">
              <a:rPr kumimoji="0" lang="en-IE" alt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IE"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5661619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7B43FD15-8B7F-44CE-8FCD-7B9736122A7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C870341C-503B-4931-8766-B21733AAEE5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IE" altLang="en-US"/>
          </a:p>
        </p:txBody>
      </p:sp>
      <p:sp>
        <p:nvSpPr>
          <p:cNvPr id="4100" name="Slide Number Placeholder 3">
            <a:extLst>
              <a:ext uri="{FF2B5EF4-FFF2-40B4-BE49-F238E27FC236}">
                <a16:creationId xmlns:a16="http://schemas.microsoft.com/office/drawing/2014/main" id="{01D9A464-FFE8-45E5-A125-B26196597AE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ED2566A-4439-40C1-8A4C-33AC1080E73A}" type="slidenum">
              <a:rPr kumimoji="0" lang="en-IE" alt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IE"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98458888-445B-4397-8D85-09D9F531271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04AC3A8A-A5B3-4419-8920-B0E08D84C8B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IE" altLang="en-US"/>
          </a:p>
        </p:txBody>
      </p:sp>
      <p:sp>
        <p:nvSpPr>
          <p:cNvPr id="6148" name="Slide Number Placeholder 3">
            <a:extLst>
              <a:ext uri="{FF2B5EF4-FFF2-40B4-BE49-F238E27FC236}">
                <a16:creationId xmlns:a16="http://schemas.microsoft.com/office/drawing/2014/main" id="{12E0CB94-D47A-4705-A0BB-40ABD999F3B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E3D2BDD9-9D30-4EC5-8949-D4D1BD4D880A}" type="slidenum">
              <a:rPr kumimoji="0" lang="en-IE" alt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IE"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26E92-8ECA-42E9-8112-7FBD9562A96F}"/>
              </a:ext>
            </a:extLst>
          </p:cNvPr>
          <p:cNvSpPr>
            <a:spLocks noGrp="1"/>
          </p:cNvSpPr>
          <p:nvPr>
            <p:ph type="ctrTitle"/>
          </p:nvPr>
        </p:nvSpPr>
        <p:spPr>
          <a:xfrm>
            <a:off x="1524000" y="2221752"/>
            <a:ext cx="9144000" cy="840230"/>
          </a:xfrm>
        </p:spPr>
        <p:txBody>
          <a:bodyPr anchor="b"/>
          <a:lstStyle>
            <a:lvl1pPr algn="ctr">
              <a:defRPr sz="5400"/>
            </a:lvl1pPr>
          </a:lstStyle>
          <a:p>
            <a:r>
              <a:rPr lang="en-US" dirty="0"/>
              <a:t>Click to edit Master title style</a:t>
            </a:r>
            <a:endParaRPr lang="en-IE" dirty="0"/>
          </a:p>
        </p:txBody>
      </p:sp>
      <p:sp>
        <p:nvSpPr>
          <p:cNvPr id="3" name="Subtitle 2">
            <a:extLst>
              <a:ext uri="{FF2B5EF4-FFF2-40B4-BE49-F238E27FC236}">
                <a16:creationId xmlns:a16="http://schemas.microsoft.com/office/drawing/2014/main" id="{16FA9418-865B-47EA-879C-F766B7C7ADFE}"/>
              </a:ext>
            </a:extLst>
          </p:cNvPr>
          <p:cNvSpPr>
            <a:spLocks noGrp="1"/>
          </p:cNvSpPr>
          <p:nvPr>
            <p:ph type="subTitle" idx="1"/>
          </p:nvPr>
        </p:nvSpPr>
        <p:spPr>
          <a:xfrm>
            <a:off x="1524000" y="3333590"/>
            <a:ext cx="9144000" cy="1655762"/>
          </a:xfrm>
        </p:spPr>
        <p:txBody>
          <a:bodyPr/>
          <a:lstStyle>
            <a:lvl1pPr marL="0" indent="0" algn="ctr">
              <a:buNone/>
              <a:defRPr sz="2400">
                <a:solidFill>
                  <a:srgbClr val="0070C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IE" dirty="0"/>
          </a:p>
        </p:txBody>
      </p:sp>
    </p:spTree>
    <p:extLst>
      <p:ext uri="{BB962C8B-B14F-4D97-AF65-F5344CB8AC3E}">
        <p14:creationId xmlns:p14="http://schemas.microsoft.com/office/powerpoint/2010/main" val="89372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endParaRPr lang="en-IE"/>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437900F9-E0F5-4F4A-967B-EAF6C5A12FE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843BB626-6D37-4E2E-8ABD-5609D8194F3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DDD9F2A6-D723-4162-8027-486F21720934}"/>
              </a:ext>
            </a:extLst>
          </p:cNvPr>
          <p:cNvSpPr>
            <a:spLocks noGrp="1" noChangeArrowheads="1"/>
          </p:cNvSpPr>
          <p:nvPr>
            <p:ph type="sldNum" sz="quarter" idx="12"/>
          </p:nvPr>
        </p:nvSpPr>
        <p:spPr>
          <a:ln/>
        </p:spPr>
        <p:txBody>
          <a:bodyPr/>
          <a:lstStyle>
            <a:lvl1pPr>
              <a:defRPr/>
            </a:lvl1pPr>
          </a:lstStyle>
          <a:p>
            <a:pPr>
              <a:defRPr/>
            </a:pPr>
            <a:fld id="{39105FDA-BC44-420C-8CF4-E1BD805F90C2}" type="slidenum">
              <a:rPr lang="en-US" altLang="en-US"/>
              <a:pPr>
                <a:defRPr/>
              </a:pPr>
              <a:t>‹#›</a:t>
            </a:fld>
            <a:endParaRPr lang="en-US" altLang="en-US"/>
          </a:p>
        </p:txBody>
      </p:sp>
    </p:spTree>
    <p:extLst>
      <p:ext uri="{BB962C8B-B14F-4D97-AF65-F5344CB8AC3E}">
        <p14:creationId xmlns:p14="http://schemas.microsoft.com/office/powerpoint/2010/main" val="360530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914400" y="1981200"/>
            <a:ext cx="508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6197600" y="1981200"/>
            <a:ext cx="508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Rectangle 4">
            <a:extLst>
              <a:ext uri="{FF2B5EF4-FFF2-40B4-BE49-F238E27FC236}">
                <a16:creationId xmlns:a16="http://schemas.microsoft.com/office/drawing/2014/main" id="{97D67E1D-285F-41C6-9704-E261B45D45B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A5C62DF-A9F9-4386-B6D1-E91680E1065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5AC65D29-F955-4E77-AAF3-358A23F4A353}"/>
              </a:ext>
            </a:extLst>
          </p:cNvPr>
          <p:cNvSpPr>
            <a:spLocks noGrp="1" noChangeArrowheads="1"/>
          </p:cNvSpPr>
          <p:nvPr>
            <p:ph type="sldNum" sz="quarter" idx="12"/>
          </p:nvPr>
        </p:nvSpPr>
        <p:spPr>
          <a:ln/>
        </p:spPr>
        <p:txBody>
          <a:bodyPr/>
          <a:lstStyle>
            <a:lvl1pPr>
              <a:defRPr/>
            </a:lvl1pPr>
          </a:lstStyle>
          <a:p>
            <a:pPr>
              <a:defRPr/>
            </a:pPr>
            <a:fld id="{9A761AEF-1869-41C4-B3ED-66BB236FC23E}" type="slidenum">
              <a:rPr lang="en-US" altLang="en-US"/>
              <a:pPr>
                <a:defRPr/>
              </a:pPr>
              <a:t>‹#›</a:t>
            </a:fld>
            <a:endParaRPr lang="en-US" altLang="en-US"/>
          </a:p>
        </p:txBody>
      </p:sp>
    </p:spTree>
    <p:extLst>
      <p:ext uri="{BB962C8B-B14F-4D97-AF65-F5344CB8AC3E}">
        <p14:creationId xmlns:p14="http://schemas.microsoft.com/office/powerpoint/2010/main" val="315354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endParaRPr lang="en-IE"/>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Rectangle 4">
            <a:extLst>
              <a:ext uri="{FF2B5EF4-FFF2-40B4-BE49-F238E27FC236}">
                <a16:creationId xmlns:a16="http://schemas.microsoft.com/office/drawing/2014/main" id="{EA0F5B03-8F60-49D3-8646-ED5F991CBA6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0E900A9-FFED-4351-8415-9D130F0923F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B1793A36-10F5-4BA4-B687-6227EB65A35D}"/>
              </a:ext>
            </a:extLst>
          </p:cNvPr>
          <p:cNvSpPr>
            <a:spLocks noGrp="1" noChangeArrowheads="1"/>
          </p:cNvSpPr>
          <p:nvPr>
            <p:ph type="sldNum" sz="quarter" idx="12"/>
          </p:nvPr>
        </p:nvSpPr>
        <p:spPr>
          <a:ln/>
        </p:spPr>
        <p:txBody>
          <a:bodyPr/>
          <a:lstStyle>
            <a:lvl1pPr>
              <a:defRPr/>
            </a:lvl1pPr>
          </a:lstStyle>
          <a:p>
            <a:pPr>
              <a:defRPr/>
            </a:pPr>
            <a:fld id="{F2B6F7BA-07DD-456D-AB3B-03138180580B}" type="slidenum">
              <a:rPr lang="en-US" altLang="en-US"/>
              <a:pPr>
                <a:defRPr/>
              </a:pPr>
              <a:t>‹#›</a:t>
            </a:fld>
            <a:endParaRPr lang="en-US" altLang="en-US"/>
          </a:p>
        </p:txBody>
      </p:sp>
    </p:spTree>
    <p:extLst>
      <p:ext uri="{BB962C8B-B14F-4D97-AF65-F5344CB8AC3E}">
        <p14:creationId xmlns:p14="http://schemas.microsoft.com/office/powerpoint/2010/main" val="34542816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Rectangle 4">
            <a:extLst>
              <a:ext uri="{FF2B5EF4-FFF2-40B4-BE49-F238E27FC236}">
                <a16:creationId xmlns:a16="http://schemas.microsoft.com/office/drawing/2014/main" id="{FDFAB899-F933-4BC5-9BAF-71684391FBE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6CF235C1-BD3C-45F7-B40A-8888021F570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965F397E-9BAE-4AE5-8166-C7391685E93F}"/>
              </a:ext>
            </a:extLst>
          </p:cNvPr>
          <p:cNvSpPr>
            <a:spLocks noGrp="1" noChangeArrowheads="1"/>
          </p:cNvSpPr>
          <p:nvPr>
            <p:ph type="sldNum" sz="quarter" idx="12"/>
          </p:nvPr>
        </p:nvSpPr>
        <p:spPr>
          <a:ln/>
        </p:spPr>
        <p:txBody>
          <a:bodyPr/>
          <a:lstStyle>
            <a:lvl1pPr>
              <a:defRPr/>
            </a:lvl1pPr>
          </a:lstStyle>
          <a:p>
            <a:pPr>
              <a:defRPr/>
            </a:pPr>
            <a:fld id="{547DEBC0-969E-4126-8FAC-4E2EED10FF1C}" type="slidenum">
              <a:rPr lang="en-US" altLang="en-US"/>
              <a:pPr>
                <a:defRPr/>
              </a:pPr>
              <a:t>‹#›</a:t>
            </a:fld>
            <a:endParaRPr lang="en-US" altLang="en-US"/>
          </a:p>
        </p:txBody>
      </p:sp>
    </p:spTree>
    <p:extLst>
      <p:ext uri="{BB962C8B-B14F-4D97-AF65-F5344CB8AC3E}">
        <p14:creationId xmlns:p14="http://schemas.microsoft.com/office/powerpoint/2010/main" val="20280435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0CA8E0BF-1079-41F0-B074-80B2676A113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F98EC3BF-CBF5-4EF1-B1C9-A2C1D923354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3EEB2526-9D37-40D2-AA24-1B8261D535BF}"/>
              </a:ext>
            </a:extLst>
          </p:cNvPr>
          <p:cNvSpPr>
            <a:spLocks noGrp="1" noChangeArrowheads="1"/>
          </p:cNvSpPr>
          <p:nvPr>
            <p:ph type="sldNum" sz="quarter" idx="12"/>
          </p:nvPr>
        </p:nvSpPr>
        <p:spPr>
          <a:ln/>
        </p:spPr>
        <p:txBody>
          <a:bodyPr/>
          <a:lstStyle>
            <a:lvl1pPr>
              <a:defRPr/>
            </a:lvl1pPr>
          </a:lstStyle>
          <a:p>
            <a:pPr>
              <a:defRPr/>
            </a:pPr>
            <a:fld id="{46E38032-B0FE-4119-A871-28A08377373D}" type="slidenum">
              <a:rPr lang="en-US" altLang="en-US"/>
              <a:pPr>
                <a:defRPr/>
              </a:pPr>
              <a:t>‹#›</a:t>
            </a:fld>
            <a:endParaRPr lang="en-US" altLang="en-US"/>
          </a:p>
        </p:txBody>
      </p:sp>
    </p:spTree>
    <p:extLst>
      <p:ext uri="{BB962C8B-B14F-4D97-AF65-F5344CB8AC3E}">
        <p14:creationId xmlns:p14="http://schemas.microsoft.com/office/powerpoint/2010/main" val="11668784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endParaRPr lang="en-IE"/>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19429422-9067-41C2-BC7E-9013D1AB39B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8FB3771A-3D24-4A65-9937-9C26E0FA953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6B5E581-8B98-43EE-8E6F-2252198F0AF9}"/>
              </a:ext>
            </a:extLst>
          </p:cNvPr>
          <p:cNvSpPr>
            <a:spLocks noGrp="1" noChangeArrowheads="1"/>
          </p:cNvSpPr>
          <p:nvPr>
            <p:ph type="sldNum" sz="quarter" idx="12"/>
          </p:nvPr>
        </p:nvSpPr>
        <p:spPr>
          <a:ln/>
        </p:spPr>
        <p:txBody>
          <a:bodyPr/>
          <a:lstStyle>
            <a:lvl1pPr>
              <a:defRPr/>
            </a:lvl1pPr>
          </a:lstStyle>
          <a:p>
            <a:pPr>
              <a:defRPr/>
            </a:pPr>
            <a:fld id="{6394854C-5414-4C58-BA6A-B5FF170F3E2C}" type="slidenum">
              <a:rPr lang="en-US" altLang="en-US"/>
              <a:pPr>
                <a:defRPr/>
              </a:pPr>
              <a:t>‹#›</a:t>
            </a:fld>
            <a:endParaRPr lang="en-US" altLang="en-US"/>
          </a:p>
        </p:txBody>
      </p:sp>
    </p:spTree>
    <p:extLst>
      <p:ext uri="{BB962C8B-B14F-4D97-AF65-F5344CB8AC3E}">
        <p14:creationId xmlns:p14="http://schemas.microsoft.com/office/powerpoint/2010/main" val="34318466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endParaRPr lang="en-IE"/>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E"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0094999C-7FF5-48FD-87D2-274C6ABACC4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2AFCB26-C034-4A83-8D03-B988A6C7F78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1D0EC69-61BB-4084-998E-1C34724A7439}"/>
              </a:ext>
            </a:extLst>
          </p:cNvPr>
          <p:cNvSpPr>
            <a:spLocks noGrp="1" noChangeArrowheads="1"/>
          </p:cNvSpPr>
          <p:nvPr>
            <p:ph type="sldNum" sz="quarter" idx="12"/>
          </p:nvPr>
        </p:nvSpPr>
        <p:spPr>
          <a:ln/>
        </p:spPr>
        <p:txBody>
          <a:bodyPr/>
          <a:lstStyle>
            <a:lvl1pPr>
              <a:defRPr/>
            </a:lvl1pPr>
          </a:lstStyle>
          <a:p>
            <a:pPr>
              <a:defRPr/>
            </a:pPr>
            <a:fld id="{4E6D6C72-95AD-4A15-BD45-2326B7BC77ED}" type="slidenum">
              <a:rPr lang="en-US" altLang="en-US"/>
              <a:pPr>
                <a:defRPr/>
              </a:pPr>
              <a:t>‹#›</a:t>
            </a:fld>
            <a:endParaRPr lang="en-US" altLang="en-US"/>
          </a:p>
        </p:txBody>
      </p:sp>
    </p:spTree>
    <p:extLst>
      <p:ext uri="{BB962C8B-B14F-4D97-AF65-F5344CB8AC3E}">
        <p14:creationId xmlns:p14="http://schemas.microsoft.com/office/powerpoint/2010/main" val="39414343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Rectangle 4">
            <a:extLst>
              <a:ext uri="{FF2B5EF4-FFF2-40B4-BE49-F238E27FC236}">
                <a16:creationId xmlns:a16="http://schemas.microsoft.com/office/drawing/2014/main" id="{5D0C7F23-02F0-4A57-ADB0-ACAEA249634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56ED2D43-C622-4BE9-A839-C8B27ED0623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2B78139-E257-4AB8-89AA-542214F34159}"/>
              </a:ext>
            </a:extLst>
          </p:cNvPr>
          <p:cNvSpPr>
            <a:spLocks noGrp="1" noChangeArrowheads="1"/>
          </p:cNvSpPr>
          <p:nvPr>
            <p:ph type="sldNum" sz="quarter" idx="12"/>
          </p:nvPr>
        </p:nvSpPr>
        <p:spPr>
          <a:ln/>
        </p:spPr>
        <p:txBody>
          <a:bodyPr/>
          <a:lstStyle>
            <a:lvl1pPr>
              <a:defRPr/>
            </a:lvl1pPr>
          </a:lstStyle>
          <a:p>
            <a:pPr>
              <a:defRPr/>
            </a:pPr>
            <a:fld id="{B03E310C-018E-4549-83FB-BC1A11530C9E}" type="slidenum">
              <a:rPr lang="en-US" altLang="en-US"/>
              <a:pPr>
                <a:defRPr/>
              </a:pPr>
              <a:t>‹#›</a:t>
            </a:fld>
            <a:endParaRPr lang="en-US" altLang="en-US"/>
          </a:p>
        </p:txBody>
      </p:sp>
    </p:spTree>
    <p:extLst>
      <p:ext uri="{BB962C8B-B14F-4D97-AF65-F5344CB8AC3E}">
        <p14:creationId xmlns:p14="http://schemas.microsoft.com/office/powerpoint/2010/main" val="30231511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486400"/>
          </a:xfrm>
        </p:spPr>
        <p:txBody>
          <a:bodyPr vert="eaVert"/>
          <a:lstStyle/>
          <a:p>
            <a:r>
              <a:rPr lang="en-US"/>
              <a:t>Click to edit Master title style</a:t>
            </a:r>
            <a:endParaRPr lang="en-IE"/>
          </a:p>
        </p:txBody>
      </p:sp>
      <p:sp>
        <p:nvSpPr>
          <p:cNvPr id="3" name="Vertical Text Placeholder 2"/>
          <p:cNvSpPr>
            <a:spLocks noGrp="1"/>
          </p:cNvSpPr>
          <p:nvPr>
            <p:ph type="body" orient="vert" idx="1"/>
          </p:nvPr>
        </p:nvSpPr>
        <p:spPr>
          <a:xfrm>
            <a:off x="914400" y="609600"/>
            <a:ext cx="75692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Rectangle 4">
            <a:extLst>
              <a:ext uri="{FF2B5EF4-FFF2-40B4-BE49-F238E27FC236}">
                <a16:creationId xmlns:a16="http://schemas.microsoft.com/office/drawing/2014/main" id="{CCBB8896-4C75-49A2-9A20-1A82082524E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B3C50F9-23B1-4BF1-B998-1A757948260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DAE15AF-929C-46DA-B861-FBC74E394F1B}"/>
              </a:ext>
            </a:extLst>
          </p:cNvPr>
          <p:cNvSpPr>
            <a:spLocks noGrp="1" noChangeArrowheads="1"/>
          </p:cNvSpPr>
          <p:nvPr>
            <p:ph type="sldNum" sz="quarter" idx="12"/>
          </p:nvPr>
        </p:nvSpPr>
        <p:spPr>
          <a:ln/>
        </p:spPr>
        <p:txBody>
          <a:bodyPr/>
          <a:lstStyle>
            <a:lvl1pPr>
              <a:defRPr/>
            </a:lvl1pPr>
          </a:lstStyle>
          <a:p>
            <a:pPr>
              <a:defRPr/>
            </a:pPr>
            <a:fld id="{F80D1A94-6246-41F5-8CCD-952BD710FA2C}" type="slidenum">
              <a:rPr lang="en-US" altLang="en-US"/>
              <a:pPr>
                <a:defRPr/>
              </a:pPr>
              <a:t>‹#›</a:t>
            </a:fld>
            <a:endParaRPr lang="en-US" altLang="en-US"/>
          </a:p>
        </p:txBody>
      </p:sp>
    </p:spTree>
    <p:extLst>
      <p:ext uri="{BB962C8B-B14F-4D97-AF65-F5344CB8AC3E}">
        <p14:creationId xmlns:p14="http://schemas.microsoft.com/office/powerpoint/2010/main" val="3557007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11ABF-F4EE-4FB5-AEBF-B67C539E8586}"/>
              </a:ext>
            </a:extLst>
          </p:cNvPr>
          <p:cNvSpPr>
            <a:spLocks noGrp="1"/>
          </p:cNvSpPr>
          <p:nvPr>
            <p:ph type="title"/>
          </p:nvPr>
        </p:nvSpPr>
        <p:spPr>
          <a:xfrm>
            <a:off x="2239861" y="732441"/>
            <a:ext cx="7222922" cy="590931"/>
          </a:xfrm>
        </p:spPr>
        <p:txBody>
          <a:bodyPr wrap="square">
            <a:spAutoFit/>
          </a:bodyPr>
          <a:lstStyle>
            <a:lvl1pPr>
              <a:defRPr lang="en-IE" sz="3600" b="1">
                <a:solidFill>
                  <a:srgbClr val="92D050"/>
                </a:solidFill>
                <a:latin typeface="+mn-lt"/>
                <a:ea typeface="+mn-ea"/>
                <a:cs typeface="+mn-cs"/>
              </a:defRPr>
            </a:lvl1pPr>
          </a:lstStyle>
          <a:p>
            <a:pPr marL="0" lvl="0" algn="ctr"/>
            <a:r>
              <a:rPr lang="en-US"/>
              <a:t>Click to edit Master title style</a:t>
            </a:r>
            <a:endParaRPr lang="en-IE"/>
          </a:p>
        </p:txBody>
      </p:sp>
      <p:sp>
        <p:nvSpPr>
          <p:cNvPr id="3" name="Content Placeholder 2">
            <a:extLst>
              <a:ext uri="{FF2B5EF4-FFF2-40B4-BE49-F238E27FC236}">
                <a16:creationId xmlns:a16="http://schemas.microsoft.com/office/drawing/2014/main" id="{ADEC0891-1E39-4C23-A022-4144D455AA83}"/>
              </a:ext>
            </a:extLst>
          </p:cNvPr>
          <p:cNvSpPr>
            <a:spLocks noGrp="1"/>
          </p:cNvSpPr>
          <p:nvPr>
            <p:ph idx="1"/>
          </p:nvPr>
        </p:nvSpPr>
        <p:spPr>
          <a:xfrm>
            <a:off x="838200" y="1825625"/>
            <a:ext cx="10515600" cy="3912445"/>
          </a:xfrm>
        </p:spPr>
        <p:txBody>
          <a:bodyPr/>
          <a:lstStyle>
            <a:lvl1pPr>
              <a:defRPr>
                <a:solidFill>
                  <a:srgbClr val="0070C0"/>
                </a:solidFill>
              </a:defRPr>
            </a:lvl1pPr>
            <a:lvl2pPr>
              <a:defRPr>
                <a:solidFill>
                  <a:srgbClr val="0070C0"/>
                </a:solidFill>
              </a:defRPr>
            </a:lvl2pPr>
            <a:lvl3pPr>
              <a:defRPr>
                <a:solidFill>
                  <a:srgbClr val="0070C0"/>
                </a:solidFill>
              </a:defRPr>
            </a:lvl3pPr>
            <a:lvl4pPr>
              <a:defRPr>
                <a:solidFill>
                  <a:srgbClr val="0070C0"/>
                </a:solidFill>
              </a:defRPr>
            </a:lvl4pPr>
            <a:lvl5pPr>
              <a:defRPr>
                <a:solidFill>
                  <a:srgbClr val="0070C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E" dirty="0"/>
          </a:p>
        </p:txBody>
      </p:sp>
      <p:pic>
        <p:nvPicPr>
          <p:cNvPr id="7" name="Picture 6">
            <a:extLst>
              <a:ext uri="{FF2B5EF4-FFF2-40B4-BE49-F238E27FC236}">
                <a16:creationId xmlns:a16="http://schemas.microsoft.com/office/drawing/2014/main" id="{B3148919-FA4B-4E6C-A551-9D3C7344781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1462" y="5852773"/>
            <a:ext cx="11880429" cy="861195"/>
          </a:xfrm>
          <a:prstGeom prst="rect">
            <a:avLst/>
          </a:prstGeom>
        </p:spPr>
      </p:pic>
      <p:pic>
        <p:nvPicPr>
          <p:cNvPr id="8" name="Picture 7" descr="A screenshot of a cell phone&#10;&#10;Description automatically generated">
            <a:extLst>
              <a:ext uri="{FF2B5EF4-FFF2-40B4-BE49-F238E27FC236}">
                <a16:creationId xmlns:a16="http://schemas.microsoft.com/office/drawing/2014/main" id="{FFB66A64-09A2-463E-825C-EE8CAA919CF9}"/>
              </a:ext>
            </a:extLst>
          </p:cNvPr>
          <p:cNvPicPr>
            <a:picLocks noChangeAspect="1"/>
          </p:cNvPicPr>
          <p:nvPr userDrawn="1"/>
        </p:nvPicPr>
        <p:blipFill>
          <a:blip r:embed="rId3"/>
          <a:stretch>
            <a:fillRect/>
          </a:stretch>
        </p:blipFill>
        <p:spPr>
          <a:xfrm>
            <a:off x="9731229" y="203074"/>
            <a:ext cx="2255495" cy="1473888"/>
          </a:xfrm>
          <a:prstGeom prst="rect">
            <a:avLst/>
          </a:prstGeom>
        </p:spPr>
      </p:pic>
    </p:spTree>
    <p:extLst>
      <p:ext uri="{BB962C8B-B14F-4D97-AF65-F5344CB8AC3E}">
        <p14:creationId xmlns:p14="http://schemas.microsoft.com/office/powerpoint/2010/main" val="2489629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990F8-995E-4B4A-AC1A-6EAB455D76FE}"/>
              </a:ext>
            </a:extLst>
          </p:cNvPr>
          <p:cNvSpPr>
            <a:spLocks noGrp="1"/>
          </p:cNvSpPr>
          <p:nvPr>
            <p:ph type="title"/>
          </p:nvPr>
        </p:nvSpPr>
        <p:spPr>
          <a:xfrm>
            <a:off x="831850" y="1709739"/>
            <a:ext cx="10515600" cy="2048530"/>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612125F3-1D76-4049-A8C3-D6F3F9BD7641}"/>
              </a:ext>
            </a:extLst>
          </p:cNvPr>
          <p:cNvSpPr>
            <a:spLocks noGrp="1"/>
          </p:cNvSpPr>
          <p:nvPr>
            <p:ph type="body" idx="1"/>
          </p:nvPr>
        </p:nvSpPr>
        <p:spPr>
          <a:xfrm>
            <a:off x="838200" y="3935122"/>
            <a:ext cx="10515600" cy="1500187"/>
          </a:xfrm>
        </p:spPr>
        <p:txBody>
          <a:bodyPr/>
          <a:lstStyle>
            <a:lvl1pPr marL="0" indent="0">
              <a:buNone/>
              <a:defRPr sz="2400">
                <a:solidFill>
                  <a:srgbClr val="0070C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962149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DD548-5A7A-4CD0-BF78-B441518F5488}"/>
              </a:ext>
            </a:extLst>
          </p:cNvPr>
          <p:cNvSpPr>
            <a:spLocks noGrp="1"/>
          </p:cNvSpPr>
          <p:nvPr>
            <p:ph type="title"/>
          </p:nvPr>
        </p:nvSpPr>
        <p:spPr>
          <a:xfrm>
            <a:off x="2625754" y="532905"/>
            <a:ext cx="7013196" cy="590931"/>
          </a:xfrm>
        </p:spPr>
        <p:txBody>
          <a:bodyPr wrap="square">
            <a:spAutoFit/>
          </a:bodyPr>
          <a:lstStyle>
            <a:lvl1pPr>
              <a:defRPr lang="en-IE"/>
            </a:lvl1pPr>
          </a:lstStyle>
          <a:p>
            <a:pPr marL="0" lvl="0" algn="ctr"/>
            <a:r>
              <a:rPr lang="en-US" dirty="0"/>
              <a:t>Click to edit Master title style</a:t>
            </a:r>
            <a:endParaRPr lang="en-IE" dirty="0"/>
          </a:p>
        </p:txBody>
      </p:sp>
      <p:sp>
        <p:nvSpPr>
          <p:cNvPr id="3" name="Content Placeholder 2">
            <a:extLst>
              <a:ext uri="{FF2B5EF4-FFF2-40B4-BE49-F238E27FC236}">
                <a16:creationId xmlns:a16="http://schemas.microsoft.com/office/drawing/2014/main" id="{3B03B872-F815-414F-B6CE-2C10A5FADD10}"/>
              </a:ext>
            </a:extLst>
          </p:cNvPr>
          <p:cNvSpPr>
            <a:spLocks noGrp="1"/>
          </p:cNvSpPr>
          <p:nvPr>
            <p:ph sz="half" idx="1"/>
          </p:nvPr>
        </p:nvSpPr>
        <p:spPr>
          <a:xfrm>
            <a:off x="838200" y="1825625"/>
            <a:ext cx="5181600" cy="39627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3BC7F667-2B62-4D85-9BCA-183286AA2971}"/>
              </a:ext>
            </a:extLst>
          </p:cNvPr>
          <p:cNvSpPr>
            <a:spLocks noGrp="1"/>
          </p:cNvSpPr>
          <p:nvPr>
            <p:ph sz="half" idx="2"/>
          </p:nvPr>
        </p:nvSpPr>
        <p:spPr>
          <a:xfrm>
            <a:off x="6172200" y="1825625"/>
            <a:ext cx="5181600" cy="39627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Tree>
    <p:extLst>
      <p:ext uri="{BB962C8B-B14F-4D97-AF65-F5344CB8AC3E}">
        <p14:creationId xmlns:p14="http://schemas.microsoft.com/office/powerpoint/2010/main" val="1996575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3CD6256-C7E8-4BDD-B83D-7E8EF802D894}"/>
              </a:ext>
            </a:extLst>
          </p:cNvPr>
          <p:cNvSpPr>
            <a:spLocks noGrp="1"/>
          </p:cNvSpPr>
          <p:nvPr>
            <p:ph type="body" idx="1"/>
          </p:nvPr>
        </p:nvSpPr>
        <p:spPr>
          <a:xfrm>
            <a:off x="839788" y="1585518"/>
            <a:ext cx="5157787" cy="491717"/>
          </a:xfrm>
        </p:spPr>
        <p:txBody>
          <a:bodyPr anchor="b"/>
          <a:lstStyle>
            <a:lvl1pPr marL="0" indent="0" algn="l">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B1D5FAA-6BDE-4351-9B3E-F221132DFB53}"/>
              </a:ext>
            </a:extLst>
          </p:cNvPr>
          <p:cNvSpPr>
            <a:spLocks noGrp="1"/>
          </p:cNvSpPr>
          <p:nvPr>
            <p:ph sz="half" idx="2"/>
          </p:nvPr>
        </p:nvSpPr>
        <p:spPr>
          <a:xfrm>
            <a:off x="839788" y="2228238"/>
            <a:ext cx="5157787" cy="35601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9807CD01-0EC2-4B44-9C84-8E185EA31F55}"/>
              </a:ext>
            </a:extLst>
          </p:cNvPr>
          <p:cNvSpPr>
            <a:spLocks noGrp="1"/>
          </p:cNvSpPr>
          <p:nvPr>
            <p:ph type="body" sz="quarter" idx="3"/>
          </p:nvPr>
        </p:nvSpPr>
        <p:spPr>
          <a:xfrm>
            <a:off x="6172200" y="1585518"/>
            <a:ext cx="5183188" cy="491717"/>
          </a:xfrm>
        </p:spPr>
        <p:txBody>
          <a:bodyPr anchor="b"/>
          <a:lstStyle>
            <a:lvl1pPr marL="0" indent="0" algn="l">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BCC705-7412-4F2A-9CD5-EEEBF963398F}"/>
              </a:ext>
            </a:extLst>
          </p:cNvPr>
          <p:cNvSpPr>
            <a:spLocks noGrp="1"/>
          </p:cNvSpPr>
          <p:nvPr>
            <p:ph sz="quarter" idx="4"/>
          </p:nvPr>
        </p:nvSpPr>
        <p:spPr>
          <a:xfrm>
            <a:off x="6172200" y="2228238"/>
            <a:ext cx="5183188" cy="35601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10" name="Title 1">
            <a:extLst>
              <a:ext uri="{FF2B5EF4-FFF2-40B4-BE49-F238E27FC236}">
                <a16:creationId xmlns:a16="http://schemas.microsoft.com/office/drawing/2014/main" id="{75DBA3AE-5FA4-466D-B996-C81171BABF97}"/>
              </a:ext>
            </a:extLst>
          </p:cNvPr>
          <p:cNvSpPr>
            <a:spLocks noGrp="1"/>
          </p:cNvSpPr>
          <p:nvPr>
            <p:ph type="title"/>
          </p:nvPr>
        </p:nvSpPr>
        <p:spPr>
          <a:xfrm>
            <a:off x="2625754" y="532905"/>
            <a:ext cx="7013196" cy="590931"/>
          </a:xfrm>
        </p:spPr>
        <p:txBody>
          <a:bodyPr wrap="square">
            <a:spAutoFit/>
          </a:bodyPr>
          <a:lstStyle>
            <a:lvl1pPr>
              <a:defRPr lang="en-IE"/>
            </a:lvl1pPr>
          </a:lstStyle>
          <a:p>
            <a:pPr marL="0" lvl="0" algn="ctr"/>
            <a:r>
              <a:rPr lang="en-US" dirty="0"/>
              <a:t>Click to edit Master title style</a:t>
            </a:r>
            <a:endParaRPr lang="en-IE" dirty="0"/>
          </a:p>
        </p:txBody>
      </p:sp>
    </p:spTree>
    <p:extLst>
      <p:ext uri="{BB962C8B-B14F-4D97-AF65-F5344CB8AC3E}">
        <p14:creationId xmlns:p14="http://schemas.microsoft.com/office/powerpoint/2010/main" val="536918895"/>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205491F-2636-4720-B536-696765D724DE}"/>
              </a:ext>
            </a:extLst>
          </p:cNvPr>
          <p:cNvSpPr>
            <a:spLocks noGrp="1"/>
          </p:cNvSpPr>
          <p:nvPr>
            <p:ph type="title"/>
          </p:nvPr>
        </p:nvSpPr>
        <p:spPr>
          <a:xfrm>
            <a:off x="2625754" y="532905"/>
            <a:ext cx="7013196" cy="590931"/>
          </a:xfrm>
        </p:spPr>
        <p:txBody>
          <a:bodyPr wrap="square">
            <a:spAutoFit/>
          </a:bodyPr>
          <a:lstStyle>
            <a:lvl1pPr>
              <a:defRPr lang="en-IE"/>
            </a:lvl1pPr>
          </a:lstStyle>
          <a:p>
            <a:pPr marL="0" lvl="0" algn="ctr"/>
            <a:r>
              <a:rPr lang="en-US" dirty="0"/>
              <a:t>Click to edit Master title style</a:t>
            </a:r>
            <a:endParaRPr lang="en-IE" dirty="0"/>
          </a:p>
        </p:txBody>
      </p:sp>
    </p:spTree>
    <p:extLst>
      <p:ext uri="{BB962C8B-B14F-4D97-AF65-F5344CB8AC3E}">
        <p14:creationId xmlns:p14="http://schemas.microsoft.com/office/powerpoint/2010/main" val="2275020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45699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Rectangle 4">
            <a:extLst>
              <a:ext uri="{FF2B5EF4-FFF2-40B4-BE49-F238E27FC236}">
                <a16:creationId xmlns:a16="http://schemas.microsoft.com/office/drawing/2014/main" id="{08CCA5FB-C6A2-468A-AE33-D5C0F271CF3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45FBAF40-5D47-4DD8-B565-389A100698C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30AE417A-4328-4C4F-853A-EA809BF26EDC}"/>
              </a:ext>
            </a:extLst>
          </p:cNvPr>
          <p:cNvSpPr>
            <a:spLocks noGrp="1" noChangeArrowheads="1"/>
          </p:cNvSpPr>
          <p:nvPr>
            <p:ph type="sldNum" sz="quarter" idx="12"/>
          </p:nvPr>
        </p:nvSpPr>
        <p:spPr>
          <a:ln/>
        </p:spPr>
        <p:txBody>
          <a:bodyPr/>
          <a:lstStyle>
            <a:lvl1pPr>
              <a:defRPr/>
            </a:lvl1pPr>
          </a:lstStyle>
          <a:p>
            <a:pPr>
              <a:defRPr/>
            </a:pPr>
            <a:fld id="{85C75CC6-10C7-45BA-B9DE-451D38F17D7F}" type="slidenum">
              <a:rPr lang="en-US" altLang="en-US"/>
              <a:pPr>
                <a:defRPr/>
              </a:pPr>
              <a:t>‹#›</a:t>
            </a:fld>
            <a:endParaRPr lang="en-US" altLang="en-US"/>
          </a:p>
        </p:txBody>
      </p:sp>
    </p:spTree>
    <p:extLst>
      <p:ext uri="{BB962C8B-B14F-4D97-AF65-F5344CB8AC3E}">
        <p14:creationId xmlns:p14="http://schemas.microsoft.com/office/powerpoint/2010/main" val="4039985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Rectangle 4">
            <a:extLst>
              <a:ext uri="{FF2B5EF4-FFF2-40B4-BE49-F238E27FC236}">
                <a16:creationId xmlns:a16="http://schemas.microsoft.com/office/drawing/2014/main" id="{A2C23E2B-E13A-44D8-96AA-6EA252EFFA7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DB2241A2-2B13-4EA0-9F15-06A1DE53C84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9792CCBB-1527-45AD-9F0D-E1B94AB4EE2A}"/>
              </a:ext>
            </a:extLst>
          </p:cNvPr>
          <p:cNvSpPr>
            <a:spLocks noGrp="1" noChangeArrowheads="1"/>
          </p:cNvSpPr>
          <p:nvPr>
            <p:ph type="sldNum" sz="quarter" idx="12"/>
          </p:nvPr>
        </p:nvSpPr>
        <p:spPr>
          <a:ln/>
        </p:spPr>
        <p:txBody>
          <a:bodyPr/>
          <a:lstStyle>
            <a:lvl1pPr>
              <a:defRPr/>
            </a:lvl1pPr>
          </a:lstStyle>
          <a:p>
            <a:pPr>
              <a:defRPr/>
            </a:pPr>
            <a:fld id="{730DF856-C745-45E2-A2CA-6170B0A01EFA}" type="slidenum">
              <a:rPr lang="en-US" altLang="en-US"/>
              <a:pPr>
                <a:defRPr/>
              </a:pPr>
              <a:t>‹#›</a:t>
            </a:fld>
            <a:endParaRPr lang="en-US" altLang="en-US"/>
          </a:p>
        </p:txBody>
      </p:sp>
    </p:spTree>
    <p:extLst>
      <p:ext uri="{BB962C8B-B14F-4D97-AF65-F5344CB8AC3E}">
        <p14:creationId xmlns:p14="http://schemas.microsoft.com/office/powerpoint/2010/main" val="403110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JPG"/><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E3ABAD-FDFF-44F1-9B76-379973A458A8}"/>
              </a:ext>
            </a:extLst>
          </p:cNvPr>
          <p:cNvSpPr>
            <a:spLocks noGrp="1"/>
          </p:cNvSpPr>
          <p:nvPr>
            <p:ph type="title"/>
          </p:nvPr>
        </p:nvSpPr>
        <p:spPr>
          <a:xfrm>
            <a:off x="2625754" y="516127"/>
            <a:ext cx="7013196" cy="590931"/>
          </a:xfrm>
          <a:prstGeom prst="rect">
            <a:avLst/>
          </a:prstGeom>
        </p:spPr>
        <p:txBody>
          <a:bodyPr wrap="square">
            <a:spAutoFit/>
          </a:bodyPr>
          <a:lstStyle/>
          <a:p>
            <a:pPr marL="0" lvl="0" algn="ctr"/>
            <a:r>
              <a:rPr lang="en-US" dirty="0"/>
              <a:t>Click to edit Master title style</a:t>
            </a:r>
            <a:endParaRPr lang="en-IE" dirty="0"/>
          </a:p>
        </p:txBody>
      </p:sp>
      <p:sp>
        <p:nvSpPr>
          <p:cNvPr id="3" name="Text Placeholder 2">
            <a:extLst>
              <a:ext uri="{FF2B5EF4-FFF2-40B4-BE49-F238E27FC236}">
                <a16:creationId xmlns:a16="http://schemas.microsoft.com/office/drawing/2014/main" id="{EEFD0CB7-5502-4673-9618-7864194B69F8}"/>
              </a:ext>
            </a:extLst>
          </p:cNvPr>
          <p:cNvSpPr>
            <a:spLocks noGrp="1"/>
          </p:cNvSpPr>
          <p:nvPr>
            <p:ph type="body" idx="1"/>
          </p:nvPr>
        </p:nvSpPr>
        <p:spPr>
          <a:xfrm>
            <a:off x="838200" y="1507022"/>
            <a:ext cx="10515600" cy="422265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E" dirty="0"/>
          </a:p>
        </p:txBody>
      </p:sp>
      <p:pic>
        <p:nvPicPr>
          <p:cNvPr id="7" name="Picture 6">
            <a:extLst>
              <a:ext uri="{FF2B5EF4-FFF2-40B4-BE49-F238E27FC236}">
                <a16:creationId xmlns:a16="http://schemas.microsoft.com/office/drawing/2014/main" id="{D174A0A4-C8F8-4FDB-A54B-E20AC4350667}"/>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131462" y="5852773"/>
            <a:ext cx="11880429" cy="861195"/>
          </a:xfrm>
          <a:prstGeom prst="rect">
            <a:avLst/>
          </a:prstGeom>
        </p:spPr>
      </p:pic>
      <p:pic>
        <p:nvPicPr>
          <p:cNvPr id="8" name="Picture 7" descr="A screenshot of a cell phone&#10;&#10;Description automatically generated">
            <a:extLst>
              <a:ext uri="{FF2B5EF4-FFF2-40B4-BE49-F238E27FC236}">
                <a16:creationId xmlns:a16="http://schemas.microsoft.com/office/drawing/2014/main" id="{95131228-4958-4F2B-AE00-4C5D21C8C264}"/>
              </a:ext>
            </a:extLst>
          </p:cNvPr>
          <p:cNvPicPr>
            <a:picLocks noChangeAspect="1"/>
          </p:cNvPicPr>
          <p:nvPr userDrawn="1"/>
        </p:nvPicPr>
        <p:blipFill>
          <a:blip r:embed="rId10"/>
          <a:stretch>
            <a:fillRect/>
          </a:stretch>
        </p:blipFill>
        <p:spPr>
          <a:xfrm>
            <a:off x="9991288" y="203074"/>
            <a:ext cx="1995436" cy="1303948"/>
          </a:xfrm>
          <a:prstGeom prst="rect">
            <a:avLst/>
          </a:prstGeom>
        </p:spPr>
      </p:pic>
    </p:spTree>
    <p:extLst>
      <p:ext uri="{BB962C8B-B14F-4D97-AF65-F5344CB8AC3E}">
        <p14:creationId xmlns:p14="http://schemas.microsoft.com/office/powerpoint/2010/main" val="35542749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xStyles>
    <p:titleStyle>
      <a:lvl1pPr algn="l" defTabSz="914400" rtl="0" eaLnBrk="1" latinLnBrk="0" hangingPunct="1">
        <a:lnSpc>
          <a:spcPct val="90000"/>
        </a:lnSpc>
        <a:spcBef>
          <a:spcPct val="0"/>
        </a:spcBef>
        <a:buNone/>
        <a:defRPr lang="en-IE" sz="3600" b="1" kern="1200">
          <a:solidFill>
            <a:srgbClr val="92D050"/>
          </a:solidFill>
          <a:latin typeface="+mn-lt"/>
          <a:ea typeface="+mn-ea"/>
          <a:cs typeface="+mn-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70C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70C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70C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70C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70C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DF7F017-FF69-427D-84A8-22D4047C9D92}"/>
              </a:ext>
            </a:extLst>
          </p:cNvPr>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052A948A-4929-4DD2-9C52-F91A0E55B9A1}"/>
              </a:ext>
            </a:extLst>
          </p:cNvPr>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1858673A-29AA-4482-93B7-DB9413A9ACA4}"/>
              </a:ext>
            </a:extLst>
          </p:cNvPr>
          <p:cNvSpPr>
            <a:spLocks noGrp="1" noChangeArrowheads="1"/>
          </p:cNvSpPr>
          <p:nvPr>
            <p:ph type="dt" sz="half" idx="2"/>
          </p:nvPr>
        </p:nvSpPr>
        <p:spPr bwMode="auto">
          <a:xfrm>
            <a:off x="914400" y="62484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a:defRPr sz="1400"/>
            </a:lvl1pPr>
          </a:lstStyle>
          <a:p>
            <a:pPr>
              <a:defRPr/>
            </a:pPr>
            <a:endParaRPr lang="en-US" altLang="en-US"/>
          </a:p>
        </p:txBody>
      </p:sp>
      <p:sp>
        <p:nvSpPr>
          <p:cNvPr id="1029" name="Rectangle 5">
            <a:extLst>
              <a:ext uri="{FF2B5EF4-FFF2-40B4-BE49-F238E27FC236}">
                <a16:creationId xmlns:a16="http://schemas.microsoft.com/office/drawing/2014/main" id="{868235A5-91E4-41F0-A2B0-083A7A310921}"/>
              </a:ext>
            </a:extLst>
          </p:cNvPr>
          <p:cNvSpPr>
            <a:spLocks noGrp="1" noChangeArrowheads="1"/>
          </p:cNvSpPr>
          <p:nvPr>
            <p:ph type="ftr" sz="quarter" idx="3"/>
          </p:nvPr>
        </p:nvSpPr>
        <p:spPr bwMode="auto">
          <a:xfrm>
            <a:off x="4165600" y="6248400"/>
            <a:ext cx="38608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en-US"/>
          </a:p>
        </p:txBody>
      </p:sp>
      <p:sp>
        <p:nvSpPr>
          <p:cNvPr id="1030" name="Rectangle 6">
            <a:extLst>
              <a:ext uri="{FF2B5EF4-FFF2-40B4-BE49-F238E27FC236}">
                <a16:creationId xmlns:a16="http://schemas.microsoft.com/office/drawing/2014/main" id="{03901C61-5126-4138-98F2-A9F893543D3E}"/>
              </a:ext>
            </a:extLst>
          </p:cNvPr>
          <p:cNvSpPr>
            <a:spLocks noGrp="1" noChangeArrowheads="1"/>
          </p:cNvSpPr>
          <p:nvPr>
            <p:ph type="sldNum" sz="quarter" idx="4"/>
          </p:nvPr>
        </p:nvSpPr>
        <p:spPr bwMode="auto">
          <a:xfrm>
            <a:off x="8737600" y="62484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a:defRPr sz="1400"/>
            </a:lvl1pPr>
          </a:lstStyle>
          <a:p>
            <a:pPr>
              <a:defRPr/>
            </a:pPr>
            <a:fld id="{29D1361E-C7F6-4F6D-80C5-7ADB001E8767}" type="slidenum">
              <a:rPr lang="en-US" altLang="en-US"/>
              <a:pPr>
                <a:defRPr/>
              </a:pPr>
              <a:t>‹#›</a:t>
            </a:fld>
            <a:endParaRPr lang="en-US" altLang="en-US"/>
          </a:p>
        </p:txBody>
      </p:sp>
    </p:spTree>
    <p:extLst>
      <p:ext uri="{BB962C8B-B14F-4D97-AF65-F5344CB8AC3E}">
        <p14:creationId xmlns:p14="http://schemas.microsoft.com/office/powerpoint/2010/main" val="3439423562"/>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ＭＳ Ｐゴシック" panose="020B0600070205080204" pitchFamily="34" charset="-128"/>
        </a:defRPr>
      </a:lvl2pPr>
      <a:lvl3pPr algn="ctr" rtl="0" eaLnBrk="0" fontAlgn="base" hangingPunct="0">
        <a:spcBef>
          <a:spcPct val="0"/>
        </a:spcBef>
        <a:spcAft>
          <a:spcPct val="0"/>
        </a:spcAft>
        <a:defRPr sz="4400">
          <a:solidFill>
            <a:schemeClr val="tx2"/>
          </a:solidFill>
          <a:latin typeface="Arial" panose="020B0604020202020204" pitchFamily="34" charset="0"/>
          <a:ea typeface="ＭＳ Ｐゴシック" panose="020B0600070205080204" pitchFamily="34" charset="-128"/>
        </a:defRPr>
      </a:lvl3pPr>
      <a:lvl4pPr algn="ctr" rtl="0" eaLnBrk="0" fontAlgn="base" hangingPunct="0">
        <a:spcBef>
          <a:spcPct val="0"/>
        </a:spcBef>
        <a:spcAft>
          <a:spcPct val="0"/>
        </a:spcAft>
        <a:defRPr sz="4400">
          <a:solidFill>
            <a:schemeClr val="tx2"/>
          </a:solidFill>
          <a:latin typeface="Arial" panose="020B0604020202020204" pitchFamily="34" charset="0"/>
          <a:ea typeface="ＭＳ Ｐゴシック" panose="020B0600070205080204" pitchFamily="34" charset="-128"/>
        </a:defRPr>
      </a:lvl4pPr>
      <a:lvl5pPr algn="ctr" rtl="0" eaLnBrk="0" fontAlgn="base" hangingPunct="0">
        <a:spcBef>
          <a:spcPct val="0"/>
        </a:spcBef>
        <a:spcAft>
          <a:spcPct val="0"/>
        </a:spcAft>
        <a:defRPr sz="4400">
          <a:solidFill>
            <a:schemeClr val="tx2"/>
          </a:solidFill>
          <a:latin typeface="Arial" panose="020B0604020202020204" pitchFamily="34" charset="0"/>
          <a:ea typeface="ＭＳ Ｐゴシック" panose="020B0600070205080204" pitchFamily="34" charset="-128"/>
        </a:defRPr>
      </a:lvl5pPr>
      <a:lvl6pPr marL="457200" algn="ctr" rtl="0" fontAlgn="base">
        <a:spcBef>
          <a:spcPct val="0"/>
        </a:spcBef>
        <a:spcAft>
          <a:spcPct val="0"/>
        </a:spcAft>
        <a:defRPr sz="4400">
          <a:solidFill>
            <a:schemeClr val="tx2"/>
          </a:solidFill>
          <a:latin typeface="Arial" panose="020B0604020202020204" pitchFamily="34" charset="0"/>
          <a:ea typeface="ＭＳ Ｐゴシック" panose="020B0600070205080204" pitchFamily="34" charset="-128"/>
        </a:defRPr>
      </a:lvl6pPr>
      <a:lvl7pPr marL="914400" algn="ctr" rtl="0" fontAlgn="base">
        <a:spcBef>
          <a:spcPct val="0"/>
        </a:spcBef>
        <a:spcAft>
          <a:spcPct val="0"/>
        </a:spcAft>
        <a:defRPr sz="4400">
          <a:solidFill>
            <a:schemeClr val="tx2"/>
          </a:solidFill>
          <a:latin typeface="Arial" panose="020B0604020202020204" pitchFamily="34" charset="0"/>
          <a:ea typeface="ＭＳ Ｐゴシック" panose="020B0600070205080204" pitchFamily="34" charset="-128"/>
        </a:defRPr>
      </a:lvl7pPr>
      <a:lvl8pPr marL="1371600" algn="ctr" rtl="0" fontAlgn="base">
        <a:spcBef>
          <a:spcPct val="0"/>
        </a:spcBef>
        <a:spcAft>
          <a:spcPct val="0"/>
        </a:spcAft>
        <a:defRPr sz="4400">
          <a:solidFill>
            <a:schemeClr val="tx2"/>
          </a:solidFill>
          <a:latin typeface="Arial" panose="020B0604020202020204" pitchFamily="34" charset="0"/>
          <a:ea typeface="ＭＳ Ｐゴシック" panose="020B0600070205080204" pitchFamily="34" charset="-128"/>
        </a:defRPr>
      </a:lvl8pPr>
      <a:lvl9pPr marL="1828800" algn="ctr" rtl="0" fontAlgn="base">
        <a:spcBef>
          <a:spcPct val="0"/>
        </a:spcBef>
        <a:spcAft>
          <a:spcPct val="0"/>
        </a:spcAft>
        <a:defRPr sz="4400">
          <a:solidFill>
            <a:schemeClr val="tx2"/>
          </a:solidFill>
          <a:latin typeface="Arial" panose="020B0604020202020204" pitchFamily="34" charset="0"/>
          <a:ea typeface="ＭＳ Ｐゴシック" panose="020B0600070205080204" pitchFamily="34" charset="-128"/>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09233-32BA-4EEC-B0BB-B2108C7FD1E4}"/>
              </a:ext>
            </a:extLst>
          </p:cNvPr>
          <p:cNvSpPr>
            <a:spLocks noGrp="1"/>
          </p:cNvSpPr>
          <p:nvPr>
            <p:ph type="ctrTitle"/>
          </p:nvPr>
        </p:nvSpPr>
        <p:spPr>
          <a:xfrm>
            <a:off x="981075" y="2138652"/>
            <a:ext cx="10296525" cy="923330"/>
          </a:xfrm>
        </p:spPr>
        <p:txBody>
          <a:bodyPr/>
          <a:lstStyle/>
          <a:p>
            <a:r>
              <a:rPr lang="en-GB" sz="3600" dirty="0"/>
              <a:t>Local Enterprise Office &amp; County Promotion Unit </a:t>
            </a:r>
            <a:br>
              <a:rPr lang="en-GB" dirty="0"/>
            </a:br>
            <a:r>
              <a:rPr lang="en-GB" sz="2400" dirty="0"/>
              <a:t>COVID Business Supports</a:t>
            </a:r>
            <a:endParaRPr lang="en-IE" dirty="0"/>
          </a:p>
        </p:txBody>
      </p:sp>
      <p:sp>
        <p:nvSpPr>
          <p:cNvPr id="3" name="Subtitle 2">
            <a:extLst>
              <a:ext uri="{FF2B5EF4-FFF2-40B4-BE49-F238E27FC236}">
                <a16:creationId xmlns:a16="http://schemas.microsoft.com/office/drawing/2014/main" id="{C3D34F6F-59AD-44AB-9647-C1F5A5248F2E}"/>
              </a:ext>
            </a:extLst>
          </p:cNvPr>
          <p:cNvSpPr>
            <a:spLocks noGrp="1"/>
          </p:cNvSpPr>
          <p:nvPr>
            <p:ph type="subTitle" idx="1"/>
          </p:nvPr>
        </p:nvSpPr>
        <p:spPr/>
        <p:txBody>
          <a:bodyPr/>
          <a:lstStyle/>
          <a:p>
            <a:endParaRPr lang="en-IE" dirty="0"/>
          </a:p>
        </p:txBody>
      </p:sp>
    </p:spTree>
    <p:extLst>
      <p:ext uri="{BB962C8B-B14F-4D97-AF65-F5344CB8AC3E}">
        <p14:creationId xmlns:p14="http://schemas.microsoft.com/office/powerpoint/2010/main" val="27842058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7">
            <a:extLst>
              <a:ext uri="{FF2B5EF4-FFF2-40B4-BE49-F238E27FC236}">
                <a16:creationId xmlns:a16="http://schemas.microsoft.com/office/drawing/2014/main" id="{FF29C04F-5D68-439C-B7B8-3C78AD3F2A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2413" y="0"/>
            <a:ext cx="9148763"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18">
            <a:extLst>
              <a:ext uri="{FF2B5EF4-FFF2-40B4-BE49-F238E27FC236}">
                <a16:creationId xmlns:a16="http://schemas.microsoft.com/office/drawing/2014/main" id="{D758C36E-D1C3-456D-B2D4-EC59CE435FED}"/>
              </a:ext>
            </a:extLst>
          </p:cNvPr>
          <p:cNvSpPr>
            <a:spLocks noChangeArrowheads="1"/>
          </p:cNvSpPr>
          <p:nvPr/>
        </p:nvSpPr>
        <p:spPr bwMode="auto">
          <a:xfrm>
            <a:off x="1905000" y="1773238"/>
            <a:ext cx="8382000" cy="4627562"/>
          </a:xfrm>
          <a:prstGeom prst="rect">
            <a:avLst/>
          </a:prstGeom>
          <a:noFill/>
          <a:ln>
            <a:noFill/>
          </a:ln>
          <a:effectLst/>
        </p:spPr>
        <p:txBody>
          <a:bodyPr lIns="90488" tIns="44450" rIns="90488" bIns="44450"/>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0" indent="0" eaLnBrk="0" fontAlgn="base" hangingPunct="0">
              <a:lnSpc>
                <a:spcPct val="107000"/>
              </a:lnSpc>
              <a:buNone/>
              <a:defRPr/>
            </a:pPr>
            <a:r>
              <a:rPr lang="en-IE"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Outdoor Seating and Accessories for Tourism and Hospitality scheme – Fáilte Ireland</a:t>
            </a:r>
          </a:p>
          <a:p>
            <a:pPr marL="457200" lvl="1" indent="0" eaLnBrk="0" fontAlgn="base" hangingPunct="0">
              <a:buNone/>
              <a:defRPr/>
            </a:pPr>
            <a:r>
              <a:rPr lang="en-IE"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Providing a level of financial support to attractions, hotels, restaurants,</a:t>
            </a:r>
          </a:p>
          <a:p>
            <a:pPr marL="457200" lvl="1" indent="0" eaLnBrk="0" fontAlgn="base" hangingPunct="0">
              <a:buNone/>
              <a:defRPr/>
            </a:pPr>
            <a:r>
              <a:rPr lang="en-IE"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cafés, public houses or other establishments where food is sold for consumption on the premises, includes non-food serving pubs to purchase or upgrade equipment to provide additional outdoor seating to increase their outdoor capacity for the summer of 2021. </a:t>
            </a:r>
          </a:p>
          <a:p>
            <a:pPr marL="457200" lvl="1" indent="0" eaLnBrk="0" fontAlgn="base" hangingPunct="0">
              <a:lnSpc>
                <a:spcPct val="107000"/>
              </a:lnSpc>
              <a:buNone/>
              <a:defRPr/>
            </a:pPr>
            <a:endParaRPr lang="en-IE" sz="20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lvl="1" eaLnBrk="0" fontAlgn="base" hangingPunct="0">
              <a:lnSpc>
                <a:spcPct val="107000"/>
              </a:lnSpc>
              <a:defRPr/>
            </a:pPr>
            <a:r>
              <a:rPr lang="en-IE"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Funding under the scheme is only available to existing businesses.</a:t>
            </a:r>
          </a:p>
          <a:p>
            <a:pPr lvl="1" eaLnBrk="0" fontAlgn="base" hangingPunct="0">
              <a:lnSpc>
                <a:spcPct val="107000"/>
              </a:lnSpc>
              <a:defRPr/>
            </a:pPr>
            <a:r>
              <a:rPr lang="en-IE"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Outdoor Seating &amp; Accessories </a:t>
            </a:r>
          </a:p>
          <a:p>
            <a:pPr lvl="1" eaLnBrk="0" fontAlgn="base" hangingPunct="0">
              <a:lnSpc>
                <a:spcPct val="107000"/>
              </a:lnSpc>
              <a:defRPr/>
            </a:pPr>
            <a:r>
              <a:rPr lang="en-IE"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Maximum Grant €4k per premises</a:t>
            </a:r>
          </a:p>
          <a:p>
            <a:pPr lvl="1" eaLnBrk="0" fontAlgn="base" hangingPunct="0">
              <a:lnSpc>
                <a:spcPct val="107000"/>
              </a:lnSpc>
              <a:defRPr/>
            </a:pPr>
            <a:r>
              <a:rPr lang="en-IE"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Grant is 75% of cost (exclusive of VAT)</a:t>
            </a:r>
          </a:p>
          <a:p>
            <a:pPr lvl="1" eaLnBrk="0" fontAlgn="base" hangingPunct="0">
              <a:lnSpc>
                <a:spcPct val="107000"/>
              </a:lnSpc>
              <a:defRPr/>
            </a:pPr>
            <a:r>
              <a:rPr lang="en-IE"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Expenditure between 01.04.20 and 30.09.21</a:t>
            </a:r>
          </a:p>
          <a:p>
            <a:pPr marL="457200" lvl="1" indent="0" eaLnBrk="0" fontAlgn="base" hangingPunct="0">
              <a:lnSpc>
                <a:spcPct val="107000"/>
              </a:lnSpc>
              <a:buNone/>
              <a:defRPr/>
            </a:pPr>
            <a:endParaRPr lang="en-IE" sz="20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457200" lvl="1" indent="0" eaLnBrk="0" fontAlgn="base" hangingPunct="0">
              <a:lnSpc>
                <a:spcPct val="107000"/>
              </a:lnSpc>
              <a:buNone/>
              <a:defRPr/>
            </a:pPr>
            <a:endParaRPr lang="en-IE" sz="20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457200" lvl="1" indent="0" eaLnBrk="0" fontAlgn="base" hangingPunct="0">
              <a:lnSpc>
                <a:spcPct val="107000"/>
              </a:lnSpc>
              <a:buNone/>
              <a:defRPr/>
            </a:pPr>
            <a:endParaRPr lang="en-IE" sz="20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457200" lvl="1" indent="0" eaLnBrk="0" fontAlgn="base" hangingPunct="0">
              <a:lnSpc>
                <a:spcPct val="107000"/>
              </a:lnSpc>
              <a:buNone/>
              <a:defRPr/>
            </a:pPr>
            <a:endParaRPr lang="en-IE" sz="20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457200" lvl="1" indent="0" eaLnBrk="0" fontAlgn="base" hangingPunct="0">
              <a:lnSpc>
                <a:spcPct val="107000"/>
              </a:lnSpc>
              <a:buNone/>
              <a:defRPr/>
            </a:pPr>
            <a:endParaRPr lang="en-IE"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457200" lvl="1" indent="0" eaLnBrk="0" fontAlgn="base" hangingPunct="0">
              <a:lnSpc>
                <a:spcPct val="107000"/>
              </a:lnSpc>
              <a:buNone/>
              <a:defRPr/>
            </a:pPr>
            <a:endParaRPr lang="en-IE" sz="20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fontAlgn="base">
              <a:spcAft>
                <a:spcPct val="0"/>
              </a:spcAft>
              <a:buNone/>
              <a:defRPr/>
            </a:pPr>
            <a:endParaRPr lang="en-US" altLang="en-US" sz="2000" dirty="0">
              <a:solidFill>
                <a:srgbClr val="51626F"/>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7">
            <a:extLst>
              <a:ext uri="{FF2B5EF4-FFF2-40B4-BE49-F238E27FC236}">
                <a16:creationId xmlns:a16="http://schemas.microsoft.com/office/drawing/2014/main" id="{FA437CA1-74FF-43A9-961F-B9190588B2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2413" y="0"/>
            <a:ext cx="9148763"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18">
            <a:extLst>
              <a:ext uri="{FF2B5EF4-FFF2-40B4-BE49-F238E27FC236}">
                <a16:creationId xmlns:a16="http://schemas.microsoft.com/office/drawing/2014/main" id="{775401B0-E8CA-4C84-BBC8-5D125DADEC87}"/>
              </a:ext>
            </a:extLst>
          </p:cNvPr>
          <p:cNvSpPr>
            <a:spLocks noChangeArrowheads="1"/>
          </p:cNvSpPr>
          <p:nvPr/>
        </p:nvSpPr>
        <p:spPr bwMode="auto">
          <a:xfrm>
            <a:off x="1905000" y="1412876"/>
            <a:ext cx="8382000" cy="4987925"/>
          </a:xfrm>
          <a:prstGeom prst="rect">
            <a:avLst/>
          </a:prstGeom>
          <a:noFill/>
          <a:ln>
            <a:noFill/>
          </a:ln>
          <a:effectLst/>
        </p:spPr>
        <p:txBody>
          <a:bodyPr lIns="90488" tIns="44450" rIns="90488" bIns="44450"/>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fontAlgn="base">
              <a:spcAft>
                <a:spcPct val="0"/>
              </a:spcAft>
              <a:buNone/>
              <a:defRPr/>
            </a:pPr>
            <a:endParaRPr lang="en-US" altLang="en-US" sz="2000" dirty="0">
              <a:solidFill>
                <a:srgbClr val="51626F"/>
              </a:solidFill>
            </a:endParaRPr>
          </a:p>
          <a:p>
            <a:pPr marL="457200" lvl="1" indent="0" eaLnBrk="0" fontAlgn="base" hangingPunct="0">
              <a:lnSpc>
                <a:spcPct val="107000"/>
              </a:lnSpc>
              <a:buNone/>
              <a:defRPr/>
            </a:pPr>
            <a:r>
              <a:rPr lang="en-IE" sz="1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Covers: Outdoor Tables, Chairs, Umbrellas, Electric Heaters, Screen/windbreaks, plant stands and wooden platforms.</a:t>
            </a:r>
          </a:p>
          <a:p>
            <a:pPr marL="457200" lvl="1" indent="0" eaLnBrk="0" fontAlgn="base" hangingPunct="0">
              <a:lnSpc>
                <a:spcPct val="107000"/>
              </a:lnSpc>
              <a:buNone/>
              <a:defRPr/>
            </a:pPr>
            <a:endParaRPr lang="en-IE" sz="18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457200" lvl="1" indent="0" eaLnBrk="0" fontAlgn="base" hangingPunct="0">
              <a:lnSpc>
                <a:spcPct val="107000"/>
              </a:lnSpc>
              <a:buNone/>
              <a:defRPr/>
            </a:pPr>
            <a:r>
              <a:rPr lang="en-IE" sz="1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Required: Section 254 license if placing the outdoor seating &amp; accessories on public realm.</a:t>
            </a:r>
          </a:p>
          <a:p>
            <a:pPr marL="457200" lvl="1" indent="0" eaLnBrk="0" fontAlgn="base" hangingPunct="0">
              <a:lnSpc>
                <a:spcPct val="107000"/>
              </a:lnSpc>
              <a:buNone/>
              <a:defRPr/>
            </a:pPr>
            <a:r>
              <a:rPr lang="en-IE" sz="1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No S254 if placing accessories within your own business premises. </a:t>
            </a:r>
          </a:p>
          <a:p>
            <a:pPr marL="457200" lvl="1" indent="0" eaLnBrk="0" fontAlgn="base" hangingPunct="0">
              <a:lnSpc>
                <a:spcPct val="107000"/>
              </a:lnSpc>
              <a:buNone/>
              <a:defRPr/>
            </a:pPr>
            <a:endParaRPr lang="en-IE" sz="20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lvl="1" eaLnBrk="0" fontAlgn="base" hangingPunct="0">
              <a:lnSpc>
                <a:spcPct val="107000"/>
              </a:lnSpc>
              <a:buFont typeface="+mj-lt"/>
              <a:buAutoNum type="alphaLcPeriod"/>
              <a:defRPr/>
            </a:pPr>
            <a:endParaRPr lang="en-IE" sz="20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lvl="1" eaLnBrk="0" fontAlgn="base" hangingPunct="0">
              <a:lnSpc>
                <a:spcPct val="107000"/>
              </a:lnSpc>
              <a:buFont typeface="+mj-lt"/>
              <a:buAutoNum type="alphaLcPeriod"/>
              <a:defRPr/>
            </a:pPr>
            <a:endParaRPr lang="en-IE" sz="20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fontAlgn="base">
              <a:spcAft>
                <a:spcPct val="0"/>
              </a:spcAft>
              <a:buNone/>
              <a:defRPr/>
            </a:pPr>
            <a:endParaRPr lang="en-US" altLang="en-US" sz="2000" dirty="0">
              <a:solidFill>
                <a:srgbClr val="51626F"/>
              </a:solidFill>
            </a:endParaRPr>
          </a:p>
        </p:txBody>
      </p:sp>
      <p:graphicFrame>
        <p:nvGraphicFramePr>
          <p:cNvPr id="2" name="Table 1">
            <a:extLst>
              <a:ext uri="{FF2B5EF4-FFF2-40B4-BE49-F238E27FC236}">
                <a16:creationId xmlns:a16="http://schemas.microsoft.com/office/drawing/2014/main" id="{25489E61-F0E1-4AEF-8B11-19A253D751CB}"/>
              </a:ext>
            </a:extLst>
          </p:cNvPr>
          <p:cNvGraphicFramePr>
            <a:graphicFrameLocks noGrp="1"/>
          </p:cNvGraphicFramePr>
          <p:nvPr>
            <p:extLst>
              <p:ext uri="{D42A27DB-BD31-4B8C-83A1-F6EECF244321}">
                <p14:modId xmlns:p14="http://schemas.microsoft.com/office/powerpoint/2010/main" val="346619836"/>
              </p:ext>
            </p:extLst>
          </p:nvPr>
        </p:nvGraphicFramePr>
        <p:xfrm>
          <a:off x="2886028" y="4967242"/>
          <a:ext cx="5704065" cy="1693240"/>
        </p:xfrm>
        <a:graphic>
          <a:graphicData uri="http://schemas.openxmlformats.org/drawingml/2006/table">
            <a:tbl>
              <a:tblPr firstRow="1" firstCol="1" bandRow="1">
                <a:tableStyleId>{5C22544A-7EE6-4342-B048-85BDC9FD1C3A}</a:tableStyleId>
              </a:tblPr>
              <a:tblGrid>
                <a:gridCol w="2864354">
                  <a:extLst>
                    <a:ext uri="{9D8B030D-6E8A-4147-A177-3AD203B41FA5}">
                      <a16:colId xmlns:a16="http://schemas.microsoft.com/office/drawing/2014/main" val="234132085"/>
                    </a:ext>
                  </a:extLst>
                </a:gridCol>
                <a:gridCol w="2839711">
                  <a:extLst>
                    <a:ext uri="{9D8B030D-6E8A-4147-A177-3AD203B41FA5}">
                      <a16:colId xmlns:a16="http://schemas.microsoft.com/office/drawing/2014/main" val="3155217226"/>
                    </a:ext>
                  </a:extLst>
                </a:gridCol>
              </a:tblGrid>
              <a:tr h="211655">
                <a:tc>
                  <a:txBody>
                    <a:bodyPr/>
                    <a:lstStyle/>
                    <a:p>
                      <a:pPr>
                        <a:lnSpc>
                          <a:spcPct val="105000"/>
                        </a:lnSpc>
                        <a:spcAft>
                          <a:spcPts val="800"/>
                        </a:spcAft>
                      </a:pPr>
                      <a:r>
                        <a:rPr lang="en-IE" sz="1100" dirty="0">
                          <a:effectLst/>
                        </a:rPr>
                        <a:t>LEA</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solidFill>
                  </a:tcPr>
                </a:tc>
                <a:tc>
                  <a:txBody>
                    <a:bodyPr/>
                    <a:lstStyle/>
                    <a:p>
                      <a:pPr>
                        <a:lnSpc>
                          <a:spcPct val="105000"/>
                        </a:lnSpc>
                        <a:spcAft>
                          <a:spcPts val="800"/>
                        </a:spcAft>
                      </a:pPr>
                      <a:r>
                        <a:rPr lang="en-IE" sz="1100" dirty="0">
                          <a:effectLst/>
                        </a:rPr>
                        <a:t>Number of businesses</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50000"/>
                      </a:schemeClr>
                    </a:solidFill>
                  </a:tcPr>
                </a:tc>
                <a:extLst>
                  <a:ext uri="{0D108BD9-81ED-4DB2-BD59-A6C34878D82A}">
                    <a16:rowId xmlns:a16="http://schemas.microsoft.com/office/drawing/2014/main" val="890792006"/>
                  </a:ext>
                </a:extLst>
              </a:tr>
              <a:tr h="211655">
                <a:tc>
                  <a:txBody>
                    <a:bodyPr/>
                    <a:lstStyle/>
                    <a:p>
                      <a:pPr>
                        <a:lnSpc>
                          <a:spcPct val="105000"/>
                        </a:lnSpc>
                        <a:spcAft>
                          <a:spcPts val="800"/>
                        </a:spcAft>
                      </a:pPr>
                      <a:r>
                        <a:rPr lang="en-IE" sz="1100" dirty="0">
                          <a:effectLst/>
                        </a:rPr>
                        <a:t>Clondalkin</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solidFill>
                  </a:tcPr>
                </a:tc>
                <a:tc>
                  <a:txBody>
                    <a:bodyPr/>
                    <a:lstStyle/>
                    <a:p>
                      <a:pPr>
                        <a:lnSpc>
                          <a:spcPct val="105000"/>
                        </a:lnSpc>
                        <a:spcAft>
                          <a:spcPts val="800"/>
                        </a:spcAft>
                      </a:pPr>
                      <a:r>
                        <a:rPr lang="en-IE" sz="1100">
                          <a:effectLst/>
                        </a:rPr>
                        <a:t>17</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48335621"/>
                  </a:ext>
                </a:extLst>
              </a:tr>
              <a:tr h="211655">
                <a:tc>
                  <a:txBody>
                    <a:bodyPr/>
                    <a:lstStyle/>
                    <a:p>
                      <a:pPr>
                        <a:lnSpc>
                          <a:spcPct val="105000"/>
                        </a:lnSpc>
                        <a:spcAft>
                          <a:spcPts val="800"/>
                        </a:spcAft>
                      </a:pPr>
                      <a:r>
                        <a:rPr lang="en-IE" sz="1100" dirty="0" err="1">
                          <a:effectLst/>
                        </a:rPr>
                        <a:t>Firhouse</a:t>
                      </a:r>
                      <a:r>
                        <a:rPr lang="en-IE" sz="1100" dirty="0">
                          <a:effectLst/>
                        </a:rPr>
                        <a:t> </a:t>
                      </a:r>
                      <a:r>
                        <a:rPr lang="en-IE" sz="1100" dirty="0" err="1">
                          <a:effectLst/>
                        </a:rPr>
                        <a:t>Bohernabreena</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solidFill>
                  </a:tcPr>
                </a:tc>
                <a:tc>
                  <a:txBody>
                    <a:bodyPr/>
                    <a:lstStyle/>
                    <a:p>
                      <a:pPr>
                        <a:lnSpc>
                          <a:spcPct val="105000"/>
                        </a:lnSpc>
                        <a:spcAft>
                          <a:spcPts val="800"/>
                        </a:spcAft>
                      </a:pPr>
                      <a:r>
                        <a:rPr lang="en-IE" sz="1100">
                          <a:effectLst/>
                        </a:rPr>
                        <a:t>4</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39748078"/>
                  </a:ext>
                </a:extLst>
              </a:tr>
              <a:tr h="211655">
                <a:tc>
                  <a:txBody>
                    <a:bodyPr/>
                    <a:lstStyle/>
                    <a:p>
                      <a:pPr>
                        <a:lnSpc>
                          <a:spcPct val="105000"/>
                        </a:lnSpc>
                        <a:spcAft>
                          <a:spcPts val="800"/>
                        </a:spcAft>
                      </a:pPr>
                      <a:r>
                        <a:rPr lang="en-IE" sz="1100" dirty="0">
                          <a:effectLst/>
                        </a:rPr>
                        <a:t>Lucan</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solidFill>
                  </a:tcPr>
                </a:tc>
                <a:tc>
                  <a:txBody>
                    <a:bodyPr/>
                    <a:lstStyle/>
                    <a:p>
                      <a:pPr>
                        <a:lnSpc>
                          <a:spcPct val="105000"/>
                        </a:lnSpc>
                        <a:spcAft>
                          <a:spcPts val="800"/>
                        </a:spcAft>
                      </a:pPr>
                      <a:r>
                        <a:rPr lang="en-IE" sz="1100" dirty="0">
                          <a:effectLst/>
                        </a:rPr>
                        <a:t>4</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64145528"/>
                  </a:ext>
                </a:extLst>
              </a:tr>
              <a:tr h="211655">
                <a:tc>
                  <a:txBody>
                    <a:bodyPr/>
                    <a:lstStyle/>
                    <a:p>
                      <a:pPr>
                        <a:lnSpc>
                          <a:spcPct val="105000"/>
                        </a:lnSpc>
                        <a:spcAft>
                          <a:spcPts val="800"/>
                        </a:spcAft>
                      </a:pPr>
                      <a:r>
                        <a:rPr lang="en-IE" sz="1100" dirty="0">
                          <a:effectLst/>
                        </a:rPr>
                        <a:t>Palmerstown Fonthill</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solidFill>
                  </a:tcPr>
                </a:tc>
                <a:tc>
                  <a:txBody>
                    <a:bodyPr/>
                    <a:lstStyle/>
                    <a:p>
                      <a:pPr>
                        <a:lnSpc>
                          <a:spcPct val="105000"/>
                        </a:lnSpc>
                        <a:spcAft>
                          <a:spcPts val="800"/>
                        </a:spcAft>
                      </a:pPr>
                      <a:r>
                        <a:rPr lang="en-IE" sz="1100">
                          <a:effectLst/>
                        </a:rPr>
                        <a:t>4</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18161657"/>
                  </a:ext>
                </a:extLst>
              </a:tr>
              <a:tr h="211655">
                <a:tc>
                  <a:txBody>
                    <a:bodyPr/>
                    <a:lstStyle/>
                    <a:p>
                      <a:pPr>
                        <a:lnSpc>
                          <a:spcPct val="105000"/>
                        </a:lnSpc>
                        <a:spcAft>
                          <a:spcPts val="800"/>
                        </a:spcAft>
                      </a:pPr>
                      <a:r>
                        <a:rPr lang="en-IE" sz="1100" dirty="0">
                          <a:effectLst/>
                        </a:rPr>
                        <a:t>Rathfarnham Templeogue</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solidFill>
                  </a:tcPr>
                </a:tc>
                <a:tc>
                  <a:txBody>
                    <a:bodyPr/>
                    <a:lstStyle/>
                    <a:p>
                      <a:pPr>
                        <a:lnSpc>
                          <a:spcPct val="105000"/>
                        </a:lnSpc>
                        <a:spcAft>
                          <a:spcPts val="800"/>
                        </a:spcAft>
                      </a:pPr>
                      <a:r>
                        <a:rPr lang="en-IE" sz="1100" dirty="0">
                          <a:effectLst/>
                        </a:rPr>
                        <a:t>9</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72556403"/>
                  </a:ext>
                </a:extLst>
              </a:tr>
              <a:tr h="211655">
                <a:tc>
                  <a:txBody>
                    <a:bodyPr/>
                    <a:lstStyle/>
                    <a:p>
                      <a:pPr>
                        <a:lnSpc>
                          <a:spcPct val="105000"/>
                        </a:lnSpc>
                        <a:spcAft>
                          <a:spcPts val="800"/>
                        </a:spcAft>
                      </a:pPr>
                      <a:r>
                        <a:rPr lang="en-IE" sz="1100" dirty="0">
                          <a:effectLst/>
                        </a:rPr>
                        <a:t>Tallaght Central</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solidFill>
                  </a:tcPr>
                </a:tc>
                <a:tc>
                  <a:txBody>
                    <a:bodyPr/>
                    <a:lstStyle/>
                    <a:p>
                      <a:pPr>
                        <a:lnSpc>
                          <a:spcPct val="105000"/>
                        </a:lnSpc>
                        <a:spcAft>
                          <a:spcPts val="800"/>
                        </a:spcAft>
                      </a:pPr>
                      <a:r>
                        <a:rPr lang="en-IE" sz="1100">
                          <a:effectLst/>
                        </a:rPr>
                        <a:t>7</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31630088"/>
                  </a:ext>
                </a:extLst>
              </a:tr>
              <a:tr h="211655">
                <a:tc>
                  <a:txBody>
                    <a:bodyPr/>
                    <a:lstStyle/>
                    <a:p>
                      <a:pPr>
                        <a:lnSpc>
                          <a:spcPct val="105000"/>
                        </a:lnSpc>
                        <a:spcAft>
                          <a:spcPts val="800"/>
                        </a:spcAft>
                      </a:pPr>
                      <a:r>
                        <a:rPr lang="en-IE" sz="1100" dirty="0">
                          <a:effectLst/>
                        </a:rPr>
                        <a:t>Tallaght South</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solidFill>
                  </a:tcPr>
                </a:tc>
                <a:tc>
                  <a:txBody>
                    <a:bodyPr/>
                    <a:lstStyle/>
                    <a:p>
                      <a:pPr>
                        <a:lnSpc>
                          <a:spcPct val="105000"/>
                        </a:lnSpc>
                        <a:spcAft>
                          <a:spcPts val="800"/>
                        </a:spcAft>
                      </a:pPr>
                      <a:r>
                        <a:rPr lang="en-IE" sz="1100" dirty="0">
                          <a:effectLst/>
                        </a:rPr>
                        <a:t>3</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29918071"/>
                  </a:ext>
                </a:extLst>
              </a:tr>
            </a:tbl>
          </a:graphicData>
        </a:graphic>
      </p:graphicFrame>
      <p:sp>
        <p:nvSpPr>
          <p:cNvPr id="3" name="Rectangle 1">
            <a:extLst>
              <a:ext uri="{FF2B5EF4-FFF2-40B4-BE49-F238E27FC236}">
                <a16:creationId xmlns:a16="http://schemas.microsoft.com/office/drawing/2014/main" id="{888CC10A-E2CB-4406-8398-DEFA78984093}"/>
              </a:ext>
            </a:extLst>
          </p:cNvPr>
          <p:cNvSpPr>
            <a:spLocks noChangeArrowheads="1"/>
          </p:cNvSpPr>
          <p:nvPr/>
        </p:nvSpPr>
        <p:spPr bwMode="auto">
          <a:xfrm>
            <a:off x="2472372" y="3874667"/>
            <a:ext cx="9262427"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IE" altLang="en-US" sz="1400" b="0" i="1" u="none" strike="noStrike" cap="none" normalizeH="0" baseline="0" dirty="0">
                <a:ln>
                  <a:noFill/>
                </a:ln>
                <a:solidFill>
                  <a:schemeClr val="tx1"/>
                </a:solidFill>
                <a:effectLst/>
                <a:latin typeface="Arial" panose="020B0604020202020204" pitchFamily="34" charset="0"/>
                <a:ea typeface="Calibri" panose="020F0502020204030204" pitchFamily="34" charset="0"/>
              </a:rPr>
              <a:t>The council is working through issuing grants to eligible businesses under the Fáilte Ireland supported Outdoor Seating and Accessories scheme for tourism and hospitality businesses across the County. The number of businesses in each LEA that have </a:t>
            </a:r>
            <a:r>
              <a:rPr kumimoji="0" lang="en-IE" altLang="en-US" sz="1400" b="1" i="1" u="none" strike="noStrike" cap="none" normalizeH="0" baseline="0" dirty="0">
                <a:ln>
                  <a:noFill/>
                </a:ln>
                <a:solidFill>
                  <a:schemeClr val="tx1"/>
                </a:solidFill>
                <a:effectLst/>
                <a:latin typeface="Arial" panose="020B0604020202020204" pitchFamily="34" charset="0"/>
                <a:ea typeface="Calibri" panose="020F0502020204030204" pitchFamily="34" charset="0"/>
              </a:rPr>
              <a:t>received</a:t>
            </a:r>
            <a:r>
              <a:rPr kumimoji="0" lang="en-IE" altLang="en-US" sz="1400" b="0" i="1" u="none" strike="noStrike" cap="none" normalizeH="0" baseline="0" dirty="0">
                <a:ln>
                  <a:noFill/>
                </a:ln>
                <a:solidFill>
                  <a:schemeClr val="tx1"/>
                </a:solidFill>
                <a:effectLst/>
                <a:latin typeface="Arial" panose="020B0604020202020204" pitchFamily="34" charset="0"/>
                <a:ea typeface="Calibri" panose="020F0502020204030204" pitchFamily="34" charset="0"/>
              </a:rPr>
              <a:t> grant funding up to the time of writing (26/10/2021) under that scheme is as follows:</a:t>
            </a:r>
            <a:endParaRPr kumimoji="0" lang="en-IE"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IE" altLang="en-US"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D1E2D-1B71-4BBD-BC69-969541901915}"/>
              </a:ext>
            </a:extLst>
          </p:cNvPr>
          <p:cNvSpPr>
            <a:spLocks noGrp="1"/>
          </p:cNvSpPr>
          <p:nvPr>
            <p:ph type="title"/>
          </p:nvPr>
        </p:nvSpPr>
        <p:spPr/>
        <p:txBody>
          <a:bodyPr/>
          <a:lstStyle/>
          <a:p>
            <a:pPr algn="ctr"/>
            <a:r>
              <a:rPr lang="en-GB" dirty="0"/>
              <a:t>Direct COVID Supports</a:t>
            </a:r>
            <a:br>
              <a:rPr lang="en-GB" dirty="0"/>
            </a:br>
            <a:r>
              <a:rPr lang="en-GB" sz="1800" dirty="0"/>
              <a:t>SBASC – Small Business Assistance Scheme for COVID</a:t>
            </a:r>
            <a:endParaRPr lang="en-IE" dirty="0"/>
          </a:p>
        </p:txBody>
      </p:sp>
      <p:sp>
        <p:nvSpPr>
          <p:cNvPr id="6" name="Content Placeholder 5">
            <a:extLst>
              <a:ext uri="{FF2B5EF4-FFF2-40B4-BE49-F238E27FC236}">
                <a16:creationId xmlns:a16="http://schemas.microsoft.com/office/drawing/2014/main" id="{079155C4-E503-430E-ACF8-C045F0AB5540}"/>
              </a:ext>
            </a:extLst>
          </p:cNvPr>
          <p:cNvSpPr>
            <a:spLocks noGrp="1"/>
          </p:cNvSpPr>
          <p:nvPr>
            <p:ph idx="1"/>
          </p:nvPr>
        </p:nvSpPr>
        <p:spPr/>
        <p:txBody>
          <a:bodyPr>
            <a:normAutofit/>
          </a:bodyPr>
          <a:lstStyle/>
          <a:p>
            <a:pPr marL="0" indent="0">
              <a:buNone/>
            </a:pPr>
            <a:r>
              <a:rPr lang="en-GB" dirty="0"/>
              <a:t>SBASC gave grants to businesses who were not eligible for the government’s COVID Restrictions Support Scheme (CRSS), the Fáilte Ireland Business Continuity grant or other direct sectoral grant schemes. The scheme aimed to help businesses with their fixed costs, for example, rent, utility bills, security.</a:t>
            </a:r>
          </a:p>
          <a:p>
            <a:pPr lvl="1">
              <a:lnSpc>
                <a:spcPct val="100000"/>
              </a:lnSpc>
            </a:pPr>
            <a:r>
              <a:rPr lang="en-GB" dirty="0"/>
              <a:t>The scheme was available to companies, self-employed, sole traders or partnerships</a:t>
            </a:r>
          </a:p>
          <a:p>
            <a:pPr lvl="1">
              <a:lnSpc>
                <a:spcPct val="100000"/>
              </a:lnSpc>
            </a:pPr>
            <a:r>
              <a:rPr lang="en-GB" dirty="0"/>
              <a:t>Minimum turnover of €50,000</a:t>
            </a:r>
          </a:p>
          <a:p>
            <a:pPr lvl="1">
              <a:lnSpc>
                <a:spcPct val="100000"/>
              </a:lnSpc>
            </a:pPr>
            <a:r>
              <a:rPr lang="en-GB" dirty="0"/>
              <a:t>Are not owned and operated by a public body</a:t>
            </a:r>
          </a:p>
          <a:p>
            <a:pPr marL="0" indent="0">
              <a:buNone/>
            </a:pPr>
            <a:endParaRPr lang="en-IE" dirty="0"/>
          </a:p>
        </p:txBody>
      </p:sp>
    </p:spTree>
    <p:extLst>
      <p:ext uri="{BB962C8B-B14F-4D97-AF65-F5344CB8AC3E}">
        <p14:creationId xmlns:p14="http://schemas.microsoft.com/office/powerpoint/2010/main" val="1357623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D1E2D-1B71-4BBD-BC69-969541901915}"/>
              </a:ext>
            </a:extLst>
          </p:cNvPr>
          <p:cNvSpPr>
            <a:spLocks noGrp="1"/>
          </p:cNvSpPr>
          <p:nvPr>
            <p:ph type="title"/>
          </p:nvPr>
        </p:nvSpPr>
        <p:spPr>
          <a:xfrm>
            <a:off x="2239861" y="732441"/>
            <a:ext cx="7222922" cy="867930"/>
          </a:xfrm>
        </p:spPr>
        <p:txBody>
          <a:bodyPr/>
          <a:lstStyle/>
          <a:p>
            <a:pPr algn="ctr"/>
            <a:r>
              <a:rPr lang="en-GB" dirty="0"/>
              <a:t>Direct COVID Supports</a:t>
            </a:r>
            <a:br>
              <a:rPr lang="en-GB" dirty="0"/>
            </a:br>
            <a:r>
              <a:rPr lang="en-GB" sz="1800" dirty="0"/>
              <a:t>SBASC – Small Business Assistance Scheme for COVID</a:t>
            </a:r>
            <a:endParaRPr lang="en-IE" dirty="0"/>
          </a:p>
        </p:txBody>
      </p:sp>
      <p:graphicFrame>
        <p:nvGraphicFramePr>
          <p:cNvPr id="3" name="Table 2">
            <a:extLst>
              <a:ext uri="{FF2B5EF4-FFF2-40B4-BE49-F238E27FC236}">
                <a16:creationId xmlns:a16="http://schemas.microsoft.com/office/drawing/2014/main" id="{F505EF3E-07A0-4AF6-B6EC-BD6559815244}"/>
              </a:ext>
            </a:extLst>
          </p:cNvPr>
          <p:cNvGraphicFramePr>
            <a:graphicFrameLocks noGrp="1"/>
          </p:cNvGraphicFramePr>
          <p:nvPr>
            <p:extLst>
              <p:ext uri="{D42A27DB-BD31-4B8C-83A1-F6EECF244321}">
                <p14:modId xmlns:p14="http://schemas.microsoft.com/office/powerpoint/2010/main" val="2711977251"/>
              </p:ext>
            </p:extLst>
          </p:nvPr>
        </p:nvGraphicFramePr>
        <p:xfrm>
          <a:off x="1531088" y="1702118"/>
          <a:ext cx="7931694" cy="3831590"/>
        </p:xfrm>
        <a:graphic>
          <a:graphicData uri="http://schemas.openxmlformats.org/drawingml/2006/table">
            <a:tbl>
              <a:tblPr firstRow="1" firstCol="1" bandRow="1">
                <a:tableStyleId>{5C22544A-7EE6-4342-B048-85BDC9FD1C3A}</a:tableStyleId>
              </a:tblPr>
              <a:tblGrid>
                <a:gridCol w="3886706">
                  <a:extLst>
                    <a:ext uri="{9D8B030D-6E8A-4147-A177-3AD203B41FA5}">
                      <a16:colId xmlns:a16="http://schemas.microsoft.com/office/drawing/2014/main" val="2989574066"/>
                    </a:ext>
                  </a:extLst>
                </a:gridCol>
                <a:gridCol w="2022494">
                  <a:extLst>
                    <a:ext uri="{9D8B030D-6E8A-4147-A177-3AD203B41FA5}">
                      <a16:colId xmlns:a16="http://schemas.microsoft.com/office/drawing/2014/main" val="2331818531"/>
                    </a:ext>
                  </a:extLst>
                </a:gridCol>
                <a:gridCol w="2022494">
                  <a:extLst>
                    <a:ext uri="{9D8B030D-6E8A-4147-A177-3AD203B41FA5}">
                      <a16:colId xmlns:a16="http://schemas.microsoft.com/office/drawing/2014/main" val="722547270"/>
                    </a:ext>
                  </a:extLst>
                </a:gridCol>
              </a:tblGrid>
              <a:tr h="200025">
                <a:tc>
                  <a:txBody>
                    <a:bodyPr/>
                    <a:lstStyle/>
                    <a:p>
                      <a:r>
                        <a:rPr lang="en-IE" sz="1200">
                          <a:effectLst/>
                        </a:rPr>
                        <a:t>DATE:</a:t>
                      </a:r>
                      <a:endParaRPr lang="en-IE" sz="1100">
                        <a:effectLst/>
                        <a:latin typeface="Calibri" panose="020F0502020204030204" pitchFamily="34" charset="0"/>
                        <a:ea typeface="Calibri" panose="020F0502020204030204" pitchFamily="34" charset="0"/>
                      </a:endParaRPr>
                    </a:p>
                  </a:txBody>
                  <a:tcPr marL="68580" marR="68580" marT="0" marB="0" anchor="b"/>
                </a:tc>
                <a:tc gridSpan="2">
                  <a:txBody>
                    <a:bodyPr/>
                    <a:lstStyle/>
                    <a:p>
                      <a:pPr algn="ctr"/>
                      <a:r>
                        <a:rPr lang="en-IE" sz="1200">
                          <a:effectLst/>
                        </a:rPr>
                        <a:t>Friday 1 October 2021</a:t>
                      </a:r>
                      <a:endParaRPr lang="en-IE" sz="1100">
                        <a:effectLst/>
                        <a:latin typeface="Calibri" panose="020F0502020204030204" pitchFamily="34" charset="0"/>
                        <a:ea typeface="Calibri" panose="020F0502020204030204" pitchFamily="34" charset="0"/>
                      </a:endParaRPr>
                    </a:p>
                  </a:txBody>
                  <a:tcPr marL="68580" marR="68580" marT="0" marB="0" anchor="b"/>
                </a:tc>
                <a:tc hMerge="1">
                  <a:txBody>
                    <a:bodyPr/>
                    <a:lstStyle/>
                    <a:p>
                      <a:endParaRPr lang="en-IE"/>
                    </a:p>
                  </a:txBody>
                  <a:tcPr/>
                </a:tc>
                <a:extLst>
                  <a:ext uri="{0D108BD9-81ED-4DB2-BD59-A6C34878D82A}">
                    <a16:rowId xmlns:a16="http://schemas.microsoft.com/office/drawing/2014/main" val="416714782"/>
                  </a:ext>
                </a:extLst>
              </a:tr>
              <a:tr h="200025">
                <a:tc>
                  <a:txBody>
                    <a:bodyPr/>
                    <a:lstStyle/>
                    <a:p>
                      <a:r>
                        <a:rPr lang="en-IE" sz="1200">
                          <a:effectLst/>
                        </a:rPr>
                        <a:t>LOCAL AUTHORITY:</a:t>
                      </a:r>
                      <a:endParaRPr lang="en-IE" sz="1100">
                        <a:effectLst/>
                        <a:latin typeface="Calibri" panose="020F0502020204030204" pitchFamily="34" charset="0"/>
                        <a:ea typeface="Calibri" panose="020F0502020204030204" pitchFamily="34" charset="0"/>
                      </a:endParaRPr>
                    </a:p>
                  </a:txBody>
                  <a:tcPr marL="68580" marR="68580" marT="0" marB="0" anchor="b"/>
                </a:tc>
                <a:tc gridSpan="2">
                  <a:txBody>
                    <a:bodyPr/>
                    <a:lstStyle/>
                    <a:p>
                      <a:pPr algn="ctr"/>
                      <a:r>
                        <a:rPr lang="en-IE" sz="1200">
                          <a:effectLst/>
                        </a:rPr>
                        <a:t>South Dublin</a:t>
                      </a:r>
                      <a:endParaRPr lang="en-IE" sz="1100">
                        <a:effectLst/>
                        <a:latin typeface="Calibri" panose="020F0502020204030204" pitchFamily="34" charset="0"/>
                        <a:ea typeface="Calibri" panose="020F0502020204030204" pitchFamily="34" charset="0"/>
                      </a:endParaRPr>
                    </a:p>
                  </a:txBody>
                  <a:tcPr marL="68580" marR="68580" marT="0" marB="0" anchor="b"/>
                </a:tc>
                <a:tc hMerge="1">
                  <a:txBody>
                    <a:bodyPr/>
                    <a:lstStyle/>
                    <a:p>
                      <a:endParaRPr lang="en-IE"/>
                    </a:p>
                  </a:txBody>
                  <a:tcPr/>
                </a:tc>
                <a:extLst>
                  <a:ext uri="{0D108BD9-81ED-4DB2-BD59-A6C34878D82A}">
                    <a16:rowId xmlns:a16="http://schemas.microsoft.com/office/drawing/2014/main" val="2486145071"/>
                  </a:ext>
                </a:extLst>
              </a:tr>
              <a:tr h="316865">
                <a:tc gridSpan="3">
                  <a:txBody>
                    <a:bodyPr/>
                    <a:lstStyle/>
                    <a:p>
                      <a:pPr algn="ctr"/>
                      <a:r>
                        <a:rPr lang="en-IE" sz="2000">
                          <a:effectLst/>
                        </a:rPr>
                        <a:t>SBASC Q2 STATISTICS €4000 GRANT</a:t>
                      </a:r>
                      <a:endParaRPr lang="en-IE" sz="1100">
                        <a:effectLst/>
                        <a:latin typeface="Calibri" panose="020F0502020204030204" pitchFamily="34" charset="0"/>
                        <a:ea typeface="Calibri" panose="020F0502020204030204" pitchFamily="34" charset="0"/>
                      </a:endParaRPr>
                    </a:p>
                  </a:txBody>
                  <a:tcPr marL="68580" marR="68580" marT="0" marB="0"/>
                </a:tc>
                <a:tc hMerge="1">
                  <a:txBody>
                    <a:bodyPr/>
                    <a:lstStyle/>
                    <a:p>
                      <a:endParaRPr lang="en-IE"/>
                    </a:p>
                  </a:txBody>
                  <a:tcPr/>
                </a:tc>
                <a:tc hMerge="1">
                  <a:txBody>
                    <a:bodyPr/>
                    <a:lstStyle/>
                    <a:p>
                      <a:endParaRPr lang="en-IE"/>
                    </a:p>
                  </a:txBody>
                  <a:tcPr/>
                </a:tc>
                <a:extLst>
                  <a:ext uri="{0D108BD9-81ED-4DB2-BD59-A6C34878D82A}">
                    <a16:rowId xmlns:a16="http://schemas.microsoft.com/office/drawing/2014/main" val="677041608"/>
                  </a:ext>
                </a:extLst>
              </a:tr>
              <a:tr h="247650">
                <a:tc>
                  <a:txBody>
                    <a:bodyPr/>
                    <a:lstStyle/>
                    <a:p>
                      <a:r>
                        <a:rPr lang="en-IE" sz="1200">
                          <a:effectLst/>
                        </a:rPr>
                        <a:t> </a:t>
                      </a:r>
                      <a:endParaRPr lang="en-IE"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en-IE" sz="1200">
                          <a:effectLst/>
                        </a:rPr>
                        <a:t>NUMBER</a:t>
                      </a:r>
                      <a:endParaRPr lang="en-IE"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en-IE" sz="1200">
                          <a:effectLst/>
                        </a:rPr>
                        <a:t>VALUE</a:t>
                      </a:r>
                      <a:endParaRPr lang="en-IE" sz="11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80059094"/>
                  </a:ext>
                </a:extLst>
              </a:tr>
              <a:tr h="657225">
                <a:tc>
                  <a:txBody>
                    <a:bodyPr/>
                    <a:lstStyle/>
                    <a:p>
                      <a:r>
                        <a:rPr lang="en-IE" sz="1100">
                          <a:effectLst/>
                        </a:rPr>
                        <a:t>APPLICATIONS PAID</a:t>
                      </a:r>
                      <a:endParaRPr lang="en-IE" sz="1100">
                        <a:effectLst/>
                        <a:latin typeface="Calibri" panose="020F0502020204030204" pitchFamily="34" charset="0"/>
                        <a:ea typeface="Calibri" panose="020F0502020204030204" pitchFamily="34" charset="0"/>
                      </a:endParaRPr>
                    </a:p>
                  </a:txBody>
                  <a:tcPr marL="68580" marR="68580" marT="0" marB="0" anchor="b"/>
                </a:tc>
                <a:tc>
                  <a:txBody>
                    <a:bodyPr/>
                    <a:lstStyle/>
                    <a:p>
                      <a:pPr algn="ctr"/>
                      <a:r>
                        <a:rPr lang="en-IE" sz="1100">
                          <a:effectLst/>
                        </a:rPr>
                        <a:t>53</a:t>
                      </a:r>
                      <a:endParaRPr lang="en-IE" sz="1100">
                        <a:effectLst/>
                        <a:latin typeface="Calibri" panose="020F0502020204030204" pitchFamily="34" charset="0"/>
                        <a:ea typeface="Calibri" panose="020F0502020204030204" pitchFamily="34" charset="0"/>
                      </a:endParaRPr>
                    </a:p>
                  </a:txBody>
                  <a:tcPr marL="68580" marR="68580" marT="0" marB="0" anchor="b"/>
                </a:tc>
                <a:tc>
                  <a:txBody>
                    <a:bodyPr/>
                    <a:lstStyle/>
                    <a:p>
                      <a:pPr algn="ctr"/>
                      <a:r>
                        <a:rPr lang="en-IE" sz="1100" dirty="0">
                          <a:effectLst/>
                        </a:rPr>
                        <a:t>€212,000</a:t>
                      </a:r>
                      <a:endParaRPr lang="en-IE" sz="11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1589982533"/>
                  </a:ext>
                </a:extLst>
              </a:tr>
              <a:tr h="190500">
                <a:tc>
                  <a:txBody>
                    <a:bodyPr/>
                    <a:lstStyle/>
                    <a:p>
                      <a:r>
                        <a:rPr lang="en-IE" sz="1100">
                          <a:effectLst/>
                        </a:rPr>
                        <a:t>APPLICATIONS REJECTED</a:t>
                      </a:r>
                      <a:endParaRPr lang="en-IE" sz="1100">
                        <a:effectLst/>
                        <a:latin typeface="Calibri" panose="020F0502020204030204" pitchFamily="34" charset="0"/>
                        <a:ea typeface="Calibri" panose="020F0502020204030204" pitchFamily="34" charset="0"/>
                      </a:endParaRPr>
                    </a:p>
                  </a:txBody>
                  <a:tcPr marL="68580" marR="68580" marT="0" marB="0" anchor="b"/>
                </a:tc>
                <a:tc>
                  <a:txBody>
                    <a:bodyPr/>
                    <a:lstStyle/>
                    <a:p>
                      <a:pPr algn="ctr"/>
                      <a:r>
                        <a:rPr lang="en-IE" sz="1100">
                          <a:effectLst/>
                        </a:rPr>
                        <a:t>53</a:t>
                      </a:r>
                      <a:endParaRPr lang="en-IE" sz="1100">
                        <a:effectLst/>
                        <a:latin typeface="Calibri" panose="020F0502020204030204" pitchFamily="34" charset="0"/>
                        <a:ea typeface="Calibri" panose="020F0502020204030204" pitchFamily="34" charset="0"/>
                      </a:endParaRPr>
                    </a:p>
                  </a:txBody>
                  <a:tcPr marL="68580" marR="68580" marT="0" marB="0" anchor="ctr"/>
                </a:tc>
                <a:tc>
                  <a:txBody>
                    <a:bodyPr/>
                    <a:lstStyle/>
                    <a:p>
                      <a:pPr algn="ctr"/>
                      <a:r>
                        <a:rPr lang="en-IE" sz="1100">
                          <a:effectLst/>
                        </a:rPr>
                        <a:t>N/A</a:t>
                      </a:r>
                      <a:endParaRPr lang="en-IE" sz="1100">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651527314"/>
                  </a:ext>
                </a:extLst>
              </a:tr>
              <a:tr h="190500">
                <a:tc>
                  <a:txBody>
                    <a:bodyPr/>
                    <a:lstStyle/>
                    <a:p>
                      <a:r>
                        <a:rPr lang="en-IE" sz="1100">
                          <a:effectLst/>
                        </a:rPr>
                        <a:t>GRAND TOTAL</a:t>
                      </a:r>
                      <a:endParaRPr lang="en-IE" sz="1100">
                        <a:effectLst/>
                        <a:latin typeface="Calibri" panose="020F0502020204030204" pitchFamily="34" charset="0"/>
                        <a:ea typeface="Calibri" panose="020F0502020204030204" pitchFamily="34" charset="0"/>
                      </a:endParaRPr>
                    </a:p>
                  </a:txBody>
                  <a:tcPr marL="68580" marR="68580" marT="0" marB="0" anchor="b"/>
                </a:tc>
                <a:tc>
                  <a:txBody>
                    <a:bodyPr/>
                    <a:lstStyle/>
                    <a:p>
                      <a:pPr algn="ctr"/>
                      <a:r>
                        <a:rPr lang="en-IE" sz="1100">
                          <a:effectLst/>
                        </a:rPr>
                        <a:t>106</a:t>
                      </a:r>
                      <a:endParaRPr lang="en-IE" sz="1100">
                        <a:effectLst/>
                        <a:latin typeface="Calibri" panose="020F0502020204030204" pitchFamily="34" charset="0"/>
                        <a:ea typeface="Calibri" panose="020F0502020204030204" pitchFamily="34" charset="0"/>
                      </a:endParaRPr>
                    </a:p>
                  </a:txBody>
                  <a:tcPr marL="68580" marR="68580" marT="0" marB="0" anchor="b"/>
                </a:tc>
                <a:tc>
                  <a:txBody>
                    <a:bodyPr/>
                    <a:lstStyle/>
                    <a:p>
                      <a:pPr algn="ctr"/>
                      <a:r>
                        <a:rPr lang="en-IE" sz="1100">
                          <a:effectLst/>
                        </a:rPr>
                        <a:t>€212,000</a:t>
                      </a:r>
                      <a:endParaRPr lang="en-IE" sz="110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2922224796"/>
                  </a:ext>
                </a:extLst>
              </a:tr>
              <a:tr h="161925">
                <a:tc>
                  <a:txBody>
                    <a:bodyPr/>
                    <a:lstStyle/>
                    <a:p>
                      <a:endParaRPr lang="en-IE" sz="1000">
                        <a:effectLst/>
                        <a:latin typeface="Times New Roman" panose="02020603050405020304" pitchFamily="18" charset="0"/>
                      </a:endParaRPr>
                    </a:p>
                  </a:txBody>
                  <a:tcPr marL="68580" marR="68580" marT="0" marB="0" anchor="b"/>
                </a:tc>
                <a:tc>
                  <a:txBody>
                    <a:bodyPr/>
                    <a:lstStyle/>
                    <a:p>
                      <a:endParaRPr lang="en-IE" sz="1000">
                        <a:effectLst/>
                        <a:latin typeface="Times New Roman" panose="02020603050405020304" pitchFamily="18" charset="0"/>
                      </a:endParaRPr>
                    </a:p>
                  </a:txBody>
                  <a:tcPr marL="68580" marR="68580" marT="0" marB="0" anchor="b"/>
                </a:tc>
                <a:tc>
                  <a:txBody>
                    <a:bodyPr/>
                    <a:lstStyle/>
                    <a:p>
                      <a:endParaRPr lang="en-IE" sz="1000">
                        <a:effectLst/>
                        <a:latin typeface="Times New Roman" panose="02020603050405020304" pitchFamily="18" charset="0"/>
                      </a:endParaRPr>
                    </a:p>
                  </a:txBody>
                  <a:tcPr marL="68580" marR="68580" marT="0" marB="0" anchor="b"/>
                </a:tc>
                <a:extLst>
                  <a:ext uri="{0D108BD9-81ED-4DB2-BD59-A6C34878D82A}">
                    <a16:rowId xmlns:a16="http://schemas.microsoft.com/office/drawing/2014/main" val="3844654472"/>
                  </a:ext>
                </a:extLst>
              </a:tr>
              <a:tr h="161925">
                <a:tc>
                  <a:txBody>
                    <a:bodyPr/>
                    <a:lstStyle/>
                    <a:p>
                      <a:endParaRPr lang="en-IE" sz="1000">
                        <a:effectLst/>
                        <a:latin typeface="Times New Roman" panose="02020603050405020304" pitchFamily="18" charset="0"/>
                      </a:endParaRPr>
                    </a:p>
                  </a:txBody>
                  <a:tcPr marL="68580" marR="68580" marT="0" marB="0" anchor="b"/>
                </a:tc>
                <a:tc>
                  <a:txBody>
                    <a:bodyPr/>
                    <a:lstStyle/>
                    <a:p>
                      <a:endParaRPr lang="en-IE" sz="1000">
                        <a:effectLst/>
                        <a:latin typeface="Times New Roman" panose="02020603050405020304" pitchFamily="18" charset="0"/>
                      </a:endParaRPr>
                    </a:p>
                  </a:txBody>
                  <a:tcPr marL="68580" marR="68580" marT="0" marB="0" anchor="b"/>
                </a:tc>
                <a:tc>
                  <a:txBody>
                    <a:bodyPr/>
                    <a:lstStyle/>
                    <a:p>
                      <a:endParaRPr lang="en-IE" sz="1000">
                        <a:effectLst/>
                        <a:latin typeface="Times New Roman" panose="02020603050405020304" pitchFamily="18" charset="0"/>
                      </a:endParaRPr>
                    </a:p>
                  </a:txBody>
                  <a:tcPr marL="68580" marR="68580" marT="0" marB="0" anchor="b"/>
                </a:tc>
                <a:extLst>
                  <a:ext uri="{0D108BD9-81ED-4DB2-BD59-A6C34878D82A}">
                    <a16:rowId xmlns:a16="http://schemas.microsoft.com/office/drawing/2014/main" val="1378570336"/>
                  </a:ext>
                </a:extLst>
              </a:tr>
              <a:tr h="200025">
                <a:tc>
                  <a:txBody>
                    <a:bodyPr/>
                    <a:lstStyle/>
                    <a:p>
                      <a:r>
                        <a:rPr lang="en-IE" sz="1200">
                          <a:effectLst/>
                        </a:rPr>
                        <a:t>DATE:</a:t>
                      </a:r>
                      <a:endParaRPr lang="en-IE" sz="1100">
                        <a:effectLst/>
                        <a:latin typeface="Calibri" panose="020F0502020204030204" pitchFamily="34" charset="0"/>
                        <a:ea typeface="Calibri" panose="020F0502020204030204" pitchFamily="34" charset="0"/>
                      </a:endParaRPr>
                    </a:p>
                  </a:txBody>
                  <a:tcPr marL="68580" marR="68580" marT="0" marB="0" anchor="b"/>
                </a:tc>
                <a:tc gridSpan="2">
                  <a:txBody>
                    <a:bodyPr/>
                    <a:lstStyle/>
                    <a:p>
                      <a:pPr algn="ctr"/>
                      <a:r>
                        <a:rPr lang="en-IE" sz="1200">
                          <a:effectLst/>
                        </a:rPr>
                        <a:t>Friday 1 October 2021</a:t>
                      </a:r>
                      <a:endParaRPr lang="en-IE" sz="1100">
                        <a:effectLst/>
                        <a:latin typeface="Calibri" panose="020F0502020204030204" pitchFamily="34" charset="0"/>
                        <a:ea typeface="Calibri" panose="020F0502020204030204" pitchFamily="34" charset="0"/>
                      </a:endParaRPr>
                    </a:p>
                  </a:txBody>
                  <a:tcPr marL="68580" marR="68580" marT="0" marB="0" anchor="b"/>
                </a:tc>
                <a:tc hMerge="1">
                  <a:txBody>
                    <a:bodyPr/>
                    <a:lstStyle/>
                    <a:p>
                      <a:endParaRPr lang="en-IE"/>
                    </a:p>
                  </a:txBody>
                  <a:tcPr/>
                </a:tc>
                <a:extLst>
                  <a:ext uri="{0D108BD9-81ED-4DB2-BD59-A6C34878D82A}">
                    <a16:rowId xmlns:a16="http://schemas.microsoft.com/office/drawing/2014/main" val="1675297408"/>
                  </a:ext>
                </a:extLst>
              </a:tr>
              <a:tr h="200025">
                <a:tc>
                  <a:txBody>
                    <a:bodyPr/>
                    <a:lstStyle/>
                    <a:p>
                      <a:r>
                        <a:rPr lang="en-IE" sz="1200">
                          <a:effectLst/>
                        </a:rPr>
                        <a:t>LOCAL AUTHORITY:</a:t>
                      </a:r>
                      <a:endParaRPr lang="en-IE" sz="1100">
                        <a:effectLst/>
                        <a:latin typeface="Calibri" panose="020F0502020204030204" pitchFamily="34" charset="0"/>
                        <a:ea typeface="Calibri" panose="020F0502020204030204" pitchFamily="34" charset="0"/>
                      </a:endParaRPr>
                    </a:p>
                  </a:txBody>
                  <a:tcPr marL="68580" marR="68580" marT="0" marB="0" anchor="b"/>
                </a:tc>
                <a:tc gridSpan="2">
                  <a:txBody>
                    <a:bodyPr/>
                    <a:lstStyle/>
                    <a:p>
                      <a:pPr algn="ctr"/>
                      <a:r>
                        <a:rPr lang="en-IE" sz="1200">
                          <a:effectLst/>
                        </a:rPr>
                        <a:t>South Dublin </a:t>
                      </a:r>
                      <a:endParaRPr lang="en-IE" sz="1100">
                        <a:effectLst/>
                        <a:latin typeface="Calibri" panose="020F0502020204030204" pitchFamily="34" charset="0"/>
                        <a:ea typeface="Calibri" panose="020F0502020204030204" pitchFamily="34" charset="0"/>
                      </a:endParaRPr>
                    </a:p>
                  </a:txBody>
                  <a:tcPr marL="68580" marR="68580" marT="0" marB="0" anchor="b"/>
                </a:tc>
                <a:tc hMerge="1">
                  <a:txBody>
                    <a:bodyPr/>
                    <a:lstStyle/>
                    <a:p>
                      <a:endParaRPr lang="en-IE"/>
                    </a:p>
                  </a:txBody>
                  <a:tcPr/>
                </a:tc>
                <a:extLst>
                  <a:ext uri="{0D108BD9-81ED-4DB2-BD59-A6C34878D82A}">
                    <a16:rowId xmlns:a16="http://schemas.microsoft.com/office/drawing/2014/main" val="2427551964"/>
                  </a:ext>
                </a:extLst>
              </a:tr>
              <a:tr h="333375">
                <a:tc gridSpan="3">
                  <a:txBody>
                    <a:bodyPr/>
                    <a:lstStyle/>
                    <a:p>
                      <a:pPr algn="ctr"/>
                      <a:r>
                        <a:rPr lang="en-IE" sz="2000">
                          <a:effectLst/>
                        </a:rPr>
                        <a:t>SBASC Q2 STATISTICS €1000 GRANT</a:t>
                      </a:r>
                      <a:endParaRPr lang="en-IE" sz="1100">
                        <a:effectLst/>
                        <a:latin typeface="Calibri" panose="020F0502020204030204" pitchFamily="34" charset="0"/>
                        <a:ea typeface="Calibri" panose="020F0502020204030204" pitchFamily="34" charset="0"/>
                      </a:endParaRPr>
                    </a:p>
                  </a:txBody>
                  <a:tcPr marL="68580" marR="68580" marT="0" marB="0"/>
                </a:tc>
                <a:tc hMerge="1">
                  <a:txBody>
                    <a:bodyPr/>
                    <a:lstStyle/>
                    <a:p>
                      <a:endParaRPr lang="en-IE"/>
                    </a:p>
                  </a:txBody>
                  <a:tcPr/>
                </a:tc>
                <a:tc hMerge="1">
                  <a:txBody>
                    <a:bodyPr/>
                    <a:lstStyle/>
                    <a:p>
                      <a:endParaRPr lang="en-IE"/>
                    </a:p>
                  </a:txBody>
                  <a:tcPr/>
                </a:tc>
                <a:extLst>
                  <a:ext uri="{0D108BD9-81ED-4DB2-BD59-A6C34878D82A}">
                    <a16:rowId xmlns:a16="http://schemas.microsoft.com/office/drawing/2014/main" val="4126534679"/>
                  </a:ext>
                </a:extLst>
              </a:tr>
              <a:tr h="200025">
                <a:tc>
                  <a:txBody>
                    <a:bodyPr/>
                    <a:lstStyle/>
                    <a:p>
                      <a:r>
                        <a:rPr lang="en-IE" sz="1200">
                          <a:effectLst/>
                        </a:rPr>
                        <a:t> </a:t>
                      </a:r>
                      <a:endParaRPr lang="en-IE"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en-IE" sz="1200">
                          <a:effectLst/>
                        </a:rPr>
                        <a:t>NUMBER</a:t>
                      </a:r>
                      <a:endParaRPr lang="en-IE"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en-IE" sz="1200">
                          <a:effectLst/>
                        </a:rPr>
                        <a:t>VALUE</a:t>
                      </a:r>
                      <a:endParaRPr lang="en-IE" sz="11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3227796198"/>
                  </a:ext>
                </a:extLst>
              </a:tr>
              <a:tr h="190500">
                <a:tc>
                  <a:txBody>
                    <a:bodyPr/>
                    <a:lstStyle/>
                    <a:p>
                      <a:r>
                        <a:rPr lang="en-IE" sz="1100">
                          <a:effectLst/>
                        </a:rPr>
                        <a:t>APPLICATIONS PAID</a:t>
                      </a:r>
                      <a:endParaRPr lang="en-IE" sz="1100">
                        <a:effectLst/>
                        <a:latin typeface="Calibri" panose="020F0502020204030204" pitchFamily="34" charset="0"/>
                        <a:ea typeface="Calibri" panose="020F0502020204030204" pitchFamily="34" charset="0"/>
                      </a:endParaRPr>
                    </a:p>
                  </a:txBody>
                  <a:tcPr marL="68580" marR="68580" marT="0" marB="0" anchor="b"/>
                </a:tc>
                <a:tc>
                  <a:txBody>
                    <a:bodyPr/>
                    <a:lstStyle/>
                    <a:p>
                      <a:pPr algn="ctr"/>
                      <a:r>
                        <a:rPr lang="en-IE" sz="1100">
                          <a:effectLst/>
                        </a:rPr>
                        <a:t>8</a:t>
                      </a:r>
                      <a:endParaRPr lang="en-IE" sz="1100">
                        <a:effectLst/>
                        <a:latin typeface="Calibri" panose="020F0502020204030204" pitchFamily="34" charset="0"/>
                        <a:ea typeface="Calibri" panose="020F0502020204030204" pitchFamily="34" charset="0"/>
                      </a:endParaRPr>
                    </a:p>
                  </a:txBody>
                  <a:tcPr marL="68580" marR="68580" marT="0" marB="0" anchor="b"/>
                </a:tc>
                <a:tc>
                  <a:txBody>
                    <a:bodyPr/>
                    <a:lstStyle/>
                    <a:p>
                      <a:pPr algn="ctr"/>
                      <a:r>
                        <a:rPr lang="en-IE" sz="1100">
                          <a:effectLst/>
                        </a:rPr>
                        <a:t>€8,000</a:t>
                      </a:r>
                      <a:endParaRPr lang="en-IE" sz="110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3594072414"/>
                  </a:ext>
                </a:extLst>
              </a:tr>
              <a:tr h="190500">
                <a:tc>
                  <a:txBody>
                    <a:bodyPr/>
                    <a:lstStyle/>
                    <a:p>
                      <a:r>
                        <a:rPr lang="en-IE" sz="1100">
                          <a:effectLst/>
                        </a:rPr>
                        <a:t>APPLICATIONS REJECTED</a:t>
                      </a:r>
                      <a:endParaRPr lang="en-IE" sz="1100">
                        <a:effectLst/>
                        <a:latin typeface="Calibri" panose="020F0502020204030204" pitchFamily="34" charset="0"/>
                        <a:ea typeface="Calibri" panose="020F0502020204030204" pitchFamily="34" charset="0"/>
                      </a:endParaRPr>
                    </a:p>
                  </a:txBody>
                  <a:tcPr marL="68580" marR="68580" marT="0" marB="0" anchor="b"/>
                </a:tc>
                <a:tc>
                  <a:txBody>
                    <a:bodyPr/>
                    <a:lstStyle/>
                    <a:p>
                      <a:pPr algn="ctr"/>
                      <a:r>
                        <a:rPr lang="en-IE" sz="1100">
                          <a:effectLst/>
                        </a:rPr>
                        <a:t>0</a:t>
                      </a:r>
                      <a:endParaRPr lang="en-IE" sz="1100">
                        <a:effectLst/>
                        <a:latin typeface="Calibri" panose="020F0502020204030204" pitchFamily="34" charset="0"/>
                        <a:ea typeface="Calibri" panose="020F0502020204030204" pitchFamily="34" charset="0"/>
                      </a:endParaRPr>
                    </a:p>
                  </a:txBody>
                  <a:tcPr marL="68580" marR="68580" marT="0" marB="0" anchor="ctr"/>
                </a:tc>
                <a:tc>
                  <a:txBody>
                    <a:bodyPr/>
                    <a:lstStyle/>
                    <a:p>
                      <a:pPr algn="ctr"/>
                      <a:r>
                        <a:rPr lang="en-IE" sz="1100">
                          <a:effectLst/>
                        </a:rPr>
                        <a:t>N/A</a:t>
                      </a:r>
                      <a:endParaRPr lang="en-IE" sz="1100">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2454884261"/>
                  </a:ext>
                </a:extLst>
              </a:tr>
              <a:tr h="190500">
                <a:tc>
                  <a:txBody>
                    <a:bodyPr/>
                    <a:lstStyle/>
                    <a:p>
                      <a:r>
                        <a:rPr lang="en-IE" sz="1100">
                          <a:effectLst/>
                        </a:rPr>
                        <a:t>GRAND TOTAL</a:t>
                      </a:r>
                      <a:endParaRPr lang="en-IE" sz="1100">
                        <a:effectLst/>
                        <a:latin typeface="Calibri" panose="020F0502020204030204" pitchFamily="34" charset="0"/>
                        <a:ea typeface="Calibri" panose="020F0502020204030204" pitchFamily="34" charset="0"/>
                      </a:endParaRPr>
                    </a:p>
                  </a:txBody>
                  <a:tcPr marL="68580" marR="68580" marT="0" marB="0" anchor="b"/>
                </a:tc>
                <a:tc>
                  <a:txBody>
                    <a:bodyPr/>
                    <a:lstStyle/>
                    <a:p>
                      <a:pPr algn="ctr"/>
                      <a:r>
                        <a:rPr lang="en-IE" sz="1100">
                          <a:effectLst/>
                        </a:rPr>
                        <a:t>8</a:t>
                      </a:r>
                      <a:endParaRPr lang="en-IE" sz="1100">
                        <a:effectLst/>
                        <a:latin typeface="Calibri" panose="020F0502020204030204" pitchFamily="34" charset="0"/>
                        <a:ea typeface="Calibri" panose="020F0502020204030204" pitchFamily="34" charset="0"/>
                      </a:endParaRPr>
                    </a:p>
                  </a:txBody>
                  <a:tcPr marL="68580" marR="68580" marT="0" marB="0" anchor="b"/>
                </a:tc>
                <a:tc>
                  <a:txBody>
                    <a:bodyPr/>
                    <a:lstStyle/>
                    <a:p>
                      <a:pPr algn="ctr"/>
                      <a:r>
                        <a:rPr lang="en-IE" sz="1100" dirty="0">
                          <a:effectLst/>
                        </a:rPr>
                        <a:t>€8,000</a:t>
                      </a:r>
                      <a:endParaRPr lang="en-IE" sz="11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194031562"/>
                  </a:ext>
                </a:extLst>
              </a:tr>
            </a:tbl>
          </a:graphicData>
        </a:graphic>
      </p:graphicFrame>
    </p:spTree>
    <p:extLst>
      <p:ext uri="{BB962C8B-B14F-4D97-AF65-F5344CB8AC3E}">
        <p14:creationId xmlns:p14="http://schemas.microsoft.com/office/powerpoint/2010/main" val="420673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D1E2D-1B71-4BBD-BC69-969541901915}"/>
              </a:ext>
            </a:extLst>
          </p:cNvPr>
          <p:cNvSpPr>
            <a:spLocks noGrp="1"/>
          </p:cNvSpPr>
          <p:nvPr>
            <p:ph type="title"/>
          </p:nvPr>
        </p:nvSpPr>
        <p:spPr/>
        <p:txBody>
          <a:bodyPr/>
          <a:lstStyle/>
          <a:p>
            <a:pPr algn="ctr"/>
            <a:r>
              <a:rPr lang="en-GB" dirty="0"/>
              <a:t>Direct COVID Supports</a:t>
            </a:r>
            <a:br>
              <a:rPr lang="en-GB" dirty="0"/>
            </a:br>
            <a:r>
              <a:rPr lang="en-GB" sz="1800" dirty="0"/>
              <a:t>LCSS – LEO Client Stimulus Scheme</a:t>
            </a:r>
            <a:endParaRPr lang="en-IE" dirty="0"/>
          </a:p>
        </p:txBody>
      </p:sp>
      <p:sp>
        <p:nvSpPr>
          <p:cNvPr id="3" name="Content Placeholder 2">
            <a:extLst>
              <a:ext uri="{FF2B5EF4-FFF2-40B4-BE49-F238E27FC236}">
                <a16:creationId xmlns:a16="http://schemas.microsoft.com/office/drawing/2014/main" id="{8C1C7813-72D4-424E-9004-A06256EF4052}"/>
              </a:ext>
            </a:extLst>
          </p:cNvPr>
          <p:cNvSpPr>
            <a:spLocks noGrp="1"/>
          </p:cNvSpPr>
          <p:nvPr>
            <p:ph idx="1"/>
          </p:nvPr>
        </p:nvSpPr>
        <p:spPr>
          <a:xfrm>
            <a:off x="838200" y="1692613"/>
            <a:ext cx="10515600" cy="4045457"/>
          </a:xfrm>
        </p:spPr>
        <p:txBody>
          <a:bodyPr>
            <a:noAutofit/>
          </a:bodyPr>
          <a:lstStyle/>
          <a:p>
            <a:r>
              <a:rPr lang="en-GB" sz="2000" dirty="0"/>
              <a:t>The purpose of the Local Enterprise Office Client Stimulus scheme was to</a:t>
            </a:r>
          </a:p>
          <a:p>
            <a:pPr lvl="1"/>
            <a:r>
              <a:rPr lang="en-GB" sz="2000" dirty="0"/>
              <a:t>sustain eligible businesses through the provision of a cash stimulus to support operational costs and</a:t>
            </a:r>
          </a:p>
          <a:p>
            <a:pPr lvl="1"/>
            <a:r>
              <a:rPr lang="en-GB" sz="2000" dirty="0"/>
              <a:t>enhanced engagement with their Local Enterprise Office. The funding will be through an immediate cash</a:t>
            </a:r>
          </a:p>
          <a:p>
            <a:pPr lvl="1"/>
            <a:r>
              <a:rPr lang="en-GB" sz="2000" dirty="0"/>
              <a:t>contribution to support liquidity and could be used to cover ongoing operational costs, for example,</a:t>
            </a:r>
          </a:p>
          <a:p>
            <a:pPr lvl="2"/>
            <a:r>
              <a:rPr lang="en-GB" sz="1800" dirty="0"/>
              <a:t>utilities, insurance, refurbishment or for measures to ensure employee and customer safety.</a:t>
            </a:r>
          </a:p>
          <a:p>
            <a:pPr algn="l"/>
            <a:r>
              <a:rPr lang="en-GB" sz="2000" b="0" i="0" u="none" strike="noStrike" baseline="0" dirty="0"/>
              <a:t>The funding was conditional upon eligible businesses agreeing to complete a project focused on driving key themes such as -</a:t>
            </a:r>
          </a:p>
          <a:p>
            <a:pPr lvl="1"/>
            <a:r>
              <a:rPr lang="en-GB" sz="2000" dirty="0"/>
              <a:t>Competitiveness both Operationally and Green, Capability across Leadership, Innovation, Strategic Finance and New Market Development</a:t>
            </a:r>
            <a:endParaRPr lang="en-IE" sz="2000" dirty="0"/>
          </a:p>
        </p:txBody>
      </p:sp>
    </p:spTree>
    <p:extLst>
      <p:ext uri="{BB962C8B-B14F-4D97-AF65-F5344CB8AC3E}">
        <p14:creationId xmlns:p14="http://schemas.microsoft.com/office/powerpoint/2010/main" val="3526410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D1E2D-1B71-4BBD-BC69-969541901915}"/>
              </a:ext>
            </a:extLst>
          </p:cNvPr>
          <p:cNvSpPr>
            <a:spLocks noGrp="1"/>
          </p:cNvSpPr>
          <p:nvPr>
            <p:ph type="title"/>
          </p:nvPr>
        </p:nvSpPr>
        <p:spPr>
          <a:xfrm>
            <a:off x="2239861" y="732441"/>
            <a:ext cx="7222922" cy="867930"/>
          </a:xfrm>
        </p:spPr>
        <p:txBody>
          <a:bodyPr/>
          <a:lstStyle/>
          <a:p>
            <a:pPr algn="ctr"/>
            <a:r>
              <a:rPr lang="en-GB" dirty="0"/>
              <a:t>Direct COVID Supports</a:t>
            </a:r>
            <a:br>
              <a:rPr lang="en-GB" dirty="0"/>
            </a:br>
            <a:r>
              <a:rPr lang="en-GB" sz="1800" dirty="0"/>
              <a:t>LCSS – LEO Client Stimulus Scheme</a:t>
            </a:r>
            <a:endParaRPr lang="en-IE" dirty="0"/>
          </a:p>
        </p:txBody>
      </p:sp>
      <p:graphicFrame>
        <p:nvGraphicFramePr>
          <p:cNvPr id="4" name="Table 3">
            <a:extLst>
              <a:ext uri="{FF2B5EF4-FFF2-40B4-BE49-F238E27FC236}">
                <a16:creationId xmlns:a16="http://schemas.microsoft.com/office/drawing/2014/main" id="{437C28EF-25AA-4E71-BC31-5BD2780D2097}"/>
              </a:ext>
            </a:extLst>
          </p:cNvPr>
          <p:cNvGraphicFramePr>
            <a:graphicFrameLocks noGrp="1"/>
          </p:cNvGraphicFramePr>
          <p:nvPr>
            <p:extLst>
              <p:ext uri="{D42A27DB-BD31-4B8C-83A1-F6EECF244321}">
                <p14:modId xmlns:p14="http://schemas.microsoft.com/office/powerpoint/2010/main" val="908518779"/>
              </p:ext>
            </p:extLst>
          </p:nvPr>
        </p:nvGraphicFramePr>
        <p:xfrm>
          <a:off x="1108953" y="1828800"/>
          <a:ext cx="9883302" cy="3822249"/>
        </p:xfrm>
        <a:graphic>
          <a:graphicData uri="http://schemas.openxmlformats.org/drawingml/2006/table">
            <a:tbl>
              <a:tblPr/>
              <a:tblGrid>
                <a:gridCol w="5298266">
                  <a:extLst>
                    <a:ext uri="{9D8B030D-6E8A-4147-A177-3AD203B41FA5}">
                      <a16:colId xmlns:a16="http://schemas.microsoft.com/office/drawing/2014/main" val="1002911206"/>
                    </a:ext>
                  </a:extLst>
                </a:gridCol>
                <a:gridCol w="4585036">
                  <a:extLst>
                    <a:ext uri="{9D8B030D-6E8A-4147-A177-3AD203B41FA5}">
                      <a16:colId xmlns:a16="http://schemas.microsoft.com/office/drawing/2014/main" val="1468460452"/>
                    </a:ext>
                  </a:extLst>
                </a:gridCol>
              </a:tblGrid>
              <a:tr h="357401">
                <a:tc gridSpan="2">
                  <a:txBody>
                    <a:bodyPr/>
                    <a:lstStyle/>
                    <a:p>
                      <a:pPr algn="l" fontAlgn="ctr"/>
                      <a:r>
                        <a:rPr lang="en-IE" sz="1400" b="1" i="0" u="none" strike="noStrike">
                          <a:solidFill>
                            <a:srgbClr val="0070C0"/>
                          </a:solidFill>
                          <a:effectLst/>
                          <a:latin typeface="Calibri" panose="020F0502020204030204" pitchFamily="34" charset="0"/>
                        </a:rPr>
                        <a:t>Client Stimulus Scheme</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2F2F2"/>
                    </a:solidFill>
                  </a:tcPr>
                </a:tc>
                <a:tc hMerge="1">
                  <a:txBody>
                    <a:bodyPr/>
                    <a:lstStyle/>
                    <a:p>
                      <a:endParaRPr lang="en-IE"/>
                    </a:p>
                  </a:txBody>
                  <a:tcPr/>
                </a:tc>
                <a:extLst>
                  <a:ext uri="{0D108BD9-81ED-4DB2-BD59-A6C34878D82A}">
                    <a16:rowId xmlns:a16="http://schemas.microsoft.com/office/drawing/2014/main" val="3774547766"/>
                  </a:ext>
                </a:extLst>
              </a:tr>
              <a:tr h="312726">
                <a:tc>
                  <a:txBody>
                    <a:bodyPr/>
                    <a:lstStyle/>
                    <a:p>
                      <a:pPr algn="l" fontAlgn="ctr"/>
                      <a:r>
                        <a:rPr lang="en-GB" sz="1400" b="0" i="0" u="none" strike="noStrike">
                          <a:solidFill>
                            <a:srgbClr val="0070C0"/>
                          </a:solidFill>
                          <a:effectLst/>
                          <a:latin typeface="Calibri" panose="020F0502020204030204" pitchFamily="34" charset="0"/>
                        </a:rPr>
                        <a:t>Total amount Paid to Clients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n-IE" sz="1400" b="0" i="0" u="none" strike="noStrike">
                          <a:solidFill>
                            <a:srgbClr val="0070C0"/>
                          </a:solidFill>
                          <a:effectLst/>
                          <a:latin typeface="Calibri" panose="020F0502020204030204" pitchFamily="34" charset="0"/>
                        </a:rPr>
                        <a:t>€215,108.19</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623610305"/>
                  </a:ext>
                </a:extLst>
              </a:tr>
              <a:tr h="279220">
                <a:tc>
                  <a:txBody>
                    <a:bodyPr/>
                    <a:lstStyle/>
                    <a:p>
                      <a:pPr algn="l" fontAlgn="ctr"/>
                      <a:r>
                        <a:rPr lang="en-GB" sz="1400" b="0" i="0" u="none" strike="noStrike">
                          <a:solidFill>
                            <a:srgbClr val="0070C0"/>
                          </a:solidFill>
                          <a:effectLst/>
                          <a:latin typeface="Calibri" panose="020F0502020204030204" pitchFamily="34" charset="0"/>
                        </a:rPr>
                        <a:t>Total No. of Clients Paid</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n-IE" sz="1400" b="0" i="0" u="none" strike="noStrike">
                          <a:solidFill>
                            <a:srgbClr val="0070C0"/>
                          </a:solidFill>
                          <a:effectLst/>
                          <a:latin typeface="Calibri" panose="020F0502020204030204" pitchFamily="34" charset="0"/>
                        </a:rPr>
                        <a:t>38</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442778744"/>
                  </a:ext>
                </a:extLst>
              </a:tr>
              <a:tr h="312726">
                <a:tc gridSpan="2">
                  <a:txBody>
                    <a:bodyPr/>
                    <a:lstStyle/>
                    <a:p>
                      <a:pPr algn="l" fontAlgn="ctr"/>
                      <a:r>
                        <a:rPr lang="en-GB" sz="1400" b="1" i="0" u="none" strike="noStrike">
                          <a:solidFill>
                            <a:srgbClr val="0070C0"/>
                          </a:solidFill>
                          <a:effectLst/>
                          <a:latin typeface="Calibri" panose="020F0502020204030204" pitchFamily="34" charset="0"/>
                        </a:rPr>
                        <a:t>No. of Businesses Committed to Programme</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F2F2F2"/>
                    </a:solidFill>
                  </a:tcPr>
                </a:tc>
                <a:tc hMerge="1">
                  <a:txBody>
                    <a:bodyPr/>
                    <a:lstStyle/>
                    <a:p>
                      <a:endParaRPr lang="en-IE"/>
                    </a:p>
                  </a:txBody>
                  <a:tcPr/>
                </a:tc>
                <a:extLst>
                  <a:ext uri="{0D108BD9-81ED-4DB2-BD59-A6C34878D82A}">
                    <a16:rowId xmlns:a16="http://schemas.microsoft.com/office/drawing/2014/main" val="2569488907"/>
                  </a:ext>
                </a:extLst>
              </a:tr>
              <a:tr h="256882">
                <a:tc>
                  <a:txBody>
                    <a:bodyPr/>
                    <a:lstStyle/>
                    <a:p>
                      <a:pPr algn="l" fontAlgn="ctr"/>
                      <a:r>
                        <a:rPr lang="en-IE" sz="1400" b="0" i="0" u="none" strike="noStrike">
                          <a:solidFill>
                            <a:srgbClr val="0070C0"/>
                          </a:solidFill>
                          <a:effectLst/>
                          <a:latin typeface="Calibri" panose="020F0502020204030204" pitchFamily="34" charset="0"/>
                        </a:rPr>
                        <a:t>Lean for Micro</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n-IE" sz="1400" b="0" i="0" u="none" strike="noStrike">
                          <a:solidFill>
                            <a:srgbClr val="0070C0"/>
                          </a:solidFill>
                          <a:effectLst/>
                          <a:latin typeface="Calibri" panose="020F0502020204030204" pitchFamily="34" charset="0"/>
                        </a:rPr>
                        <a:t>3</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996238024"/>
                  </a:ext>
                </a:extLst>
              </a:tr>
              <a:tr h="256882">
                <a:tc>
                  <a:txBody>
                    <a:bodyPr/>
                    <a:lstStyle/>
                    <a:p>
                      <a:pPr algn="l" fontAlgn="ctr"/>
                      <a:r>
                        <a:rPr lang="en-IE" sz="1400" b="0" i="0" u="none" strike="noStrike">
                          <a:solidFill>
                            <a:srgbClr val="0070C0"/>
                          </a:solidFill>
                          <a:effectLst/>
                          <a:latin typeface="Calibri" panose="020F0502020204030204" pitchFamily="34" charset="0"/>
                        </a:rPr>
                        <a:t>Green for Micro</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n-IE" sz="1400" b="0" i="0" u="none" strike="noStrike">
                          <a:solidFill>
                            <a:srgbClr val="0070C0"/>
                          </a:solidFill>
                          <a:effectLst/>
                          <a:latin typeface="Calibri" panose="020F0502020204030204" pitchFamily="34" charset="0"/>
                        </a:rPr>
                        <a:t>2</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519997908"/>
                  </a:ext>
                </a:extLst>
              </a:tr>
              <a:tr h="256882">
                <a:tc>
                  <a:txBody>
                    <a:bodyPr/>
                    <a:lstStyle/>
                    <a:p>
                      <a:pPr algn="l" fontAlgn="ctr"/>
                      <a:r>
                        <a:rPr lang="en-IE" sz="1400" b="0" i="0" u="none" strike="noStrike">
                          <a:solidFill>
                            <a:srgbClr val="0070C0"/>
                          </a:solidFill>
                          <a:effectLst/>
                          <a:latin typeface="Calibri" panose="020F0502020204030204" pitchFamily="34" charset="0"/>
                        </a:rPr>
                        <a:t>Leadership Coaching</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n-IE" sz="1400" b="0" i="0" u="none" strike="noStrike">
                          <a:solidFill>
                            <a:srgbClr val="0070C0"/>
                          </a:solidFill>
                          <a:effectLst/>
                          <a:latin typeface="Calibri" panose="020F0502020204030204" pitchFamily="34" charset="0"/>
                        </a:rPr>
                        <a:t>3</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75807582"/>
                  </a:ext>
                </a:extLst>
              </a:tr>
              <a:tr h="256882">
                <a:tc>
                  <a:txBody>
                    <a:bodyPr/>
                    <a:lstStyle/>
                    <a:p>
                      <a:pPr algn="l" fontAlgn="ctr"/>
                      <a:r>
                        <a:rPr lang="en-IE" sz="1400" b="0" i="0" u="none" strike="noStrike">
                          <a:solidFill>
                            <a:srgbClr val="0070C0"/>
                          </a:solidFill>
                          <a:effectLst/>
                          <a:latin typeface="Calibri" panose="020F0502020204030204" pitchFamily="34" charset="0"/>
                        </a:rPr>
                        <a:t>Innovation Capability Development</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n-IE" sz="1400" b="0" i="0" u="none" strike="noStrike">
                          <a:solidFill>
                            <a:srgbClr val="0070C0"/>
                          </a:solidFill>
                          <a:effectLst/>
                          <a:latin typeface="Calibri" panose="020F0502020204030204" pitchFamily="34" charset="0"/>
                        </a:rPr>
                        <a:t>7</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226488803"/>
                  </a:ext>
                </a:extLst>
              </a:tr>
              <a:tr h="256882">
                <a:tc>
                  <a:txBody>
                    <a:bodyPr/>
                    <a:lstStyle/>
                    <a:p>
                      <a:pPr algn="l" fontAlgn="ctr"/>
                      <a:r>
                        <a:rPr lang="en-IE" sz="1400" b="0" i="0" u="none" strike="noStrike">
                          <a:solidFill>
                            <a:srgbClr val="0070C0"/>
                          </a:solidFill>
                          <a:effectLst/>
                          <a:latin typeface="Calibri" panose="020F0502020204030204" pitchFamily="34" charset="0"/>
                        </a:rPr>
                        <a:t>Strategic Financial Capability</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n-IE" sz="1400" b="0" i="0" u="none" strike="noStrike">
                          <a:solidFill>
                            <a:srgbClr val="0070C0"/>
                          </a:solidFill>
                          <a:effectLst/>
                          <a:latin typeface="Calibri" panose="020F0502020204030204" pitchFamily="34" charset="0"/>
                        </a:rPr>
                        <a:t>9</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651714890"/>
                  </a:ext>
                </a:extLst>
              </a:tr>
              <a:tr h="256882">
                <a:tc>
                  <a:txBody>
                    <a:bodyPr/>
                    <a:lstStyle/>
                    <a:p>
                      <a:pPr algn="l" fontAlgn="ctr"/>
                      <a:r>
                        <a:rPr lang="en-IE" sz="1400" b="0" i="0" u="none" strike="noStrike">
                          <a:solidFill>
                            <a:srgbClr val="0070C0"/>
                          </a:solidFill>
                          <a:effectLst/>
                          <a:latin typeface="Calibri" panose="020F0502020204030204" pitchFamily="34" charset="0"/>
                        </a:rPr>
                        <a:t>New Market Development</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n-IE" sz="1400" b="0" i="0" u="none" strike="noStrike">
                          <a:solidFill>
                            <a:srgbClr val="0070C0"/>
                          </a:solidFill>
                          <a:effectLst/>
                          <a:latin typeface="Calibri" panose="020F0502020204030204" pitchFamily="34" charset="0"/>
                        </a:rPr>
                        <a:t>14</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533756479"/>
                  </a:ext>
                </a:extLst>
              </a:tr>
              <a:tr h="572133">
                <a:tc>
                  <a:txBody>
                    <a:bodyPr/>
                    <a:lstStyle/>
                    <a:p>
                      <a:pPr algn="l" fontAlgn="ctr"/>
                      <a:r>
                        <a:rPr lang="en-GB" sz="1400" b="0" i="0" u="none" strike="noStrike">
                          <a:solidFill>
                            <a:srgbClr val="0070C0"/>
                          </a:solidFill>
                          <a:effectLst/>
                          <a:latin typeface="Calibri" panose="020F0502020204030204" pitchFamily="34" charset="0"/>
                        </a:rPr>
                        <a:t>Total No. of Businesses Committed to  Programmes</a:t>
                      </a:r>
                      <a:br>
                        <a:rPr lang="en-GB" sz="1400" b="0" i="0" u="none" strike="noStrike">
                          <a:solidFill>
                            <a:srgbClr val="0070C0"/>
                          </a:solidFill>
                          <a:effectLst/>
                          <a:latin typeface="Calibri" panose="020F0502020204030204" pitchFamily="34" charset="0"/>
                        </a:rPr>
                      </a:br>
                      <a:r>
                        <a:rPr lang="en-GB" sz="1400" b="0" i="0" u="none" strike="noStrike">
                          <a:solidFill>
                            <a:srgbClr val="0070C0"/>
                          </a:solidFill>
                          <a:effectLst/>
                          <a:latin typeface="Calibri" panose="020F0502020204030204" pitchFamily="34" charset="0"/>
                        </a:rPr>
                        <a:t>(must equal the no. of clients paid)</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n-IE" sz="1400" b="1" i="0" u="none" strike="noStrike">
                          <a:solidFill>
                            <a:srgbClr val="0070C0"/>
                          </a:solidFill>
                          <a:effectLst/>
                          <a:latin typeface="Calibri" panose="020F0502020204030204" pitchFamily="34" charset="0"/>
                        </a:rPr>
                        <a:t>38</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700778909"/>
                  </a:ext>
                </a:extLst>
              </a:tr>
              <a:tr h="446751">
                <a:tc>
                  <a:txBody>
                    <a:bodyPr/>
                    <a:lstStyle/>
                    <a:p>
                      <a:pPr algn="l" fontAlgn="ctr"/>
                      <a:r>
                        <a:rPr lang="en-GB" sz="1400" b="0" i="0" u="none" strike="noStrike">
                          <a:solidFill>
                            <a:srgbClr val="0070C0"/>
                          </a:solidFill>
                          <a:effectLst/>
                          <a:latin typeface="Calibri" panose="020F0502020204030204" pitchFamily="34" charset="0"/>
                        </a:rPr>
                        <a:t>Total No. of Businesses that have completed at least 1 day of their consultancy project</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n-IE" sz="1400" b="0" i="0" u="none" strike="noStrike" dirty="0">
                          <a:solidFill>
                            <a:srgbClr val="0070C0"/>
                          </a:solidFill>
                          <a:effectLst/>
                          <a:latin typeface="Calibri" panose="020F0502020204030204" pitchFamily="34" charset="0"/>
                        </a:rPr>
                        <a:t>29</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921807119"/>
                  </a:ext>
                </a:extLst>
              </a:tr>
            </a:tbl>
          </a:graphicData>
        </a:graphic>
      </p:graphicFrame>
    </p:spTree>
    <p:extLst>
      <p:ext uri="{BB962C8B-B14F-4D97-AF65-F5344CB8AC3E}">
        <p14:creationId xmlns:p14="http://schemas.microsoft.com/office/powerpoint/2010/main" val="4036333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D1E2D-1B71-4BBD-BC69-969541901915}"/>
              </a:ext>
            </a:extLst>
          </p:cNvPr>
          <p:cNvSpPr>
            <a:spLocks noGrp="1"/>
          </p:cNvSpPr>
          <p:nvPr>
            <p:ph type="title"/>
          </p:nvPr>
        </p:nvSpPr>
        <p:spPr>
          <a:xfrm>
            <a:off x="2239861" y="732441"/>
            <a:ext cx="7222922" cy="867930"/>
          </a:xfrm>
        </p:spPr>
        <p:txBody>
          <a:bodyPr/>
          <a:lstStyle/>
          <a:p>
            <a:pPr algn="ctr"/>
            <a:r>
              <a:rPr lang="en-GB" dirty="0"/>
              <a:t>Financial Supports</a:t>
            </a:r>
            <a:br>
              <a:rPr lang="en-GB" dirty="0"/>
            </a:br>
            <a:r>
              <a:rPr lang="en-GB" sz="1800" dirty="0"/>
              <a:t>TOVS – Trading Online Voucher Scheme</a:t>
            </a:r>
            <a:endParaRPr lang="en-IE" dirty="0"/>
          </a:p>
        </p:txBody>
      </p:sp>
      <p:graphicFrame>
        <p:nvGraphicFramePr>
          <p:cNvPr id="7" name="Chart 6">
            <a:extLst>
              <a:ext uri="{FF2B5EF4-FFF2-40B4-BE49-F238E27FC236}">
                <a16:creationId xmlns:a16="http://schemas.microsoft.com/office/drawing/2014/main" id="{B2037B81-F276-429B-9774-9DEBA57B6EE5}"/>
              </a:ext>
            </a:extLst>
          </p:cNvPr>
          <p:cNvGraphicFramePr>
            <a:graphicFrameLocks/>
          </p:cNvGraphicFramePr>
          <p:nvPr/>
        </p:nvGraphicFramePr>
        <p:xfrm>
          <a:off x="686108" y="2057399"/>
          <a:ext cx="5033150" cy="305005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B2037B81-F276-429B-9774-9DEBA57B6EE5}"/>
              </a:ext>
            </a:extLst>
          </p:cNvPr>
          <p:cNvGraphicFramePr>
            <a:graphicFrameLocks/>
          </p:cNvGraphicFramePr>
          <p:nvPr/>
        </p:nvGraphicFramePr>
        <p:xfrm>
          <a:off x="6318428" y="2057399"/>
          <a:ext cx="5033150" cy="305005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468952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D1E2D-1B71-4BBD-BC69-969541901915}"/>
              </a:ext>
            </a:extLst>
          </p:cNvPr>
          <p:cNvSpPr>
            <a:spLocks noGrp="1"/>
          </p:cNvSpPr>
          <p:nvPr>
            <p:ph type="title"/>
          </p:nvPr>
        </p:nvSpPr>
        <p:spPr>
          <a:xfrm>
            <a:off x="2239861" y="732441"/>
            <a:ext cx="7222922" cy="867930"/>
          </a:xfrm>
        </p:spPr>
        <p:txBody>
          <a:bodyPr/>
          <a:lstStyle/>
          <a:p>
            <a:pPr algn="ctr"/>
            <a:r>
              <a:rPr lang="en-GB" dirty="0"/>
              <a:t>Financial Supports</a:t>
            </a:r>
            <a:br>
              <a:rPr lang="en-GB" dirty="0"/>
            </a:br>
            <a:r>
              <a:rPr lang="en-GB" sz="1800" dirty="0"/>
              <a:t>TOVS – Trading Online Voucher Scheme</a:t>
            </a:r>
            <a:endParaRPr lang="en-IE" dirty="0"/>
          </a:p>
        </p:txBody>
      </p:sp>
      <p:graphicFrame>
        <p:nvGraphicFramePr>
          <p:cNvPr id="5" name="Chart 4">
            <a:extLst>
              <a:ext uri="{FF2B5EF4-FFF2-40B4-BE49-F238E27FC236}">
                <a16:creationId xmlns:a16="http://schemas.microsoft.com/office/drawing/2014/main" id="{B2037B81-F276-429B-9774-9DEBA57B6EE5}"/>
              </a:ext>
            </a:extLst>
          </p:cNvPr>
          <p:cNvGraphicFramePr>
            <a:graphicFrameLocks/>
          </p:cNvGraphicFramePr>
          <p:nvPr/>
        </p:nvGraphicFramePr>
        <p:xfrm>
          <a:off x="2859931" y="1819073"/>
          <a:ext cx="6602851" cy="3647872"/>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070387A9-0AC9-42E8-86D9-F8FE2F9677FA}"/>
              </a:ext>
            </a:extLst>
          </p:cNvPr>
          <p:cNvSpPr txBox="1"/>
          <p:nvPr/>
        </p:nvSpPr>
        <p:spPr>
          <a:xfrm>
            <a:off x="9462782" y="2705100"/>
            <a:ext cx="2100568" cy="2585323"/>
          </a:xfrm>
          <a:prstGeom prst="rect">
            <a:avLst/>
          </a:prstGeom>
          <a:noFill/>
        </p:spPr>
        <p:txBody>
          <a:bodyPr wrap="square" rtlCol="0">
            <a:spAutoFit/>
          </a:bodyPr>
          <a:lstStyle/>
          <a:p>
            <a:pPr marL="285750" indent="-285750">
              <a:buFont typeface="Arial" panose="020B0604020202020204" pitchFamily="34" charset="0"/>
              <a:buChar char="•"/>
            </a:pPr>
            <a:r>
              <a:rPr lang="en-GB" dirty="0">
                <a:solidFill>
                  <a:srgbClr val="0070C0"/>
                </a:solidFill>
              </a:rPr>
              <a:t>All 2020special COVID TOV applications have now been closed out. </a:t>
            </a:r>
          </a:p>
          <a:p>
            <a:pPr marL="285750" indent="-285750">
              <a:buFont typeface="Arial" panose="020B0604020202020204" pitchFamily="34" charset="0"/>
              <a:buChar char="•"/>
            </a:pPr>
            <a:r>
              <a:rPr lang="en-GB" dirty="0">
                <a:solidFill>
                  <a:srgbClr val="0070C0"/>
                </a:solidFill>
              </a:rPr>
              <a:t>All qualifying project have received payment</a:t>
            </a:r>
            <a:r>
              <a:rPr lang="en-GB" dirty="0"/>
              <a:t>.</a:t>
            </a:r>
          </a:p>
        </p:txBody>
      </p:sp>
    </p:spTree>
    <p:extLst>
      <p:ext uri="{BB962C8B-B14F-4D97-AF65-F5344CB8AC3E}">
        <p14:creationId xmlns:p14="http://schemas.microsoft.com/office/powerpoint/2010/main" val="3923731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D1E2D-1B71-4BBD-BC69-969541901915}"/>
              </a:ext>
            </a:extLst>
          </p:cNvPr>
          <p:cNvSpPr>
            <a:spLocks noGrp="1"/>
          </p:cNvSpPr>
          <p:nvPr>
            <p:ph type="title"/>
          </p:nvPr>
        </p:nvSpPr>
        <p:spPr>
          <a:xfrm>
            <a:off x="2239861" y="732441"/>
            <a:ext cx="7222922" cy="867930"/>
          </a:xfrm>
        </p:spPr>
        <p:txBody>
          <a:bodyPr/>
          <a:lstStyle/>
          <a:p>
            <a:pPr algn="ctr"/>
            <a:r>
              <a:rPr lang="en-GB" dirty="0"/>
              <a:t>Business Supports</a:t>
            </a:r>
            <a:br>
              <a:rPr lang="en-GB" dirty="0"/>
            </a:br>
            <a:r>
              <a:rPr lang="en-GB" sz="1800" dirty="0"/>
              <a:t>Mentoring &amp; Training</a:t>
            </a:r>
            <a:endParaRPr lang="en-IE" dirty="0"/>
          </a:p>
        </p:txBody>
      </p:sp>
      <p:graphicFrame>
        <p:nvGraphicFramePr>
          <p:cNvPr id="6" name="Table 5">
            <a:extLst>
              <a:ext uri="{FF2B5EF4-FFF2-40B4-BE49-F238E27FC236}">
                <a16:creationId xmlns:a16="http://schemas.microsoft.com/office/drawing/2014/main" id="{894DD4BA-3A9A-48F8-AB06-4C399F2A6040}"/>
              </a:ext>
            </a:extLst>
          </p:cNvPr>
          <p:cNvGraphicFramePr>
            <a:graphicFrameLocks noGrp="1"/>
          </p:cNvGraphicFramePr>
          <p:nvPr>
            <p:extLst>
              <p:ext uri="{D42A27DB-BD31-4B8C-83A1-F6EECF244321}">
                <p14:modId xmlns:p14="http://schemas.microsoft.com/office/powerpoint/2010/main" val="914606688"/>
              </p:ext>
            </p:extLst>
          </p:nvPr>
        </p:nvGraphicFramePr>
        <p:xfrm>
          <a:off x="1548713" y="1935892"/>
          <a:ext cx="8872150" cy="3599933"/>
        </p:xfrm>
        <a:graphic>
          <a:graphicData uri="http://schemas.openxmlformats.org/drawingml/2006/table">
            <a:tbl>
              <a:tblPr/>
              <a:tblGrid>
                <a:gridCol w="4494599">
                  <a:extLst>
                    <a:ext uri="{9D8B030D-6E8A-4147-A177-3AD203B41FA5}">
                      <a16:colId xmlns:a16="http://schemas.microsoft.com/office/drawing/2014/main" val="3705289269"/>
                    </a:ext>
                  </a:extLst>
                </a:gridCol>
                <a:gridCol w="1474791">
                  <a:extLst>
                    <a:ext uri="{9D8B030D-6E8A-4147-A177-3AD203B41FA5}">
                      <a16:colId xmlns:a16="http://schemas.microsoft.com/office/drawing/2014/main" val="2954898657"/>
                    </a:ext>
                  </a:extLst>
                </a:gridCol>
                <a:gridCol w="1463085">
                  <a:extLst>
                    <a:ext uri="{9D8B030D-6E8A-4147-A177-3AD203B41FA5}">
                      <a16:colId xmlns:a16="http://schemas.microsoft.com/office/drawing/2014/main" val="327625612"/>
                    </a:ext>
                  </a:extLst>
                </a:gridCol>
                <a:gridCol w="1439675">
                  <a:extLst>
                    <a:ext uri="{9D8B030D-6E8A-4147-A177-3AD203B41FA5}">
                      <a16:colId xmlns:a16="http://schemas.microsoft.com/office/drawing/2014/main" val="3735191876"/>
                    </a:ext>
                  </a:extLst>
                </a:gridCol>
              </a:tblGrid>
              <a:tr h="465063">
                <a:tc gridSpan="4">
                  <a:txBody>
                    <a:bodyPr/>
                    <a:lstStyle/>
                    <a:p>
                      <a:pPr algn="ctr" fontAlgn="ctr"/>
                      <a:r>
                        <a:rPr lang="en-GB" sz="1600" b="1" i="0" u="none" strike="noStrike" dirty="0">
                          <a:solidFill>
                            <a:srgbClr val="0070C0"/>
                          </a:solidFill>
                          <a:effectLst/>
                          <a:latin typeface="Calibri" panose="020F0502020204030204" pitchFamily="34" charset="0"/>
                        </a:rPr>
                        <a:t>Measure 2 – Mentoring continues to be offered Free to all Clients under COVID</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hMerge="1">
                  <a:txBody>
                    <a:bodyPr/>
                    <a:lstStyle/>
                    <a:p>
                      <a:endParaRPr lang="en-IE"/>
                    </a:p>
                  </a:txBody>
                  <a:tcPr/>
                </a:tc>
                <a:tc hMerge="1">
                  <a:txBody>
                    <a:bodyPr/>
                    <a:lstStyle/>
                    <a:p>
                      <a:endParaRPr lang="en-IE"/>
                    </a:p>
                  </a:txBody>
                  <a:tcPr/>
                </a:tc>
                <a:tc hMerge="1">
                  <a:txBody>
                    <a:bodyPr/>
                    <a:lstStyle/>
                    <a:p>
                      <a:endParaRPr lang="en-IE"/>
                    </a:p>
                  </a:txBody>
                  <a:tcPr/>
                </a:tc>
                <a:extLst>
                  <a:ext uri="{0D108BD9-81ED-4DB2-BD59-A6C34878D82A}">
                    <a16:rowId xmlns:a16="http://schemas.microsoft.com/office/drawing/2014/main" val="1272248164"/>
                  </a:ext>
                </a:extLst>
              </a:tr>
              <a:tr h="465063">
                <a:tc>
                  <a:txBody>
                    <a:bodyPr/>
                    <a:lstStyle/>
                    <a:p>
                      <a:pPr algn="l" fontAlgn="ctr"/>
                      <a:r>
                        <a:rPr lang="en-IE" sz="1400" b="1" i="0" u="none" strike="noStrike">
                          <a:solidFill>
                            <a:srgbClr val="0070C0"/>
                          </a:solidFill>
                          <a:effectLst/>
                          <a:latin typeface="Calibri" panose="020F0502020204030204" pitchFamily="34" charset="0"/>
                        </a:rPr>
                        <a:t>Item</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ctr" fontAlgn="ctr"/>
                      <a:r>
                        <a:rPr lang="en-IE" sz="1400" b="1" i="0" u="none" strike="noStrike">
                          <a:solidFill>
                            <a:srgbClr val="0070C0"/>
                          </a:solidFill>
                          <a:effectLst/>
                          <a:latin typeface="Calibri" panose="020F0502020204030204" pitchFamily="34" charset="0"/>
                        </a:rPr>
                        <a:t>2020 To Date</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ctr" fontAlgn="ctr"/>
                      <a:r>
                        <a:rPr lang="en-IE" sz="1400" b="1" i="0" u="none" strike="noStrike">
                          <a:solidFill>
                            <a:srgbClr val="0070C0"/>
                          </a:solidFill>
                          <a:effectLst/>
                          <a:latin typeface="Calibri" panose="020F0502020204030204" pitchFamily="34" charset="0"/>
                        </a:rPr>
                        <a:t>2021 To Date</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ctr" fontAlgn="ctr"/>
                      <a:r>
                        <a:rPr lang="en-IE" sz="1400" b="1" i="0" u="none" strike="noStrike">
                          <a:solidFill>
                            <a:srgbClr val="0070C0"/>
                          </a:solidFill>
                          <a:effectLst/>
                          <a:latin typeface="Calibri" panose="020F0502020204030204" pitchFamily="34" charset="0"/>
                        </a:rPr>
                        <a:t>2021 Vs 2020</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extLst>
                  <a:ext uri="{0D108BD9-81ED-4DB2-BD59-A6C34878D82A}">
                    <a16:rowId xmlns:a16="http://schemas.microsoft.com/office/drawing/2014/main" val="3497250638"/>
                  </a:ext>
                </a:extLst>
              </a:tr>
              <a:tr h="465063">
                <a:tc>
                  <a:txBody>
                    <a:bodyPr/>
                    <a:lstStyle/>
                    <a:p>
                      <a:pPr algn="l" fontAlgn="ctr"/>
                      <a:r>
                        <a:rPr lang="en-IE" sz="1400" b="0" i="0" u="none" strike="noStrike">
                          <a:solidFill>
                            <a:srgbClr val="0070C0"/>
                          </a:solidFill>
                          <a:effectLst/>
                          <a:latin typeface="Calibri" panose="020F0502020204030204" pitchFamily="34" charset="0"/>
                        </a:rPr>
                        <a:t>LEO training programme - Attendees</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n-IE" sz="1400" b="0" i="0" u="none" strike="noStrike">
                          <a:solidFill>
                            <a:srgbClr val="0070C0"/>
                          </a:solidFill>
                          <a:effectLst/>
                          <a:latin typeface="Calibri" panose="020F0502020204030204" pitchFamily="34" charset="0"/>
                        </a:rPr>
                        <a:t>1150</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n-IE" sz="1400" b="0" i="0" u="none" strike="noStrike">
                          <a:solidFill>
                            <a:srgbClr val="0070C0"/>
                          </a:solidFill>
                          <a:effectLst/>
                          <a:latin typeface="Calibri" panose="020F0502020204030204" pitchFamily="34" charset="0"/>
                        </a:rPr>
                        <a:t>1903</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IE" sz="1400" b="0" i="0" u="none" strike="noStrike">
                          <a:solidFill>
                            <a:srgbClr val="0070C0"/>
                          </a:solidFill>
                          <a:effectLst/>
                          <a:latin typeface="Calibri" panose="020F0502020204030204" pitchFamily="34" charset="0"/>
                        </a:rPr>
                        <a:t>165%</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17548086"/>
                  </a:ext>
                </a:extLst>
              </a:tr>
              <a:tr h="465063">
                <a:tc>
                  <a:txBody>
                    <a:bodyPr/>
                    <a:lstStyle/>
                    <a:p>
                      <a:pPr algn="l" fontAlgn="ctr"/>
                      <a:r>
                        <a:rPr lang="en-IE" sz="1400" b="0" i="0" u="none" strike="noStrike">
                          <a:solidFill>
                            <a:srgbClr val="0070C0"/>
                          </a:solidFill>
                          <a:effectLst/>
                          <a:latin typeface="Calibri" panose="020F0502020204030204" pitchFamily="34" charset="0"/>
                        </a:rPr>
                        <a:t>LEO training programme - Courses</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n-IE" sz="1400" b="0" i="0" u="none" strike="noStrike">
                          <a:solidFill>
                            <a:srgbClr val="0070C0"/>
                          </a:solidFill>
                          <a:effectLst/>
                          <a:latin typeface="Calibri" panose="020F0502020204030204" pitchFamily="34" charset="0"/>
                        </a:rPr>
                        <a:t>64</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n-IE" sz="1400" b="0" i="0" u="none" strike="noStrike">
                          <a:solidFill>
                            <a:srgbClr val="0070C0"/>
                          </a:solidFill>
                          <a:effectLst/>
                          <a:latin typeface="Calibri" panose="020F0502020204030204" pitchFamily="34" charset="0"/>
                        </a:rPr>
                        <a:t>104</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IE" sz="1400" b="0" i="0" u="none" strike="noStrike">
                          <a:solidFill>
                            <a:srgbClr val="0070C0"/>
                          </a:solidFill>
                          <a:effectLst/>
                          <a:latin typeface="Calibri" panose="020F0502020204030204" pitchFamily="34" charset="0"/>
                        </a:rPr>
                        <a:t>163%</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497409984"/>
                  </a:ext>
                </a:extLst>
              </a:tr>
              <a:tr h="344492">
                <a:tc>
                  <a:txBody>
                    <a:bodyPr/>
                    <a:lstStyle/>
                    <a:p>
                      <a:pPr algn="l" fontAlgn="ctr"/>
                      <a:endParaRPr lang="en-IE" sz="1400" b="0" i="0" u="none" strike="noStrike">
                        <a:solidFill>
                          <a:srgbClr val="0070C0"/>
                        </a:solidFill>
                        <a:effectLst/>
                        <a:latin typeface="Calibri" panose="020F0502020204030204" pitchFamily="34" charset="0"/>
                      </a:endParaRP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endParaRPr lang="en-IE" sz="1400" b="0" i="0" u="none" strike="noStrike">
                        <a:solidFill>
                          <a:srgbClr val="0070C0"/>
                        </a:solidFill>
                        <a:effectLst/>
                        <a:latin typeface="Calibri" panose="020F0502020204030204" pitchFamily="34" charset="0"/>
                      </a:endParaRP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endParaRPr lang="en-IE" sz="1400" b="0" i="0" u="none" strike="noStrike">
                        <a:solidFill>
                          <a:srgbClr val="0070C0"/>
                        </a:solidFill>
                        <a:effectLst/>
                        <a:latin typeface="Calibri" panose="020F0502020204030204" pitchFamily="34" charset="0"/>
                      </a:endParaRP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b"/>
                      <a:endParaRPr lang="en-IE" sz="1400" b="0" i="0" u="none" strike="noStrike">
                        <a:solidFill>
                          <a:srgbClr val="0070C0"/>
                        </a:solidFill>
                        <a:effectLst/>
                        <a:latin typeface="Calibri" panose="020F0502020204030204" pitchFamily="34" charset="0"/>
                      </a:endParaRP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262937161"/>
                  </a:ext>
                </a:extLst>
              </a:tr>
              <a:tr h="465063">
                <a:tc>
                  <a:txBody>
                    <a:bodyPr/>
                    <a:lstStyle/>
                    <a:p>
                      <a:pPr algn="l" fontAlgn="ctr"/>
                      <a:r>
                        <a:rPr lang="en-IE" sz="1400" b="0" i="0" u="none" strike="noStrike">
                          <a:solidFill>
                            <a:srgbClr val="0070C0"/>
                          </a:solidFill>
                          <a:effectLst/>
                          <a:latin typeface="Calibri" panose="020F0502020204030204" pitchFamily="34" charset="0"/>
                        </a:rPr>
                        <a:t>Mentoring Assignments</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n-IE" sz="1400" b="0" i="0" u="none" strike="noStrike">
                          <a:solidFill>
                            <a:srgbClr val="0070C0"/>
                          </a:solidFill>
                          <a:effectLst/>
                          <a:latin typeface="Calibri" panose="020F0502020204030204" pitchFamily="34" charset="0"/>
                        </a:rPr>
                        <a:t>286</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n-IE" sz="1400" b="0" i="0" u="none" strike="noStrike">
                          <a:solidFill>
                            <a:srgbClr val="0070C0"/>
                          </a:solidFill>
                          <a:effectLst/>
                          <a:latin typeface="Calibri" panose="020F0502020204030204" pitchFamily="34" charset="0"/>
                        </a:rPr>
                        <a:t>408</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IE" sz="1400" b="0" i="0" u="none" strike="noStrike">
                          <a:solidFill>
                            <a:srgbClr val="0070C0"/>
                          </a:solidFill>
                          <a:effectLst/>
                          <a:latin typeface="Calibri" panose="020F0502020204030204" pitchFamily="34" charset="0"/>
                        </a:rPr>
                        <a:t>143%</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428156138"/>
                  </a:ext>
                </a:extLst>
              </a:tr>
              <a:tr h="465063">
                <a:tc>
                  <a:txBody>
                    <a:bodyPr/>
                    <a:lstStyle/>
                    <a:p>
                      <a:pPr algn="l" fontAlgn="ctr"/>
                      <a:r>
                        <a:rPr lang="en-IE" sz="1400" b="0" i="0" u="none" strike="noStrike">
                          <a:solidFill>
                            <a:srgbClr val="0070C0"/>
                          </a:solidFill>
                          <a:effectLst/>
                          <a:latin typeface="Calibri" panose="020F0502020204030204" pitchFamily="34" charset="0"/>
                        </a:rPr>
                        <a:t>Mentoring Clinics - Attendance</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n-IE" sz="1400" b="0" i="0" u="none" strike="noStrike">
                          <a:solidFill>
                            <a:srgbClr val="0070C0"/>
                          </a:solidFill>
                          <a:effectLst/>
                          <a:latin typeface="Calibri" panose="020F0502020204030204" pitchFamily="34" charset="0"/>
                        </a:rPr>
                        <a:t>91</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n-IE" sz="1400" b="0" i="0" u="none" strike="noStrike">
                          <a:solidFill>
                            <a:srgbClr val="0070C0"/>
                          </a:solidFill>
                          <a:effectLst/>
                          <a:latin typeface="Calibri" panose="020F0502020204030204" pitchFamily="34" charset="0"/>
                        </a:rPr>
                        <a:t>0</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IE" sz="1400" b="0" i="0" u="none" strike="noStrike">
                          <a:solidFill>
                            <a:srgbClr val="0070C0"/>
                          </a:solidFill>
                          <a:effectLst/>
                          <a:latin typeface="Calibri" panose="020F0502020204030204" pitchFamily="34" charset="0"/>
                        </a:rPr>
                        <a:t>0%</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398405353"/>
                  </a:ext>
                </a:extLst>
              </a:tr>
              <a:tr h="465063">
                <a:tc>
                  <a:txBody>
                    <a:bodyPr/>
                    <a:lstStyle/>
                    <a:p>
                      <a:pPr algn="l" fontAlgn="ctr"/>
                      <a:r>
                        <a:rPr lang="en-IE" sz="1400" b="1" i="0" u="none" strike="noStrike">
                          <a:solidFill>
                            <a:srgbClr val="0070C0"/>
                          </a:solidFill>
                          <a:effectLst/>
                          <a:latin typeface="Calibri" panose="020F0502020204030204" pitchFamily="34" charset="0"/>
                        </a:rPr>
                        <a:t>Mentoring Totals</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n-IE" sz="1400" b="1" i="0" u="none" strike="noStrike">
                          <a:solidFill>
                            <a:srgbClr val="0070C0"/>
                          </a:solidFill>
                          <a:effectLst/>
                          <a:latin typeface="Calibri" panose="020F0502020204030204" pitchFamily="34" charset="0"/>
                        </a:rPr>
                        <a:t>377</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ctr"/>
                      <a:r>
                        <a:rPr lang="en-IE" sz="1400" b="1" i="0" u="none" strike="noStrike">
                          <a:solidFill>
                            <a:srgbClr val="0070C0"/>
                          </a:solidFill>
                          <a:effectLst/>
                          <a:latin typeface="Calibri" panose="020F0502020204030204" pitchFamily="34" charset="0"/>
                        </a:rPr>
                        <a:t>408</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IE" sz="1400" b="1" i="0" u="none" strike="noStrike" dirty="0">
                          <a:solidFill>
                            <a:srgbClr val="0070C0"/>
                          </a:solidFill>
                          <a:effectLst/>
                          <a:latin typeface="Calibri" panose="020F0502020204030204" pitchFamily="34" charset="0"/>
                        </a:rPr>
                        <a:t>108%</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708024982"/>
                  </a:ext>
                </a:extLst>
              </a:tr>
            </a:tbl>
          </a:graphicData>
        </a:graphic>
      </p:graphicFrame>
    </p:spTree>
    <p:extLst>
      <p:ext uri="{BB962C8B-B14F-4D97-AF65-F5344CB8AC3E}">
        <p14:creationId xmlns:p14="http://schemas.microsoft.com/office/powerpoint/2010/main" val="1513489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7">
            <a:extLst>
              <a:ext uri="{FF2B5EF4-FFF2-40B4-BE49-F238E27FC236}">
                <a16:creationId xmlns:a16="http://schemas.microsoft.com/office/drawing/2014/main" id="{FF29C04F-5D68-439C-B7B8-3C78AD3F2A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2413" y="0"/>
            <a:ext cx="9148763"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C3CCFAC8-2487-4C9E-BD6E-F8DD300A2D9B}"/>
              </a:ext>
            </a:extLst>
          </p:cNvPr>
          <p:cNvSpPr>
            <a:spLocks noGrp="1"/>
          </p:cNvSpPr>
          <p:nvPr>
            <p:ph type="ctrTitle"/>
          </p:nvPr>
        </p:nvSpPr>
        <p:spPr>
          <a:xfrm>
            <a:off x="1524000" y="2554355"/>
            <a:ext cx="9144000" cy="1960495"/>
          </a:xfrm>
        </p:spPr>
        <p:txBody>
          <a:bodyPr/>
          <a:lstStyle/>
          <a:p>
            <a:r>
              <a:rPr lang="en-GB" sz="4800" dirty="0"/>
              <a:t>Outdoor Seating and Accessories for Tourism and Hospitality scheme</a:t>
            </a:r>
            <a:endParaRPr lang="en-IE" sz="4800" dirty="0"/>
          </a:p>
        </p:txBody>
      </p:sp>
    </p:spTree>
    <p:extLst>
      <p:ext uri="{BB962C8B-B14F-4D97-AF65-F5344CB8AC3E}">
        <p14:creationId xmlns:p14="http://schemas.microsoft.com/office/powerpoint/2010/main" val="37798210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3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497</TotalTime>
  <Words>815</Words>
  <Application>Microsoft Office PowerPoint</Application>
  <PresentationFormat>Widescreen</PresentationFormat>
  <Paragraphs>153</Paragraphs>
  <Slides>11</Slides>
  <Notes>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Arial</vt:lpstr>
      <vt:lpstr>Calibri</vt:lpstr>
      <vt:lpstr>Times New Roman</vt:lpstr>
      <vt:lpstr>Office Theme</vt:lpstr>
      <vt:lpstr>Blank Presentation</vt:lpstr>
      <vt:lpstr>Local Enterprise Office &amp; County Promotion Unit  COVID Business Supports</vt:lpstr>
      <vt:lpstr>Direct COVID Supports SBASC – Small Business Assistance Scheme for COVID</vt:lpstr>
      <vt:lpstr>Direct COVID Supports SBASC – Small Business Assistance Scheme for COVID</vt:lpstr>
      <vt:lpstr>Direct COVID Supports LCSS – LEO Client Stimulus Scheme</vt:lpstr>
      <vt:lpstr>Direct COVID Supports LCSS – LEO Client Stimulus Scheme</vt:lpstr>
      <vt:lpstr>Financial Supports TOVS – Trading Online Voucher Scheme</vt:lpstr>
      <vt:lpstr>Financial Supports TOVS – Trading Online Voucher Scheme</vt:lpstr>
      <vt:lpstr>Business Supports Mentoring &amp; Training</vt:lpstr>
      <vt:lpstr>Outdoor Seating and Accessories for Tourism and Hospitality scheme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Justin Mulhern</dc:creator>
  <cp:lastModifiedBy>Allyson Rooney</cp:lastModifiedBy>
  <cp:revision>13</cp:revision>
  <dcterms:created xsi:type="dcterms:W3CDTF">2021-09-01T06:48:00Z</dcterms:created>
  <dcterms:modified xsi:type="dcterms:W3CDTF">2021-11-01T10:32:44Z</dcterms:modified>
</cp:coreProperties>
</file>