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54" r:id="rId5"/>
    <p:sldId id="282" r:id="rId6"/>
    <p:sldId id="280" r:id="rId7"/>
    <p:sldId id="752" r:id="rId8"/>
    <p:sldId id="279" r:id="rId9"/>
    <p:sldId id="268" r:id="rId10"/>
    <p:sldId id="749" r:id="rId11"/>
    <p:sldId id="750" r:id="rId12"/>
    <p:sldId id="753" r:id="rId13"/>
    <p:sldId id="754" r:id="rId14"/>
    <p:sldId id="755" r:id="rId15"/>
    <p:sldId id="756" r:id="rId16"/>
    <p:sldId id="7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Galvin" userId="1fd71fd6-f64e-4721-bd04-15cdab9814d9" providerId="ADAL" clId="{3ABE3E44-6A1B-4ED3-94D4-D5C69F18838E}"/>
    <pc:docChg chg="delSld modSld">
      <pc:chgData name="Chris Galvin" userId="1fd71fd6-f64e-4721-bd04-15cdab9814d9" providerId="ADAL" clId="{3ABE3E44-6A1B-4ED3-94D4-D5C69F18838E}" dt="2021-11-01T11:19:58.640" v="169" actId="47"/>
      <pc:docMkLst>
        <pc:docMk/>
      </pc:docMkLst>
      <pc:sldChg chg="modSp mod">
        <pc:chgData name="Chris Galvin" userId="1fd71fd6-f64e-4721-bd04-15cdab9814d9" providerId="ADAL" clId="{3ABE3E44-6A1B-4ED3-94D4-D5C69F18838E}" dt="2021-11-01T11:17:17.476" v="114" actId="20577"/>
        <pc:sldMkLst>
          <pc:docMk/>
          <pc:sldMk cId="1231323830" sldId="354"/>
        </pc:sldMkLst>
        <pc:spChg chg="mod">
          <ac:chgData name="Chris Galvin" userId="1fd71fd6-f64e-4721-bd04-15cdab9814d9" providerId="ADAL" clId="{3ABE3E44-6A1B-4ED3-94D4-D5C69F18838E}" dt="2021-11-01T11:17:17.476" v="114" actId="20577"/>
          <ac:spMkLst>
            <pc:docMk/>
            <pc:sldMk cId="1231323830" sldId="354"/>
            <ac:spMk id="3" creationId="{B1EAC14D-AE90-47EA-8782-F99406DC0C3E}"/>
          </ac:spMkLst>
        </pc:spChg>
      </pc:sldChg>
      <pc:sldChg chg="modSp del mod">
        <pc:chgData name="Chris Galvin" userId="1fd71fd6-f64e-4721-bd04-15cdab9814d9" providerId="ADAL" clId="{3ABE3E44-6A1B-4ED3-94D4-D5C69F18838E}" dt="2021-11-01T11:19:58.640" v="169" actId="47"/>
        <pc:sldMkLst>
          <pc:docMk/>
          <pc:sldMk cId="4247890961" sldId="790"/>
        </pc:sldMkLst>
        <pc:spChg chg="mod">
          <ac:chgData name="Chris Galvin" userId="1fd71fd6-f64e-4721-bd04-15cdab9814d9" providerId="ADAL" clId="{3ABE3E44-6A1B-4ED3-94D4-D5C69F18838E}" dt="2021-11-01T11:19:39.228" v="168" actId="20577"/>
          <ac:spMkLst>
            <pc:docMk/>
            <pc:sldMk cId="4247890961" sldId="790"/>
            <ac:spMk id="2" creationId="{393D5164-0BE3-4BF0-ACD5-E304081BB2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C23E5-5E9F-4586-A09A-D34024DD2E5B}" type="datetimeFigureOut">
              <a:rPr lang="en-GB" smtClean="0"/>
              <a:t>01/11/2021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9A520-9515-4292-A74E-6D0CEA462FE6}" type="slidenum">
              <a:rPr lang="en-GB" smtClean="0"/>
              <a:t>‹#›</a:t>
            </a:fld>
            <a:endParaRPr lang="en-GB"/>
          </a:p>
        </p:txBody>
      </p:sp>
    </p:spTree>
    <p:extLst>
      <p:ext uri="{BB962C8B-B14F-4D97-AF65-F5344CB8AC3E}">
        <p14:creationId xmlns:p14="http://schemas.microsoft.com/office/powerpoint/2010/main" val="420577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public consultation on a Plan which details how water quality in Donegal and across the country will be managed.  It outlines the activities responsible for water quality declines, and the actions that are needed to correct those problems.  </a:t>
            </a:r>
            <a:endParaRPr lang="en-IE" dirty="0"/>
          </a:p>
        </p:txBody>
      </p:sp>
      <p:sp>
        <p:nvSpPr>
          <p:cNvPr id="4" name="Slide Number Placeholder 3"/>
          <p:cNvSpPr>
            <a:spLocks noGrp="1"/>
          </p:cNvSpPr>
          <p:nvPr>
            <p:ph type="sldNum" sz="quarter" idx="5"/>
          </p:nvPr>
        </p:nvSpPr>
        <p:spPr/>
        <p:txBody>
          <a:bodyPr/>
          <a:lstStyle/>
          <a:p>
            <a:fld id="{3D001ED6-2176-4EEC-94E5-A96E52FD9122}" type="slidenum">
              <a:rPr lang="en-GB" smtClean="0"/>
              <a:t>3</a:t>
            </a:fld>
            <a:endParaRPr lang="en-GB"/>
          </a:p>
        </p:txBody>
      </p:sp>
    </p:spTree>
    <p:extLst>
      <p:ext uri="{BB962C8B-B14F-4D97-AF65-F5344CB8AC3E}">
        <p14:creationId xmlns:p14="http://schemas.microsoft.com/office/powerpoint/2010/main" val="57196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0" algn="l">
              <a:lnSpc>
                <a:spcPct val="150000"/>
              </a:lnSpc>
              <a:spcAft>
                <a:spcPts val="2400"/>
              </a:spcAft>
            </a:pPr>
            <a:r>
              <a:rPr lang="en-GB" sz="2400" b="1" spc="-85" dirty="0">
                <a:solidFill>
                  <a:srgbClr val="004D44"/>
                </a:solidFill>
                <a:latin typeface="Arial"/>
                <a:cs typeface="Calibri" charset="0"/>
              </a:rPr>
              <a:t>Key Message: water quality is not improving fast enough.  </a:t>
            </a:r>
          </a:p>
          <a:p>
            <a:pPr lvl="1" indent="0" algn="l">
              <a:lnSpc>
                <a:spcPct val="150000"/>
              </a:lnSpc>
              <a:spcAft>
                <a:spcPts val="2400"/>
              </a:spcAft>
            </a:pPr>
            <a:r>
              <a:rPr lang="en-GB" sz="2400" spc="-85" dirty="0">
                <a:solidFill>
                  <a:srgbClr val="004D44"/>
                </a:solidFill>
                <a:latin typeface="Arial"/>
                <a:cs typeface="Calibri" charset="0"/>
              </a:rPr>
              <a:t>Groundwater 92% of waterbodies are at good status.</a:t>
            </a:r>
          </a:p>
          <a:p>
            <a:pPr lvl="1" indent="0" algn="l">
              <a:spcAft>
                <a:spcPts val="2400"/>
              </a:spcAft>
            </a:pPr>
            <a:r>
              <a:rPr lang="en-GB" sz="2400" spc="-85" dirty="0">
                <a:solidFill>
                  <a:srgbClr val="004D44"/>
                </a:solidFill>
                <a:latin typeface="Arial"/>
                <a:cs typeface="Calibri" charset="0"/>
              </a:rPr>
              <a:t>Just over half (53%) of surface waters are in </a:t>
            </a:r>
            <a:br>
              <a:rPr lang="en-GB" sz="2400" spc="-85" dirty="0">
                <a:solidFill>
                  <a:srgbClr val="004D44"/>
                </a:solidFill>
                <a:latin typeface="Arial"/>
                <a:cs typeface="Calibri" charset="0"/>
              </a:rPr>
            </a:br>
            <a:r>
              <a:rPr lang="en-GB" sz="2400" spc="-85" dirty="0">
                <a:solidFill>
                  <a:srgbClr val="004D44"/>
                </a:solidFill>
                <a:latin typeface="Arial"/>
                <a:cs typeface="Calibri" charset="0"/>
              </a:rPr>
              <a:t>good or high ecological status.</a:t>
            </a:r>
          </a:p>
          <a:p>
            <a:pPr lvl="0" algn="l" hangingPunct="1">
              <a:lnSpc>
                <a:spcPct val="110000"/>
              </a:lnSpc>
            </a:pPr>
            <a:endParaRPr lang="en-GB" sz="2400" dirty="0"/>
          </a:p>
          <a:p>
            <a:pPr lvl="0" algn="l" hangingPunct="1">
              <a:lnSpc>
                <a:spcPct val="110000"/>
              </a:lnSpc>
            </a:pPr>
            <a:r>
              <a:rPr lang="en-GB" sz="2400" spc="-85" dirty="0">
                <a:solidFill>
                  <a:srgbClr val="004D44"/>
                </a:solidFill>
                <a:latin typeface="Arial"/>
                <a:cs typeface="Calibri" charset="0"/>
              </a:rPr>
              <a:t>Summary: </a:t>
            </a:r>
          </a:p>
          <a:p>
            <a:pPr lvl="0" algn="l" hangingPunct="1">
              <a:lnSpc>
                <a:spcPct val="110000"/>
              </a:lnSpc>
            </a:pPr>
            <a:r>
              <a:rPr lang="en-GB" sz="2400" spc="-85" dirty="0">
                <a:solidFill>
                  <a:srgbClr val="004D44"/>
                </a:solidFill>
                <a:latin typeface="Arial"/>
                <a:cs typeface="Calibri" charset="0"/>
              </a:rPr>
              <a:t>	Two thirds did not change in status. </a:t>
            </a:r>
          </a:p>
          <a:p>
            <a:pPr lvl="0" algn="l" hangingPunct="1">
              <a:lnSpc>
                <a:spcPct val="110000"/>
              </a:lnSpc>
            </a:pPr>
            <a:r>
              <a:rPr lang="en-GB" sz="2400" spc="-85" dirty="0">
                <a:solidFill>
                  <a:srgbClr val="004D44"/>
                </a:solidFill>
                <a:latin typeface="Arial"/>
                <a:cs typeface="Calibri" charset="0"/>
              </a:rPr>
              <a:t>	One fifth declined </a:t>
            </a:r>
          </a:p>
          <a:p>
            <a:pPr lvl="0" algn="l" hangingPunct="1">
              <a:lnSpc>
                <a:spcPct val="110000"/>
              </a:lnSpc>
            </a:pPr>
            <a:r>
              <a:rPr lang="en-GB" sz="2400" spc="-85" dirty="0">
                <a:solidFill>
                  <a:srgbClr val="004D44"/>
                </a:solidFill>
                <a:latin typeface="Arial"/>
                <a:cs typeface="Calibri" charset="0"/>
              </a:rPr>
              <a:t>	Just over one in ten improved. </a:t>
            </a:r>
          </a:p>
          <a:p>
            <a:pPr lvl="0" algn="l" hangingPunct="1">
              <a:lnSpc>
                <a:spcPct val="110000"/>
              </a:lnSpc>
            </a:pPr>
            <a:r>
              <a:rPr lang="en-GB" sz="2400" spc="-85" dirty="0">
                <a:solidFill>
                  <a:srgbClr val="004D44"/>
                </a:solidFill>
                <a:latin typeface="Arial"/>
                <a:cs typeface="Calibri" charset="0"/>
              </a:rPr>
              <a:t>	Overall there was a 4.4% net decline in water quality </a:t>
            </a:r>
            <a:r>
              <a:rPr lang="en-GB" sz="2400" u="sng" spc="-85" dirty="0">
                <a:solidFill>
                  <a:srgbClr val="004D44"/>
                </a:solidFill>
                <a:latin typeface="Arial"/>
                <a:cs typeface="Calibri" charset="0"/>
              </a:rPr>
              <a:t>mostly driven by declines in rivers.</a:t>
            </a:r>
          </a:p>
          <a:p>
            <a:pPr lvl="0" algn="l" hangingPunct="1">
              <a:lnSpc>
                <a:spcPct val="110000"/>
              </a:lnSpc>
            </a:pPr>
            <a:endParaRPr lang="en-GB" sz="2400" dirty="0"/>
          </a:p>
          <a:p>
            <a:pPr lvl="1" indent="0" algn="l">
              <a:spcAft>
                <a:spcPts val="2400"/>
              </a:spcAft>
            </a:pPr>
            <a:r>
              <a:rPr lang="en-GB" sz="2400" spc="-85" dirty="0">
                <a:solidFill>
                  <a:srgbClr val="004D44"/>
                </a:solidFill>
                <a:latin typeface="Arial"/>
                <a:cs typeface="Calibri" charset="0"/>
              </a:rPr>
              <a:t>However, assessments in 2019 and 2020 shown that the proportion of rivers improving in quality in the Priority Areas for Action at 21% is higher than the proportion improving outside of these areas at 13%, indicating that the targeting of actions is helping to improve water quality. </a:t>
            </a:r>
          </a:p>
          <a:p>
            <a:pPr lvl="0" algn="l" hangingPunct="1">
              <a:lnSpc>
                <a:spcPct val="110000"/>
              </a:lnSpc>
            </a:pPr>
            <a:endParaRPr lang="en-GB" sz="2400" dirty="0"/>
          </a:p>
          <a:p>
            <a:pPr lvl="1" indent="0" algn="l">
              <a:spcAft>
                <a:spcPts val="2400"/>
              </a:spcAft>
            </a:pPr>
            <a:r>
              <a:rPr lang="en-GB" sz="2800" b="1" spc="-85" dirty="0">
                <a:solidFill>
                  <a:srgbClr val="004D44"/>
                </a:solidFill>
                <a:latin typeface="Arial"/>
                <a:cs typeface="Calibri" charset="0"/>
              </a:rPr>
              <a:t>A large number of river waterbodies are still declining and unless this is addressed, sustained and progressive improvements in water quality will be difficult to achieve.</a:t>
            </a:r>
            <a:endParaRPr lang="en-IE" sz="2800" b="1" spc="-85" dirty="0">
              <a:solidFill>
                <a:srgbClr val="004D44"/>
              </a:solidFill>
              <a:latin typeface="Arial"/>
              <a:cs typeface="Calibri" charset="0"/>
            </a:endParaRPr>
          </a:p>
          <a:p>
            <a:endParaRPr lang="en-GB" dirty="0"/>
          </a:p>
        </p:txBody>
      </p:sp>
      <p:sp>
        <p:nvSpPr>
          <p:cNvPr id="4" name="Slide Number Placeholder 3"/>
          <p:cNvSpPr>
            <a:spLocks noGrp="1"/>
          </p:cNvSpPr>
          <p:nvPr>
            <p:ph type="sldNum" sz="quarter" idx="5"/>
          </p:nvPr>
        </p:nvSpPr>
        <p:spPr/>
        <p:txBody>
          <a:bodyPr/>
          <a:lstStyle/>
          <a:p>
            <a:fld id="{3D001ED6-2176-4EEC-94E5-A96E52FD9122}" type="slidenum">
              <a:rPr lang="en-GB" smtClean="0"/>
              <a:t>4</a:t>
            </a:fld>
            <a:endParaRPr lang="en-GB"/>
          </a:p>
        </p:txBody>
      </p:sp>
    </p:spTree>
    <p:extLst>
      <p:ext uri="{BB962C8B-B14F-4D97-AF65-F5344CB8AC3E}">
        <p14:creationId xmlns:p14="http://schemas.microsoft.com/office/powerpoint/2010/main" val="204838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US" sz="1200" b="1" dirty="0">
              <a:solidFill>
                <a:srgbClr val="000000"/>
              </a:solidFill>
              <a:latin typeface="+mn-lt"/>
              <a:ea typeface="Times New Roman" panose="02020603050405020304" pitchFamily="18" charset="0"/>
              <a:cs typeface="Lato-Light"/>
            </a:endParaRPr>
          </a:p>
        </p:txBody>
      </p:sp>
      <p:sp>
        <p:nvSpPr>
          <p:cNvPr id="4" name="Slide Number Placeholder 3"/>
          <p:cNvSpPr>
            <a:spLocks noGrp="1"/>
          </p:cNvSpPr>
          <p:nvPr>
            <p:ph type="sldNum" sz="quarter" idx="5"/>
          </p:nvPr>
        </p:nvSpPr>
        <p:spPr/>
        <p:txBody>
          <a:bodyPr/>
          <a:lstStyle/>
          <a:p>
            <a:fld id="{037BF749-3147-4320-BE4D-76903A0BB79C}" type="slidenum">
              <a:rPr lang="en-GB" smtClean="0"/>
              <a:t>7</a:t>
            </a:fld>
            <a:endParaRPr lang="en-GB"/>
          </a:p>
        </p:txBody>
      </p:sp>
    </p:spTree>
    <p:extLst>
      <p:ext uri="{BB962C8B-B14F-4D97-AF65-F5344CB8AC3E}">
        <p14:creationId xmlns:p14="http://schemas.microsoft.com/office/powerpoint/2010/main" val="218496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7BF749-3147-4320-BE4D-76903A0BB79C}" type="slidenum">
              <a:rPr lang="en-GB" smtClean="0"/>
              <a:t>8</a:t>
            </a:fld>
            <a:endParaRPr lang="en-GB"/>
          </a:p>
        </p:txBody>
      </p:sp>
    </p:spTree>
    <p:extLst>
      <p:ext uri="{BB962C8B-B14F-4D97-AF65-F5344CB8AC3E}">
        <p14:creationId xmlns:p14="http://schemas.microsoft.com/office/powerpoint/2010/main" val="328087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LAWPRO will compile all submissions and a report will be sent to the Department of Housing, Local Government, and Heritage to ensure local communities have a say in decision making for the final plan.</a:t>
            </a:r>
          </a:p>
          <a:p>
            <a:endParaRPr lang="en-GB" sz="2000" dirty="0"/>
          </a:p>
          <a:p>
            <a:r>
              <a:rPr lang="en-GB" sz="2000" dirty="0"/>
              <a:t>The issues raised will then be sent to the relevant State agency and local authority. </a:t>
            </a:r>
          </a:p>
          <a:p>
            <a:pPr marL="342900" indent="-342900">
              <a:buFont typeface="+mj-lt"/>
              <a:buAutoNum type="arabicPeriod"/>
            </a:pPr>
            <a:endParaRPr lang="en-GB" sz="2000" dirty="0"/>
          </a:p>
          <a:p>
            <a:pPr>
              <a:lnSpc>
                <a:spcPct val="120000"/>
              </a:lnSpc>
              <a:spcAft>
                <a:spcPts val="1300"/>
              </a:spcAft>
            </a:pPr>
            <a:endParaRPr lang="en-US" sz="1300" i="1" dirty="0">
              <a:solidFill>
                <a:srgbClr val="000000"/>
              </a:solidFill>
              <a:latin typeface="Lato-Light"/>
              <a:ea typeface="Times New Roman" panose="02020603050405020304" pitchFamily="18" charset="0"/>
              <a:cs typeface="Lato-Light"/>
            </a:endParaRPr>
          </a:p>
          <a:p>
            <a:endParaRPr lang="en-IE" dirty="0"/>
          </a:p>
        </p:txBody>
      </p:sp>
      <p:sp>
        <p:nvSpPr>
          <p:cNvPr id="4" name="Slide Number Placeholder 3"/>
          <p:cNvSpPr>
            <a:spLocks noGrp="1"/>
          </p:cNvSpPr>
          <p:nvPr>
            <p:ph type="sldNum" sz="quarter" idx="5"/>
          </p:nvPr>
        </p:nvSpPr>
        <p:spPr/>
        <p:txBody>
          <a:bodyPr/>
          <a:lstStyle/>
          <a:p>
            <a:fld id="{037BF749-3147-4320-BE4D-76903A0BB79C}" type="slidenum">
              <a:rPr lang="en-GB" smtClean="0"/>
              <a:t>13</a:t>
            </a:fld>
            <a:endParaRPr lang="en-GB"/>
          </a:p>
        </p:txBody>
      </p:sp>
    </p:spTree>
    <p:extLst>
      <p:ext uri="{BB962C8B-B14F-4D97-AF65-F5344CB8AC3E}">
        <p14:creationId xmlns:p14="http://schemas.microsoft.com/office/powerpoint/2010/main" val="402080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6F70-EB5E-4FE9-81B7-109115328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6ED6AC-E9A2-474E-9E79-52E2C13C6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858E41-D101-4C3B-B610-D493B9071168}"/>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5" name="Footer Placeholder 4">
            <a:extLst>
              <a:ext uri="{FF2B5EF4-FFF2-40B4-BE49-F238E27FC236}">
                <a16:creationId xmlns:a16="http://schemas.microsoft.com/office/drawing/2014/main" id="{B6245D9B-85E3-4CF5-B764-04A9A07B16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3496B1-F345-4462-BCC9-BD2F374CCA2E}"/>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234952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D7F6-03CE-43E5-B2B4-66B397CC19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518496-F20F-4A2B-8527-D4FD5B8F3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E6E09-A45C-4D20-B214-89DC5B14973E}"/>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5" name="Footer Placeholder 4">
            <a:extLst>
              <a:ext uri="{FF2B5EF4-FFF2-40B4-BE49-F238E27FC236}">
                <a16:creationId xmlns:a16="http://schemas.microsoft.com/office/drawing/2014/main" id="{8825BF80-CF83-4A3F-9214-00E23940A8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D750F-544D-49E0-9A37-4D26BA13E812}"/>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3735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232E4-9412-400F-A5CE-D653E696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ED66DE-1785-4669-AB99-AA615FCD99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7D9D7A-8607-4E51-A854-6569728D9256}"/>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5" name="Footer Placeholder 4">
            <a:extLst>
              <a:ext uri="{FF2B5EF4-FFF2-40B4-BE49-F238E27FC236}">
                <a16:creationId xmlns:a16="http://schemas.microsoft.com/office/drawing/2014/main" id="{6FECD892-94D4-4ABB-86AD-E0CFBF8377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E09E8B-E377-4E1E-BC18-D615019E05AD}"/>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388082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9BE9-6064-4811-8232-5B60F9E576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9159F7-F5C3-4F40-8078-618F3C8661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4E131C-C69C-447B-9800-1824812C6A7F}"/>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5" name="Footer Placeholder 4">
            <a:extLst>
              <a:ext uri="{FF2B5EF4-FFF2-40B4-BE49-F238E27FC236}">
                <a16:creationId xmlns:a16="http://schemas.microsoft.com/office/drawing/2014/main" id="{3780C554-BB03-460B-822A-06464BC88D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ADD5A9-AB87-48BC-85A8-DAE37945CEA7}"/>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269629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97E9-241E-4594-A522-F964285D55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F6D704-7E0A-4496-8519-16F9B997B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01A428-28F8-4B0A-94CC-F6E35873D1E2}"/>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5" name="Footer Placeholder 4">
            <a:extLst>
              <a:ext uri="{FF2B5EF4-FFF2-40B4-BE49-F238E27FC236}">
                <a16:creationId xmlns:a16="http://schemas.microsoft.com/office/drawing/2014/main" id="{9D6326AC-C6F9-4DD5-85BC-8361FA5C04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C30F22-83B5-4FAA-AE3B-13465768628D}"/>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185230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FB456-1238-4B45-A668-5DC1E7416E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4BC08D-4FAA-4348-818C-76ADA695C1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42C53E-DE60-46E8-AC9B-97519196E3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B03CE3-2ADE-4830-9C43-1CAF1EB4696C}"/>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6" name="Footer Placeholder 5">
            <a:extLst>
              <a:ext uri="{FF2B5EF4-FFF2-40B4-BE49-F238E27FC236}">
                <a16:creationId xmlns:a16="http://schemas.microsoft.com/office/drawing/2014/main" id="{177A1BAF-B466-4587-850A-0DB21D7574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609820-AFBF-42FD-9B06-4653CB7B2CED}"/>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193092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B900-2407-4768-AE5E-F9D48CF8A8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7FBEE7-2A9E-4F83-B8A8-94C5104AFC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69AD7E-07EE-4A44-9499-938B117F1E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C84988-DE2D-4E85-836C-8B8CE2113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52421-7AEC-4D4D-BBA0-7E86D34675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E3DBB8-1177-41BB-A867-4A212F96A22B}"/>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8" name="Footer Placeholder 7">
            <a:extLst>
              <a:ext uri="{FF2B5EF4-FFF2-40B4-BE49-F238E27FC236}">
                <a16:creationId xmlns:a16="http://schemas.microsoft.com/office/drawing/2014/main" id="{C9D666F9-8F04-4A19-BDB5-C459287156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BDEE88-7F27-43A2-BE5D-6573B636096F}"/>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26122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8644-F09E-4F85-859A-C03DE53E6A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1FFA3D-4FEC-41C0-A1AB-16242E1BD303}"/>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4" name="Footer Placeholder 3">
            <a:extLst>
              <a:ext uri="{FF2B5EF4-FFF2-40B4-BE49-F238E27FC236}">
                <a16:creationId xmlns:a16="http://schemas.microsoft.com/office/drawing/2014/main" id="{1D42B546-DAEB-4C20-B858-17B32CF6EE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400215-B69E-476F-8AD4-7FB0DBACB66A}"/>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215538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F8E3D-F7F6-4AA5-BAB2-C7AB7551FC07}"/>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3" name="Footer Placeholder 2">
            <a:extLst>
              <a:ext uri="{FF2B5EF4-FFF2-40B4-BE49-F238E27FC236}">
                <a16:creationId xmlns:a16="http://schemas.microsoft.com/office/drawing/2014/main" id="{21D5929F-85E5-4D73-9B31-49BE4F4B7A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761BEE-8868-4B07-8984-3A582AB5DA87}"/>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257877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0BF4-C5F6-478E-814C-54BB6A6D1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2992F6-1C69-4AC5-891D-4312103B0C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A4C614-E3C6-4DA3-86AD-64268ECD8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2A2C1-9424-4C7A-A6D0-494EDFF034BB}"/>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6" name="Footer Placeholder 5">
            <a:extLst>
              <a:ext uri="{FF2B5EF4-FFF2-40B4-BE49-F238E27FC236}">
                <a16:creationId xmlns:a16="http://schemas.microsoft.com/office/drawing/2014/main" id="{F50B9F82-98C3-4A1B-B4EF-D205C579A5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4A4111-4E26-4701-B54A-66A320EA4D8A}"/>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88293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3CAF-BEC1-4E08-90A3-3EF03821F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2DC721-2F2C-482D-AA36-3FAF56154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6B58D0-2F77-448D-9BDC-37D12CA06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56C55-D7C9-4476-AF36-EF7EAF523D03}"/>
              </a:ext>
            </a:extLst>
          </p:cNvPr>
          <p:cNvSpPr>
            <a:spLocks noGrp="1"/>
          </p:cNvSpPr>
          <p:nvPr>
            <p:ph type="dt" sz="half" idx="10"/>
          </p:nvPr>
        </p:nvSpPr>
        <p:spPr/>
        <p:txBody>
          <a:bodyPr/>
          <a:lstStyle/>
          <a:p>
            <a:fld id="{E9275565-9838-4317-B04F-510B36736892}" type="datetimeFigureOut">
              <a:rPr lang="en-GB" smtClean="0"/>
              <a:t>01/11/2021</a:t>
            </a:fld>
            <a:endParaRPr lang="en-GB"/>
          </a:p>
        </p:txBody>
      </p:sp>
      <p:sp>
        <p:nvSpPr>
          <p:cNvPr id="6" name="Footer Placeholder 5">
            <a:extLst>
              <a:ext uri="{FF2B5EF4-FFF2-40B4-BE49-F238E27FC236}">
                <a16:creationId xmlns:a16="http://schemas.microsoft.com/office/drawing/2014/main" id="{0E110C74-9820-4FCE-AC93-B2EEEC6664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2B11FA-BC6D-4DCC-8D68-963D7A8133F3}"/>
              </a:ext>
            </a:extLst>
          </p:cNvPr>
          <p:cNvSpPr>
            <a:spLocks noGrp="1"/>
          </p:cNvSpPr>
          <p:nvPr>
            <p:ph type="sldNum" sz="quarter" idx="12"/>
          </p:nvPr>
        </p:nvSpPr>
        <p:spPr/>
        <p:txBody>
          <a:bodyPr/>
          <a:lstStyle/>
          <a:p>
            <a:fld id="{F3B5B77A-3D14-4EB7-A6B6-1290F1481BD9}" type="slidenum">
              <a:rPr lang="en-GB" smtClean="0"/>
              <a:t>‹#›</a:t>
            </a:fld>
            <a:endParaRPr lang="en-GB"/>
          </a:p>
        </p:txBody>
      </p:sp>
    </p:spTree>
    <p:extLst>
      <p:ext uri="{BB962C8B-B14F-4D97-AF65-F5344CB8AC3E}">
        <p14:creationId xmlns:p14="http://schemas.microsoft.com/office/powerpoint/2010/main" val="388600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53750-EF1E-4E9C-B9F5-72BEC0270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356934-2DEE-4FD5-ACCA-D85714960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E19211-6601-41EC-959C-E6458CB21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75565-9838-4317-B04F-510B36736892}" type="datetimeFigureOut">
              <a:rPr lang="en-GB" smtClean="0"/>
              <a:t>01/11/2021</a:t>
            </a:fld>
            <a:endParaRPr lang="en-GB"/>
          </a:p>
        </p:txBody>
      </p:sp>
      <p:sp>
        <p:nvSpPr>
          <p:cNvPr id="5" name="Footer Placeholder 4">
            <a:extLst>
              <a:ext uri="{FF2B5EF4-FFF2-40B4-BE49-F238E27FC236}">
                <a16:creationId xmlns:a16="http://schemas.microsoft.com/office/drawing/2014/main" id="{A0C53466-75E8-4227-A708-513E4212A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76705D-CBF0-4393-9460-7BEF1A7712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5B77A-3D14-4EB7-A6B6-1290F1481BD9}" type="slidenum">
              <a:rPr lang="en-GB" smtClean="0"/>
              <a:t>‹#›</a:t>
            </a:fld>
            <a:endParaRPr lang="en-GB"/>
          </a:p>
        </p:txBody>
      </p:sp>
    </p:spTree>
    <p:extLst>
      <p:ext uri="{BB962C8B-B14F-4D97-AF65-F5344CB8AC3E}">
        <p14:creationId xmlns:p14="http://schemas.microsoft.com/office/powerpoint/2010/main" val="358638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v.ie/draftRBM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www.lawaters.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2F8E4-C5F9-4718-9C2C-04F8ED37A831}"/>
              </a:ext>
            </a:extLst>
          </p:cNvPr>
          <p:cNvSpPr txBox="1"/>
          <p:nvPr/>
        </p:nvSpPr>
        <p:spPr>
          <a:xfrm>
            <a:off x="3917658" y="1350628"/>
            <a:ext cx="8565160" cy="1077218"/>
          </a:xfrm>
          <a:prstGeom prst="rect">
            <a:avLst/>
          </a:prstGeom>
          <a:noFill/>
        </p:spPr>
        <p:txBody>
          <a:bodyPr wrap="square" rtlCol="0">
            <a:spAutoFit/>
          </a:bodyPr>
          <a:lstStyle/>
          <a:p>
            <a:r>
              <a:rPr lang="en-GB" sz="3200" b="1" dirty="0"/>
              <a:t>Draft River Basin Management Plan for Ireland</a:t>
            </a:r>
          </a:p>
          <a:p>
            <a:r>
              <a:rPr lang="en-GB" sz="3200" dirty="0"/>
              <a:t>20022 - 2027</a:t>
            </a:r>
          </a:p>
        </p:txBody>
      </p:sp>
      <p:sp>
        <p:nvSpPr>
          <p:cNvPr id="3" name="TextBox 2">
            <a:extLst>
              <a:ext uri="{FF2B5EF4-FFF2-40B4-BE49-F238E27FC236}">
                <a16:creationId xmlns:a16="http://schemas.microsoft.com/office/drawing/2014/main" id="{B1EAC14D-AE90-47EA-8782-F99406DC0C3E}"/>
              </a:ext>
            </a:extLst>
          </p:cNvPr>
          <p:cNvSpPr txBox="1"/>
          <p:nvPr/>
        </p:nvSpPr>
        <p:spPr>
          <a:xfrm>
            <a:off x="3917658" y="3229826"/>
            <a:ext cx="6384022" cy="1200329"/>
          </a:xfrm>
          <a:prstGeom prst="rect">
            <a:avLst/>
          </a:prstGeom>
          <a:noFill/>
        </p:spPr>
        <p:txBody>
          <a:bodyPr wrap="square" rtlCol="0">
            <a:spAutoFit/>
          </a:bodyPr>
          <a:lstStyle/>
          <a:p>
            <a:r>
              <a:rPr lang="en-GB" sz="2400" dirty="0"/>
              <a:t>Presentation to Environment, Public Realm and Climate Change SPC Meeting.</a:t>
            </a:r>
          </a:p>
          <a:p>
            <a:r>
              <a:rPr lang="en-GB" sz="2400" dirty="0"/>
              <a:t>Date 2</a:t>
            </a:r>
            <a:r>
              <a:rPr lang="en-GB" sz="2400" baseline="30000" dirty="0"/>
              <a:t>nd</a:t>
            </a:r>
            <a:r>
              <a:rPr lang="en-GB" sz="2400" dirty="0"/>
              <a:t> November 2021</a:t>
            </a:r>
          </a:p>
        </p:txBody>
      </p:sp>
      <p:graphicFrame>
        <p:nvGraphicFramePr>
          <p:cNvPr id="6" name="Object 5">
            <a:extLst>
              <a:ext uri="{FF2B5EF4-FFF2-40B4-BE49-F238E27FC236}">
                <a16:creationId xmlns:a16="http://schemas.microsoft.com/office/drawing/2014/main" id="{6EB52D7C-7727-431F-8F0C-BEC5ADD94AF0}"/>
              </a:ext>
            </a:extLst>
          </p:cNvPr>
          <p:cNvGraphicFramePr>
            <a:graphicFrameLocks noChangeAspect="1"/>
          </p:cNvGraphicFramePr>
          <p:nvPr>
            <p:extLst>
              <p:ext uri="{D42A27DB-BD31-4B8C-83A1-F6EECF244321}">
                <p14:modId xmlns:p14="http://schemas.microsoft.com/office/powerpoint/2010/main" val="1391903461"/>
              </p:ext>
            </p:extLst>
          </p:nvPr>
        </p:nvGraphicFramePr>
        <p:xfrm>
          <a:off x="240417" y="1194680"/>
          <a:ext cx="3391745" cy="4799747"/>
        </p:xfrm>
        <a:graphic>
          <a:graphicData uri="http://schemas.openxmlformats.org/presentationml/2006/ole">
            <mc:AlternateContent xmlns:mc="http://schemas.openxmlformats.org/markup-compatibility/2006">
              <mc:Choice xmlns:v="urn:schemas-microsoft-com:vml" Requires="v">
                <p:oleObj name="Acrobat Document" r:id="rId2" imgW="3778074" imgH="5346685" progId="Acrobat.Document.2015">
                  <p:embed/>
                </p:oleObj>
              </mc:Choice>
              <mc:Fallback>
                <p:oleObj name="Acrobat Document" r:id="rId2" imgW="3778074" imgH="5346685" progId="Acrobat.Document.2015">
                  <p:embed/>
                  <p:pic>
                    <p:nvPicPr>
                      <p:cNvPr id="6" name="Object 5">
                        <a:extLst>
                          <a:ext uri="{FF2B5EF4-FFF2-40B4-BE49-F238E27FC236}">
                            <a16:creationId xmlns:a16="http://schemas.microsoft.com/office/drawing/2014/main" id="{6EB52D7C-7727-431F-8F0C-BEC5ADD94AF0}"/>
                          </a:ext>
                        </a:extLst>
                      </p:cNvPr>
                      <p:cNvPicPr/>
                      <p:nvPr/>
                    </p:nvPicPr>
                    <p:blipFill>
                      <a:blip r:embed="rId3"/>
                      <a:stretch>
                        <a:fillRect/>
                      </a:stretch>
                    </p:blipFill>
                    <p:spPr>
                      <a:xfrm>
                        <a:off x="240417" y="1194680"/>
                        <a:ext cx="3391745" cy="4799747"/>
                      </a:xfrm>
                      <a:prstGeom prst="rect">
                        <a:avLst/>
                      </a:prstGeom>
                      <a:ln>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123132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556E73B-3832-422C-A3DD-141C8F2054FA}"/>
              </a:ext>
            </a:extLst>
          </p:cNvPr>
          <p:cNvSpPr>
            <a:spLocks noGrp="1"/>
          </p:cNvSpPr>
          <p:nvPr>
            <p:ph idx="1"/>
          </p:nvPr>
        </p:nvSpPr>
        <p:spPr>
          <a:xfrm>
            <a:off x="1883179" y="1596565"/>
            <a:ext cx="8922058" cy="4995085"/>
          </a:xfrm>
        </p:spPr>
        <p:txBody>
          <a:bodyPr>
            <a:normAutofit fontScale="85000" lnSpcReduction="10000"/>
          </a:bodyPr>
          <a:lstStyle/>
          <a:p>
            <a:r>
              <a:rPr lang="en-GB" sz="3600" dirty="0"/>
              <a:t>Key actions focused on Agriculture include: </a:t>
            </a:r>
            <a:endParaRPr lang="en-GB" dirty="0"/>
          </a:p>
          <a:p>
            <a:pPr lvl="1"/>
            <a:r>
              <a:rPr lang="en-GB" sz="3100" dirty="0"/>
              <a:t>New GAP Regulations to address impacts on water quality</a:t>
            </a:r>
          </a:p>
          <a:p>
            <a:pPr lvl="1"/>
            <a:r>
              <a:rPr lang="en-GB" sz="3100" dirty="0"/>
              <a:t>proposals for a stronger and more effective Nitrates Action Programme, with tighter controls on nitrogen inputs, </a:t>
            </a:r>
          </a:p>
          <a:p>
            <a:pPr lvl="1"/>
            <a:r>
              <a:rPr lang="en-GB" sz="3100" dirty="0"/>
              <a:t>Establishment of a chemical fertiliser register and improved enforcement and compliance of Nitrates Regulations by local authorities</a:t>
            </a:r>
          </a:p>
          <a:p>
            <a:pPr lvl="1"/>
            <a:r>
              <a:rPr lang="en-GB" sz="3100" dirty="0"/>
              <a:t>CAP strategic plan to be submitted to EU in January 22, aims to deliver and reward positive environmental outcomes</a:t>
            </a:r>
          </a:p>
          <a:p>
            <a:pPr lvl="1"/>
            <a:r>
              <a:rPr lang="en-GB" sz="3100" dirty="0"/>
              <a:t>Increased focus on sustainability across all advisory services</a:t>
            </a:r>
          </a:p>
          <a:p>
            <a:pPr lvl="1"/>
            <a:r>
              <a:rPr lang="en-GB" sz="3100" dirty="0"/>
              <a:t>New authorisation system for instream engineering works to strengthen controls on land drainage practices and their enforcement </a:t>
            </a:r>
          </a:p>
          <a:p>
            <a:endParaRPr lang="en-IE" dirty="0"/>
          </a:p>
        </p:txBody>
      </p:sp>
      <p:sp>
        <p:nvSpPr>
          <p:cNvPr id="5" name="Title 1">
            <a:extLst>
              <a:ext uri="{FF2B5EF4-FFF2-40B4-BE49-F238E27FC236}">
                <a16:creationId xmlns:a16="http://schemas.microsoft.com/office/drawing/2014/main" id="{DEE314DF-1781-452E-9386-15311307D061}"/>
              </a:ext>
            </a:extLst>
          </p:cNvPr>
          <p:cNvSpPr>
            <a:spLocks noGrp="1"/>
          </p:cNvSpPr>
          <p:nvPr>
            <p:ph type="title"/>
          </p:nvPr>
        </p:nvSpPr>
        <p:spPr>
          <a:xfrm>
            <a:off x="2149043" y="274637"/>
            <a:ext cx="6323838" cy="1321927"/>
          </a:xfrm>
        </p:spPr>
        <p:txBody>
          <a:bodyPr>
            <a:normAutofit/>
          </a:bodyPr>
          <a:lstStyle/>
          <a:p>
            <a:pPr>
              <a:lnSpc>
                <a:spcPct val="107000"/>
              </a:lnSpc>
              <a:spcBef>
                <a:spcPts val="200"/>
              </a:spcBef>
            </a:pPr>
            <a:r>
              <a:rPr lang="en-GB" sz="3600" b="1" dirty="0">
                <a:solidFill>
                  <a:srgbClr val="2F5496"/>
                </a:solidFill>
                <a:latin typeface="+mn-lt"/>
                <a:ea typeface="Times New Roman" panose="02020603050405020304" pitchFamily="18" charset="0"/>
                <a:cs typeface="Times New Roman" panose="02020603050405020304" pitchFamily="18" charset="0"/>
              </a:rPr>
              <a:t>Agriculture </a:t>
            </a:r>
            <a:br>
              <a:rPr lang="en-GB" sz="3600" b="1" dirty="0">
                <a:solidFill>
                  <a:srgbClr val="2F5496"/>
                </a:solidFill>
                <a:latin typeface="+mn-lt"/>
                <a:ea typeface="Times New Roman" panose="02020603050405020304" pitchFamily="18" charset="0"/>
                <a:cs typeface="Times New Roman" panose="02020603050405020304" pitchFamily="18" charset="0"/>
              </a:rPr>
            </a:br>
            <a:r>
              <a:rPr lang="en-GB" sz="3600" b="1" dirty="0">
                <a:solidFill>
                  <a:srgbClr val="2F5496"/>
                </a:solidFill>
                <a:latin typeface="+mn-lt"/>
                <a:ea typeface="Times New Roman" panose="02020603050405020304" pitchFamily="18" charset="0"/>
                <a:cs typeface="Times New Roman" panose="02020603050405020304" pitchFamily="18" charset="0"/>
              </a:rPr>
              <a:t>(Section 5.4.1)</a:t>
            </a:r>
            <a:endParaRPr lang="en-IE" sz="3600" dirty="0">
              <a:latin typeface="+mn-lt"/>
            </a:endParaRPr>
          </a:p>
        </p:txBody>
      </p:sp>
    </p:spTree>
    <p:extLst>
      <p:ext uri="{BB962C8B-B14F-4D97-AF65-F5344CB8AC3E}">
        <p14:creationId xmlns:p14="http://schemas.microsoft.com/office/powerpoint/2010/main" val="30265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C33FA4-23C9-4D2A-B5B5-9C7EA09977DC}"/>
              </a:ext>
            </a:extLst>
          </p:cNvPr>
          <p:cNvSpPr>
            <a:spLocks noGrp="1"/>
          </p:cNvSpPr>
          <p:nvPr>
            <p:ph idx="1"/>
          </p:nvPr>
        </p:nvSpPr>
        <p:spPr>
          <a:xfrm>
            <a:off x="2216091" y="1784759"/>
            <a:ext cx="8229600" cy="4525963"/>
          </a:xfrm>
        </p:spPr>
        <p:txBody>
          <a:bodyPr>
            <a:normAutofit/>
          </a:bodyPr>
          <a:lstStyle/>
          <a:p>
            <a:pPr lvl="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Comprehensive new legislation and management system being developed: Controlled Activities for the Protection of Waters regime</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DHLGH to establish a restoration programme to mitigate negative impacts of past construction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Implement actions in the Lower Shannon at the hydroelectric scheme in </a:t>
            </a:r>
            <a:r>
              <a:rPr lang="en-GB" sz="2400" dirty="0" err="1">
                <a:latin typeface="Calibri" panose="020F0502020204030204" pitchFamily="34" charset="0"/>
                <a:ea typeface="Calibri" panose="020F0502020204030204" pitchFamily="34" charset="0"/>
                <a:cs typeface="Times New Roman" panose="02020603050405020304" pitchFamily="18" charset="0"/>
              </a:rPr>
              <a:t>Parteen</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dirty="0" err="1">
                <a:latin typeface="Calibri" panose="020F0502020204030204" pitchFamily="34" charset="0"/>
                <a:ea typeface="Calibri" panose="020F0502020204030204" pitchFamily="34" charset="0"/>
                <a:cs typeface="Times New Roman" panose="02020603050405020304" pitchFamily="18" charset="0"/>
              </a:rPr>
              <a:t>Ardnacrusha</a:t>
            </a:r>
            <a:endParaRPr lang="en-IE" sz="4000" dirty="0"/>
          </a:p>
        </p:txBody>
      </p:sp>
      <p:sp>
        <p:nvSpPr>
          <p:cNvPr id="5" name="Title 1">
            <a:extLst>
              <a:ext uri="{FF2B5EF4-FFF2-40B4-BE49-F238E27FC236}">
                <a16:creationId xmlns:a16="http://schemas.microsoft.com/office/drawing/2014/main" id="{FCDF11D7-500B-4518-8B96-D6114BD89DA1}"/>
              </a:ext>
            </a:extLst>
          </p:cNvPr>
          <p:cNvSpPr>
            <a:spLocks noGrp="1"/>
          </p:cNvSpPr>
          <p:nvPr>
            <p:ph type="title"/>
          </p:nvPr>
        </p:nvSpPr>
        <p:spPr>
          <a:xfrm>
            <a:off x="2330411" y="386839"/>
            <a:ext cx="8115280" cy="1143000"/>
          </a:xfrm>
        </p:spPr>
        <p:txBody>
          <a:bodyPr>
            <a:normAutofit fontScale="90000"/>
          </a:bodyPr>
          <a:lstStyle/>
          <a:p>
            <a:pPr algn="l"/>
            <a:r>
              <a:rPr lang="en-GB" sz="4000" b="1" dirty="0" err="1">
                <a:solidFill>
                  <a:srgbClr val="2F5496"/>
                </a:solidFill>
                <a:latin typeface="+mn-lt"/>
                <a:cs typeface="Times New Roman" panose="02020603050405020304" pitchFamily="18" charset="0"/>
              </a:rPr>
              <a:t>Hydromorphology</a:t>
            </a:r>
            <a:r>
              <a:rPr lang="en-GB" sz="4000" b="1" dirty="0">
                <a:solidFill>
                  <a:srgbClr val="2F5496"/>
                </a:solidFill>
                <a:latin typeface="+mn-lt"/>
                <a:cs typeface="Times New Roman" panose="02020603050405020304" pitchFamily="18" charset="0"/>
              </a:rPr>
              <a:t>/ Physical alterations (Section 5.4.2)</a:t>
            </a:r>
            <a:endParaRPr lang="en-IE" sz="4000" b="1" dirty="0">
              <a:solidFill>
                <a:srgbClr val="2F5496"/>
              </a:solidFill>
              <a:latin typeface="+mn-lt"/>
              <a:cs typeface="Times New Roman" panose="02020603050405020304" pitchFamily="18" charset="0"/>
            </a:endParaRPr>
          </a:p>
        </p:txBody>
      </p:sp>
    </p:spTree>
    <p:extLst>
      <p:ext uri="{BB962C8B-B14F-4D97-AF65-F5344CB8AC3E}">
        <p14:creationId xmlns:p14="http://schemas.microsoft.com/office/powerpoint/2010/main" val="41753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3F813B6-9B7C-4477-A6BC-028C6FC09473}"/>
              </a:ext>
            </a:extLst>
          </p:cNvPr>
          <p:cNvSpPr>
            <a:spLocks noGrp="1"/>
          </p:cNvSpPr>
          <p:nvPr>
            <p:ph idx="1"/>
          </p:nvPr>
        </p:nvSpPr>
        <p:spPr>
          <a:xfrm>
            <a:off x="1823979" y="2066747"/>
            <a:ext cx="8673484" cy="4525963"/>
          </a:xfrm>
        </p:spPr>
        <p:txBody>
          <a:bodyPr/>
          <a:lstStyle/>
          <a:p>
            <a:r>
              <a:rPr lang="en-GB" dirty="0"/>
              <a:t>Grants for upgrades to septic tanks – a review of uptake of existing schemes will be undertaken </a:t>
            </a:r>
          </a:p>
          <a:p>
            <a:r>
              <a:rPr lang="en-GB" dirty="0"/>
              <a:t>National Inspection Plan – local authorities will continue to prioritise inspections in areas of greatest environmental and public health risk</a:t>
            </a:r>
          </a:p>
        </p:txBody>
      </p:sp>
      <p:sp>
        <p:nvSpPr>
          <p:cNvPr id="5" name="Title 1">
            <a:extLst>
              <a:ext uri="{FF2B5EF4-FFF2-40B4-BE49-F238E27FC236}">
                <a16:creationId xmlns:a16="http://schemas.microsoft.com/office/drawing/2014/main" id="{7F305976-92E3-4BD1-9159-DA9FFCE22DC8}"/>
              </a:ext>
            </a:extLst>
          </p:cNvPr>
          <p:cNvSpPr>
            <a:spLocks noGrp="1"/>
          </p:cNvSpPr>
          <p:nvPr>
            <p:ph type="title"/>
          </p:nvPr>
        </p:nvSpPr>
        <p:spPr>
          <a:xfrm>
            <a:off x="1935873" y="358528"/>
            <a:ext cx="8449697" cy="1143000"/>
          </a:xfrm>
        </p:spPr>
        <p:txBody>
          <a:bodyPr/>
          <a:lstStyle/>
          <a:p>
            <a:pPr algn="l"/>
            <a:r>
              <a:rPr lang="en-GB" sz="3600" b="1" dirty="0">
                <a:solidFill>
                  <a:srgbClr val="2F5496"/>
                </a:solidFill>
                <a:latin typeface="+mn-lt"/>
                <a:cs typeface="Times New Roman" panose="02020603050405020304" pitchFamily="18" charset="0"/>
              </a:rPr>
              <a:t>Domestic wastewater treatment systems (Section 5.4.6)</a:t>
            </a:r>
            <a:endParaRPr lang="en-IE" sz="3600" b="1" dirty="0">
              <a:solidFill>
                <a:srgbClr val="2F5496"/>
              </a:solidFill>
              <a:latin typeface="+mn-lt"/>
              <a:cs typeface="Times New Roman" panose="02020603050405020304" pitchFamily="18" charset="0"/>
            </a:endParaRPr>
          </a:p>
        </p:txBody>
      </p:sp>
    </p:spTree>
    <p:extLst>
      <p:ext uri="{BB962C8B-B14F-4D97-AF65-F5344CB8AC3E}">
        <p14:creationId xmlns:p14="http://schemas.microsoft.com/office/powerpoint/2010/main" val="404738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19DDD2-C4D4-4734-9F01-969F335F5144}"/>
              </a:ext>
            </a:extLst>
          </p:cNvPr>
          <p:cNvSpPr txBox="1"/>
          <p:nvPr/>
        </p:nvSpPr>
        <p:spPr>
          <a:xfrm>
            <a:off x="3805210" y="284827"/>
            <a:ext cx="5808691" cy="584775"/>
          </a:xfrm>
          <a:prstGeom prst="rect">
            <a:avLst/>
          </a:prstGeom>
          <a:noFill/>
        </p:spPr>
        <p:txBody>
          <a:bodyPr wrap="square" rtlCol="0">
            <a:spAutoFit/>
          </a:bodyPr>
          <a:lstStyle/>
          <a:p>
            <a:r>
              <a:rPr lang="en-GB" sz="3200" b="1" dirty="0">
                <a:solidFill>
                  <a:srgbClr val="0070C0"/>
                </a:solidFill>
              </a:rPr>
              <a:t>How to make a submission</a:t>
            </a:r>
          </a:p>
        </p:txBody>
      </p:sp>
      <p:sp>
        <p:nvSpPr>
          <p:cNvPr id="9" name="TextBox 8">
            <a:extLst>
              <a:ext uri="{FF2B5EF4-FFF2-40B4-BE49-F238E27FC236}">
                <a16:creationId xmlns:a16="http://schemas.microsoft.com/office/drawing/2014/main" id="{799CDC4E-9E96-419C-A9AA-E905EE55937F}"/>
              </a:ext>
            </a:extLst>
          </p:cNvPr>
          <p:cNvSpPr txBox="1"/>
          <p:nvPr/>
        </p:nvSpPr>
        <p:spPr>
          <a:xfrm>
            <a:off x="3365299" y="1237622"/>
            <a:ext cx="8593565" cy="3416320"/>
          </a:xfrm>
          <a:prstGeom prst="rect">
            <a:avLst/>
          </a:prstGeom>
          <a:noFill/>
        </p:spPr>
        <p:txBody>
          <a:bodyPr wrap="square" rtlCol="0">
            <a:spAutoFit/>
          </a:bodyPr>
          <a:lstStyle/>
          <a:p>
            <a:pPr marL="342900" indent="-342900">
              <a:buFont typeface="+mj-lt"/>
              <a:buAutoNum type="arabicPeriod"/>
            </a:pPr>
            <a:r>
              <a:rPr lang="en-GB" dirty="0"/>
              <a:t>Direct to Department of Housing, Local Government, and Heritage</a:t>
            </a:r>
          </a:p>
          <a:p>
            <a:endParaRPr lang="en-GB" dirty="0"/>
          </a:p>
          <a:p>
            <a:r>
              <a:rPr lang="en-US" sz="1800" u="sng" dirty="0">
                <a:solidFill>
                  <a:srgbClr val="2B7471"/>
                </a:solidFill>
                <a:effectLst/>
                <a:latin typeface="Verdana" panose="020B0604030504040204" pitchFamily="34" charset="0"/>
                <a:ea typeface="Verdana" panose="020B0604030504040204" pitchFamily="34" charset="0"/>
                <a:cs typeface="Times New Roman" panose="02020603050405020304" pitchFamily="18" charset="0"/>
                <a:hlinkClick r:id="rId3"/>
              </a:rPr>
              <a:t>www.gov.ie/draftRBMP</a:t>
            </a:r>
            <a:endParaRPr lang="en-GB" dirty="0"/>
          </a:p>
          <a:p>
            <a:pPr marL="342900" indent="-342900">
              <a:buFont typeface="+mj-lt"/>
              <a:buAutoNum type="arabicPeriod"/>
            </a:pPr>
            <a:endParaRPr lang="en-GB" dirty="0"/>
          </a:p>
          <a:p>
            <a:pPr marL="342900" indent="-342900">
              <a:buFont typeface="+mj-lt"/>
              <a:buAutoNum type="arabicPeriod" startAt="2"/>
            </a:pPr>
            <a:r>
              <a:rPr lang="en-GB" dirty="0"/>
              <a:t>Visit the LAWPRO Virtual Consultation Room at </a:t>
            </a:r>
            <a:r>
              <a:rPr lang="en-GB" dirty="0">
                <a:hlinkClick r:id="rId4"/>
              </a:rPr>
              <a:t>www.lawaters.ie</a:t>
            </a:r>
            <a:endParaRPr lang="en-GB" dirty="0"/>
          </a:p>
          <a:p>
            <a:pPr marL="342900" indent="-342900">
              <a:buFont typeface="+mj-lt"/>
              <a:buAutoNum type="arabicPeriod" startAt="2"/>
            </a:pPr>
            <a:endParaRPr lang="en-GB" dirty="0"/>
          </a:p>
          <a:p>
            <a:pPr marL="342900" indent="-342900">
              <a:buFont typeface="+mj-lt"/>
              <a:buAutoNum type="arabicPeriod" startAt="2"/>
            </a:pPr>
            <a:r>
              <a:rPr lang="en-GB" dirty="0"/>
              <a:t>Attend a LAWPRO meeting –  contact your local Community Water Officer </a:t>
            </a:r>
          </a:p>
          <a:p>
            <a:r>
              <a:rPr lang="en-GB" dirty="0"/>
              <a:t> </a:t>
            </a:r>
          </a:p>
          <a:p>
            <a:pPr marL="342900" indent="-342900">
              <a:buFont typeface="+mj-lt"/>
              <a:buAutoNum type="arabicPeriod" startAt="2"/>
            </a:pPr>
            <a:endParaRPr lang="en-GB" dirty="0"/>
          </a:p>
          <a:p>
            <a:endParaRPr lang="en-GB" dirty="0"/>
          </a:p>
          <a:p>
            <a:pPr marL="342900" indent="-342900">
              <a:buFont typeface="+mj-lt"/>
              <a:buAutoNum type="arabicPeriod"/>
            </a:pPr>
            <a:endParaRPr lang="en-GB" dirty="0"/>
          </a:p>
          <a:p>
            <a:pPr marL="342900" indent="-342900">
              <a:buFont typeface="+mj-lt"/>
              <a:buAutoNum type="arabicPeriod"/>
            </a:pPr>
            <a:endParaRPr lang="en-GB" dirty="0"/>
          </a:p>
        </p:txBody>
      </p:sp>
      <p:pic>
        <p:nvPicPr>
          <p:cNvPr id="4" name="Picture 3">
            <a:extLst>
              <a:ext uri="{FF2B5EF4-FFF2-40B4-BE49-F238E27FC236}">
                <a16:creationId xmlns:a16="http://schemas.microsoft.com/office/drawing/2014/main" id="{DCBFB6E2-49DC-47C7-AE0A-EB849F2444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7892" y="3912218"/>
            <a:ext cx="4400776" cy="2152761"/>
          </a:xfrm>
          <a:prstGeom prst="rect">
            <a:avLst/>
          </a:prstGeom>
          <a:ln>
            <a:solidFill>
              <a:schemeClr val="tx1">
                <a:lumMod val="65000"/>
                <a:lumOff val="35000"/>
              </a:schemeClr>
            </a:solidFill>
          </a:ln>
        </p:spPr>
      </p:pic>
      <p:pic>
        <p:nvPicPr>
          <p:cNvPr id="3" name="Picture 2" descr="Graphical user interface, website&#10;&#10;Description automatically generated">
            <a:extLst>
              <a:ext uri="{FF2B5EF4-FFF2-40B4-BE49-F238E27FC236}">
                <a16:creationId xmlns:a16="http://schemas.microsoft.com/office/drawing/2014/main" id="{100C7552-CF75-475A-9B0D-7BFE3F8C1A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8378" y="3912218"/>
            <a:ext cx="3798980" cy="2169971"/>
          </a:xfrm>
          <a:prstGeom prst="rect">
            <a:avLst/>
          </a:prstGeom>
        </p:spPr>
      </p:pic>
    </p:spTree>
    <p:extLst>
      <p:ext uri="{BB962C8B-B14F-4D97-AF65-F5344CB8AC3E}">
        <p14:creationId xmlns:p14="http://schemas.microsoft.com/office/powerpoint/2010/main" val="148708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EDAB7C-02A7-41CE-99BE-4C5A60F55D9B}"/>
              </a:ext>
            </a:extLst>
          </p:cNvPr>
          <p:cNvSpPr txBox="1"/>
          <p:nvPr/>
        </p:nvSpPr>
        <p:spPr>
          <a:xfrm>
            <a:off x="3938530" y="285160"/>
            <a:ext cx="5548740" cy="461665"/>
          </a:xfrm>
          <a:prstGeom prst="rect">
            <a:avLst/>
          </a:prstGeom>
          <a:noFill/>
        </p:spPr>
        <p:txBody>
          <a:bodyPr wrap="square" rtlCol="0">
            <a:spAutoFit/>
          </a:bodyPr>
          <a:lstStyle/>
          <a:p>
            <a:r>
              <a:rPr lang="en-GB" sz="2400" b="1" dirty="0"/>
              <a:t>Presentation Contents	</a:t>
            </a:r>
            <a:endParaRPr lang="en-GB" sz="2400" dirty="0"/>
          </a:p>
        </p:txBody>
      </p:sp>
      <p:graphicFrame>
        <p:nvGraphicFramePr>
          <p:cNvPr id="5" name="Object 4">
            <a:extLst>
              <a:ext uri="{FF2B5EF4-FFF2-40B4-BE49-F238E27FC236}">
                <a16:creationId xmlns:a16="http://schemas.microsoft.com/office/drawing/2014/main" id="{265FF595-20BE-40C6-9ABE-6245334EE38A}"/>
              </a:ext>
            </a:extLst>
          </p:cNvPr>
          <p:cNvGraphicFramePr>
            <a:graphicFrameLocks noChangeAspect="1"/>
          </p:cNvGraphicFramePr>
          <p:nvPr>
            <p:extLst>
              <p:ext uri="{D42A27DB-BD31-4B8C-83A1-F6EECF244321}">
                <p14:modId xmlns:p14="http://schemas.microsoft.com/office/powerpoint/2010/main" val="1957900619"/>
              </p:ext>
            </p:extLst>
          </p:nvPr>
        </p:nvGraphicFramePr>
        <p:xfrm>
          <a:off x="617922" y="1246178"/>
          <a:ext cx="3391745" cy="4799747"/>
        </p:xfrm>
        <a:graphic>
          <a:graphicData uri="http://schemas.openxmlformats.org/presentationml/2006/ole">
            <mc:AlternateContent xmlns:mc="http://schemas.openxmlformats.org/markup-compatibility/2006">
              <mc:Choice xmlns:v="urn:schemas-microsoft-com:vml" Requires="v">
                <p:oleObj name="Acrobat Document" r:id="rId2" imgW="3778074" imgH="5346685" progId="Acrobat.Document.2015">
                  <p:embed/>
                </p:oleObj>
              </mc:Choice>
              <mc:Fallback>
                <p:oleObj name="Acrobat Document" r:id="rId2" imgW="3778074" imgH="5346685" progId="Acrobat.Document.2015">
                  <p:embed/>
                  <p:pic>
                    <p:nvPicPr>
                      <p:cNvPr id="5" name="Object 4">
                        <a:extLst>
                          <a:ext uri="{FF2B5EF4-FFF2-40B4-BE49-F238E27FC236}">
                            <a16:creationId xmlns:a16="http://schemas.microsoft.com/office/drawing/2014/main" id="{265FF595-20BE-40C6-9ABE-6245334EE38A}"/>
                          </a:ext>
                        </a:extLst>
                      </p:cNvPr>
                      <p:cNvPicPr/>
                      <p:nvPr/>
                    </p:nvPicPr>
                    <p:blipFill>
                      <a:blip r:embed="rId3"/>
                      <a:stretch>
                        <a:fillRect/>
                      </a:stretch>
                    </p:blipFill>
                    <p:spPr>
                      <a:xfrm>
                        <a:off x="617922" y="1246178"/>
                        <a:ext cx="3391745" cy="4799747"/>
                      </a:xfrm>
                      <a:prstGeom prst="rect">
                        <a:avLst/>
                      </a:prstGeom>
                      <a:ln>
                        <a:solidFill>
                          <a:schemeClr val="bg1">
                            <a:lumMod val="50000"/>
                          </a:schemeClr>
                        </a:solidFill>
                      </a:ln>
                    </p:spPr>
                  </p:pic>
                </p:oleObj>
              </mc:Fallback>
            </mc:AlternateContent>
          </a:graphicData>
        </a:graphic>
      </p:graphicFrame>
      <p:sp>
        <p:nvSpPr>
          <p:cNvPr id="2" name="TextBox 1">
            <a:extLst>
              <a:ext uri="{FF2B5EF4-FFF2-40B4-BE49-F238E27FC236}">
                <a16:creationId xmlns:a16="http://schemas.microsoft.com/office/drawing/2014/main" id="{2ED15ADB-447A-450E-AA99-3A5816DD642A}"/>
              </a:ext>
            </a:extLst>
          </p:cNvPr>
          <p:cNvSpPr txBox="1"/>
          <p:nvPr/>
        </p:nvSpPr>
        <p:spPr>
          <a:xfrm>
            <a:off x="4286502" y="2101855"/>
            <a:ext cx="7030246" cy="2554545"/>
          </a:xfrm>
          <a:prstGeom prst="rect">
            <a:avLst/>
          </a:prstGeom>
          <a:noFill/>
        </p:spPr>
        <p:txBody>
          <a:bodyPr wrap="square" rtlCol="0">
            <a:spAutoFit/>
          </a:bodyPr>
          <a:lstStyle/>
          <a:p>
            <a:pPr marL="342900" indent="-342900">
              <a:spcAft>
                <a:spcPts val="1200"/>
              </a:spcAft>
              <a:buFont typeface="+mj-lt"/>
              <a:buAutoNum type="arabicPeriod"/>
            </a:pPr>
            <a:r>
              <a:rPr lang="en-GB" sz="2400" dirty="0"/>
              <a:t>About the river basin management plan</a:t>
            </a:r>
          </a:p>
          <a:p>
            <a:pPr marL="342900" indent="-342900">
              <a:spcAft>
                <a:spcPts val="1200"/>
              </a:spcAft>
              <a:buFont typeface="+mj-lt"/>
              <a:buAutoNum type="arabicPeriod"/>
            </a:pPr>
            <a:r>
              <a:rPr lang="en-GB" sz="2400" dirty="0"/>
              <a:t>Condition of our waters, nationally and locally</a:t>
            </a:r>
          </a:p>
          <a:p>
            <a:pPr marL="342900" indent="-342900">
              <a:spcAft>
                <a:spcPts val="1200"/>
              </a:spcAft>
              <a:buFont typeface="+mj-lt"/>
              <a:buAutoNum type="arabicPeriod"/>
            </a:pPr>
            <a:r>
              <a:rPr lang="en-GB" sz="2400" dirty="0"/>
              <a:t>Main themes in the plan</a:t>
            </a:r>
          </a:p>
          <a:p>
            <a:pPr marL="342900" indent="-342900">
              <a:spcAft>
                <a:spcPts val="1200"/>
              </a:spcAft>
              <a:buFont typeface="+mj-lt"/>
              <a:buAutoNum type="arabicPeriod"/>
            </a:pPr>
            <a:r>
              <a:rPr lang="en-GB" sz="2400" dirty="0"/>
              <a:t>Overview of measures proposed</a:t>
            </a:r>
          </a:p>
          <a:p>
            <a:pPr marL="342900" indent="-342900">
              <a:spcAft>
                <a:spcPts val="1200"/>
              </a:spcAft>
              <a:buFont typeface="+mj-lt"/>
              <a:buAutoNum type="arabicPeriod"/>
            </a:pPr>
            <a:r>
              <a:rPr lang="en-GB" sz="2400" dirty="0"/>
              <a:t>How to make a submission and get involved locally</a:t>
            </a:r>
          </a:p>
        </p:txBody>
      </p:sp>
    </p:spTree>
    <p:extLst>
      <p:ext uri="{BB962C8B-B14F-4D97-AF65-F5344CB8AC3E}">
        <p14:creationId xmlns:p14="http://schemas.microsoft.com/office/powerpoint/2010/main" val="233673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766DF7-E005-4A67-8ADA-DDD80489A9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7636" y="1102076"/>
            <a:ext cx="1830403" cy="1262092"/>
          </a:xfrm>
          <a:prstGeom prst="rect">
            <a:avLst/>
          </a:prstGeom>
        </p:spPr>
      </p:pic>
      <p:sp>
        <p:nvSpPr>
          <p:cNvPr id="10" name="TextBox 9">
            <a:extLst>
              <a:ext uri="{FF2B5EF4-FFF2-40B4-BE49-F238E27FC236}">
                <a16:creationId xmlns:a16="http://schemas.microsoft.com/office/drawing/2014/main" id="{6E34D014-CD1A-4AA4-B1E5-43342499BF40}"/>
              </a:ext>
            </a:extLst>
          </p:cNvPr>
          <p:cNvSpPr txBox="1"/>
          <p:nvPr/>
        </p:nvSpPr>
        <p:spPr>
          <a:xfrm>
            <a:off x="1717167" y="1361533"/>
            <a:ext cx="6467474" cy="2308324"/>
          </a:xfrm>
          <a:prstGeom prst="rect">
            <a:avLst/>
          </a:prstGeom>
          <a:noFill/>
        </p:spPr>
        <p:txBody>
          <a:bodyPr wrap="square" rtlCol="0">
            <a:spAutoFit/>
          </a:bodyPr>
          <a:lstStyle/>
          <a:p>
            <a:r>
              <a:rPr lang="en-IE" sz="2400" dirty="0"/>
              <a:t>A national plan that aims to protect and restore good water quality in our rivers, lakes, estuaries, groundwater, and coastal waters.</a:t>
            </a:r>
          </a:p>
          <a:p>
            <a:endParaRPr lang="en-IE" sz="2400" dirty="0"/>
          </a:p>
          <a:p>
            <a:r>
              <a:rPr lang="en-IE" sz="2400" dirty="0"/>
              <a:t>For the benefit health, biodiversity, climate, communities, and jobs.</a:t>
            </a:r>
            <a:endParaRPr lang="en-IE" sz="2000" dirty="0"/>
          </a:p>
        </p:txBody>
      </p:sp>
      <p:pic>
        <p:nvPicPr>
          <p:cNvPr id="11" name="Picture 10">
            <a:extLst>
              <a:ext uri="{FF2B5EF4-FFF2-40B4-BE49-F238E27FC236}">
                <a16:creationId xmlns:a16="http://schemas.microsoft.com/office/drawing/2014/main" id="{E1E796E1-7F5E-4473-911C-A795EED84F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7679" y="2637506"/>
            <a:ext cx="2190360" cy="3118418"/>
          </a:xfrm>
          <a:prstGeom prst="rect">
            <a:avLst/>
          </a:prstGeom>
          <a:ln>
            <a:solidFill>
              <a:schemeClr val="bg2">
                <a:lumMod val="25000"/>
              </a:schemeClr>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FF6E0F7A-1E42-4632-BE1A-60575243AC17}"/>
              </a:ext>
            </a:extLst>
          </p:cNvPr>
          <p:cNvSpPr txBox="1"/>
          <p:nvPr/>
        </p:nvSpPr>
        <p:spPr>
          <a:xfrm>
            <a:off x="461394" y="386204"/>
            <a:ext cx="9446242" cy="584775"/>
          </a:xfrm>
          <a:prstGeom prst="rect">
            <a:avLst/>
          </a:prstGeom>
          <a:noFill/>
        </p:spPr>
        <p:txBody>
          <a:bodyPr wrap="square" rtlCol="0">
            <a:spAutoFit/>
          </a:bodyPr>
          <a:lstStyle/>
          <a:p>
            <a:pPr algn="ctr"/>
            <a:r>
              <a:rPr lang="en-GB" sz="3200" b="1" dirty="0">
                <a:solidFill>
                  <a:srgbClr val="0070C0"/>
                </a:solidFill>
              </a:rPr>
              <a:t>What is the river basin management plan</a:t>
            </a:r>
          </a:p>
        </p:txBody>
      </p:sp>
      <p:pic>
        <p:nvPicPr>
          <p:cNvPr id="3" name="Picture 2">
            <a:extLst>
              <a:ext uri="{FF2B5EF4-FFF2-40B4-BE49-F238E27FC236}">
                <a16:creationId xmlns:a16="http://schemas.microsoft.com/office/drawing/2014/main" id="{5C344ACB-9FAA-416D-B733-3C143D5B3979}"/>
              </a:ext>
            </a:extLst>
          </p:cNvPr>
          <p:cNvPicPr>
            <a:picLocks noChangeAspect="1"/>
          </p:cNvPicPr>
          <p:nvPr/>
        </p:nvPicPr>
        <p:blipFill>
          <a:blip r:embed="rId5"/>
          <a:stretch>
            <a:fillRect/>
          </a:stretch>
        </p:blipFill>
        <p:spPr>
          <a:xfrm>
            <a:off x="3033079" y="3669857"/>
            <a:ext cx="3835649" cy="2870169"/>
          </a:xfrm>
          <a:prstGeom prst="rect">
            <a:avLst/>
          </a:prstGeom>
        </p:spPr>
      </p:pic>
    </p:spTree>
    <p:extLst>
      <p:ext uri="{BB962C8B-B14F-4D97-AF65-F5344CB8AC3E}">
        <p14:creationId xmlns:p14="http://schemas.microsoft.com/office/powerpoint/2010/main" val="247765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905DD8-42B1-4ADF-8037-D12D73FD78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89166" y="1631700"/>
            <a:ext cx="7413668" cy="3755254"/>
          </a:xfrm>
          <a:prstGeom prst="rect">
            <a:avLst/>
          </a:prstGeom>
        </p:spPr>
      </p:pic>
      <p:sp>
        <p:nvSpPr>
          <p:cNvPr id="10" name="TextBox 9">
            <a:extLst>
              <a:ext uri="{FF2B5EF4-FFF2-40B4-BE49-F238E27FC236}">
                <a16:creationId xmlns:a16="http://schemas.microsoft.com/office/drawing/2014/main" id="{F11AA109-1FD9-4070-B3B7-1092577639A3}"/>
              </a:ext>
            </a:extLst>
          </p:cNvPr>
          <p:cNvSpPr txBox="1"/>
          <p:nvPr/>
        </p:nvSpPr>
        <p:spPr>
          <a:xfrm>
            <a:off x="2184939" y="344456"/>
            <a:ext cx="6205491" cy="523220"/>
          </a:xfrm>
          <a:prstGeom prst="rect">
            <a:avLst/>
          </a:prstGeom>
          <a:noFill/>
        </p:spPr>
        <p:txBody>
          <a:bodyPr wrap="square" rtlCol="0">
            <a:spAutoFit/>
          </a:bodyPr>
          <a:lstStyle/>
          <a:p>
            <a:r>
              <a:rPr lang="en-GB" sz="2800" b="1" dirty="0"/>
              <a:t>Condition of our waters - nationally</a:t>
            </a:r>
          </a:p>
        </p:txBody>
      </p:sp>
      <p:sp>
        <p:nvSpPr>
          <p:cNvPr id="12" name="TextBox 11">
            <a:extLst>
              <a:ext uri="{FF2B5EF4-FFF2-40B4-BE49-F238E27FC236}">
                <a16:creationId xmlns:a16="http://schemas.microsoft.com/office/drawing/2014/main" id="{20AEE524-A3FB-4805-A05A-FEBC0C9F2322}"/>
              </a:ext>
            </a:extLst>
          </p:cNvPr>
          <p:cNvSpPr txBox="1"/>
          <p:nvPr/>
        </p:nvSpPr>
        <p:spPr>
          <a:xfrm>
            <a:off x="1790330" y="1179843"/>
            <a:ext cx="8682360" cy="369332"/>
          </a:xfrm>
          <a:prstGeom prst="rect">
            <a:avLst/>
          </a:prstGeom>
          <a:noFill/>
        </p:spPr>
        <p:txBody>
          <a:bodyPr wrap="square">
            <a:spAutoFit/>
          </a:bodyPr>
          <a:lstStyle/>
          <a:p>
            <a:pPr lvl="1">
              <a:spcAft>
                <a:spcPts val="900"/>
              </a:spcAft>
            </a:pPr>
            <a:r>
              <a:rPr lang="en-GB" spc="-32" dirty="0">
                <a:solidFill>
                  <a:srgbClr val="004D44"/>
                </a:solidFill>
                <a:latin typeface="Arial"/>
                <a:cs typeface="Calibri" charset="0"/>
              </a:rPr>
              <a:t>Just over half (53%) of surface waters are in good or high ecological status.</a:t>
            </a:r>
          </a:p>
        </p:txBody>
      </p:sp>
      <p:sp>
        <p:nvSpPr>
          <p:cNvPr id="14" name="TextBox 13">
            <a:extLst>
              <a:ext uri="{FF2B5EF4-FFF2-40B4-BE49-F238E27FC236}">
                <a16:creationId xmlns:a16="http://schemas.microsoft.com/office/drawing/2014/main" id="{C4CC484A-9F1F-48E7-94EC-BA7DC844C067}"/>
              </a:ext>
            </a:extLst>
          </p:cNvPr>
          <p:cNvSpPr txBox="1"/>
          <p:nvPr/>
        </p:nvSpPr>
        <p:spPr>
          <a:xfrm>
            <a:off x="1914617" y="5488069"/>
            <a:ext cx="8220722" cy="369332"/>
          </a:xfrm>
          <a:prstGeom prst="rect">
            <a:avLst/>
          </a:prstGeom>
          <a:noFill/>
        </p:spPr>
        <p:txBody>
          <a:bodyPr wrap="square">
            <a:spAutoFit/>
          </a:bodyPr>
          <a:lstStyle/>
          <a:p>
            <a:pPr lvl="1" algn="ctr">
              <a:spcAft>
                <a:spcPts val="900"/>
              </a:spcAft>
            </a:pPr>
            <a:r>
              <a:rPr lang="en-GB" b="1" spc="-32" dirty="0">
                <a:solidFill>
                  <a:srgbClr val="004D44"/>
                </a:solidFill>
                <a:latin typeface="Arial"/>
                <a:cs typeface="Calibri" charset="0"/>
              </a:rPr>
              <a:t>Overall water quality is not improving at a fast enough rate.</a:t>
            </a:r>
          </a:p>
        </p:txBody>
      </p:sp>
    </p:spTree>
    <p:extLst>
      <p:ext uri="{BB962C8B-B14F-4D97-AF65-F5344CB8AC3E}">
        <p14:creationId xmlns:p14="http://schemas.microsoft.com/office/powerpoint/2010/main" val="295994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D0984-C177-4C84-8840-738EB0A81655}"/>
              </a:ext>
            </a:extLst>
          </p:cNvPr>
          <p:cNvPicPr>
            <a:picLocks noChangeAspect="1"/>
          </p:cNvPicPr>
          <p:nvPr/>
        </p:nvPicPr>
        <p:blipFill>
          <a:blip r:embed="rId2"/>
          <a:stretch>
            <a:fillRect/>
          </a:stretch>
        </p:blipFill>
        <p:spPr>
          <a:xfrm>
            <a:off x="1524000" y="120031"/>
            <a:ext cx="9144000" cy="6617938"/>
          </a:xfrm>
          <a:prstGeom prst="rect">
            <a:avLst/>
          </a:prstGeom>
        </p:spPr>
      </p:pic>
      <p:pic>
        <p:nvPicPr>
          <p:cNvPr id="5" name="Picture 4">
            <a:extLst>
              <a:ext uri="{FF2B5EF4-FFF2-40B4-BE49-F238E27FC236}">
                <a16:creationId xmlns:a16="http://schemas.microsoft.com/office/drawing/2014/main" id="{8D9B459D-2196-483A-8858-98833D8E586A}"/>
              </a:ext>
            </a:extLst>
          </p:cNvPr>
          <p:cNvPicPr>
            <a:picLocks noChangeAspect="1"/>
          </p:cNvPicPr>
          <p:nvPr/>
        </p:nvPicPr>
        <p:blipFill>
          <a:blip r:embed="rId3"/>
          <a:stretch>
            <a:fillRect/>
          </a:stretch>
        </p:blipFill>
        <p:spPr>
          <a:xfrm>
            <a:off x="1524000" y="90921"/>
            <a:ext cx="9144000" cy="6676159"/>
          </a:xfrm>
          <a:prstGeom prst="rect">
            <a:avLst/>
          </a:prstGeom>
        </p:spPr>
      </p:pic>
      <p:sp>
        <p:nvSpPr>
          <p:cNvPr id="4" name="Rectangle 3">
            <a:extLst>
              <a:ext uri="{FF2B5EF4-FFF2-40B4-BE49-F238E27FC236}">
                <a16:creationId xmlns:a16="http://schemas.microsoft.com/office/drawing/2014/main" id="{66F2C73C-9580-405C-81FB-D42B81ADC012}"/>
              </a:ext>
            </a:extLst>
          </p:cNvPr>
          <p:cNvSpPr/>
          <p:nvPr/>
        </p:nvSpPr>
        <p:spPr>
          <a:xfrm>
            <a:off x="4286775" y="5182032"/>
            <a:ext cx="1040235" cy="155593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6C6A127-82CE-42EE-9C5A-5FFDDDCADE27}"/>
              </a:ext>
            </a:extLst>
          </p:cNvPr>
          <p:cNvSpPr/>
          <p:nvPr/>
        </p:nvSpPr>
        <p:spPr>
          <a:xfrm>
            <a:off x="5418589" y="5182032"/>
            <a:ext cx="1055615" cy="155593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6F211D2-C8E2-418C-B660-5F4B73CA784F}"/>
              </a:ext>
            </a:extLst>
          </p:cNvPr>
          <p:cNvSpPr/>
          <p:nvPr/>
        </p:nvSpPr>
        <p:spPr>
          <a:xfrm>
            <a:off x="6637090" y="5182032"/>
            <a:ext cx="1055615" cy="155593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6978BA-EDAF-466F-BBCD-FC292C33902E}"/>
              </a:ext>
            </a:extLst>
          </p:cNvPr>
          <p:cNvSpPr/>
          <p:nvPr/>
        </p:nvSpPr>
        <p:spPr>
          <a:xfrm>
            <a:off x="8502943" y="5173641"/>
            <a:ext cx="1055615" cy="155593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30984A-D89D-4FA6-82E6-DEC57D1820DA}"/>
              </a:ext>
            </a:extLst>
          </p:cNvPr>
          <p:cNvSpPr/>
          <p:nvPr/>
        </p:nvSpPr>
        <p:spPr>
          <a:xfrm>
            <a:off x="9612385" y="5173640"/>
            <a:ext cx="1055615" cy="1555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FEED6CB-482A-4F3F-B6D1-6B544F761955}"/>
              </a:ext>
            </a:extLst>
          </p:cNvPr>
          <p:cNvSpPr txBox="1"/>
          <p:nvPr/>
        </p:nvSpPr>
        <p:spPr>
          <a:xfrm>
            <a:off x="8279934" y="128424"/>
            <a:ext cx="2290194" cy="369332"/>
          </a:xfrm>
          <a:prstGeom prst="rect">
            <a:avLst/>
          </a:prstGeom>
          <a:solidFill>
            <a:schemeClr val="bg1"/>
          </a:solidFill>
        </p:spPr>
        <p:txBody>
          <a:bodyPr wrap="square" rtlCol="0">
            <a:spAutoFit/>
          </a:bodyPr>
          <a:lstStyle/>
          <a:p>
            <a:r>
              <a:rPr lang="en-GB" dirty="0"/>
              <a:t>Source: catchments.ie</a:t>
            </a:r>
          </a:p>
        </p:txBody>
      </p:sp>
    </p:spTree>
    <p:extLst>
      <p:ext uri="{BB962C8B-B14F-4D97-AF65-F5344CB8AC3E}">
        <p14:creationId xmlns:p14="http://schemas.microsoft.com/office/powerpoint/2010/main" val="136906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7ED53B26-9621-41B8-8012-C3BC94051B4A}"/>
              </a:ext>
            </a:extLst>
          </p:cNvPr>
          <p:cNvPicPr>
            <a:picLocks noChangeAspect="1"/>
          </p:cNvPicPr>
          <p:nvPr/>
        </p:nvPicPr>
        <p:blipFill>
          <a:blip r:embed="rId2"/>
          <a:stretch>
            <a:fillRect/>
          </a:stretch>
        </p:blipFill>
        <p:spPr>
          <a:xfrm>
            <a:off x="257104" y="1616713"/>
            <a:ext cx="6605089" cy="4670835"/>
          </a:xfrm>
          <a:prstGeom prst="rect">
            <a:avLst/>
          </a:prstGeom>
        </p:spPr>
      </p:pic>
      <p:pic>
        <p:nvPicPr>
          <p:cNvPr id="4" name="Picture 3" descr="Map&#10;&#10;Description automatically generated">
            <a:extLst>
              <a:ext uri="{FF2B5EF4-FFF2-40B4-BE49-F238E27FC236}">
                <a16:creationId xmlns:a16="http://schemas.microsoft.com/office/drawing/2014/main" id="{BB32B95B-7B5D-4F6B-9ABB-6D7592C25086}"/>
              </a:ext>
            </a:extLst>
          </p:cNvPr>
          <p:cNvPicPr>
            <a:picLocks noChangeAspect="1"/>
          </p:cNvPicPr>
          <p:nvPr/>
        </p:nvPicPr>
        <p:blipFill>
          <a:blip r:embed="rId3"/>
          <a:stretch>
            <a:fillRect/>
          </a:stretch>
        </p:blipFill>
        <p:spPr>
          <a:xfrm>
            <a:off x="257104" y="1616713"/>
            <a:ext cx="956740" cy="1352939"/>
          </a:xfrm>
          <a:prstGeom prst="rect">
            <a:avLst/>
          </a:prstGeom>
          <a:effectLst>
            <a:softEdge rad="31750"/>
          </a:effectLst>
        </p:spPr>
      </p:pic>
      <p:pic>
        <p:nvPicPr>
          <p:cNvPr id="7" name="Picture 6">
            <a:extLst>
              <a:ext uri="{FF2B5EF4-FFF2-40B4-BE49-F238E27FC236}">
                <a16:creationId xmlns:a16="http://schemas.microsoft.com/office/drawing/2014/main" id="{F8C83398-CDE1-46AC-89C2-082DC8EAC17B}"/>
              </a:ext>
            </a:extLst>
          </p:cNvPr>
          <p:cNvPicPr>
            <a:picLocks noChangeAspect="1"/>
          </p:cNvPicPr>
          <p:nvPr/>
        </p:nvPicPr>
        <p:blipFill>
          <a:blip r:embed="rId4"/>
          <a:stretch>
            <a:fillRect/>
          </a:stretch>
        </p:blipFill>
        <p:spPr>
          <a:xfrm>
            <a:off x="257104" y="5843025"/>
            <a:ext cx="1625684" cy="444523"/>
          </a:xfrm>
          <a:prstGeom prst="rect">
            <a:avLst/>
          </a:prstGeom>
        </p:spPr>
      </p:pic>
      <p:sp>
        <p:nvSpPr>
          <p:cNvPr id="8" name="TextBox 7">
            <a:extLst>
              <a:ext uri="{FF2B5EF4-FFF2-40B4-BE49-F238E27FC236}">
                <a16:creationId xmlns:a16="http://schemas.microsoft.com/office/drawing/2014/main" id="{86DB546B-642D-4C7C-AF9B-647AFB062C85}"/>
              </a:ext>
            </a:extLst>
          </p:cNvPr>
          <p:cNvSpPr txBox="1"/>
          <p:nvPr/>
        </p:nvSpPr>
        <p:spPr>
          <a:xfrm>
            <a:off x="3355596" y="456855"/>
            <a:ext cx="6729411" cy="954107"/>
          </a:xfrm>
          <a:prstGeom prst="rect">
            <a:avLst/>
          </a:prstGeom>
          <a:noFill/>
        </p:spPr>
        <p:txBody>
          <a:bodyPr wrap="square" rtlCol="0">
            <a:spAutoFit/>
          </a:bodyPr>
          <a:lstStyle/>
          <a:p>
            <a:r>
              <a:rPr lang="en-GB" sz="2800" b="1" dirty="0"/>
              <a:t>Dublin rivers ‘At Risk’ of not meeting water quality objectives </a:t>
            </a:r>
          </a:p>
        </p:txBody>
      </p:sp>
      <p:pic>
        <p:nvPicPr>
          <p:cNvPr id="9" name="Picture 8">
            <a:extLst>
              <a:ext uri="{FF2B5EF4-FFF2-40B4-BE49-F238E27FC236}">
                <a16:creationId xmlns:a16="http://schemas.microsoft.com/office/drawing/2014/main" id="{68F58A12-5835-4222-ACBC-5E503EC55F65}"/>
              </a:ext>
            </a:extLst>
          </p:cNvPr>
          <p:cNvPicPr>
            <a:picLocks noChangeAspect="1"/>
          </p:cNvPicPr>
          <p:nvPr/>
        </p:nvPicPr>
        <p:blipFill rotWithShape="1">
          <a:blip r:embed="rId5"/>
          <a:srcRect t="41835" r="32881"/>
          <a:stretch/>
        </p:blipFill>
        <p:spPr>
          <a:xfrm>
            <a:off x="7579074" y="3090524"/>
            <a:ext cx="3424803" cy="2241135"/>
          </a:xfrm>
          <a:prstGeom prst="rect">
            <a:avLst/>
          </a:prstGeom>
          <a:ln>
            <a:solidFill>
              <a:schemeClr val="tx1">
                <a:lumMod val="50000"/>
                <a:lumOff val="50000"/>
              </a:schemeClr>
            </a:solidFill>
          </a:ln>
        </p:spPr>
      </p:pic>
      <p:sp>
        <p:nvSpPr>
          <p:cNvPr id="10" name="TextBox 9">
            <a:extLst>
              <a:ext uri="{FF2B5EF4-FFF2-40B4-BE49-F238E27FC236}">
                <a16:creationId xmlns:a16="http://schemas.microsoft.com/office/drawing/2014/main" id="{34E8ACA3-E8E5-4E5B-ACD6-6273694898EF}"/>
              </a:ext>
            </a:extLst>
          </p:cNvPr>
          <p:cNvSpPr txBox="1"/>
          <p:nvPr/>
        </p:nvSpPr>
        <p:spPr>
          <a:xfrm>
            <a:off x="7571076" y="2382638"/>
            <a:ext cx="3432801" cy="707886"/>
          </a:xfrm>
          <a:prstGeom prst="rect">
            <a:avLst/>
          </a:prstGeom>
          <a:solidFill>
            <a:schemeClr val="bg1"/>
          </a:solidFill>
          <a:ln>
            <a:solidFill>
              <a:schemeClr val="tx1">
                <a:lumMod val="65000"/>
                <a:lumOff val="35000"/>
              </a:schemeClr>
            </a:solidFill>
          </a:ln>
          <a:effectLst/>
        </p:spPr>
        <p:txBody>
          <a:bodyPr wrap="square" rtlCol="0">
            <a:spAutoFit/>
          </a:bodyPr>
          <a:lstStyle/>
          <a:p>
            <a:pPr algn="ctr"/>
            <a:r>
              <a:rPr lang="en-GB" sz="2000" b="1">
                <a:solidFill>
                  <a:srgbClr val="002060"/>
                </a:solidFill>
              </a:rPr>
              <a:t>Pressures on water quality</a:t>
            </a:r>
          </a:p>
          <a:p>
            <a:pPr algn="ctr"/>
            <a:r>
              <a:rPr lang="en-GB" sz="2000" b="1">
                <a:solidFill>
                  <a:srgbClr val="002060"/>
                </a:solidFill>
              </a:rPr>
              <a:t>South Dublin County Council</a:t>
            </a:r>
            <a:endParaRPr lang="en-IE" sz="2000" b="1">
              <a:solidFill>
                <a:srgbClr val="002060"/>
              </a:solidFill>
            </a:endParaRPr>
          </a:p>
        </p:txBody>
      </p:sp>
    </p:spTree>
    <p:extLst>
      <p:ext uri="{BB962C8B-B14F-4D97-AF65-F5344CB8AC3E}">
        <p14:creationId xmlns:p14="http://schemas.microsoft.com/office/powerpoint/2010/main" val="213176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7A13AB-3F4C-4BAE-879D-C503AB4AF6A4}"/>
              </a:ext>
            </a:extLst>
          </p:cNvPr>
          <p:cNvSpPr txBox="1"/>
          <p:nvPr/>
        </p:nvSpPr>
        <p:spPr>
          <a:xfrm>
            <a:off x="3805210" y="284827"/>
            <a:ext cx="5808691" cy="584775"/>
          </a:xfrm>
          <a:prstGeom prst="rect">
            <a:avLst/>
          </a:prstGeom>
          <a:noFill/>
        </p:spPr>
        <p:txBody>
          <a:bodyPr wrap="square" rtlCol="0">
            <a:spAutoFit/>
          </a:bodyPr>
          <a:lstStyle/>
          <a:p>
            <a:r>
              <a:rPr lang="en-GB" sz="3200" b="1" dirty="0">
                <a:solidFill>
                  <a:srgbClr val="0070C0"/>
                </a:solidFill>
              </a:rPr>
              <a:t>The main themes in the plan</a:t>
            </a:r>
          </a:p>
        </p:txBody>
      </p:sp>
      <p:sp>
        <p:nvSpPr>
          <p:cNvPr id="7" name="TextBox 6">
            <a:extLst>
              <a:ext uri="{FF2B5EF4-FFF2-40B4-BE49-F238E27FC236}">
                <a16:creationId xmlns:a16="http://schemas.microsoft.com/office/drawing/2014/main" id="{5EFCCEF2-7841-43A4-8A52-C107CC7F553B}"/>
              </a:ext>
            </a:extLst>
          </p:cNvPr>
          <p:cNvSpPr txBox="1"/>
          <p:nvPr/>
        </p:nvSpPr>
        <p:spPr>
          <a:xfrm>
            <a:off x="1689100" y="1080878"/>
            <a:ext cx="8610600" cy="3508653"/>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n-US" sz="2400" dirty="0"/>
              <a:t>Increased national ambition to halt the decline in water quality and reverse the damage. </a:t>
            </a:r>
          </a:p>
          <a:p>
            <a:pPr marL="342900" indent="-342900">
              <a:spcAft>
                <a:spcPts val="1200"/>
              </a:spcAft>
              <a:buFont typeface="Arial" panose="020B0604020202020204" pitchFamily="34" charset="0"/>
              <a:buChar char="•"/>
              <a:defRPr/>
            </a:pPr>
            <a:r>
              <a:rPr lang="en-US" sz="2400" dirty="0"/>
              <a:t>Integrated Catchment Planning – a specific plan put in place for each of the 46 river catchments in the country. </a:t>
            </a:r>
          </a:p>
          <a:p>
            <a:pPr marL="342900" indent="-342900">
              <a:spcAft>
                <a:spcPts val="1200"/>
              </a:spcAft>
              <a:buFont typeface="Arial" panose="020B0604020202020204" pitchFamily="34" charset="0"/>
              <a:buChar char="•"/>
              <a:defRPr/>
            </a:pPr>
            <a:r>
              <a:rPr lang="en-US" sz="2400" dirty="0"/>
              <a:t>Greater coordination and collaboration between State agencies, local authorities, and LAWPRO.</a:t>
            </a:r>
          </a:p>
          <a:p>
            <a:pPr marL="342900" indent="-342900">
              <a:spcAft>
                <a:spcPts val="1200"/>
              </a:spcAft>
              <a:buFont typeface="Arial" panose="020B0604020202020204" pitchFamily="34" charset="0"/>
              <a:buChar char="•"/>
              <a:defRPr/>
            </a:pPr>
            <a:r>
              <a:rPr lang="en-US" sz="2400" dirty="0"/>
              <a:t>Delivering multiple benefits for nature, air quality, climate change, and local communities.  </a:t>
            </a:r>
            <a:endParaRPr lang="en-US" sz="2400" i="1" dirty="0"/>
          </a:p>
        </p:txBody>
      </p:sp>
    </p:spTree>
    <p:extLst>
      <p:ext uri="{BB962C8B-B14F-4D97-AF65-F5344CB8AC3E}">
        <p14:creationId xmlns:p14="http://schemas.microsoft.com/office/powerpoint/2010/main" val="115289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052748-1D97-4EB1-9EB9-14956A7116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
            <a:ext cx="9144000" cy="6857999"/>
          </a:xfrm>
          <a:prstGeom prst="rect">
            <a:avLst/>
          </a:prstGeom>
        </p:spPr>
      </p:pic>
      <p:sp>
        <p:nvSpPr>
          <p:cNvPr id="6" name="TextBox 5">
            <a:extLst>
              <a:ext uri="{FF2B5EF4-FFF2-40B4-BE49-F238E27FC236}">
                <a16:creationId xmlns:a16="http://schemas.microsoft.com/office/drawing/2014/main" id="{D3D08745-0F3A-4E18-B747-A61FE14DB3DF}"/>
              </a:ext>
            </a:extLst>
          </p:cNvPr>
          <p:cNvSpPr txBox="1"/>
          <p:nvPr/>
        </p:nvSpPr>
        <p:spPr>
          <a:xfrm>
            <a:off x="3802738" y="222987"/>
            <a:ext cx="5154750" cy="830997"/>
          </a:xfrm>
          <a:prstGeom prst="rect">
            <a:avLst/>
          </a:prstGeom>
          <a:noFill/>
        </p:spPr>
        <p:txBody>
          <a:bodyPr wrap="square" rtlCol="0">
            <a:spAutoFit/>
          </a:bodyPr>
          <a:lstStyle/>
          <a:p>
            <a:pPr>
              <a:buFont typeface="Arial" charset="0"/>
              <a:buNone/>
              <a:defRPr/>
            </a:pPr>
            <a:r>
              <a:rPr lang="en-IE" sz="2400" b="1" dirty="0"/>
              <a:t>Appendix 2 contains 111 different measures. Here are some key themes:</a:t>
            </a:r>
          </a:p>
        </p:txBody>
      </p:sp>
      <p:sp>
        <p:nvSpPr>
          <p:cNvPr id="3" name="Oval 2">
            <a:extLst>
              <a:ext uri="{FF2B5EF4-FFF2-40B4-BE49-F238E27FC236}">
                <a16:creationId xmlns:a16="http://schemas.microsoft.com/office/drawing/2014/main" id="{37A091F8-E4F1-4EF5-9BB0-A9F72A5CBAC0}"/>
              </a:ext>
            </a:extLst>
          </p:cNvPr>
          <p:cNvSpPr/>
          <p:nvPr/>
        </p:nvSpPr>
        <p:spPr>
          <a:xfrm>
            <a:off x="2182615" y="1828997"/>
            <a:ext cx="1942039" cy="946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350" b="1" dirty="0">
                <a:ea typeface="Times New Roman" panose="02020603050405020304" pitchFamily="18" charset="0"/>
                <a:cs typeface="Times New Roman" panose="02020603050405020304" pitchFamily="18" charset="0"/>
              </a:rPr>
              <a:t>Governance/ Implementation</a:t>
            </a:r>
          </a:p>
        </p:txBody>
      </p:sp>
      <p:sp>
        <p:nvSpPr>
          <p:cNvPr id="7" name="Oval 6">
            <a:extLst>
              <a:ext uri="{FF2B5EF4-FFF2-40B4-BE49-F238E27FC236}">
                <a16:creationId xmlns:a16="http://schemas.microsoft.com/office/drawing/2014/main" id="{0AC6DA15-E419-49F2-913C-A3C4359009EA}"/>
              </a:ext>
            </a:extLst>
          </p:cNvPr>
          <p:cNvSpPr/>
          <p:nvPr/>
        </p:nvSpPr>
        <p:spPr>
          <a:xfrm>
            <a:off x="4201107" y="1767810"/>
            <a:ext cx="1585216" cy="773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defRPr/>
            </a:pPr>
            <a:r>
              <a:rPr lang="en-GB" sz="1350" b="1" dirty="0">
                <a:ea typeface="Times New Roman" panose="02020603050405020304" pitchFamily="18" charset="0"/>
                <a:cs typeface="Times New Roman" panose="02020603050405020304" pitchFamily="18" charset="0"/>
              </a:rPr>
              <a:t>Public Participation</a:t>
            </a:r>
          </a:p>
        </p:txBody>
      </p:sp>
      <p:sp>
        <p:nvSpPr>
          <p:cNvPr id="10" name="Oval 9">
            <a:extLst>
              <a:ext uri="{FF2B5EF4-FFF2-40B4-BE49-F238E27FC236}">
                <a16:creationId xmlns:a16="http://schemas.microsoft.com/office/drawing/2014/main" id="{F173E796-3F30-4621-A5AF-7CD87B1F5A1C}"/>
              </a:ext>
            </a:extLst>
          </p:cNvPr>
          <p:cNvSpPr/>
          <p:nvPr/>
        </p:nvSpPr>
        <p:spPr>
          <a:xfrm>
            <a:off x="5926446" y="1821144"/>
            <a:ext cx="1428227" cy="736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350" b="1" dirty="0">
              <a:ea typeface="Times New Roman" panose="02020603050405020304" pitchFamily="18" charset="0"/>
              <a:cs typeface="Times New Roman" panose="02020603050405020304" pitchFamily="18" charset="0"/>
            </a:endParaRPr>
          </a:p>
          <a:p>
            <a:pPr>
              <a:defRPr/>
            </a:pPr>
            <a:r>
              <a:rPr lang="en-GB" sz="1350" b="1" dirty="0">
                <a:ea typeface="Times New Roman" panose="02020603050405020304" pitchFamily="18" charset="0"/>
                <a:cs typeface="Times New Roman" panose="02020603050405020304" pitchFamily="18" charset="0"/>
              </a:rPr>
              <a:t>Agriculture</a:t>
            </a:r>
          </a:p>
          <a:p>
            <a:pPr>
              <a:defRPr/>
            </a:pPr>
            <a:endParaRPr lang="en-GB" sz="1350" b="1" dirty="0">
              <a:ea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A1642348-E950-4FDF-8AB6-8AE76C7D1A63}"/>
              </a:ext>
            </a:extLst>
          </p:cNvPr>
          <p:cNvSpPr/>
          <p:nvPr/>
        </p:nvSpPr>
        <p:spPr>
          <a:xfrm>
            <a:off x="7463460" y="1910013"/>
            <a:ext cx="2092004" cy="666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350" b="1" dirty="0">
              <a:ea typeface="Times New Roman" panose="02020603050405020304" pitchFamily="18" charset="0"/>
              <a:cs typeface="Times New Roman" panose="02020603050405020304" pitchFamily="18" charset="0"/>
            </a:endParaRPr>
          </a:p>
          <a:p>
            <a:pPr>
              <a:defRPr/>
            </a:pPr>
            <a:r>
              <a:rPr lang="en-GB" sz="1350" b="1" dirty="0">
                <a:ea typeface="Times New Roman" panose="02020603050405020304" pitchFamily="18" charset="0"/>
                <a:cs typeface="Times New Roman" panose="02020603050405020304" pitchFamily="18" charset="0"/>
              </a:rPr>
              <a:t>Hydromorphology/ Physical changes</a:t>
            </a:r>
          </a:p>
          <a:p>
            <a:pPr>
              <a:defRPr/>
            </a:pPr>
            <a:endParaRPr lang="en-GB" sz="1350" b="1" dirty="0">
              <a:ea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E3027414-0877-4118-9FFC-06CB0648D69E}"/>
              </a:ext>
            </a:extLst>
          </p:cNvPr>
          <p:cNvSpPr/>
          <p:nvPr/>
        </p:nvSpPr>
        <p:spPr>
          <a:xfrm>
            <a:off x="8621927" y="3330893"/>
            <a:ext cx="1526798" cy="666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350" b="1" dirty="0">
              <a:ea typeface="Times New Roman" panose="02020603050405020304" pitchFamily="18" charset="0"/>
              <a:cs typeface="Times New Roman" panose="02020603050405020304" pitchFamily="18" charset="0"/>
            </a:endParaRPr>
          </a:p>
          <a:p>
            <a:pPr algn="ctr">
              <a:defRPr/>
            </a:pPr>
            <a:r>
              <a:rPr lang="en-GB" sz="1350" b="1" dirty="0">
                <a:ea typeface="Times New Roman" panose="02020603050405020304" pitchFamily="18" charset="0"/>
                <a:cs typeface="Times New Roman" panose="02020603050405020304" pitchFamily="18" charset="0"/>
              </a:rPr>
              <a:t>Business</a:t>
            </a:r>
            <a:endParaRPr lang="en-GB" sz="1350" dirty="0">
              <a:ea typeface="Times New Roman" panose="02020603050405020304" pitchFamily="18" charset="0"/>
              <a:cs typeface="Times New Roman" panose="02020603050405020304" pitchFamily="18" charset="0"/>
            </a:endParaRPr>
          </a:p>
          <a:p>
            <a:pPr>
              <a:defRPr/>
            </a:pPr>
            <a:endParaRPr lang="en-GB" sz="1350" b="1" dirty="0">
              <a:ea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A48A1E11-8218-49B8-84B5-70C9269E9B87}"/>
              </a:ext>
            </a:extLst>
          </p:cNvPr>
          <p:cNvSpPr/>
          <p:nvPr/>
        </p:nvSpPr>
        <p:spPr>
          <a:xfrm>
            <a:off x="1889311" y="2892017"/>
            <a:ext cx="2092004" cy="666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350" b="1" dirty="0">
              <a:ea typeface="Times New Roman" panose="02020603050405020304" pitchFamily="18" charset="0"/>
              <a:cs typeface="Times New Roman" panose="02020603050405020304" pitchFamily="18" charset="0"/>
            </a:endParaRPr>
          </a:p>
          <a:p>
            <a:pPr>
              <a:defRPr/>
            </a:pPr>
            <a:endParaRPr lang="en-GB" sz="1350" b="1" dirty="0">
              <a:ea typeface="Times New Roman" panose="02020603050405020304" pitchFamily="18" charset="0"/>
              <a:cs typeface="Times New Roman" panose="02020603050405020304" pitchFamily="18" charset="0"/>
            </a:endParaRPr>
          </a:p>
          <a:p>
            <a:pPr algn="ctr">
              <a:defRPr/>
            </a:pPr>
            <a:r>
              <a:rPr lang="en-GB" sz="1350" b="1" dirty="0">
                <a:ea typeface="Times New Roman" panose="02020603050405020304" pitchFamily="18" charset="0"/>
                <a:cs typeface="Times New Roman" panose="02020603050405020304" pitchFamily="18" charset="0"/>
              </a:rPr>
              <a:t>Urban Wastewater</a:t>
            </a:r>
            <a:endParaRPr lang="en-GB" sz="1350" dirty="0">
              <a:ea typeface="Times New Roman" panose="02020603050405020304" pitchFamily="18" charset="0"/>
              <a:cs typeface="Times New Roman" panose="02020603050405020304" pitchFamily="18" charset="0"/>
            </a:endParaRPr>
          </a:p>
          <a:p>
            <a:pPr>
              <a:defRPr/>
            </a:pPr>
            <a:endParaRPr lang="en-GB" sz="1350" b="1" dirty="0">
              <a:ea typeface="Times New Roman" panose="02020603050405020304" pitchFamily="18" charset="0"/>
              <a:cs typeface="Times New Roman" panose="02020603050405020304" pitchFamily="18" charset="0"/>
            </a:endParaRPr>
          </a:p>
          <a:p>
            <a:pPr>
              <a:defRPr/>
            </a:pPr>
            <a:endParaRPr lang="en-GB" sz="1350" b="1" dirty="0">
              <a:ea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DE8CF75F-4C26-4ADF-8CCE-F774C70A7174}"/>
              </a:ext>
            </a:extLst>
          </p:cNvPr>
          <p:cNvSpPr/>
          <p:nvPr/>
        </p:nvSpPr>
        <p:spPr>
          <a:xfrm>
            <a:off x="2182614" y="3664235"/>
            <a:ext cx="1620124" cy="701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350" b="1" dirty="0">
                <a:ea typeface="Times New Roman" panose="02020603050405020304" pitchFamily="18" charset="0"/>
                <a:cs typeface="Times New Roman" panose="02020603050405020304" pitchFamily="18" charset="0"/>
              </a:rPr>
              <a:t>Surface Water run-off</a:t>
            </a:r>
          </a:p>
        </p:txBody>
      </p:sp>
      <p:sp>
        <p:nvSpPr>
          <p:cNvPr id="16" name="Oval 15">
            <a:extLst>
              <a:ext uri="{FF2B5EF4-FFF2-40B4-BE49-F238E27FC236}">
                <a16:creationId xmlns:a16="http://schemas.microsoft.com/office/drawing/2014/main" id="{2E729BBF-6D0C-416A-920B-70CAAB9E187D}"/>
              </a:ext>
            </a:extLst>
          </p:cNvPr>
          <p:cNvSpPr/>
          <p:nvPr/>
        </p:nvSpPr>
        <p:spPr>
          <a:xfrm>
            <a:off x="2293780" y="4456962"/>
            <a:ext cx="1428227" cy="736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350" b="1" dirty="0">
                <a:ea typeface="Times New Roman" panose="02020603050405020304" pitchFamily="18" charset="0"/>
                <a:cs typeface="Times New Roman" panose="02020603050405020304" pitchFamily="18" charset="0"/>
              </a:rPr>
              <a:t>Septic Tanks</a:t>
            </a:r>
          </a:p>
        </p:txBody>
      </p:sp>
      <p:sp>
        <p:nvSpPr>
          <p:cNvPr id="17" name="Oval 16">
            <a:extLst>
              <a:ext uri="{FF2B5EF4-FFF2-40B4-BE49-F238E27FC236}">
                <a16:creationId xmlns:a16="http://schemas.microsoft.com/office/drawing/2014/main" id="{8ABDE0F1-FE7B-4530-909A-52FFD7AE41CB}"/>
              </a:ext>
            </a:extLst>
          </p:cNvPr>
          <p:cNvSpPr/>
          <p:nvPr/>
        </p:nvSpPr>
        <p:spPr>
          <a:xfrm>
            <a:off x="3539491" y="4892318"/>
            <a:ext cx="1411746" cy="866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350" b="1" dirty="0">
                <a:ea typeface="Times New Roman" panose="02020603050405020304" pitchFamily="18" charset="0"/>
                <a:cs typeface="Times New Roman" panose="02020603050405020304" pitchFamily="18" charset="0"/>
              </a:rPr>
              <a:t>Peat Extraction</a:t>
            </a:r>
          </a:p>
        </p:txBody>
      </p:sp>
      <p:sp>
        <p:nvSpPr>
          <p:cNvPr id="18" name="Oval 17">
            <a:extLst>
              <a:ext uri="{FF2B5EF4-FFF2-40B4-BE49-F238E27FC236}">
                <a16:creationId xmlns:a16="http://schemas.microsoft.com/office/drawing/2014/main" id="{340F97BE-A7AC-45C6-AE58-C2945F14C306}"/>
              </a:ext>
            </a:extLst>
          </p:cNvPr>
          <p:cNvSpPr/>
          <p:nvPr/>
        </p:nvSpPr>
        <p:spPr>
          <a:xfrm>
            <a:off x="4994226" y="5027035"/>
            <a:ext cx="1778465" cy="666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350" b="1" dirty="0">
              <a:ea typeface="Times New Roman" panose="02020603050405020304" pitchFamily="18" charset="0"/>
              <a:cs typeface="Times New Roman" panose="02020603050405020304" pitchFamily="18" charset="0"/>
            </a:endParaRPr>
          </a:p>
          <a:p>
            <a:pPr>
              <a:defRPr/>
            </a:pPr>
            <a:endParaRPr lang="en-GB" sz="1350" b="1" dirty="0">
              <a:ea typeface="Times New Roman" panose="02020603050405020304" pitchFamily="18" charset="0"/>
              <a:cs typeface="Times New Roman" panose="02020603050405020304" pitchFamily="18" charset="0"/>
            </a:endParaRPr>
          </a:p>
          <a:p>
            <a:pPr algn="ctr">
              <a:defRPr/>
            </a:pPr>
            <a:r>
              <a:rPr lang="en-GB" sz="1350" b="1" dirty="0">
                <a:ea typeface="Times New Roman" panose="02020603050405020304" pitchFamily="18" charset="0"/>
                <a:cs typeface="Times New Roman" panose="02020603050405020304" pitchFamily="18" charset="0"/>
              </a:rPr>
              <a:t>Drinking Water</a:t>
            </a:r>
            <a:endParaRPr lang="en-GB" sz="1350" dirty="0">
              <a:ea typeface="Times New Roman" panose="02020603050405020304" pitchFamily="18" charset="0"/>
              <a:cs typeface="Times New Roman" panose="02020603050405020304" pitchFamily="18" charset="0"/>
            </a:endParaRPr>
          </a:p>
          <a:p>
            <a:pPr>
              <a:defRPr/>
            </a:pPr>
            <a:endParaRPr lang="en-GB" sz="1350" b="1" dirty="0">
              <a:ea typeface="Times New Roman" panose="02020603050405020304" pitchFamily="18" charset="0"/>
              <a:cs typeface="Times New Roman" panose="02020603050405020304" pitchFamily="18" charset="0"/>
            </a:endParaRPr>
          </a:p>
          <a:p>
            <a:pPr>
              <a:defRPr/>
            </a:pPr>
            <a:endParaRPr lang="en-GB" sz="1350" b="1" dirty="0">
              <a:ea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F6B6EF4F-36BB-45A7-949A-97F948552A71}"/>
              </a:ext>
            </a:extLst>
          </p:cNvPr>
          <p:cNvSpPr/>
          <p:nvPr/>
        </p:nvSpPr>
        <p:spPr>
          <a:xfrm>
            <a:off x="6815679" y="4939524"/>
            <a:ext cx="1428227" cy="736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350" b="1" dirty="0">
                <a:ea typeface="Times New Roman" panose="02020603050405020304" pitchFamily="18" charset="0"/>
                <a:cs typeface="Times New Roman" panose="02020603050405020304" pitchFamily="18" charset="0"/>
              </a:rPr>
              <a:t>Invasive Species</a:t>
            </a:r>
          </a:p>
        </p:txBody>
      </p:sp>
      <p:sp>
        <p:nvSpPr>
          <p:cNvPr id="20" name="Oval 19">
            <a:extLst>
              <a:ext uri="{FF2B5EF4-FFF2-40B4-BE49-F238E27FC236}">
                <a16:creationId xmlns:a16="http://schemas.microsoft.com/office/drawing/2014/main" id="{40EB3CCC-1DC6-483B-9889-C717DACD9EB6}"/>
              </a:ext>
            </a:extLst>
          </p:cNvPr>
          <p:cNvSpPr/>
          <p:nvPr/>
        </p:nvSpPr>
        <p:spPr>
          <a:xfrm>
            <a:off x="8286893" y="4892318"/>
            <a:ext cx="1581952" cy="736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350" b="1" dirty="0">
                <a:ea typeface="Times New Roman" panose="02020603050405020304" pitchFamily="18" charset="0"/>
                <a:cs typeface="Times New Roman" panose="02020603050405020304" pitchFamily="18" charset="0"/>
              </a:rPr>
              <a:t>Aquaculture</a:t>
            </a:r>
          </a:p>
        </p:txBody>
      </p:sp>
      <p:sp>
        <p:nvSpPr>
          <p:cNvPr id="21" name="Oval 20">
            <a:extLst>
              <a:ext uri="{FF2B5EF4-FFF2-40B4-BE49-F238E27FC236}">
                <a16:creationId xmlns:a16="http://schemas.microsoft.com/office/drawing/2014/main" id="{E313D5A4-642D-4AFD-AC36-ACFFBD9CF81D}"/>
              </a:ext>
            </a:extLst>
          </p:cNvPr>
          <p:cNvSpPr/>
          <p:nvPr/>
        </p:nvSpPr>
        <p:spPr>
          <a:xfrm>
            <a:off x="8616162" y="4119471"/>
            <a:ext cx="1620124" cy="701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350" b="1" dirty="0">
                <a:ea typeface="Times New Roman" panose="02020603050405020304" pitchFamily="18" charset="0"/>
                <a:cs typeface="Times New Roman" panose="02020603050405020304" pitchFamily="18" charset="0"/>
              </a:rPr>
              <a:t>Land Use Planning</a:t>
            </a:r>
          </a:p>
        </p:txBody>
      </p:sp>
      <p:sp>
        <p:nvSpPr>
          <p:cNvPr id="24" name="Oval 23">
            <a:extLst>
              <a:ext uri="{FF2B5EF4-FFF2-40B4-BE49-F238E27FC236}">
                <a16:creationId xmlns:a16="http://schemas.microsoft.com/office/drawing/2014/main" id="{1271FAA8-E2A5-4808-B913-6A5B304BE998}"/>
              </a:ext>
            </a:extLst>
          </p:cNvPr>
          <p:cNvSpPr/>
          <p:nvPr/>
        </p:nvSpPr>
        <p:spPr>
          <a:xfrm>
            <a:off x="8957488" y="2542316"/>
            <a:ext cx="1278798" cy="666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350" b="1" dirty="0">
                <a:ea typeface="Times New Roman" panose="02020603050405020304" pitchFamily="18" charset="0"/>
                <a:cs typeface="Times New Roman" panose="02020603050405020304" pitchFamily="18" charset="0"/>
              </a:rPr>
              <a:t>Forestry</a:t>
            </a:r>
          </a:p>
        </p:txBody>
      </p:sp>
      <p:sp>
        <p:nvSpPr>
          <p:cNvPr id="26" name="Oval 25">
            <a:extLst>
              <a:ext uri="{FF2B5EF4-FFF2-40B4-BE49-F238E27FC236}">
                <a16:creationId xmlns:a16="http://schemas.microsoft.com/office/drawing/2014/main" id="{71D1407A-B4A4-4612-9795-1F5030A75556}"/>
              </a:ext>
            </a:extLst>
          </p:cNvPr>
          <p:cNvSpPr/>
          <p:nvPr/>
        </p:nvSpPr>
        <p:spPr>
          <a:xfrm>
            <a:off x="3980984" y="2919306"/>
            <a:ext cx="4299885" cy="1804088"/>
          </a:xfrm>
          <a:prstGeom prst="ellipse">
            <a:avLst/>
          </a:prstGeom>
          <a:solidFill>
            <a:srgbClr val="EBF1DE">
              <a:alpha val="58039"/>
            </a:srgb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02060"/>
                </a:solidFill>
              </a:rPr>
              <a:t>Programme of Measures</a:t>
            </a:r>
          </a:p>
          <a:p>
            <a:pPr algn="ctr"/>
            <a:r>
              <a:rPr lang="en-GB" sz="2100" b="1" i="1" dirty="0">
                <a:solidFill>
                  <a:srgbClr val="002060"/>
                </a:solidFill>
              </a:rPr>
              <a:t>(2022 – 2027)</a:t>
            </a:r>
          </a:p>
        </p:txBody>
      </p:sp>
      <p:cxnSp>
        <p:nvCxnSpPr>
          <p:cNvPr id="29" name="Straight Connector 28">
            <a:extLst>
              <a:ext uri="{FF2B5EF4-FFF2-40B4-BE49-F238E27FC236}">
                <a16:creationId xmlns:a16="http://schemas.microsoft.com/office/drawing/2014/main" id="{B4FA4536-0EF8-4188-B067-962A3A44AF73}"/>
              </a:ext>
            </a:extLst>
          </p:cNvPr>
          <p:cNvCxnSpPr/>
          <p:nvPr/>
        </p:nvCxnSpPr>
        <p:spPr>
          <a:xfrm flipH="1" flipV="1">
            <a:off x="3802738" y="2628317"/>
            <a:ext cx="983852" cy="503478"/>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111CA7F4-EE35-40A3-BF11-7015CF6F8A2B}"/>
              </a:ext>
            </a:extLst>
          </p:cNvPr>
          <p:cNvCxnSpPr>
            <a:cxnSpLocks/>
          </p:cNvCxnSpPr>
          <p:nvPr/>
        </p:nvCxnSpPr>
        <p:spPr>
          <a:xfrm flipH="1" flipV="1">
            <a:off x="5077332" y="2542315"/>
            <a:ext cx="159196" cy="451062"/>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D6BCB285-9614-4A2A-8242-1580BEFA754E}"/>
              </a:ext>
            </a:extLst>
          </p:cNvPr>
          <p:cNvCxnSpPr>
            <a:cxnSpLocks/>
          </p:cNvCxnSpPr>
          <p:nvPr/>
        </p:nvCxnSpPr>
        <p:spPr>
          <a:xfrm flipV="1">
            <a:off x="6504236" y="2556622"/>
            <a:ext cx="67124" cy="362684"/>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17E61F70-7AAD-4F81-98A0-C70CDB6914A7}"/>
              </a:ext>
            </a:extLst>
          </p:cNvPr>
          <p:cNvCxnSpPr>
            <a:cxnSpLocks/>
          </p:cNvCxnSpPr>
          <p:nvPr/>
        </p:nvCxnSpPr>
        <p:spPr>
          <a:xfrm flipV="1">
            <a:off x="7529792" y="2538230"/>
            <a:ext cx="514799" cy="593567"/>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C146243C-7510-489E-917B-10213FE21461}"/>
              </a:ext>
            </a:extLst>
          </p:cNvPr>
          <p:cNvCxnSpPr>
            <a:cxnSpLocks/>
          </p:cNvCxnSpPr>
          <p:nvPr/>
        </p:nvCxnSpPr>
        <p:spPr>
          <a:xfrm flipV="1">
            <a:off x="8120822" y="2928576"/>
            <a:ext cx="836666" cy="545831"/>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id="{A1E8B954-E02C-448E-A13A-C65E62ACFB09}"/>
              </a:ext>
            </a:extLst>
          </p:cNvPr>
          <p:cNvCxnSpPr>
            <a:cxnSpLocks/>
          </p:cNvCxnSpPr>
          <p:nvPr/>
        </p:nvCxnSpPr>
        <p:spPr>
          <a:xfrm flipV="1">
            <a:off x="8286893" y="3668167"/>
            <a:ext cx="326116" cy="35131"/>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id="{5004F0D1-7EE9-4807-81C2-90C2B45B5A05}"/>
              </a:ext>
            </a:extLst>
          </p:cNvPr>
          <p:cNvCxnSpPr>
            <a:cxnSpLocks/>
          </p:cNvCxnSpPr>
          <p:nvPr/>
        </p:nvCxnSpPr>
        <p:spPr>
          <a:xfrm>
            <a:off x="8120823" y="4188098"/>
            <a:ext cx="533602" cy="264513"/>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a:extLst>
              <a:ext uri="{FF2B5EF4-FFF2-40B4-BE49-F238E27FC236}">
                <a16:creationId xmlns:a16="http://schemas.microsoft.com/office/drawing/2014/main" id="{095A8921-BA0A-4D09-9E3A-160DD02AACEA}"/>
              </a:ext>
            </a:extLst>
          </p:cNvPr>
          <p:cNvCxnSpPr>
            <a:cxnSpLocks/>
          </p:cNvCxnSpPr>
          <p:nvPr/>
        </p:nvCxnSpPr>
        <p:spPr>
          <a:xfrm>
            <a:off x="7787191" y="4416987"/>
            <a:ext cx="661325" cy="622798"/>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a:extLst>
              <a:ext uri="{FF2B5EF4-FFF2-40B4-BE49-F238E27FC236}">
                <a16:creationId xmlns:a16="http://schemas.microsoft.com/office/drawing/2014/main" id="{8E4EB874-13E6-4B22-BB59-BABEABBA9AAF}"/>
              </a:ext>
            </a:extLst>
          </p:cNvPr>
          <p:cNvCxnSpPr>
            <a:cxnSpLocks/>
          </p:cNvCxnSpPr>
          <p:nvPr/>
        </p:nvCxnSpPr>
        <p:spPr>
          <a:xfrm>
            <a:off x="7310617" y="4607405"/>
            <a:ext cx="114785" cy="335972"/>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a16="http://schemas.microsoft.com/office/drawing/2014/main" id="{DEB066F9-02A8-4C43-A773-AD9951323DF8}"/>
              </a:ext>
            </a:extLst>
          </p:cNvPr>
          <p:cNvCxnSpPr>
            <a:cxnSpLocks/>
          </p:cNvCxnSpPr>
          <p:nvPr/>
        </p:nvCxnSpPr>
        <p:spPr>
          <a:xfrm flipH="1">
            <a:off x="5769843" y="4723394"/>
            <a:ext cx="16481" cy="311399"/>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a:extLst>
              <a:ext uri="{FF2B5EF4-FFF2-40B4-BE49-F238E27FC236}">
                <a16:creationId xmlns:a16="http://schemas.microsoft.com/office/drawing/2014/main" id="{3BD1AFCD-BD73-4215-913F-D62C37E45CBB}"/>
              </a:ext>
            </a:extLst>
          </p:cNvPr>
          <p:cNvCxnSpPr>
            <a:cxnSpLocks/>
          </p:cNvCxnSpPr>
          <p:nvPr/>
        </p:nvCxnSpPr>
        <p:spPr>
          <a:xfrm flipH="1">
            <a:off x="4565162" y="4525548"/>
            <a:ext cx="302010" cy="380835"/>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a:extLst>
              <a:ext uri="{FF2B5EF4-FFF2-40B4-BE49-F238E27FC236}">
                <a16:creationId xmlns:a16="http://schemas.microsoft.com/office/drawing/2014/main" id="{E1AF5C8B-3DF9-4F2B-8D29-53271876BABD}"/>
              </a:ext>
            </a:extLst>
          </p:cNvPr>
          <p:cNvCxnSpPr>
            <a:cxnSpLocks/>
            <a:endCxn id="16" idx="7"/>
          </p:cNvCxnSpPr>
          <p:nvPr/>
        </p:nvCxnSpPr>
        <p:spPr>
          <a:xfrm flipH="1">
            <a:off x="3512847" y="4283290"/>
            <a:ext cx="758780" cy="281476"/>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a:extLst>
              <a:ext uri="{FF2B5EF4-FFF2-40B4-BE49-F238E27FC236}">
                <a16:creationId xmlns:a16="http://schemas.microsoft.com/office/drawing/2014/main" id="{6CC2E74E-58D9-4CC3-BAE2-CBB894BEB9CE}"/>
              </a:ext>
            </a:extLst>
          </p:cNvPr>
          <p:cNvCxnSpPr>
            <a:cxnSpLocks/>
          </p:cNvCxnSpPr>
          <p:nvPr/>
        </p:nvCxnSpPr>
        <p:spPr>
          <a:xfrm flipH="1" flipV="1">
            <a:off x="3751236" y="3918973"/>
            <a:ext cx="259714" cy="7753"/>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a:extLst>
              <a:ext uri="{FF2B5EF4-FFF2-40B4-BE49-F238E27FC236}">
                <a16:creationId xmlns:a16="http://schemas.microsoft.com/office/drawing/2014/main" id="{2A1481C9-302F-48B2-9020-1155C57F233E}"/>
              </a:ext>
            </a:extLst>
          </p:cNvPr>
          <p:cNvCxnSpPr>
            <a:cxnSpLocks/>
          </p:cNvCxnSpPr>
          <p:nvPr/>
        </p:nvCxnSpPr>
        <p:spPr>
          <a:xfrm flipH="1" flipV="1">
            <a:off x="3922525" y="3314541"/>
            <a:ext cx="278582" cy="108243"/>
          </a:xfrm>
          <a:prstGeom prst="line">
            <a:avLst/>
          </a:prstGeom>
          <a:ln w="28575"/>
        </p:spPr>
        <p:style>
          <a:lnRef idx="2">
            <a:schemeClr val="accent1">
              <a:shade val="50000"/>
            </a:schemeClr>
          </a:lnRef>
          <a:fillRef idx="1">
            <a:schemeClr val="accent1"/>
          </a:fillRef>
          <a:effectRef idx="0">
            <a:schemeClr val="accent1"/>
          </a:effectRef>
          <a:fontRef idx="minor">
            <a:schemeClr val="lt1"/>
          </a:fontRef>
        </p:style>
      </p:cxnSp>
      <p:pic>
        <p:nvPicPr>
          <p:cNvPr id="33" name="Picture 32">
            <a:extLst>
              <a:ext uri="{FF2B5EF4-FFF2-40B4-BE49-F238E27FC236}">
                <a16:creationId xmlns:a16="http://schemas.microsoft.com/office/drawing/2014/main" id="{F5A29438-9692-4492-9C13-2CE22AFDF3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6871" y="-15993"/>
            <a:ext cx="1428227" cy="2034352"/>
          </a:xfrm>
          <a:prstGeom prst="rect">
            <a:avLst/>
          </a:prstGeom>
          <a:ln>
            <a:solidFill>
              <a:schemeClr val="bg2">
                <a:lumMod val="75000"/>
              </a:schemeClr>
            </a:solidFill>
          </a:ln>
        </p:spPr>
      </p:pic>
      <p:pic>
        <p:nvPicPr>
          <p:cNvPr id="4" name="Picture 3">
            <a:extLst>
              <a:ext uri="{FF2B5EF4-FFF2-40B4-BE49-F238E27FC236}">
                <a16:creationId xmlns:a16="http://schemas.microsoft.com/office/drawing/2014/main" id="{384470F4-41B9-4AEF-9D0C-030C9D7681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1096" y="5969164"/>
            <a:ext cx="1926503" cy="877900"/>
          </a:xfrm>
          <a:prstGeom prst="rect">
            <a:avLst/>
          </a:prstGeom>
        </p:spPr>
      </p:pic>
    </p:spTree>
    <p:extLst>
      <p:ext uri="{BB962C8B-B14F-4D97-AF65-F5344CB8AC3E}">
        <p14:creationId xmlns:p14="http://schemas.microsoft.com/office/powerpoint/2010/main" val="338610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A5DA14-F793-416C-83C4-696507A46801}"/>
              </a:ext>
            </a:extLst>
          </p:cNvPr>
          <p:cNvSpPr>
            <a:spLocks noGrp="1"/>
          </p:cNvSpPr>
          <p:nvPr>
            <p:ph idx="1"/>
          </p:nvPr>
        </p:nvSpPr>
        <p:spPr>
          <a:xfrm>
            <a:off x="1883545" y="1829495"/>
            <a:ext cx="8660168" cy="4328536"/>
          </a:xfrm>
        </p:spPr>
        <p:txBody>
          <a:bodyPr>
            <a:normAutofit fontScale="92500" lnSpcReduction="10000"/>
          </a:bodyPr>
          <a:lstStyle/>
          <a:p>
            <a:pPr marL="0" indent="0">
              <a:lnSpc>
                <a:spcPct val="107000"/>
              </a:lnSpc>
              <a:buNone/>
            </a:pPr>
            <a:r>
              <a:rPr lang="en-GB" sz="2600" dirty="0">
                <a:latin typeface="Calibri" panose="020F0502020204030204" pitchFamily="34" charset="0"/>
                <a:ea typeface="Calibri" panose="020F0502020204030204" pitchFamily="34" charset="0"/>
                <a:cs typeface="Times New Roman" panose="02020603050405020304" pitchFamily="18" charset="0"/>
              </a:rPr>
              <a:t>12 actions focused on urban wastewater treatment plants and run-off from urban areas including</a:t>
            </a:r>
            <a:endParaRPr lang="en-IE" sz="2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2600" dirty="0">
                <a:latin typeface="Calibri" panose="020F0502020204030204" pitchFamily="34" charset="0"/>
                <a:ea typeface="Calibri" panose="020F0502020204030204" pitchFamily="34" charset="0"/>
                <a:cs typeface="Times New Roman" panose="02020603050405020304" pitchFamily="18" charset="0"/>
              </a:rPr>
              <a:t>Irish Water continued investment: €1.022bn in 83 </a:t>
            </a:r>
            <a:r>
              <a:rPr lang="en-GB" sz="2600" dirty="0" err="1">
                <a:latin typeface="Calibri" panose="020F0502020204030204" pitchFamily="34" charset="0"/>
                <a:ea typeface="Calibri" panose="020F0502020204030204" pitchFamily="34" charset="0"/>
                <a:cs typeface="Times New Roman" panose="02020603050405020304" pitchFamily="18" charset="0"/>
              </a:rPr>
              <a:t>wwtps</a:t>
            </a:r>
            <a:r>
              <a:rPr lang="en-GB" sz="2600" dirty="0">
                <a:latin typeface="Calibri" panose="020F0502020204030204" pitchFamily="34" charset="0"/>
                <a:ea typeface="Calibri" panose="020F0502020204030204" pitchFamily="34" charset="0"/>
                <a:cs typeface="Times New Roman" panose="02020603050405020304" pitchFamily="18" charset="0"/>
              </a:rPr>
              <a:t> and 10 collection networks between </a:t>
            </a:r>
            <a:r>
              <a:rPr lang="en-GB" sz="2600" dirty="0">
                <a:latin typeface="Calibri" panose="020F0502020204030204" pitchFamily="34" charset="0"/>
                <a:cs typeface="Times New Roman" panose="02020603050405020304" pitchFamily="18" charset="0"/>
              </a:rPr>
              <a:t>2020-2024</a:t>
            </a:r>
            <a:r>
              <a:rPr lang="en-IE" sz="2600" dirty="0">
                <a:latin typeface="Calibri" panose="020F0502020204030204" pitchFamily="34" charset="0"/>
                <a:cs typeface="Times New Roman" panose="02020603050405020304" pitchFamily="18" charset="0"/>
              </a:rPr>
              <a:t> </a:t>
            </a:r>
          </a:p>
          <a:p>
            <a:pPr marL="742950" lvl="1" indent="-285750">
              <a:lnSpc>
                <a:spcPct val="107000"/>
              </a:lnSpc>
              <a:buFont typeface="Courier New" panose="02070309020205020404" pitchFamily="49" charset="0"/>
              <a:buChar char="o"/>
            </a:pPr>
            <a:r>
              <a:rPr lang="en-GB" sz="2600" dirty="0">
                <a:latin typeface="Calibri" panose="020F0502020204030204" pitchFamily="34" charset="0"/>
                <a:ea typeface="Calibri" panose="020F0502020204030204" pitchFamily="34" charset="0"/>
                <a:cs typeface="Times New Roman" panose="02020603050405020304" pitchFamily="18" charset="0"/>
              </a:rPr>
              <a:t>Investment programme for unsewered </a:t>
            </a:r>
            <a:r>
              <a:rPr lang="en-GB" sz="2600" dirty="0">
                <a:latin typeface="Calibri" panose="020F0502020204030204" pitchFamily="34" charset="0"/>
                <a:cs typeface="Times New Roman" panose="02020603050405020304" pitchFamily="18" charset="0"/>
              </a:rPr>
              <a:t>villages</a:t>
            </a:r>
            <a:r>
              <a:rPr lang="en-IE" sz="2600" dirty="0">
                <a:latin typeface="Calibri" panose="020F0502020204030204" pitchFamily="34" charset="0"/>
                <a:cs typeface="Times New Roman" panose="02020603050405020304" pitchFamily="18" charset="0"/>
              </a:rPr>
              <a:t> </a:t>
            </a:r>
            <a:r>
              <a:rPr lang="en-IE" sz="2600" dirty="0">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buFont typeface="Courier New" panose="02070309020205020404" pitchFamily="49" charset="0"/>
              <a:buChar char="o"/>
            </a:pPr>
            <a:r>
              <a:rPr lang="en-GB" sz="2600" dirty="0">
                <a:latin typeface="Calibri" panose="020F0502020204030204" pitchFamily="34" charset="0"/>
                <a:ea typeface="Calibri" panose="020F0502020204030204" pitchFamily="34" charset="0"/>
                <a:cs typeface="Times New Roman" panose="02020603050405020304" pitchFamily="18" charset="0"/>
              </a:rPr>
              <a:t>EPA to review Waste Water Discharge Licences to ensure they appropriately reflect RBMP objectives</a:t>
            </a:r>
            <a:endParaRPr lang="en-IE" sz="2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2600" dirty="0">
                <a:latin typeface="Calibri" panose="020F0502020204030204" pitchFamily="34" charset="0"/>
                <a:ea typeface="Calibri" panose="020F0502020204030204" pitchFamily="34" charset="0"/>
                <a:cs typeface="Times New Roman" panose="02020603050405020304" pitchFamily="18" charset="0"/>
              </a:rPr>
              <a:t>Promote sustainable urban drainage systems nationally</a:t>
            </a:r>
            <a:endParaRPr lang="en-IE" sz="2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2600" dirty="0">
                <a:latin typeface="Calibri" panose="020F0502020204030204" pitchFamily="34" charset="0"/>
                <a:ea typeface="Calibri" panose="020F0502020204030204" pitchFamily="34" charset="0"/>
                <a:cs typeface="Times New Roman" panose="02020603050405020304" pitchFamily="18" charset="0"/>
              </a:rPr>
              <a:t>Bathing waters – develop approach to protect bather’s health outside current bathing water season in Dublin Bay and provide discretion to LA’s to expand bathing water season</a:t>
            </a:r>
            <a:endParaRPr lang="en-IE" sz="2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E" sz="4800" dirty="0"/>
          </a:p>
        </p:txBody>
      </p:sp>
      <p:sp>
        <p:nvSpPr>
          <p:cNvPr id="5" name="Title 1">
            <a:extLst>
              <a:ext uri="{FF2B5EF4-FFF2-40B4-BE49-F238E27FC236}">
                <a16:creationId xmlns:a16="http://schemas.microsoft.com/office/drawing/2014/main" id="{4C79F40C-27A5-4076-9512-E456A085D45D}"/>
              </a:ext>
            </a:extLst>
          </p:cNvPr>
          <p:cNvSpPr>
            <a:spLocks noGrp="1"/>
          </p:cNvSpPr>
          <p:nvPr>
            <p:ph type="title"/>
          </p:nvPr>
        </p:nvSpPr>
        <p:spPr>
          <a:xfrm>
            <a:off x="1942310" y="434826"/>
            <a:ext cx="7830864" cy="1143000"/>
          </a:xfrm>
        </p:spPr>
        <p:txBody>
          <a:bodyPr>
            <a:noAutofit/>
          </a:bodyPr>
          <a:lstStyle/>
          <a:p>
            <a:pPr algn="l"/>
            <a:r>
              <a:rPr lang="en-GB" sz="3600" b="1" dirty="0">
                <a:solidFill>
                  <a:srgbClr val="2F5496"/>
                </a:solidFill>
                <a:latin typeface="+mn-lt"/>
                <a:ea typeface="Times New Roman" panose="02020603050405020304" pitchFamily="18" charset="0"/>
                <a:cs typeface="Times New Roman" panose="02020603050405020304" pitchFamily="18" charset="0"/>
              </a:rPr>
              <a:t>Urban Wastewater Treatment Plants (Section 5.4.4</a:t>
            </a:r>
            <a:r>
              <a:rPr lang="en-GB" sz="36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a:t>
            </a:r>
            <a:endParaRPr lang="en-IE" sz="3600" dirty="0"/>
          </a:p>
        </p:txBody>
      </p:sp>
    </p:spTree>
    <p:extLst>
      <p:ext uri="{BB962C8B-B14F-4D97-AF65-F5344CB8AC3E}">
        <p14:creationId xmlns:p14="http://schemas.microsoft.com/office/powerpoint/2010/main" val="2934834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D47306DBA937488B7592D9BE6FA697" ma:contentTypeVersion="15" ma:contentTypeDescription="Create a new document." ma:contentTypeScope="" ma:versionID="fdbc7bf382fb01f965734e4d480d1f69">
  <xsd:schema xmlns:xsd="http://www.w3.org/2001/XMLSchema" xmlns:xs="http://www.w3.org/2001/XMLSchema" xmlns:p="http://schemas.microsoft.com/office/2006/metadata/properties" xmlns:ns1="http://schemas.microsoft.com/sharepoint/v3" xmlns:ns2="cadac456-4547-469c-a36e-7149de49dfc6" xmlns:ns3="01d88893-9d18-4a9a-a3f3-b220c465482b" targetNamespace="http://schemas.microsoft.com/office/2006/metadata/properties" ma:root="true" ma:fieldsID="f751f237e238626ad1af541bbf1ea9bd" ns1:_="" ns2:_="" ns3:_="">
    <xsd:import namespace="http://schemas.microsoft.com/sharepoint/v3"/>
    <xsd:import namespace="cadac456-4547-469c-a36e-7149de49dfc6"/>
    <xsd:import namespace="01d88893-9d18-4a9a-a3f3-b220c465482b"/>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dac456-4547-469c-a36e-7149de49dfc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d88893-9d18-4a9a-a3f3-b220c465482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D1B721-93AA-48FF-8DF6-7DE07FF2BD11}">
  <ds:schemaRefs>
    <ds:schemaRef ds:uri="http://schemas.microsoft.com/sharepoint/v3/contenttype/forms"/>
  </ds:schemaRefs>
</ds:datastoreItem>
</file>

<file path=customXml/itemProps2.xml><?xml version="1.0" encoding="utf-8"?>
<ds:datastoreItem xmlns:ds="http://schemas.openxmlformats.org/officeDocument/2006/customXml" ds:itemID="{F0AC6C55-0FA9-4F08-843A-1B84D08CF98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85F75E5-86DC-4F97-846C-35E064B5C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ac456-4547-469c-a36e-7149de49dfc6"/>
    <ds:schemaRef ds:uri="01d88893-9d18-4a9a-a3f3-b220c4654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TotalTime>
  <Words>888</Words>
  <Application>Microsoft Office PowerPoint</Application>
  <PresentationFormat>Widescreen</PresentationFormat>
  <Paragraphs>106</Paragraphs>
  <Slides>13</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Calibri Light</vt:lpstr>
      <vt:lpstr>Courier New</vt:lpstr>
      <vt:lpstr>Lato-Light</vt:lpstr>
      <vt:lpstr>Symbol</vt:lpstr>
      <vt:lpstr>Verdana</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Urban Wastewater Treatment Plants (Section 5.4.4)</vt:lpstr>
      <vt:lpstr>Agriculture  (Section 5.4.1)</vt:lpstr>
      <vt:lpstr>Hydromorphology/ Physical alterations (Section 5.4.2)</vt:lpstr>
      <vt:lpstr>Domestic wastewater treatment systems (Section 5.4.6)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Walsh</dc:creator>
  <cp:lastModifiedBy>Chris Galvin</cp:lastModifiedBy>
  <cp:revision>5</cp:revision>
  <dcterms:created xsi:type="dcterms:W3CDTF">2021-10-15T13:24:41Z</dcterms:created>
  <dcterms:modified xsi:type="dcterms:W3CDTF">2021-11-01T11:20:07Z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0x010100BDD47306DBA937488B7592D9BE6FA697</vt:lpwstr>
  </property>
</Properties>
</file>