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6" r:id="rId3"/>
    <p:sldId id="267" r:id="rId4"/>
    <p:sldId id="268" r:id="rId5"/>
    <p:sldId id="269" r:id="rId6"/>
    <p:sldId id="270" r:id="rId7"/>
    <p:sldId id="257" r:id="rId8"/>
    <p:sldId id="260" r:id="rId9"/>
    <p:sldId id="261" r:id="rId10"/>
    <p:sldId id="265" r:id="rId11"/>
    <p:sldId id="259" r:id="rId12"/>
    <p:sldId id="272" r:id="rId13"/>
    <p:sldId id="262" r:id="rId14"/>
    <p:sldId id="263" r:id="rId15"/>
    <p:sldId id="264"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84" autoAdjust="0"/>
  </p:normalViewPr>
  <p:slideViewPr>
    <p:cSldViewPr snapToGrid="0" snapToObjects="1" showGuides="1">
      <p:cViewPr varScale="1">
        <p:scale>
          <a:sx n="75" d="100"/>
          <a:sy n="75" d="100"/>
        </p:scale>
        <p:origin x="1666"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9EB13-B978-44FE-B9C8-9C02CB253D30}" type="datetimeFigureOut">
              <a:rPr lang="en-IE" smtClean="0"/>
              <a:t>02/11/2021</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64269-D233-447B-8420-9BB377574706}" type="slidenum">
              <a:rPr lang="en-IE" smtClean="0"/>
              <a:t>‹#›</a:t>
            </a:fld>
            <a:endParaRPr lang="en-IE"/>
          </a:p>
        </p:txBody>
      </p:sp>
    </p:spTree>
    <p:extLst>
      <p:ext uri="{BB962C8B-B14F-4D97-AF65-F5344CB8AC3E}">
        <p14:creationId xmlns:p14="http://schemas.microsoft.com/office/powerpoint/2010/main" val="14890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slides each x 4 people</a:t>
            </a:r>
          </a:p>
          <a:p>
            <a:pPr marL="228600" indent="-228600">
              <a:buAutoNum type="arabicPeriod"/>
            </a:pPr>
            <a:r>
              <a:rPr lang="en-GB" dirty="0" err="1"/>
              <a:t>Jagoda</a:t>
            </a:r>
            <a:r>
              <a:rPr lang="en-GB" dirty="0"/>
              <a:t> </a:t>
            </a:r>
          </a:p>
          <a:p>
            <a:pPr marL="228600" indent="-228600">
              <a:buAutoNum type="arabicPeriod"/>
            </a:pPr>
            <a:r>
              <a:rPr lang="en-GB" dirty="0"/>
              <a:t>Katherine +</a:t>
            </a:r>
            <a:r>
              <a:rPr lang="en-GB" baseline="0" dirty="0"/>
              <a:t> interagency</a:t>
            </a:r>
            <a:endParaRPr lang="en-GB" dirty="0"/>
          </a:p>
          <a:p>
            <a:pPr marL="228600" indent="-228600">
              <a:buAutoNum type="arabicPeriod"/>
            </a:pPr>
            <a:r>
              <a:rPr lang="en-GB" dirty="0"/>
              <a:t>Halimat </a:t>
            </a:r>
          </a:p>
          <a:p>
            <a:pPr marL="228600" indent="-228600">
              <a:buAutoNum type="arabicPeriod"/>
            </a:pPr>
            <a:r>
              <a:rPr lang="en-GB" dirty="0"/>
              <a:t>Izzie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a:t>
            </a:fld>
            <a:endParaRPr lang="en-IE"/>
          </a:p>
        </p:txBody>
      </p:sp>
    </p:spTree>
    <p:extLst>
      <p:ext uri="{BB962C8B-B14F-4D97-AF65-F5344CB8AC3E}">
        <p14:creationId xmlns:p14="http://schemas.microsoft.com/office/powerpoint/2010/main" val="355682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2</a:t>
            </a:fld>
            <a:endParaRPr lang="en-IE"/>
          </a:p>
        </p:txBody>
      </p:sp>
    </p:spTree>
    <p:extLst>
      <p:ext uri="{BB962C8B-B14F-4D97-AF65-F5344CB8AC3E}">
        <p14:creationId xmlns:p14="http://schemas.microsoft.com/office/powerpoint/2010/main" val="406898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3</a:t>
            </a:fld>
            <a:endParaRPr lang="en-IE"/>
          </a:p>
        </p:txBody>
      </p:sp>
    </p:spTree>
    <p:extLst>
      <p:ext uri="{BB962C8B-B14F-4D97-AF65-F5344CB8AC3E}">
        <p14:creationId xmlns:p14="http://schemas.microsoft.com/office/powerpoint/2010/main" val="397999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4</a:t>
            </a:fld>
            <a:endParaRPr lang="en-IE"/>
          </a:p>
        </p:txBody>
      </p:sp>
    </p:spTree>
    <p:extLst>
      <p:ext uri="{BB962C8B-B14F-4D97-AF65-F5344CB8AC3E}">
        <p14:creationId xmlns:p14="http://schemas.microsoft.com/office/powerpoint/2010/main" val="2287321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Katherine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6</a:t>
            </a:fld>
            <a:endParaRPr lang="en-IE"/>
          </a:p>
        </p:txBody>
      </p:sp>
    </p:spTree>
    <p:extLst>
      <p:ext uri="{BB962C8B-B14F-4D97-AF65-F5344CB8AC3E}">
        <p14:creationId xmlns:p14="http://schemas.microsoft.com/office/powerpoint/2010/main" val="171397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7</a:t>
            </a:fld>
            <a:endParaRPr lang="en-IE"/>
          </a:p>
        </p:txBody>
      </p:sp>
    </p:spTree>
    <p:extLst>
      <p:ext uri="{BB962C8B-B14F-4D97-AF65-F5344CB8AC3E}">
        <p14:creationId xmlns:p14="http://schemas.microsoft.com/office/powerpoint/2010/main" val="167164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9</a:t>
            </a:fld>
            <a:endParaRPr lang="en-IE"/>
          </a:p>
        </p:txBody>
      </p:sp>
    </p:spTree>
    <p:extLst>
      <p:ext uri="{BB962C8B-B14F-4D97-AF65-F5344CB8AC3E}">
        <p14:creationId xmlns:p14="http://schemas.microsoft.com/office/powerpoint/2010/main" val="78666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11</a:t>
            </a:fld>
            <a:endParaRPr lang="en-IE"/>
          </a:p>
        </p:txBody>
      </p:sp>
    </p:spTree>
    <p:extLst>
      <p:ext uri="{BB962C8B-B14F-4D97-AF65-F5344CB8AC3E}">
        <p14:creationId xmlns:p14="http://schemas.microsoft.com/office/powerpoint/2010/main" val="2120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83B30D92-FE90-BA47-8048-AE6BBD1AEB32}" type="datetimeFigureOut">
              <a:rPr lang="en-US"/>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83B30D92-FE90-BA47-8048-AE6BBD1AEB32}" type="datetimeFigureOut">
              <a:rPr lang="en-US"/>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83B30D92-FE90-BA47-8048-AE6BBD1AEB32}" type="datetimeFigureOut">
              <a:rPr lang="en-US"/>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83B30D92-FE90-BA47-8048-AE6BBD1AEB32}" type="datetimeFigureOut">
              <a:rPr lang="en-US"/>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83B30D92-FE90-BA47-8048-AE6BBD1AEB32}" type="datetimeFigureOut">
              <a:rPr lang="en-US"/>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83B30D92-FE90-BA47-8048-AE6BBD1AEB32}" type="datetimeFigureOut">
              <a:rPr lang="en-US"/>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83B30D92-FE90-BA47-8048-AE6BBD1AEB32}" type="datetimeFigureOut">
              <a:rPr lang="en-US"/>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83B30D92-FE90-BA47-8048-AE6BBD1AEB32}" type="datetimeFigureOut">
              <a:rPr lang="en-US"/>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30D92-FE90-BA47-8048-AE6BBD1AEB32}" type="datetimeFigureOut">
              <a:rPr lang="en-US"/>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83B30D92-FE90-BA47-8048-AE6BBD1AEB32}" type="datetimeFigureOut">
              <a:rPr lang="en-US"/>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83B30D92-FE90-BA47-8048-AE6BBD1AEB32}" type="datetimeFigureOut">
              <a:rPr lang="en-US"/>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A1E38-5C4B-DB42-B437-1A6A136C0DF1}"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30D92-FE90-BA47-8048-AE6BBD1AEB32}" type="datetimeFigureOut">
              <a:rPr lang="en-US"/>
              <a:pPr/>
              <a:t>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A1E38-5C4B-DB42-B437-1A6A136C0DF1}"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_PPT.png"/>
          <p:cNvPicPr>
            <a:picLocks noChangeAspect="1"/>
          </p:cNvPicPr>
          <p:nvPr/>
        </p:nvPicPr>
        <p:blipFill>
          <a:blip r:embed="rId3"/>
          <a:stretch>
            <a:fillRect/>
          </a:stretch>
        </p:blipFill>
        <p:spPr>
          <a:xfrm>
            <a:off x="6246" y="0"/>
            <a:ext cx="913150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9478" y="0"/>
            <a:ext cx="9144000" cy="6858000"/>
          </a:xfrm>
          <a:prstGeom prst="rect">
            <a:avLst/>
          </a:prstGeom>
        </p:spPr>
      </p:pic>
      <p:sp>
        <p:nvSpPr>
          <p:cNvPr id="6" name="TextBox 5"/>
          <p:cNvSpPr txBox="1"/>
          <p:nvPr/>
        </p:nvSpPr>
        <p:spPr>
          <a:xfrm>
            <a:off x="468924" y="2022228"/>
            <a:ext cx="4103076" cy="1846659"/>
          </a:xfrm>
          <a:prstGeom prst="rect">
            <a:avLst/>
          </a:prstGeom>
          <a:noFill/>
        </p:spPr>
        <p:txBody>
          <a:bodyPr wrap="square" rtlCol="0">
            <a:spAutoFit/>
          </a:bodyPr>
          <a:lstStyle/>
          <a:p>
            <a:r>
              <a:rPr lang="en-GB" sz="2400" b="1" dirty="0"/>
              <a:t>September </a:t>
            </a:r>
          </a:p>
          <a:p>
            <a:endParaRPr lang="en-GB" dirty="0"/>
          </a:p>
          <a:p>
            <a:r>
              <a:rPr lang="en-GB" dirty="0"/>
              <a:t>Climate Action Week Event took place and </a:t>
            </a:r>
          </a:p>
          <a:p>
            <a:r>
              <a:rPr lang="en-GB" dirty="0"/>
              <a:t>Mayor Peter Kavanagh launched the video of our Bin It To Win It campaign. </a:t>
            </a:r>
          </a:p>
        </p:txBody>
      </p:sp>
      <p:sp>
        <p:nvSpPr>
          <p:cNvPr id="7" name="TextBox 6"/>
          <p:cNvSpPr txBox="1"/>
          <p:nvPr/>
        </p:nvSpPr>
        <p:spPr>
          <a:xfrm>
            <a:off x="468924" y="1154214"/>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Update of our Work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96" y="4322551"/>
            <a:ext cx="2775712" cy="20817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380" y="2195634"/>
            <a:ext cx="3984696" cy="2989653"/>
          </a:xfrm>
          <a:prstGeom prst="rect">
            <a:avLst/>
          </a:prstGeom>
        </p:spPr>
      </p:pic>
    </p:spTree>
    <p:extLst>
      <p:ext uri="{BB962C8B-B14F-4D97-AF65-F5344CB8AC3E}">
        <p14:creationId xmlns:p14="http://schemas.microsoft.com/office/powerpoint/2010/main" val="426863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HAIRLE3.jpg"/>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468924" y="1172308"/>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Current work…..</a:t>
            </a:r>
          </a:p>
        </p:txBody>
      </p:sp>
      <p:sp>
        <p:nvSpPr>
          <p:cNvPr id="9" name="TextBox 8"/>
          <p:cNvSpPr txBox="1"/>
          <p:nvPr/>
        </p:nvSpPr>
        <p:spPr>
          <a:xfrm>
            <a:off x="349136" y="1664751"/>
            <a:ext cx="8277096" cy="4948738"/>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‘Bin It To Win It’ Posters to be sent to schools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Dail na nÓg workshops </a:t>
            </a:r>
          </a:p>
          <a:p>
            <a:pPr marL="285750" indent="-285750">
              <a:buFont typeface="Arial" panose="020B0604020202020204" pitchFamily="34" charset="0"/>
              <a:buChar char="•"/>
            </a:pPr>
            <a:endParaRPr lang="en-GB" b="1" dirty="0"/>
          </a:p>
          <a:p>
            <a:r>
              <a:rPr lang="en-GB" b="1" dirty="0"/>
              <a:t>Presentations to be made: </a:t>
            </a:r>
          </a:p>
          <a:p>
            <a:endParaRPr lang="en-GB" b="1" dirty="0"/>
          </a:p>
          <a:p>
            <a:pPr marL="285750" indent="-285750">
              <a:buFont typeface="Arial" panose="020B0604020202020204" pitchFamily="34" charset="0"/>
              <a:buChar char="•"/>
            </a:pPr>
            <a:r>
              <a:rPr lang="en-GB" dirty="0"/>
              <a:t>Presentation to Full Council 8</a:t>
            </a:r>
            <a:r>
              <a:rPr lang="en-GB" baseline="30000" dirty="0"/>
              <a:t>th</a:t>
            </a:r>
            <a:r>
              <a:rPr lang="en-GB" dirty="0"/>
              <a:t> November – 4 members</a:t>
            </a:r>
          </a:p>
          <a:p>
            <a:pPr marL="285750" indent="-285750">
              <a:buFont typeface="Arial" panose="020B0604020202020204" pitchFamily="34" charset="0"/>
              <a:buChar char="•"/>
            </a:pPr>
            <a:r>
              <a:rPr lang="en-GB" dirty="0"/>
              <a:t>Social Community and Equality Strategic Policy Committee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Ongoing AGM planning </a:t>
            </a:r>
          </a:p>
          <a:p>
            <a:pPr marL="285750" indent="-285750">
              <a:buFont typeface="Arial" panose="020B0604020202020204" pitchFamily="34" charset="0"/>
              <a:buChar char="•"/>
            </a:pPr>
            <a:r>
              <a:rPr lang="en-GB" dirty="0"/>
              <a:t>All principals received an email for registration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Full Members Meeting : 6/10/2021</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Please enjoy our campaign video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5375">
            <a:off x="6393979" y="1591747"/>
            <a:ext cx="2514972" cy="44839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9FF2-6887-4397-8185-07EFBEC0FB03}"/>
              </a:ext>
            </a:extLst>
          </p:cNvPr>
          <p:cNvSpPr>
            <a:spLocks noGrp="1"/>
          </p:cNvSpPr>
          <p:nvPr>
            <p:ph type="title"/>
          </p:nvPr>
        </p:nvSpPr>
        <p:spPr>
          <a:xfrm flipV="1">
            <a:off x="465513" y="1978428"/>
            <a:ext cx="8229600" cy="560791"/>
          </a:xfrm>
        </p:spPr>
        <p:txBody>
          <a:bodyPr>
            <a:normAutofit fontScale="90000"/>
          </a:bodyPr>
          <a:lstStyle/>
          <a:p>
            <a:endParaRPr lang="en-IE" dirty="0"/>
          </a:p>
        </p:txBody>
      </p:sp>
      <p:pic>
        <p:nvPicPr>
          <p:cNvPr id="4" name="Bin It to win it (1)">
            <a:hlinkClick r:id="" action="ppaction://media"/>
            <a:extLst>
              <a:ext uri="{FF2B5EF4-FFF2-40B4-BE49-F238E27FC236}">
                <a16:creationId xmlns:a16="http://schemas.microsoft.com/office/drawing/2014/main" id="{6673C26A-48FF-4ABB-8543-9D7D57C486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498" y="702425"/>
            <a:ext cx="8969004" cy="5045508"/>
          </a:xfrm>
        </p:spPr>
      </p:pic>
    </p:spTree>
    <p:extLst>
      <p:ext uri="{BB962C8B-B14F-4D97-AF65-F5344CB8AC3E}">
        <p14:creationId xmlns:p14="http://schemas.microsoft.com/office/powerpoint/2010/main" val="152928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HAIRLE3.jpg"/>
          <p:cNvPicPr>
            <a:picLocks noChangeAspect="1"/>
          </p:cNvPicPr>
          <p:nvPr/>
        </p:nvPicPr>
        <p:blipFill>
          <a:blip r:embed="rId2"/>
          <a:stretch>
            <a:fillRect/>
          </a:stretch>
        </p:blipFill>
        <p:spPr>
          <a:xfrm>
            <a:off x="0" y="0"/>
            <a:ext cx="9144000" cy="6858000"/>
          </a:xfrm>
          <a:prstGeom prst="rect">
            <a:avLst/>
          </a:prstGeom>
        </p:spPr>
      </p:pic>
      <p:sp>
        <p:nvSpPr>
          <p:cNvPr id="8" name="TextBox 7"/>
          <p:cNvSpPr txBox="1"/>
          <p:nvPr/>
        </p:nvSpPr>
        <p:spPr>
          <a:xfrm>
            <a:off x="1117316" y="92608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  Work plan for the rest of the year </a:t>
            </a:r>
          </a:p>
        </p:txBody>
      </p:sp>
      <p:sp>
        <p:nvSpPr>
          <p:cNvPr id="9" name="TextBox 8"/>
          <p:cNvSpPr txBox="1"/>
          <p:nvPr/>
        </p:nvSpPr>
        <p:spPr>
          <a:xfrm>
            <a:off x="385797" y="1708550"/>
            <a:ext cx="8108462" cy="5170646"/>
          </a:xfrm>
          <a:prstGeom prst="rect">
            <a:avLst/>
          </a:prstGeom>
          <a:noFill/>
        </p:spPr>
        <p:txBody>
          <a:bodyPr wrap="square" rtlCol="0">
            <a:spAutoFit/>
          </a:bodyPr>
          <a:lstStyle/>
          <a:p>
            <a:r>
              <a:rPr lang="en-GB" sz="2400" b="1" dirty="0"/>
              <a:t>November </a:t>
            </a:r>
          </a:p>
          <a:p>
            <a:endParaRPr lang="en-GB" dirty="0"/>
          </a:p>
          <a:p>
            <a:pPr marL="285750" indent="-285750">
              <a:buFont typeface="Arial" panose="020B0604020202020204" pitchFamily="34" charset="0"/>
              <a:buChar char="•"/>
            </a:pPr>
            <a:r>
              <a:rPr lang="en-GB" dirty="0"/>
              <a:t>AGM to be held on 4</a:t>
            </a:r>
            <a:r>
              <a:rPr lang="en-GB" baseline="30000" dirty="0"/>
              <a:t>th</a:t>
            </a:r>
            <a:r>
              <a:rPr lang="en-GB" dirty="0"/>
              <a:t> November </a:t>
            </a:r>
          </a:p>
          <a:p>
            <a:endParaRPr lang="en-GB" dirty="0"/>
          </a:p>
          <a:p>
            <a:r>
              <a:rPr lang="en-GB" b="1" dirty="0"/>
              <a:t>Presentation to be made: </a:t>
            </a:r>
          </a:p>
          <a:p>
            <a:endParaRPr lang="en-GB" dirty="0"/>
          </a:p>
          <a:p>
            <a:pPr marL="285750" indent="-285750">
              <a:buFont typeface="Arial" panose="020B0604020202020204" pitchFamily="34" charset="0"/>
              <a:buChar char="•"/>
            </a:pPr>
            <a:r>
              <a:rPr lang="en-GB" dirty="0"/>
              <a:t>Environment, Public Realm &amp; Climate Strategic Policy Committee </a:t>
            </a:r>
          </a:p>
          <a:p>
            <a:pPr marL="285750" indent="-285750">
              <a:buFont typeface="Arial" panose="020B0604020202020204" pitchFamily="34" charset="0"/>
              <a:buChar char="•"/>
            </a:pPr>
            <a:r>
              <a:rPr lang="en-GB" dirty="0"/>
              <a:t>Council Meeting </a:t>
            </a:r>
          </a:p>
          <a:p>
            <a:pPr marL="285750" indent="-285750">
              <a:buFont typeface="Arial" panose="020B0604020202020204" pitchFamily="34" charset="0"/>
              <a:buChar char="•"/>
            </a:pPr>
            <a:endParaRPr lang="en-GB" dirty="0"/>
          </a:p>
          <a:p>
            <a:r>
              <a:rPr lang="en-GB" b="1" dirty="0"/>
              <a:t>Ongoing work: </a:t>
            </a:r>
          </a:p>
          <a:p>
            <a:endParaRPr lang="en-GB" dirty="0"/>
          </a:p>
          <a:p>
            <a:pPr marL="285750" indent="-285750">
              <a:buFont typeface="Arial" panose="020B0604020202020204" pitchFamily="34" charset="0"/>
              <a:buChar char="•"/>
            </a:pPr>
            <a:r>
              <a:rPr lang="en-GB" dirty="0"/>
              <a:t>2 CYPSC sub committees representation </a:t>
            </a:r>
          </a:p>
          <a:p>
            <a:pPr marL="285750" indent="-285750">
              <a:buFont typeface="Arial" panose="020B0604020202020204" pitchFamily="34" charset="0"/>
              <a:buChar char="•"/>
            </a:pPr>
            <a:r>
              <a:rPr lang="en-GB" dirty="0"/>
              <a:t>Members Intro Meeting:  Following AGM </a:t>
            </a:r>
          </a:p>
          <a:p>
            <a:endParaRPr lang="en-GB" dirty="0"/>
          </a:p>
          <a:p>
            <a:pPr marL="285750" indent="-285750">
              <a:buFont typeface="Arial" panose="020B0604020202020204" pitchFamily="34" charset="0"/>
              <a:buChar char="•"/>
            </a:pPr>
            <a:r>
              <a:rPr lang="en-GB" dirty="0"/>
              <a:t>We are also getting stickers of our campaign for bins in schools, youth services, and public bins in parks and the street encouraging people to dispose of their waste responsibly. </a:t>
            </a:r>
          </a:p>
          <a:p>
            <a:r>
              <a:rPr lang="en-GB" dirty="0"/>
              <a:t> </a:t>
            </a:r>
            <a:endParaRPr lang="en-GB" sz="2400" dirty="0"/>
          </a:p>
        </p:txBody>
      </p:sp>
    </p:spTree>
    <p:extLst>
      <p:ext uri="{BB962C8B-B14F-4D97-AF65-F5344CB8AC3E}">
        <p14:creationId xmlns:p14="http://schemas.microsoft.com/office/powerpoint/2010/main" val="51075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HAIRLE3.jpg"/>
          <p:cNvPicPr>
            <a:picLocks noChangeAspect="1"/>
          </p:cNvPicPr>
          <p:nvPr/>
        </p:nvPicPr>
        <p:blipFill>
          <a:blip r:embed="rId2"/>
          <a:stretch>
            <a:fillRect/>
          </a:stretch>
        </p:blipFill>
        <p:spPr>
          <a:xfrm>
            <a:off x="0" y="0"/>
            <a:ext cx="9144000" cy="6858000"/>
          </a:xfrm>
          <a:prstGeom prst="rect">
            <a:avLst/>
          </a:prstGeom>
        </p:spPr>
      </p:pic>
      <p:sp>
        <p:nvSpPr>
          <p:cNvPr id="8" name="TextBox 7"/>
          <p:cNvSpPr txBox="1"/>
          <p:nvPr/>
        </p:nvSpPr>
        <p:spPr>
          <a:xfrm>
            <a:off x="468924" y="1172308"/>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Work plan for the rest of the year</a:t>
            </a:r>
          </a:p>
        </p:txBody>
      </p:sp>
      <p:sp>
        <p:nvSpPr>
          <p:cNvPr id="9" name="TextBox 8"/>
          <p:cNvSpPr txBox="1"/>
          <p:nvPr/>
        </p:nvSpPr>
        <p:spPr>
          <a:xfrm>
            <a:off x="382863" y="2022228"/>
            <a:ext cx="6243848" cy="2677656"/>
          </a:xfrm>
          <a:prstGeom prst="rect">
            <a:avLst/>
          </a:prstGeom>
          <a:noFill/>
        </p:spPr>
        <p:txBody>
          <a:bodyPr wrap="square" rtlCol="0">
            <a:spAutoFit/>
          </a:bodyPr>
          <a:lstStyle/>
          <a:p>
            <a:r>
              <a:rPr lang="en-GB" sz="2400" b="1" dirty="0"/>
              <a:t>December  </a:t>
            </a:r>
          </a:p>
          <a:p>
            <a:endParaRPr lang="en-GB" dirty="0"/>
          </a:p>
          <a:p>
            <a:pPr marL="285750" indent="-285750">
              <a:buFont typeface="Arial" panose="020B0604020202020204" pitchFamily="34" charset="0"/>
              <a:buChar char="•"/>
            </a:pPr>
            <a:r>
              <a:rPr lang="en-GB" dirty="0"/>
              <a:t>Dail na nÓg  to be held on 4</a:t>
            </a:r>
            <a:r>
              <a:rPr lang="en-GB" baseline="30000" dirty="0"/>
              <a:t>th</a:t>
            </a:r>
            <a:r>
              <a:rPr lang="en-GB" dirty="0"/>
              <a:t> December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Green Schools Leaflet/Brochure completed – pending funding</a:t>
            </a:r>
          </a:p>
          <a:p>
            <a:endParaRPr lang="en-GB" dirty="0"/>
          </a:p>
          <a:p>
            <a:pPr marL="285750" indent="-285750">
              <a:buFont typeface="Arial" panose="020B0604020202020204" pitchFamily="34" charset="0"/>
              <a:buChar char="•"/>
            </a:pPr>
            <a:r>
              <a:rPr lang="en-GB" dirty="0"/>
              <a:t>Social Media presence increased  – Instagram page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Full Members Meeting: TBC – Team Building </a:t>
            </a:r>
          </a:p>
        </p:txBody>
      </p:sp>
      <p:pic>
        <p:nvPicPr>
          <p:cNvPr id="1026" name="Picture 2" descr="Green Schools | St Brigids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6421">
            <a:off x="811433" y="4973656"/>
            <a:ext cx="1644974" cy="1095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áil na nÓg 2019 | Comhairle na nÓ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2229">
            <a:off x="6638067" y="3255425"/>
            <a:ext cx="2184593" cy="149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69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37148"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Future Plans </a:t>
            </a:r>
          </a:p>
        </p:txBody>
      </p:sp>
      <p:sp>
        <p:nvSpPr>
          <p:cNvPr id="6" name="TextBox 5"/>
          <p:cNvSpPr txBox="1"/>
          <p:nvPr/>
        </p:nvSpPr>
        <p:spPr>
          <a:xfrm>
            <a:off x="468923" y="2022228"/>
            <a:ext cx="8226189" cy="2585323"/>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Champion the idea of a Comhairle Flag for schools – pilot in south Dublin</a:t>
            </a:r>
          </a:p>
          <a:p>
            <a:r>
              <a:rPr lang="en-GB" dirty="0"/>
              <a:t> </a:t>
            </a:r>
          </a:p>
          <a:p>
            <a:pPr marL="285750" indent="-285750">
              <a:buFont typeface="Arial" panose="020B0604020202020204" pitchFamily="34" charset="0"/>
              <a:buChar char="•"/>
            </a:pPr>
            <a:r>
              <a:rPr lang="en-GB" dirty="0"/>
              <a:t>Share our campaign video as much as possible </a:t>
            </a:r>
          </a:p>
          <a:p>
            <a:endParaRPr lang="en-GB" dirty="0"/>
          </a:p>
          <a:p>
            <a:pPr marL="285750" indent="-285750">
              <a:buFont typeface="Arial" panose="020B0604020202020204" pitchFamily="34" charset="0"/>
              <a:buChar char="•"/>
            </a:pPr>
            <a:r>
              <a:rPr lang="en-GB" dirty="0"/>
              <a:t>Seek out funding for our Green Schools Brochure</a:t>
            </a:r>
          </a:p>
          <a:p>
            <a:r>
              <a:rPr lang="en-GB" dirty="0"/>
              <a:t> </a:t>
            </a:r>
          </a:p>
          <a:p>
            <a:pPr marL="285750" indent="-285750">
              <a:buFont typeface="Arial" panose="020B0604020202020204" pitchFamily="34" charset="0"/>
              <a:buChar char="•"/>
            </a:pPr>
            <a:r>
              <a:rPr lang="en-GB" dirty="0"/>
              <a:t>Increasing the membership to include ‘Seldom Heard’ young people </a:t>
            </a:r>
            <a:endParaRPr lang="en-IE" dirty="0"/>
          </a:p>
        </p:txBody>
      </p:sp>
    </p:spTree>
    <p:extLst>
      <p:ext uri="{BB962C8B-B14F-4D97-AF65-F5344CB8AC3E}">
        <p14:creationId xmlns:p14="http://schemas.microsoft.com/office/powerpoint/2010/main" val="1216907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125B-7FF1-44A0-AEDA-C32104871E83}"/>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9EBADB8D-9AC6-44B9-8E83-7A3841D8402D}"/>
              </a:ext>
            </a:extLst>
          </p:cNvPr>
          <p:cNvSpPr>
            <a:spLocks noGrp="1"/>
          </p:cNvSpPr>
          <p:nvPr>
            <p:ph idx="1"/>
          </p:nvPr>
        </p:nvSpPr>
        <p:spPr/>
        <p:txBody>
          <a:bodyPr/>
          <a:lstStyle/>
          <a:p>
            <a:endParaRPr lang="en-IE" dirty="0"/>
          </a:p>
        </p:txBody>
      </p:sp>
      <p:pic>
        <p:nvPicPr>
          <p:cNvPr id="4" name="Picture 3" descr="COMHAIRLE3.jpg">
            <a:extLst>
              <a:ext uri="{FF2B5EF4-FFF2-40B4-BE49-F238E27FC236}">
                <a16:creationId xmlns:a16="http://schemas.microsoft.com/office/drawing/2014/main" id="{5149F83A-416A-4A8F-81C0-09CF2ECB9D09}"/>
              </a:ext>
            </a:extLst>
          </p:cNvPr>
          <p:cNvPicPr>
            <a:picLocks noChangeAspect="1"/>
          </p:cNvPicPr>
          <p:nvPr/>
        </p:nvPicPr>
        <p:blipFill>
          <a:blip r:embed="rId2"/>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24DE0E09-F42E-4F12-8D75-D6A0C59B4995}"/>
              </a:ext>
            </a:extLst>
          </p:cNvPr>
          <p:cNvPicPr>
            <a:picLocks noChangeAspect="1"/>
          </p:cNvPicPr>
          <p:nvPr/>
        </p:nvPicPr>
        <p:blipFill>
          <a:blip r:embed="rId3"/>
          <a:stretch>
            <a:fillRect/>
          </a:stretch>
        </p:blipFill>
        <p:spPr>
          <a:xfrm>
            <a:off x="947650" y="1885771"/>
            <a:ext cx="7232073" cy="3079380"/>
          </a:xfrm>
          <a:prstGeom prst="rect">
            <a:avLst/>
          </a:prstGeom>
        </p:spPr>
      </p:pic>
    </p:spTree>
    <p:extLst>
      <p:ext uri="{BB962C8B-B14F-4D97-AF65-F5344CB8AC3E}">
        <p14:creationId xmlns:p14="http://schemas.microsoft.com/office/powerpoint/2010/main" val="131222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750775"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Introduction to Comhairle na nÓg	</a:t>
            </a:r>
          </a:p>
        </p:txBody>
      </p:sp>
      <p:sp>
        <p:nvSpPr>
          <p:cNvPr id="6" name="TextBox 5"/>
          <p:cNvSpPr txBox="1"/>
          <p:nvPr/>
        </p:nvSpPr>
        <p:spPr>
          <a:xfrm>
            <a:off x="468923" y="2131133"/>
            <a:ext cx="3953448" cy="3970318"/>
          </a:xfrm>
          <a:prstGeom prst="rect">
            <a:avLst/>
          </a:prstGeom>
          <a:noFill/>
        </p:spPr>
        <p:txBody>
          <a:bodyPr wrap="square" rtlCol="0">
            <a:spAutoFit/>
          </a:bodyPr>
          <a:lstStyle/>
          <a:p>
            <a:r>
              <a:rPr lang="en-GB" b="1" dirty="0"/>
              <a:t>Members to present; </a:t>
            </a:r>
          </a:p>
          <a:p>
            <a:pPr marL="285750" indent="-285750">
              <a:buFont typeface="Arial" panose="020B0604020202020204" pitchFamily="34" charset="0"/>
              <a:buChar char="•"/>
            </a:pPr>
            <a:r>
              <a:rPr lang="en-GB" dirty="0"/>
              <a:t>	Jagoda, Ellen and Melissa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How a Comhairle is formed? </a:t>
            </a:r>
          </a:p>
          <a:p>
            <a:pPr marL="742950" lvl="1" indent="-285750">
              <a:buFont typeface="Arial" panose="020B0604020202020204" pitchFamily="34" charset="0"/>
              <a:buChar char="•"/>
            </a:pPr>
            <a:r>
              <a:rPr lang="en-GB" dirty="0"/>
              <a:t>AGM </a:t>
            </a:r>
          </a:p>
          <a:p>
            <a:pPr marL="742950" lvl="1" indent="-285750">
              <a:buFont typeface="Arial" panose="020B0604020202020204" pitchFamily="34" charset="0"/>
              <a:buChar char="•"/>
            </a:pPr>
            <a:r>
              <a:rPr lang="en-GB" dirty="0"/>
              <a:t>Membership </a:t>
            </a:r>
          </a:p>
          <a:p>
            <a:endParaRPr lang="en-GB" dirty="0"/>
          </a:p>
          <a:p>
            <a:endParaRPr lang="en-GB" dirty="0"/>
          </a:p>
          <a:p>
            <a:r>
              <a:rPr lang="en-GB" b="1" dirty="0"/>
              <a:t>Topic</a:t>
            </a:r>
          </a:p>
          <a:p>
            <a:pPr marL="742950" lvl="1" indent="-285750">
              <a:buFont typeface="Arial" panose="020B0604020202020204" pitchFamily="34" charset="0"/>
              <a:buChar char="•"/>
            </a:pPr>
            <a:r>
              <a:rPr lang="en-GB" dirty="0"/>
              <a:t>2 years – Climate Action    Chosen at AGM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pic>
        <p:nvPicPr>
          <p:cNvPr id="2" name="Picture 1"/>
          <p:cNvPicPr>
            <a:picLocks noChangeAspect="1"/>
          </p:cNvPicPr>
          <p:nvPr/>
        </p:nvPicPr>
        <p:blipFill>
          <a:blip r:embed="rId4"/>
          <a:stretch>
            <a:fillRect/>
          </a:stretch>
        </p:blipFill>
        <p:spPr>
          <a:xfrm rot="1186281">
            <a:off x="4325209" y="2741035"/>
            <a:ext cx="4127860" cy="2994369"/>
          </a:xfrm>
          <a:prstGeom prst="rect">
            <a:avLst/>
          </a:prstGeom>
        </p:spPr>
      </p:pic>
    </p:spTree>
    <p:extLst>
      <p:ext uri="{BB962C8B-B14F-4D97-AF65-F5344CB8AC3E}">
        <p14:creationId xmlns:p14="http://schemas.microsoft.com/office/powerpoint/2010/main" val="97187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737148"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First 6 months  (Nov- April) </a:t>
            </a:r>
          </a:p>
        </p:txBody>
      </p:sp>
      <p:sp>
        <p:nvSpPr>
          <p:cNvPr id="6" name="TextBox 5"/>
          <p:cNvSpPr txBox="1"/>
          <p:nvPr/>
        </p:nvSpPr>
        <p:spPr>
          <a:xfrm>
            <a:off x="468924" y="2022228"/>
            <a:ext cx="8108462" cy="369332"/>
          </a:xfrm>
          <a:prstGeom prst="rect">
            <a:avLst/>
          </a:prstGeom>
          <a:noFill/>
        </p:spPr>
        <p:txBody>
          <a:bodyPr wrap="square" rtlCol="0">
            <a:spAutoFit/>
          </a:bodyPr>
          <a:lstStyle/>
          <a:p>
            <a:pPr marL="285750" indent="-285750">
              <a:buFont typeface="Arial" panose="020B0604020202020204" pitchFamily="34" charset="0"/>
              <a:buChar char="•"/>
            </a:pPr>
            <a:endParaRPr lang="en-IE" dirty="0"/>
          </a:p>
        </p:txBody>
      </p:sp>
      <p:sp>
        <p:nvSpPr>
          <p:cNvPr id="2" name="TextBox 1"/>
          <p:cNvSpPr txBox="1"/>
          <p:nvPr/>
        </p:nvSpPr>
        <p:spPr>
          <a:xfrm>
            <a:off x="737148" y="2022228"/>
            <a:ext cx="6565860" cy="3970318"/>
          </a:xfrm>
          <a:prstGeom prst="rect">
            <a:avLst/>
          </a:prstGeom>
          <a:noFill/>
        </p:spPr>
        <p:txBody>
          <a:bodyPr wrap="square" rtlCol="0">
            <a:spAutoFit/>
          </a:bodyPr>
          <a:lstStyle/>
          <a:p>
            <a:pPr marL="285750" indent="-285750">
              <a:buFont typeface="Arial" panose="020B0604020202020204" pitchFamily="34" charset="0"/>
              <a:buChar char="•"/>
            </a:pPr>
            <a:r>
              <a:rPr lang="en-GB" dirty="0"/>
              <a:t>Climate Conversations 2021 South Dublin with Fionnghuala, the Environmental Awareness and Climate Change Officer. We were chosen to be part of the National Dialogue. We had our opportunity to input into the Climate Action Plan.</a:t>
            </a:r>
          </a:p>
          <a:p>
            <a:endParaRPr lang="en-GB" dirty="0"/>
          </a:p>
          <a:p>
            <a:pPr marL="285750" indent="-285750">
              <a:buFont typeface="Arial" panose="020B0604020202020204" pitchFamily="34" charset="0"/>
              <a:buChar char="•"/>
            </a:pPr>
            <a:r>
              <a:rPr lang="en-GB" dirty="0"/>
              <a:t>Following our Climate Conversations with Fionnghuala, we met with her again for a Comhairle Meeting and decided on an achievable goal.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wanted to focus on 'Waste in Schools' ; food waste, proper disposal, sufficient number of bins, signage.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Survey was developed and distributed to 38 Post Primary Schools, Youthreach &amp; ALP. Responses returned was over 350</a:t>
            </a:r>
          </a:p>
        </p:txBody>
      </p:sp>
    </p:spTree>
    <p:extLst>
      <p:ext uri="{BB962C8B-B14F-4D97-AF65-F5344CB8AC3E}">
        <p14:creationId xmlns:p14="http://schemas.microsoft.com/office/powerpoint/2010/main" val="1509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578652"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Working on our Topic – Climate Action</a:t>
            </a:r>
          </a:p>
        </p:txBody>
      </p:sp>
      <p:sp>
        <p:nvSpPr>
          <p:cNvPr id="6" name="TextBox 5"/>
          <p:cNvSpPr txBox="1"/>
          <p:nvPr/>
        </p:nvSpPr>
        <p:spPr>
          <a:xfrm>
            <a:off x="578652" y="2022228"/>
            <a:ext cx="7998734" cy="4924425"/>
          </a:xfrm>
          <a:prstGeom prst="rect">
            <a:avLst/>
          </a:prstGeom>
          <a:noFill/>
        </p:spPr>
        <p:txBody>
          <a:bodyPr wrap="square" rtlCol="0">
            <a:spAutoFit/>
          </a:bodyPr>
          <a:lstStyle/>
          <a:p>
            <a:r>
              <a:rPr lang="en-GB" sz="2000" b="1" dirty="0"/>
              <a:t>Sub Groups established: </a:t>
            </a:r>
          </a:p>
          <a:p>
            <a:endParaRPr lang="en-GB" sz="2000" b="1" dirty="0"/>
          </a:p>
          <a:p>
            <a:pPr marL="342900" indent="-342900">
              <a:buFont typeface="+mj-lt"/>
              <a:buAutoNum type="arabicPeriod"/>
            </a:pPr>
            <a:r>
              <a:rPr lang="en-GB" dirty="0"/>
              <a:t>Letter to Principals</a:t>
            </a:r>
          </a:p>
          <a:p>
            <a:pPr marL="342900" indent="-342900">
              <a:buFont typeface="+mj-lt"/>
              <a:buAutoNum type="arabicPeriod"/>
            </a:pPr>
            <a:r>
              <a:rPr lang="en-GB" dirty="0"/>
              <a:t>Green Schools link </a:t>
            </a:r>
          </a:p>
          <a:p>
            <a:pPr marL="342900" indent="-342900">
              <a:buFont typeface="+mj-lt"/>
              <a:buAutoNum type="arabicPeriod"/>
            </a:pPr>
            <a:r>
              <a:rPr lang="en-GB" dirty="0"/>
              <a:t>Media Campaign </a:t>
            </a:r>
          </a:p>
          <a:p>
            <a:pPr marL="342900" indent="-342900">
              <a:buFont typeface="+mj-lt"/>
              <a:buAutoNum type="arabicPeriod"/>
            </a:pPr>
            <a:r>
              <a:rPr lang="en-GB" dirty="0"/>
              <a:t>Climate Action Week </a:t>
            </a:r>
          </a:p>
          <a:p>
            <a:endParaRPr lang="en-GB" dirty="0"/>
          </a:p>
          <a:p>
            <a:r>
              <a:rPr lang="en-GB" sz="2000" b="1" dirty="0"/>
              <a:t>Other work: </a:t>
            </a:r>
          </a:p>
          <a:p>
            <a:endParaRPr lang="en-GB" sz="2000" b="1" dirty="0"/>
          </a:p>
          <a:p>
            <a:pPr marL="285750" indent="-285750">
              <a:buFont typeface="Arial" panose="020B0604020202020204" pitchFamily="34" charset="0"/>
              <a:buChar char="•"/>
            </a:pPr>
            <a:r>
              <a:rPr lang="en-GB" dirty="0"/>
              <a:t>SDCC Climate Change Action Fund Bike Planters</a:t>
            </a:r>
          </a:p>
          <a:p>
            <a:endParaRPr lang="en-GB" dirty="0"/>
          </a:p>
          <a:p>
            <a:pPr marL="285750" indent="-285750">
              <a:buFont typeface="Arial" panose="020B0604020202020204" pitchFamily="34" charset="0"/>
              <a:buChar char="•"/>
            </a:pPr>
            <a:r>
              <a:rPr lang="en-GB" dirty="0"/>
              <a:t>Anticipate to maintain planters in working with Tidy Towns</a:t>
            </a:r>
          </a:p>
          <a:p>
            <a:endParaRPr lang="en-GB" dirty="0"/>
          </a:p>
          <a:p>
            <a:pPr marL="285750" indent="-285750">
              <a:buFont typeface="Arial" panose="020B0604020202020204" pitchFamily="34" charset="0"/>
              <a:buChar char="•"/>
            </a:pPr>
            <a:r>
              <a:rPr lang="en-IE" dirty="0"/>
              <a:t>Environmental Protection Agency Consultation – Jagoda participated</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58046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9478" y="0"/>
            <a:ext cx="9144000" cy="6858000"/>
          </a:xfrm>
          <a:prstGeom prst="rect">
            <a:avLst/>
          </a:prstGeom>
        </p:spPr>
      </p:pic>
      <p:sp>
        <p:nvSpPr>
          <p:cNvPr id="5" name="TextBox 4"/>
          <p:cNvSpPr txBox="1"/>
          <p:nvPr/>
        </p:nvSpPr>
        <p:spPr>
          <a:xfrm>
            <a:off x="578652"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Involvement in Council Work	</a:t>
            </a:r>
          </a:p>
        </p:txBody>
      </p:sp>
      <p:sp>
        <p:nvSpPr>
          <p:cNvPr id="6" name="TextBox 5"/>
          <p:cNvSpPr txBox="1"/>
          <p:nvPr/>
        </p:nvSpPr>
        <p:spPr>
          <a:xfrm>
            <a:off x="468924" y="2022228"/>
            <a:ext cx="8108462" cy="1477328"/>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Richard (Vice- PRO) has added his voice to the SDCC Pollinator Video</a:t>
            </a:r>
          </a:p>
          <a:p>
            <a:pPr marL="285750" indent="-285750">
              <a:buFont typeface="Arial" panose="020B0604020202020204" pitchFamily="34" charset="0"/>
              <a:buChar char="•"/>
            </a:pPr>
            <a:r>
              <a:rPr lang="en-GB" dirty="0"/>
              <a:t>Climate Action Week Promotional Video – Corkagh Park </a:t>
            </a:r>
            <a:endParaRPr lang="en-IE"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2" name="TextBox 1"/>
          <p:cNvSpPr txBox="1"/>
          <p:nvPr/>
        </p:nvSpPr>
        <p:spPr>
          <a:xfrm>
            <a:off x="841248" y="3121152"/>
            <a:ext cx="5425440" cy="2596896"/>
          </a:xfrm>
          <a:prstGeom prst="rect">
            <a:avLst/>
          </a:prstGeom>
          <a:noFill/>
        </p:spPr>
        <p:txBody>
          <a:bodyPr wrap="square" rtlCol="0">
            <a:spAutoFit/>
          </a:bodyPr>
          <a:lstStyle/>
          <a:p>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p:cNvPicPr>
            <a:picLocks noChangeAspect="1"/>
          </p:cNvPicPr>
          <p:nvPr/>
        </p:nvPicPr>
        <p:blipFill>
          <a:blip r:embed="rId3"/>
          <a:stretch>
            <a:fillRect/>
          </a:stretch>
        </p:blipFill>
        <p:spPr>
          <a:xfrm>
            <a:off x="621667" y="3132274"/>
            <a:ext cx="4039713" cy="2216232"/>
          </a:xfrm>
          <a:prstGeom prst="rect">
            <a:avLst/>
          </a:prstGeom>
        </p:spPr>
      </p:pic>
      <p:pic>
        <p:nvPicPr>
          <p:cNvPr id="11" name="Picture 10"/>
          <p:cNvPicPr>
            <a:picLocks noChangeAspect="1"/>
          </p:cNvPicPr>
          <p:nvPr/>
        </p:nvPicPr>
        <p:blipFill>
          <a:blip r:embed="rId4"/>
          <a:stretch>
            <a:fillRect/>
          </a:stretch>
        </p:blipFill>
        <p:spPr>
          <a:xfrm>
            <a:off x="4932017" y="3121152"/>
            <a:ext cx="3645369" cy="2227982"/>
          </a:xfrm>
          <a:prstGeom prst="rect">
            <a:avLst/>
          </a:prstGeom>
        </p:spPr>
      </p:pic>
    </p:spTree>
    <p:extLst>
      <p:ext uri="{BB962C8B-B14F-4D97-AF65-F5344CB8AC3E}">
        <p14:creationId xmlns:p14="http://schemas.microsoft.com/office/powerpoint/2010/main" val="346817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578652"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Interagency Work	</a:t>
            </a:r>
          </a:p>
        </p:txBody>
      </p:sp>
      <p:sp>
        <p:nvSpPr>
          <p:cNvPr id="6" name="TextBox 5"/>
          <p:cNvSpPr txBox="1"/>
          <p:nvPr/>
        </p:nvSpPr>
        <p:spPr>
          <a:xfrm>
            <a:off x="468924" y="2022228"/>
            <a:ext cx="8108462" cy="4801314"/>
          </a:xfrm>
          <a:prstGeom prst="rect">
            <a:avLst/>
          </a:prstGeom>
          <a:noFill/>
        </p:spPr>
        <p:txBody>
          <a:bodyPr wrap="square" rtlCol="0">
            <a:spAutoFit/>
          </a:bodyPr>
          <a:lstStyle/>
          <a:p>
            <a:endParaRPr lang="en-GB" dirty="0"/>
          </a:p>
          <a:p>
            <a:r>
              <a:rPr lang="en-GB" b="1" dirty="0"/>
              <a:t>South Dublin CYPSC </a:t>
            </a:r>
          </a:p>
          <a:p>
            <a:endParaRPr lang="en-GB" b="1" dirty="0"/>
          </a:p>
          <a:p>
            <a:pPr marL="285750" indent="-285750">
              <a:buFont typeface="Arial" panose="020B0604020202020204" pitchFamily="34" charset="0"/>
              <a:buChar char="•"/>
            </a:pPr>
            <a:r>
              <a:rPr lang="en-GB" dirty="0"/>
              <a:t>Kate sits on the </a:t>
            </a:r>
            <a:r>
              <a:rPr lang="en-IE" dirty="0"/>
              <a:t>Economic Security &amp; Opportunity Sub Group </a:t>
            </a:r>
          </a:p>
          <a:p>
            <a:r>
              <a:rPr lang="en-IE" dirty="0"/>
              <a:t>	focusing on homelessness</a:t>
            </a:r>
            <a:endParaRPr lang="en-GB" dirty="0"/>
          </a:p>
          <a:p>
            <a:pPr marL="285750" indent="-285750">
              <a:buFont typeface="Arial" panose="020B0604020202020204" pitchFamily="34" charset="0"/>
              <a:buChar char="•"/>
            </a:pPr>
            <a:r>
              <a:rPr lang="en-GB" dirty="0"/>
              <a:t>Katherine sits on the </a:t>
            </a:r>
            <a:r>
              <a:rPr lang="en-IE" dirty="0"/>
              <a:t>Active and Healthy Sub-group </a:t>
            </a:r>
          </a:p>
          <a:p>
            <a:r>
              <a:rPr lang="en-IE" dirty="0"/>
              <a:t> 	focusing on mental health</a:t>
            </a:r>
          </a:p>
          <a:p>
            <a:endParaRPr lang="en-GB" dirty="0"/>
          </a:p>
          <a:p>
            <a:endParaRPr lang="en-GB" dirty="0"/>
          </a:p>
          <a:p>
            <a:r>
              <a:rPr lang="en-GB" b="1" dirty="0"/>
              <a:t>LCDC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Bi-Annual Report given to the Local Communities </a:t>
            </a:r>
          </a:p>
          <a:p>
            <a:r>
              <a:rPr lang="en-GB" dirty="0"/>
              <a:t>Development Committee for South Dublin  </a:t>
            </a:r>
          </a:p>
          <a:p>
            <a:endParaRPr lang="en-GB" dirty="0"/>
          </a:p>
          <a:p>
            <a:endParaRPr lang="en-IE"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p:cNvPicPr>
            <a:picLocks noChangeAspect="1"/>
          </p:cNvPicPr>
          <p:nvPr/>
        </p:nvPicPr>
        <p:blipFill>
          <a:blip r:embed="rId4"/>
          <a:stretch>
            <a:fillRect/>
          </a:stretch>
        </p:blipFill>
        <p:spPr>
          <a:xfrm>
            <a:off x="6193016" y="4465916"/>
            <a:ext cx="1962150" cy="1285875"/>
          </a:xfrm>
          <a:prstGeom prst="rect">
            <a:avLst/>
          </a:prstGeom>
        </p:spPr>
      </p:pic>
      <p:pic>
        <p:nvPicPr>
          <p:cNvPr id="13" name="Picture 12"/>
          <p:cNvPicPr>
            <a:picLocks noChangeAspect="1"/>
          </p:cNvPicPr>
          <p:nvPr/>
        </p:nvPicPr>
        <p:blipFill>
          <a:blip r:embed="rId5"/>
          <a:stretch>
            <a:fillRect/>
          </a:stretch>
        </p:blipFill>
        <p:spPr>
          <a:xfrm>
            <a:off x="6564423" y="2548714"/>
            <a:ext cx="1755955" cy="1390716"/>
          </a:xfrm>
          <a:prstGeom prst="rect">
            <a:avLst/>
          </a:prstGeom>
        </p:spPr>
      </p:pic>
    </p:spTree>
    <p:extLst>
      <p:ext uri="{BB962C8B-B14F-4D97-AF65-F5344CB8AC3E}">
        <p14:creationId xmlns:p14="http://schemas.microsoft.com/office/powerpoint/2010/main" val="4211915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468924" y="1125996"/>
            <a:ext cx="6647532"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What have we done in past few months ?   </a:t>
            </a:r>
          </a:p>
        </p:txBody>
      </p:sp>
      <p:sp>
        <p:nvSpPr>
          <p:cNvPr id="6" name="TextBox 5"/>
          <p:cNvSpPr txBox="1"/>
          <p:nvPr/>
        </p:nvSpPr>
        <p:spPr>
          <a:xfrm>
            <a:off x="468924" y="2022228"/>
            <a:ext cx="5017476" cy="4062651"/>
          </a:xfrm>
          <a:prstGeom prst="rect">
            <a:avLst/>
          </a:prstGeom>
          <a:noFill/>
        </p:spPr>
        <p:txBody>
          <a:bodyPr wrap="square" rtlCol="0">
            <a:spAutoFit/>
          </a:bodyPr>
          <a:lstStyle/>
          <a:p>
            <a:r>
              <a:rPr lang="en-GB" sz="2400" b="1" dirty="0"/>
              <a:t>July</a:t>
            </a:r>
            <a:r>
              <a:rPr lang="en-GB" dirty="0"/>
              <a:t> </a:t>
            </a:r>
          </a:p>
          <a:p>
            <a:pPr marL="285750" indent="-285750">
              <a:buFont typeface="Arial" panose="020B0604020202020204" pitchFamily="34" charset="0"/>
              <a:buChar char="•"/>
            </a:pPr>
            <a:r>
              <a:rPr lang="en-GB" dirty="0"/>
              <a:t>Trip to Tayto Park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Topic sub groups working away – 4 groups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Comhairle na nÓg 5 year Development Plan Launch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Members took part in: </a:t>
            </a:r>
          </a:p>
          <a:p>
            <a:pPr marL="285750" indent="-285750">
              <a:buFont typeface="Arial" panose="020B0604020202020204" pitchFamily="34" charset="0"/>
              <a:buChar char="•"/>
            </a:pPr>
            <a:r>
              <a:rPr lang="en-GB" dirty="0"/>
              <a:t>Department of Education Consultation – Holly </a:t>
            </a:r>
          </a:p>
          <a:p>
            <a:pPr marL="285750" indent="-285750">
              <a:buFont typeface="Arial" panose="020B0604020202020204" pitchFamily="34" charset="0"/>
              <a:buChar char="•"/>
            </a:pPr>
            <a:r>
              <a:rPr lang="en-GB" dirty="0"/>
              <a:t>Cancer control consultation – Alix</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Full Members Meeting held: 21/7/2021 </a:t>
            </a:r>
          </a:p>
          <a:p>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6231">
            <a:off x="5738480" y="1639532"/>
            <a:ext cx="2972703" cy="22755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140" y="3886045"/>
            <a:ext cx="3095206" cy="23256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9478" y="0"/>
            <a:ext cx="9144000" cy="6858000"/>
          </a:xfrm>
          <a:prstGeom prst="rect">
            <a:avLst/>
          </a:prstGeom>
        </p:spPr>
      </p:pic>
      <p:sp>
        <p:nvSpPr>
          <p:cNvPr id="5" name="TextBox 4"/>
          <p:cNvSpPr txBox="1"/>
          <p:nvPr/>
        </p:nvSpPr>
        <p:spPr>
          <a:xfrm>
            <a:off x="151932" y="1125996"/>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Update of our Work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1234">
            <a:off x="4471785" y="2281117"/>
            <a:ext cx="4042854" cy="2662061"/>
          </a:xfrm>
          <a:prstGeom prst="rect">
            <a:avLst/>
          </a:prstGeom>
        </p:spPr>
      </p:pic>
      <p:sp>
        <p:nvSpPr>
          <p:cNvPr id="6" name="TextBox 5"/>
          <p:cNvSpPr txBox="1"/>
          <p:nvPr/>
        </p:nvSpPr>
        <p:spPr>
          <a:xfrm>
            <a:off x="197028" y="1716678"/>
            <a:ext cx="5688383" cy="4893647"/>
          </a:xfrm>
          <a:prstGeom prst="rect">
            <a:avLst/>
          </a:prstGeom>
          <a:noFill/>
        </p:spPr>
        <p:txBody>
          <a:bodyPr wrap="square" rtlCol="0">
            <a:spAutoFit/>
          </a:bodyPr>
          <a:lstStyle/>
          <a:p>
            <a:r>
              <a:rPr lang="en-GB" sz="2400" b="1" dirty="0"/>
              <a:t>August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Total Experience Team Building Day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Social media sub group met with the                                           illustrator Feena Kavanagh,  and work on                             the video commenced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 Taisce met with the Green Schools                            sub group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Principal’s letter sub group drafted their letter with data from the survey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Climate Action Week sub group got planning the launch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Full Members Meeting held: 18/8/2021</a:t>
            </a:r>
          </a:p>
        </p:txBody>
      </p:sp>
    </p:spTree>
    <p:extLst>
      <p:ext uri="{BB962C8B-B14F-4D97-AF65-F5344CB8AC3E}">
        <p14:creationId xmlns:p14="http://schemas.microsoft.com/office/powerpoint/2010/main" val="376243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9478" y="0"/>
            <a:ext cx="9144000" cy="6858000"/>
          </a:xfrm>
          <a:prstGeom prst="rect">
            <a:avLst/>
          </a:prstGeom>
        </p:spPr>
      </p:pic>
      <p:sp>
        <p:nvSpPr>
          <p:cNvPr id="5" name="TextBox 4"/>
          <p:cNvSpPr txBox="1"/>
          <p:nvPr/>
        </p:nvSpPr>
        <p:spPr>
          <a:xfrm>
            <a:off x="383580" y="1053401"/>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Update of our Work </a:t>
            </a:r>
          </a:p>
        </p:txBody>
      </p:sp>
      <p:sp>
        <p:nvSpPr>
          <p:cNvPr id="6" name="TextBox 5"/>
          <p:cNvSpPr txBox="1"/>
          <p:nvPr/>
        </p:nvSpPr>
        <p:spPr>
          <a:xfrm>
            <a:off x="383580" y="1758109"/>
            <a:ext cx="8108462" cy="4893647"/>
          </a:xfrm>
          <a:prstGeom prst="rect">
            <a:avLst/>
          </a:prstGeom>
          <a:noFill/>
        </p:spPr>
        <p:txBody>
          <a:bodyPr wrap="square" rtlCol="0">
            <a:spAutoFit/>
          </a:bodyPr>
          <a:lstStyle/>
          <a:p>
            <a:r>
              <a:rPr lang="en-GB" sz="2400" b="1" dirty="0"/>
              <a:t>September</a:t>
            </a:r>
            <a:r>
              <a:rPr lang="en-GB" sz="2400" dirty="0"/>
              <a:t> </a:t>
            </a:r>
          </a:p>
          <a:p>
            <a:pPr marL="285750" indent="-285750">
              <a:buFont typeface="Arial" panose="020B0604020202020204" pitchFamily="34" charset="0"/>
              <a:buChar char="•"/>
            </a:pPr>
            <a:r>
              <a:rPr lang="en-GB" dirty="0"/>
              <a:t>Principal’s Letters sub group sent letter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Green Schools brochure – being developed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Members attended a workshop with </a:t>
            </a:r>
          </a:p>
          <a:p>
            <a:pPr marL="285750" indent="-285750">
              <a:buFont typeface="Arial" panose="020B0604020202020204" pitchFamily="34" charset="0"/>
              <a:buChar char="•"/>
            </a:pPr>
            <a:r>
              <a:rPr lang="en-GB" dirty="0"/>
              <a:t>Cllr Emma Murphy on Social Media.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Consultations members attended: </a:t>
            </a:r>
          </a:p>
          <a:p>
            <a:pPr marL="285750" indent="-285750">
              <a:buFont typeface="Arial" panose="020B0604020202020204" pitchFamily="34" charset="0"/>
              <a:buChar char="•"/>
            </a:pPr>
            <a:r>
              <a:rPr lang="en-GB" dirty="0"/>
              <a:t>Youth Advisory Group Consultation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AGM planning starts </a:t>
            </a:r>
          </a:p>
          <a:p>
            <a:pPr marL="285750" indent="-285750">
              <a:buFont typeface="Arial" panose="020B0604020202020204" pitchFamily="34" charset="0"/>
              <a:buChar char="•"/>
            </a:pPr>
            <a:r>
              <a:rPr lang="en-GB" dirty="0"/>
              <a:t>Save the date email sent to key contacts in schools by Noeleen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Full Members Meeting held: 8/9/2021</a:t>
            </a:r>
          </a:p>
          <a:p>
            <a:pPr marL="285750" indent="-285750">
              <a:buFont typeface="Arial" panose="020B0604020202020204" pitchFamily="34" charset="0"/>
              <a:buChar char="•"/>
            </a:pPr>
            <a:r>
              <a:rPr lang="en-GB" dirty="0"/>
              <a:t>Continued…….</a:t>
            </a:r>
          </a:p>
          <a:p>
            <a:pPr lvl="1"/>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816" y="2307336"/>
            <a:ext cx="3487226" cy="2615420"/>
          </a:xfrm>
          <a:prstGeom prst="rect">
            <a:avLst/>
          </a:prstGeom>
        </p:spPr>
      </p:pic>
    </p:spTree>
    <p:extLst>
      <p:ext uri="{BB962C8B-B14F-4D97-AF65-F5344CB8AC3E}">
        <p14:creationId xmlns:p14="http://schemas.microsoft.com/office/powerpoint/2010/main" val="1305018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720</Words>
  <Application>Microsoft Office PowerPoint</Application>
  <PresentationFormat>On-screen Show (4:3)</PresentationFormat>
  <Paragraphs>174</Paragraphs>
  <Slides>16</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Penhouse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Gillian Reidy</dc:creator>
  <cp:lastModifiedBy>Sharon Conroy</cp:lastModifiedBy>
  <cp:revision>33</cp:revision>
  <dcterms:created xsi:type="dcterms:W3CDTF">2013-10-18T11:17:54Z</dcterms:created>
  <dcterms:modified xsi:type="dcterms:W3CDTF">2021-11-02T11:30:15Z</dcterms:modified>
</cp:coreProperties>
</file>