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9" r:id="rId2"/>
    <p:sldId id="258" r:id="rId3"/>
    <p:sldId id="260" r:id="rId4"/>
    <p:sldId id="261" r:id="rId5"/>
    <p:sldId id="262" r:id="rId6"/>
    <p:sldId id="263" r:id="rId7"/>
    <p:sldId id="264" r:id="rId8"/>
    <p:sldId id="265" r:id="rId9"/>
    <p:sldId id="266"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7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crowd of people at an outdoor event&#10;&#10;Description automatically generated with low confidence">
            <a:extLst>
              <a:ext uri="{FF2B5EF4-FFF2-40B4-BE49-F238E27FC236}">
                <a16:creationId xmlns:a16="http://schemas.microsoft.com/office/drawing/2014/main" id="{3B975711-ABDB-4CC8-B861-4F356B7E48E9}"/>
              </a:ext>
            </a:extLst>
          </p:cNvPr>
          <p:cNvPicPr>
            <a:picLocks noChangeAspect="1"/>
          </p:cNvPicPr>
          <p:nvPr/>
        </p:nvPicPr>
        <p:blipFill>
          <a:blip r:embed="rId2"/>
          <a:stretch>
            <a:fillRect/>
          </a:stretch>
        </p:blipFill>
        <p:spPr>
          <a:xfrm>
            <a:off x="2548128" y="640287"/>
            <a:ext cx="8580180" cy="5727269"/>
          </a:xfrm>
          <a:prstGeom prst="rect">
            <a:avLst/>
          </a:prstGeom>
        </p:spPr>
      </p:pic>
      <p:sp>
        <p:nvSpPr>
          <p:cNvPr id="14" name="Rectangle 13">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14F930A-5DBF-4409-8840-9B6A9B3859C4}"/>
              </a:ext>
            </a:extLst>
          </p:cNvPr>
          <p:cNvSpPr>
            <a:spLocks noGrp="1"/>
          </p:cNvSpPr>
          <p:nvPr>
            <p:ph type="ctrTitle"/>
          </p:nvPr>
        </p:nvSpPr>
        <p:spPr>
          <a:xfrm>
            <a:off x="1069848" y="4590661"/>
            <a:ext cx="10210862" cy="1065690"/>
          </a:xfrm>
        </p:spPr>
        <p:txBody>
          <a:bodyPr>
            <a:normAutofit/>
          </a:bodyPr>
          <a:lstStyle/>
          <a:p>
            <a:r>
              <a:rPr lang="en-IE" sz="3200" dirty="0"/>
              <a:t>South Dublin County </a:t>
            </a:r>
            <a:br>
              <a:rPr lang="en-IE" sz="3200" dirty="0"/>
            </a:br>
            <a:r>
              <a:rPr lang="en-IE" sz="3200" dirty="0"/>
              <a:t>Arts Development Strategy 2020-2026</a:t>
            </a:r>
          </a:p>
        </p:txBody>
      </p:sp>
      <p:pic>
        <p:nvPicPr>
          <p:cNvPr id="10" name="Picture 9" descr="Graphical user interface, application&#10;&#10;Description automatically generated with medium confidence">
            <a:extLst>
              <a:ext uri="{FF2B5EF4-FFF2-40B4-BE49-F238E27FC236}">
                <a16:creationId xmlns:a16="http://schemas.microsoft.com/office/drawing/2014/main" id="{69F65CEF-6850-4614-B481-50F16C1D61AE}"/>
              </a:ext>
            </a:extLst>
          </p:cNvPr>
          <p:cNvPicPr>
            <a:picLocks noChangeAspect="1"/>
          </p:cNvPicPr>
          <p:nvPr/>
        </p:nvPicPr>
        <p:blipFill>
          <a:blip r:embed="rId3"/>
          <a:stretch>
            <a:fillRect/>
          </a:stretch>
        </p:blipFill>
        <p:spPr>
          <a:xfrm>
            <a:off x="8947390" y="4747572"/>
            <a:ext cx="2435021" cy="919220"/>
          </a:xfrm>
          <a:prstGeom prst="rect">
            <a:avLst/>
          </a:prstGeom>
        </p:spPr>
      </p:pic>
    </p:spTree>
    <p:extLst>
      <p:ext uri="{BB962C8B-B14F-4D97-AF65-F5344CB8AC3E}">
        <p14:creationId xmlns:p14="http://schemas.microsoft.com/office/powerpoint/2010/main" val="362401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14F930A-5DBF-4409-8840-9B6A9B3859C4}"/>
              </a:ext>
            </a:extLst>
          </p:cNvPr>
          <p:cNvSpPr>
            <a:spLocks noGrp="1"/>
          </p:cNvSpPr>
          <p:nvPr>
            <p:ph type="ctrTitle"/>
          </p:nvPr>
        </p:nvSpPr>
        <p:spPr>
          <a:xfrm>
            <a:off x="1069848" y="4590661"/>
            <a:ext cx="10210862" cy="1065690"/>
          </a:xfrm>
        </p:spPr>
        <p:txBody>
          <a:bodyPr>
            <a:normAutofit/>
          </a:bodyPr>
          <a:lstStyle/>
          <a:p>
            <a:r>
              <a:rPr lang="en-IE" sz="3200" dirty="0"/>
              <a:t>South Dublin County </a:t>
            </a:r>
            <a:br>
              <a:rPr lang="en-IE" sz="3200" dirty="0"/>
            </a:br>
            <a:r>
              <a:rPr lang="en-IE" sz="3200" dirty="0"/>
              <a:t>Arts Development Strategy 2020-2026</a:t>
            </a:r>
          </a:p>
        </p:txBody>
      </p:sp>
      <p:pic>
        <p:nvPicPr>
          <p:cNvPr id="10" name="Picture 9" descr="Graphical user interface, application&#10;&#10;Description automatically generated with medium confidence">
            <a:extLst>
              <a:ext uri="{FF2B5EF4-FFF2-40B4-BE49-F238E27FC236}">
                <a16:creationId xmlns:a16="http://schemas.microsoft.com/office/drawing/2014/main" id="{69F65CEF-6850-4614-B481-50F16C1D61AE}"/>
              </a:ext>
            </a:extLst>
          </p:cNvPr>
          <p:cNvPicPr>
            <a:picLocks noChangeAspect="1"/>
          </p:cNvPicPr>
          <p:nvPr/>
        </p:nvPicPr>
        <p:blipFill rotWithShape="1">
          <a:blip r:embed="rId2"/>
          <a:srcRect l="28253" r="35355" b="-2"/>
          <a:stretch/>
        </p:blipFill>
        <p:spPr>
          <a:xfrm>
            <a:off x="1069848" y="470170"/>
            <a:ext cx="3429000" cy="3557016"/>
          </a:xfrm>
          <a:prstGeom prst="rect">
            <a:avLst/>
          </a:prstGeom>
        </p:spPr>
      </p:pic>
      <p:pic>
        <p:nvPicPr>
          <p:cNvPr id="4" name="Picture 3">
            <a:extLst>
              <a:ext uri="{FF2B5EF4-FFF2-40B4-BE49-F238E27FC236}">
                <a16:creationId xmlns:a16="http://schemas.microsoft.com/office/drawing/2014/main" id="{784BBEBD-DDA7-4E36-947F-365DEC6A5C99}"/>
              </a:ext>
            </a:extLst>
          </p:cNvPr>
          <p:cNvPicPr>
            <a:picLocks noChangeAspect="1"/>
          </p:cNvPicPr>
          <p:nvPr/>
        </p:nvPicPr>
        <p:blipFill rotWithShape="1">
          <a:blip r:embed="rId3"/>
          <a:srcRect l="13395" r="16509" b="4"/>
          <a:stretch/>
        </p:blipFill>
        <p:spPr>
          <a:xfrm>
            <a:off x="4673857" y="470171"/>
            <a:ext cx="3427118" cy="3556755"/>
          </a:xfrm>
          <a:prstGeom prst="rect">
            <a:avLst/>
          </a:prstGeom>
        </p:spPr>
      </p:pic>
      <p:pic>
        <p:nvPicPr>
          <p:cNvPr id="7" name="Picture 6" descr="A large crowd of people at an outdoor event&#10;&#10;Description automatically generated with low confidence">
            <a:extLst>
              <a:ext uri="{FF2B5EF4-FFF2-40B4-BE49-F238E27FC236}">
                <a16:creationId xmlns:a16="http://schemas.microsoft.com/office/drawing/2014/main" id="{3B975711-ABDB-4CC8-B861-4F356B7E48E9}"/>
              </a:ext>
            </a:extLst>
          </p:cNvPr>
          <p:cNvPicPr>
            <a:picLocks noChangeAspect="1"/>
          </p:cNvPicPr>
          <p:nvPr/>
        </p:nvPicPr>
        <p:blipFill rotWithShape="1">
          <a:blip r:embed="rId4"/>
          <a:srcRect l="22763" r="12919" b="-1"/>
          <a:stretch/>
        </p:blipFill>
        <p:spPr>
          <a:xfrm>
            <a:off x="8275984" y="470172"/>
            <a:ext cx="3427118" cy="3556755"/>
          </a:xfrm>
          <a:prstGeom prst="rect">
            <a:avLst/>
          </a:prstGeom>
        </p:spPr>
      </p:pic>
    </p:spTree>
    <p:extLst>
      <p:ext uri="{BB962C8B-B14F-4D97-AF65-F5344CB8AC3E}">
        <p14:creationId xmlns:p14="http://schemas.microsoft.com/office/powerpoint/2010/main" val="110615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A4BB-B288-4205-B41A-A7B0C1BAFE26}"/>
              </a:ext>
            </a:extLst>
          </p:cNvPr>
          <p:cNvSpPr>
            <a:spLocks noGrp="1"/>
          </p:cNvSpPr>
          <p:nvPr>
            <p:ph type="title"/>
          </p:nvPr>
        </p:nvSpPr>
        <p:spPr/>
        <p:txBody>
          <a:bodyPr/>
          <a:lstStyle/>
          <a:p>
            <a:r>
              <a:rPr lang="en-GB" dirty="0"/>
              <a:t>Why an Arts Development Strategy?</a:t>
            </a:r>
            <a:endParaRPr lang="en-IE" dirty="0"/>
          </a:p>
        </p:txBody>
      </p:sp>
      <p:sp>
        <p:nvSpPr>
          <p:cNvPr id="3" name="Content Placeholder 2">
            <a:extLst>
              <a:ext uri="{FF2B5EF4-FFF2-40B4-BE49-F238E27FC236}">
                <a16:creationId xmlns:a16="http://schemas.microsoft.com/office/drawing/2014/main" id="{0BB4AC1E-A448-4551-8196-041B6609C956}"/>
              </a:ext>
            </a:extLst>
          </p:cNvPr>
          <p:cNvSpPr>
            <a:spLocks noGrp="1"/>
          </p:cNvSpPr>
          <p:nvPr>
            <p:ph sz="half" idx="1"/>
          </p:nvPr>
        </p:nvSpPr>
        <p:spPr/>
        <p:txBody>
          <a:bodyPr/>
          <a:lstStyle/>
          <a:p>
            <a:r>
              <a:rPr lang="en-IE" sz="2000" dirty="0"/>
              <a:t>Required under Arts Act 2003</a:t>
            </a:r>
          </a:p>
          <a:p>
            <a:r>
              <a:rPr lang="en-IE" sz="2000" dirty="0"/>
              <a:t>To stimulate public engagement with the </a:t>
            </a:r>
            <a:r>
              <a:rPr lang="en-IE" dirty="0"/>
              <a:t>Arts</a:t>
            </a:r>
            <a:endParaRPr lang="en-IE" sz="2000" dirty="0"/>
          </a:p>
          <a:p>
            <a:r>
              <a:rPr lang="en-IE" sz="2000" dirty="0"/>
              <a:t>Describes the priorities for South Dublin County Arts Office </a:t>
            </a:r>
          </a:p>
          <a:p>
            <a:r>
              <a:rPr lang="en-IE" sz="2000" dirty="0"/>
              <a:t>Makes a common ground for all arts service providers</a:t>
            </a:r>
          </a:p>
          <a:p>
            <a:r>
              <a:rPr lang="en-IE" sz="2000" dirty="0"/>
              <a:t> Serves to make partnerships, networks and collaborations more likely, more sustainable and more effective.</a:t>
            </a:r>
          </a:p>
          <a:p>
            <a:endParaRPr lang="en-IE" dirty="0"/>
          </a:p>
        </p:txBody>
      </p:sp>
      <p:pic>
        <p:nvPicPr>
          <p:cNvPr id="6" name="Picture 5">
            <a:extLst>
              <a:ext uri="{FF2B5EF4-FFF2-40B4-BE49-F238E27FC236}">
                <a16:creationId xmlns:a16="http://schemas.microsoft.com/office/drawing/2014/main" id="{A5D9DF52-77B8-4009-B6C3-FDD640D6A868}"/>
              </a:ext>
            </a:extLst>
          </p:cNvPr>
          <p:cNvPicPr>
            <a:picLocks noChangeAspect="1"/>
          </p:cNvPicPr>
          <p:nvPr/>
        </p:nvPicPr>
        <p:blipFill rotWithShape="1">
          <a:blip r:embed="rId2"/>
          <a:srcRect l="54266"/>
          <a:stretch/>
        </p:blipFill>
        <p:spPr>
          <a:xfrm>
            <a:off x="7592453" y="715498"/>
            <a:ext cx="4181857" cy="5120640"/>
          </a:xfrm>
          <a:prstGeom prst="rect">
            <a:avLst/>
          </a:prstGeom>
        </p:spPr>
      </p:pic>
    </p:spTree>
    <p:extLst>
      <p:ext uri="{BB962C8B-B14F-4D97-AF65-F5344CB8AC3E}">
        <p14:creationId xmlns:p14="http://schemas.microsoft.com/office/powerpoint/2010/main" val="7558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10BC-C3A7-49E2-B178-75D8ADFDCF04}"/>
              </a:ext>
            </a:extLst>
          </p:cNvPr>
          <p:cNvSpPr>
            <a:spLocks noGrp="1"/>
          </p:cNvSpPr>
          <p:nvPr>
            <p:ph type="title"/>
          </p:nvPr>
        </p:nvSpPr>
        <p:spPr/>
        <p:txBody>
          <a:bodyPr/>
          <a:lstStyle/>
          <a:p>
            <a:r>
              <a:rPr lang="en-GB" dirty="0"/>
              <a:t>Consultation and </a:t>
            </a:r>
            <a:br>
              <a:rPr lang="en-GB" dirty="0"/>
            </a:br>
            <a:r>
              <a:rPr lang="en-GB" dirty="0"/>
              <a:t>Research</a:t>
            </a:r>
            <a:br>
              <a:rPr lang="en-GB" dirty="0"/>
            </a:br>
            <a:endParaRPr lang="en-IE" dirty="0"/>
          </a:p>
        </p:txBody>
      </p:sp>
      <p:sp>
        <p:nvSpPr>
          <p:cNvPr id="4" name="Content Placeholder 3">
            <a:extLst>
              <a:ext uri="{FF2B5EF4-FFF2-40B4-BE49-F238E27FC236}">
                <a16:creationId xmlns:a16="http://schemas.microsoft.com/office/drawing/2014/main" id="{2A7B93C6-E915-4705-9C13-0F73EFB9A15B}"/>
              </a:ext>
            </a:extLst>
          </p:cNvPr>
          <p:cNvSpPr>
            <a:spLocks noGrp="1"/>
          </p:cNvSpPr>
          <p:nvPr>
            <p:ph sz="half" idx="2"/>
          </p:nvPr>
        </p:nvSpPr>
        <p:spPr/>
        <p:txBody>
          <a:bodyPr/>
          <a:lstStyle/>
          <a:p>
            <a:pPr marL="0" indent="0">
              <a:buNone/>
            </a:pPr>
            <a:r>
              <a:rPr lang="en-GB" dirty="0"/>
              <a:t>Public Survey on Public Consultation Portal </a:t>
            </a:r>
          </a:p>
          <a:p>
            <a:pPr marL="0" indent="0">
              <a:buNone/>
            </a:pPr>
            <a:r>
              <a:rPr lang="en-GB" dirty="0"/>
              <a:t>SWOT Analysis </a:t>
            </a:r>
          </a:p>
          <a:p>
            <a:pPr marL="0" indent="0">
              <a:buNone/>
            </a:pPr>
            <a:r>
              <a:rPr lang="en-GB" dirty="0"/>
              <a:t>Focus Group interviews:  Cultural Diversity </a:t>
            </a:r>
          </a:p>
          <a:p>
            <a:pPr marL="0" indent="0">
              <a:buNone/>
            </a:pPr>
            <a:r>
              <a:rPr lang="en-GB" dirty="0"/>
              <a:t>Arts and Disability sectors</a:t>
            </a:r>
          </a:p>
          <a:p>
            <a:pPr marL="0" indent="0">
              <a:buNone/>
            </a:pPr>
            <a:r>
              <a:rPr lang="en-GB" dirty="0"/>
              <a:t>Review of Youth Arts Policy and Strategy</a:t>
            </a:r>
          </a:p>
          <a:p>
            <a:pPr marL="0" indent="0">
              <a:buNone/>
            </a:pPr>
            <a:endParaRPr lang="en-IE" dirty="0"/>
          </a:p>
        </p:txBody>
      </p:sp>
      <p:pic>
        <p:nvPicPr>
          <p:cNvPr id="8" name="Content Placeholder 7">
            <a:extLst>
              <a:ext uri="{FF2B5EF4-FFF2-40B4-BE49-F238E27FC236}">
                <a16:creationId xmlns:a16="http://schemas.microsoft.com/office/drawing/2014/main" id="{F2E0F22B-FD4E-4108-9124-BA3A5DD96FC8}"/>
              </a:ext>
            </a:extLst>
          </p:cNvPr>
          <p:cNvPicPr>
            <a:picLocks noGrp="1" noChangeAspect="1"/>
          </p:cNvPicPr>
          <p:nvPr>
            <p:ph sz="quarter" idx="4"/>
          </p:nvPr>
        </p:nvPicPr>
        <p:blipFill rotWithShape="1">
          <a:blip r:embed="rId2"/>
          <a:srcRect l="56572"/>
          <a:stretch/>
        </p:blipFill>
        <p:spPr>
          <a:xfrm>
            <a:off x="7778043" y="1023586"/>
            <a:ext cx="3887963" cy="5027258"/>
          </a:xfrm>
        </p:spPr>
      </p:pic>
    </p:spTree>
    <p:extLst>
      <p:ext uri="{BB962C8B-B14F-4D97-AF65-F5344CB8AC3E}">
        <p14:creationId xmlns:p14="http://schemas.microsoft.com/office/powerpoint/2010/main" val="121696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867BB73-7D1D-4BAB-86A8-55ACDAB6CBED}"/>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dirty="0"/>
              <a:t>Critical success 2016-2020</a:t>
            </a:r>
          </a:p>
        </p:txBody>
      </p:sp>
      <p:sp>
        <p:nvSpPr>
          <p:cNvPr id="3" name="Content Placeholder 2">
            <a:extLst>
              <a:ext uri="{FF2B5EF4-FFF2-40B4-BE49-F238E27FC236}">
                <a16:creationId xmlns:a16="http://schemas.microsoft.com/office/drawing/2014/main" id="{412C3BE8-E519-4CB4-8D64-B13B307DFE23}"/>
              </a:ext>
            </a:extLst>
          </p:cNvPr>
          <p:cNvSpPr>
            <a:spLocks noGrp="1"/>
          </p:cNvSpPr>
          <p:nvPr>
            <p:ph sz="half" idx="1"/>
          </p:nvPr>
        </p:nvSpPr>
        <p:spPr>
          <a:xfrm>
            <a:off x="3869267" y="758952"/>
            <a:ext cx="4505286" cy="5225796"/>
          </a:xfrm>
        </p:spPr>
        <p:txBody>
          <a:bodyPr vert="horz" lIns="91440" tIns="45720" rIns="91440" bIns="45720" rtlCol="0" anchor="ctr">
            <a:normAutofit/>
          </a:bodyPr>
          <a:lstStyle/>
          <a:p>
            <a:endParaRPr lang="en-US" dirty="0"/>
          </a:p>
          <a:p>
            <a:endParaRPr lang="en-US" dirty="0"/>
          </a:p>
          <a:p>
            <a:pPr marL="0" indent="0">
              <a:buNone/>
            </a:pPr>
            <a:r>
              <a:rPr lang="en-US" sz="1600" dirty="0"/>
              <a:t>Growth in partnerships national and local </a:t>
            </a:r>
            <a:r>
              <a:rPr lang="en-US" sz="1600" dirty="0">
                <a:sym typeface="Wingdings 3" panose="05040102010807070707" pitchFamily="18" charset="2"/>
              </a:rPr>
              <a:t></a:t>
            </a:r>
            <a:r>
              <a:rPr lang="en-US" sz="1600" dirty="0"/>
              <a:t> </a:t>
            </a:r>
          </a:p>
          <a:p>
            <a:pPr marL="0" indent="0">
              <a:buNone/>
            </a:pPr>
            <a:r>
              <a:rPr lang="en-US" sz="1600" dirty="0"/>
              <a:t>Increased investment </a:t>
            </a:r>
            <a:r>
              <a:rPr lang="en-US" sz="1600" dirty="0">
                <a:sym typeface="Wingdings 3" panose="05040102010807070707" pitchFamily="18" charset="2"/>
              </a:rPr>
              <a:t></a:t>
            </a:r>
          </a:p>
          <a:p>
            <a:pPr marL="0" indent="0">
              <a:buNone/>
            </a:pPr>
            <a:r>
              <a:rPr lang="en-US" sz="1600" dirty="0"/>
              <a:t>Increased opportunities for participation </a:t>
            </a:r>
            <a:r>
              <a:rPr lang="en-US" sz="1600" dirty="0">
                <a:sym typeface="Wingdings 3" panose="05040102010807070707" pitchFamily="18" charset="2"/>
              </a:rPr>
              <a:t></a:t>
            </a:r>
          </a:p>
          <a:p>
            <a:pPr marL="0" indent="0">
              <a:buNone/>
            </a:pPr>
            <a:r>
              <a:rPr lang="en-US" sz="1600" dirty="0">
                <a:sym typeface="Wingdings 3" panose="05040102010807070707" pitchFamily="18" charset="2"/>
              </a:rPr>
              <a:t>Increased number of events </a:t>
            </a:r>
          </a:p>
          <a:p>
            <a:pPr marL="0" indent="0">
              <a:buNone/>
            </a:pPr>
            <a:r>
              <a:rPr lang="en-US" sz="1600" dirty="0">
                <a:sym typeface="Wingdings 3" panose="05040102010807070707" pitchFamily="18" charset="2"/>
              </a:rPr>
              <a:t>Extended outreach by arts </a:t>
            </a:r>
            <a:r>
              <a:rPr lang="en-US" sz="1600" dirty="0" err="1">
                <a:sym typeface="Wingdings 3" panose="05040102010807070707" pitchFamily="18" charset="2"/>
              </a:rPr>
              <a:t>centres</a:t>
            </a:r>
            <a:r>
              <a:rPr lang="en-US" sz="1600" dirty="0">
                <a:sym typeface="Wingdings 3" panose="05040102010807070707" pitchFamily="18" charset="2"/>
              </a:rPr>
              <a:t> </a:t>
            </a:r>
          </a:p>
          <a:p>
            <a:pPr marL="0" indent="0">
              <a:buNone/>
            </a:pPr>
            <a:r>
              <a:rPr lang="en-US" sz="1600" dirty="0">
                <a:sym typeface="Wingdings 3" panose="05040102010807070707" pitchFamily="18" charset="2"/>
              </a:rPr>
              <a:t>Increased Cultural Quarter and county wide collaboration </a:t>
            </a:r>
            <a:endParaRPr lang="en-US" sz="1600" dirty="0"/>
          </a:p>
          <a:p>
            <a:pPr marL="0" indent="0">
              <a:buNone/>
            </a:pPr>
            <a:r>
              <a:rPr lang="en-US" sz="1600" dirty="0"/>
              <a:t>Development of Early Years Practice </a:t>
            </a:r>
          </a:p>
          <a:p>
            <a:pPr marL="0" indent="0">
              <a:buNone/>
            </a:pPr>
            <a:endParaRPr lang="en-US" sz="1600" dirty="0"/>
          </a:p>
          <a:p>
            <a:pPr marL="0" indent="0">
              <a:buNone/>
            </a:pPr>
            <a:r>
              <a:rPr lang="en-US" sz="1600" dirty="0">
                <a:solidFill>
                  <a:srgbClr val="12B7DE"/>
                </a:solidFill>
              </a:rPr>
              <a:t>4000 children in music education service</a:t>
            </a:r>
          </a:p>
          <a:p>
            <a:pPr marL="0" indent="0">
              <a:buNone/>
            </a:pPr>
            <a:r>
              <a:rPr lang="en-US" sz="1600" dirty="0">
                <a:solidFill>
                  <a:srgbClr val="12B7DE"/>
                </a:solidFill>
              </a:rPr>
              <a:t>185,614 people engaged in Creative Ireland South Dublin since 2018</a:t>
            </a:r>
            <a:br>
              <a:rPr lang="en-US" sz="1600" dirty="0"/>
            </a:br>
            <a:endParaRPr lang="en-US" sz="1600" dirty="0"/>
          </a:p>
          <a:p>
            <a:endParaRPr lang="en-US" dirty="0"/>
          </a:p>
          <a:p>
            <a:endParaRPr lang="en-US" dirty="0"/>
          </a:p>
        </p:txBody>
      </p:sp>
      <p:pic>
        <p:nvPicPr>
          <p:cNvPr id="6" name="Content Placeholder 5" descr="A picture containing graphical user interface&#10;&#10;Description automatically generated">
            <a:extLst>
              <a:ext uri="{FF2B5EF4-FFF2-40B4-BE49-F238E27FC236}">
                <a16:creationId xmlns:a16="http://schemas.microsoft.com/office/drawing/2014/main" id="{4F00DD66-D2E1-4A20-A0D7-F73304D3E322}"/>
              </a:ext>
            </a:extLst>
          </p:cNvPr>
          <p:cNvPicPr>
            <a:picLocks noGrp="1" noChangeAspect="1"/>
          </p:cNvPicPr>
          <p:nvPr>
            <p:ph sz="half" idx="2"/>
          </p:nvPr>
        </p:nvPicPr>
        <p:blipFill>
          <a:blip r:embed="rId2"/>
          <a:stretch>
            <a:fillRect/>
          </a:stretch>
        </p:blipFill>
        <p:spPr>
          <a:xfrm>
            <a:off x="8473439" y="864108"/>
            <a:ext cx="3099235" cy="918739"/>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id="{46B60BC0-EE30-4BBB-92C6-AB659CFDDEF0}"/>
              </a:ext>
            </a:extLst>
          </p:cNvPr>
          <p:cNvPicPr>
            <a:picLocks noChangeAspect="1"/>
          </p:cNvPicPr>
          <p:nvPr/>
        </p:nvPicPr>
        <p:blipFill>
          <a:blip r:embed="rId3"/>
          <a:stretch>
            <a:fillRect/>
          </a:stretch>
        </p:blipFill>
        <p:spPr>
          <a:xfrm>
            <a:off x="8588517" y="2209915"/>
            <a:ext cx="2661274" cy="652273"/>
          </a:xfrm>
          <a:prstGeom prst="rect">
            <a:avLst/>
          </a:prstGeom>
        </p:spPr>
      </p:pic>
      <p:pic>
        <p:nvPicPr>
          <p:cNvPr id="12" name="Picture 11" descr="Logo, company name&#10;&#10;Description automatically generated">
            <a:extLst>
              <a:ext uri="{FF2B5EF4-FFF2-40B4-BE49-F238E27FC236}">
                <a16:creationId xmlns:a16="http://schemas.microsoft.com/office/drawing/2014/main" id="{39269118-CF2C-4EAB-87E3-9E0A883EA476}"/>
              </a:ext>
            </a:extLst>
          </p:cNvPr>
          <p:cNvPicPr>
            <a:picLocks noChangeAspect="1"/>
          </p:cNvPicPr>
          <p:nvPr/>
        </p:nvPicPr>
        <p:blipFill>
          <a:blip r:embed="rId4"/>
          <a:stretch>
            <a:fillRect/>
          </a:stretch>
        </p:blipFill>
        <p:spPr>
          <a:xfrm>
            <a:off x="8397489" y="4615837"/>
            <a:ext cx="1667818" cy="1686012"/>
          </a:xfrm>
          <a:prstGeom prst="rect">
            <a:avLst/>
          </a:prstGeom>
        </p:spPr>
      </p:pic>
      <p:pic>
        <p:nvPicPr>
          <p:cNvPr id="17" name="Picture 16" descr="A picture containing text, sign, dark&#10;&#10;Description automatically generated">
            <a:extLst>
              <a:ext uri="{FF2B5EF4-FFF2-40B4-BE49-F238E27FC236}">
                <a16:creationId xmlns:a16="http://schemas.microsoft.com/office/drawing/2014/main" id="{5F4385E2-1873-46D5-BDBD-C243568974A6}"/>
              </a:ext>
            </a:extLst>
          </p:cNvPr>
          <p:cNvPicPr>
            <a:picLocks noChangeAspect="1"/>
          </p:cNvPicPr>
          <p:nvPr/>
        </p:nvPicPr>
        <p:blipFill rotWithShape="1">
          <a:blip r:embed="rId5"/>
          <a:srcRect l="4045" t="8378" r="56096" b="10381"/>
          <a:stretch/>
        </p:blipFill>
        <p:spPr>
          <a:xfrm>
            <a:off x="8603183" y="3179289"/>
            <a:ext cx="1407249" cy="1384033"/>
          </a:xfrm>
          <a:prstGeom prst="rect">
            <a:avLst/>
          </a:prstGeom>
        </p:spPr>
      </p:pic>
      <p:pic>
        <p:nvPicPr>
          <p:cNvPr id="18" name="Picture 17">
            <a:extLst>
              <a:ext uri="{FF2B5EF4-FFF2-40B4-BE49-F238E27FC236}">
                <a16:creationId xmlns:a16="http://schemas.microsoft.com/office/drawing/2014/main" id="{B175C592-74C2-493D-A5B4-ABD1FA69CD1B}"/>
              </a:ext>
            </a:extLst>
          </p:cNvPr>
          <p:cNvPicPr/>
          <p:nvPr/>
        </p:nvPicPr>
        <p:blipFill>
          <a:blip r:embed="rId6">
            <a:extLst>
              <a:ext uri="{28A0092B-C50C-407E-A947-70E740481C1C}">
                <a14:useLocalDpi xmlns:a14="http://schemas.microsoft.com/office/drawing/2010/main" val="0"/>
              </a:ext>
            </a:extLst>
          </a:blip>
          <a:stretch>
            <a:fillRect/>
          </a:stretch>
        </p:blipFill>
        <p:spPr>
          <a:xfrm>
            <a:off x="9934092" y="3160301"/>
            <a:ext cx="1667818" cy="1391540"/>
          </a:xfrm>
          <a:prstGeom prst="rect">
            <a:avLst/>
          </a:prstGeom>
        </p:spPr>
      </p:pic>
      <p:pic>
        <p:nvPicPr>
          <p:cNvPr id="20" name="Picture 19">
            <a:extLst>
              <a:ext uri="{FF2B5EF4-FFF2-40B4-BE49-F238E27FC236}">
                <a16:creationId xmlns:a16="http://schemas.microsoft.com/office/drawing/2014/main" id="{D9FFC16F-62F0-4069-94FE-7C91ED996AC4}"/>
              </a:ext>
            </a:extLst>
          </p:cNvPr>
          <p:cNvPicPr>
            <a:picLocks noChangeAspect="1"/>
          </p:cNvPicPr>
          <p:nvPr/>
        </p:nvPicPr>
        <p:blipFill>
          <a:blip r:embed="rId7"/>
          <a:stretch>
            <a:fillRect/>
          </a:stretch>
        </p:blipFill>
        <p:spPr>
          <a:xfrm>
            <a:off x="10041069" y="4890632"/>
            <a:ext cx="1667818" cy="1038663"/>
          </a:xfrm>
          <a:prstGeom prst="rect">
            <a:avLst/>
          </a:prstGeom>
        </p:spPr>
      </p:pic>
    </p:spTree>
    <p:extLst>
      <p:ext uri="{BB962C8B-B14F-4D97-AF65-F5344CB8AC3E}">
        <p14:creationId xmlns:p14="http://schemas.microsoft.com/office/powerpoint/2010/main" val="67746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AA10-D34F-4A54-ACBD-27259115362B}"/>
              </a:ext>
            </a:extLst>
          </p:cNvPr>
          <p:cNvSpPr>
            <a:spLocks noGrp="1"/>
          </p:cNvSpPr>
          <p:nvPr>
            <p:ph type="title"/>
          </p:nvPr>
        </p:nvSpPr>
        <p:spPr/>
        <p:txBody>
          <a:bodyPr/>
          <a:lstStyle/>
          <a:p>
            <a:r>
              <a:rPr lang="en-GB" dirty="0"/>
              <a:t>Vision Statement 2022-2026</a:t>
            </a:r>
            <a:endParaRPr lang="en-IE" dirty="0"/>
          </a:p>
        </p:txBody>
      </p:sp>
      <p:sp>
        <p:nvSpPr>
          <p:cNvPr id="3" name="Content Placeholder 2">
            <a:extLst>
              <a:ext uri="{FF2B5EF4-FFF2-40B4-BE49-F238E27FC236}">
                <a16:creationId xmlns:a16="http://schemas.microsoft.com/office/drawing/2014/main" id="{03BF03DE-0579-49EF-B963-C4601918CC09}"/>
              </a:ext>
            </a:extLst>
          </p:cNvPr>
          <p:cNvSpPr>
            <a:spLocks noGrp="1"/>
          </p:cNvSpPr>
          <p:nvPr>
            <p:ph idx="1"/>
          </p:nvPr>
        </p:nvSpPr>
        <p:spPr/>
        <p:txBody>
          <a:bodyPr/>
          <a:lstStyle/>
          <a:p>
            <a:pPr marL="0" indent="0">
              <a:buNone/>
            </a:pPr>
            <a:r>
              <a:rPr lang="en-IE" sz="2000" i="1" dirty="0">
                <a:effectLst/>
                <a:latin typeface="Arial" panose="020B0604020202020204" pitchFamily="34" charset="0"/>
                <a:ea typeface="Calibri" panose="020F0502020204030204" pitchFamily="34" charset="0"/>
                <a:cs typeface="Arial" panose="020B0604020202020204" pitchFamily="34" charset="0"/>
              </a:rPr>
              <a:t>That the arts, in all its diversity, is deeply embedded within the lives of the people of South Dublin county, significantly contributing to every citizen’s sense of wellbeing and belonging, and appreciated and enjoyed by those visiting the county.</a:t>
            </a:r>
            <a:endParaRPr lang="en-IE" sz="2000" dirty="0">
              <a:effectLst/>
              <a:latin typeface="Arial" panose="020B0604020202020204" pitchFamily="34" charset="0"/>
              <a:ea typeface="Calibri" panose="020F0502020204030204" pitchFamily="34" charset="0"/>
              <a:cs typeface="Arial" panose="020B0604020202020204" pitchFamily="34" charset="0"/>
            </a:endParaRPr>
          </a:p>
          <a:p>
            <a:endParaRPr lang="en-IE" dirty="0"/>
          </a:p>
        </p:txBody>
      </p:sp>
    </p:spTree>
    <p:extLst>
      <p:ext uri="{BB962C8B-B14F-4D97-AF65-F5344CB8AC3E}">
        <p14:creationId xmlns:p14="http://schemas.microsoft.com/office/powerpoint/2010/main" val="3290275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CB74-1264-420C-918D-132ADFBC84BD}"/>
              </a:ext>
            </a:extLst>
          </p:cNvPr>
          <p:cNvSpPr>
            <a:spLocks noGrp="1"/>
          </p:cNvSpPr>
          <p:nvPr>
            <p:ph type="title"/>
          </p:nvPr>
        </p:nvSpPr>
        <p:spPr/>
        <p:txBody>
          <a:bodyPr/>
          <a:lstStyle/>
          <a:p>
            <a:r>
              <a:rPr lang="en-GB" dirty="0"/>
              <a:t>Priorities</a:t>
            </a:r>
            <a:br>
              <a:rPr lang="en-GB" dirty="0"/>
            </a:br>
            <a:r>
              <a:rPr lang="en-GB" dirty="0"/>
              <a:t>2022-2026</a:t>
            </a:r>
            <a:endParaRPr lang="en-IE" dirty="0"/>
          </a:p>
        </p:txBody>
      </p:sp>
      <p:sp>
        <p:nvSpPr>
          <p:cNvPr id="3" name="Content Placeholder 2">
            <a:extLst>
              <a:ext uri="{FF2B5EF4-FFF2-40B4-BE49-F238E27FC236}">
                <a16:creationId xmlns:a16="http://schemas.microsoft.com/office/drawing/2014/main" id="{37A9118A-E133-4E24-B0C4-4027FB939F7D}"/>
              </a:ext>
            </a:extLst>
          </p:cNvPr>
          <p:cNvSpPr>
            <a:spLocks noGrp="1"/>
          </p:cNvSpPr>
          <p:nvPr>
            <p:ph sz="half" idx="1"/>
          </p:nvPr>
        </p:nvSpPr>
        <p:spPr>
          <a:xfrm>
            <a:off x="3867912" y="868680"/>
            <a:ext cx="3277955" cy="2416387"/>
          </a:xfrm>
          <a:ln>
            <a:solidFill>
              <a:schemeClr val="accent1"/>
            </a:solidFill>
          </a:ln>
        </p:spPr>
        <p:txBody>
          <a:bodyPr/>
          <a:lstStyle/>
          <a:p>
            <a:pPr marL="0" indent="0">
              <a:buNone/>
            </a:pPr>
            <a:r>
              <a:rPr lang="en-IE" sz="1800" b="1" dirty="0">
                <a:effectLst/>
                <a:latin typeface="Calibri" panose="020F0502020204030204" pitchFamily="34" charset="0"/>
                <a:ea typeface="Calibri" panose="020F0502020204030204" pitchFamily="34" charset="0"/>
              </a:rPr>
              <a:t>[Striving for] Equity of access and opportunity</a:t>
            </a:r>
            <a:endParaRPr lang="en-IE" b="1" dirty="0"/>
          </a:p>
        </p:txBody>
      </p:sp>
      <p:sp>
        <p:nvSpPr>
          <p:cNvPr id="4" name="Content Placeholder 3">
            <a:extLst>
              <a:ext uri="{FF2B5EF4-FFF2-40B4-BE49-F238E27FC236}">
                <a16:creationId xmlns:a16="http://schemas.microsoft.com/office/drawing/2014/main" id="{686D7B6E-2D30-4733-855A-394283B2D7EE}"/>
              </a:ext>
            </a:extLst>
          </p:cNvPr>
          <p:cNvSpPr>
            <a:spLocks noGrp="1"/>
          </p:cNvSpPr>
          <p:nvPr>
            <p:ph sz="half" idx="2"/>
          </p:nvPr>
        </p:nvSpPr>
        <p:spPr>
          <a:xfrm>
            <a:off x="7818120" y="868680"/>
            <a:ext cx="3474720" cy="2416387"/>
          </a:xfrm>
          <a:ln>
            <a:solidFill>
              <a:schemeClr val="accent1"/>
            </a:solidFill>
          </a:ln>
        </p:spPr>
        <p:txBody>
          <a:bodyPr/>
          <a:lstStyle/>
          <a:p>
            <a:pPr marL="0" indent="0">
              <a:spcAft>
                <a:spcPts val="0"/>
              </a:spcAft>
              <a:buNone/>
            </a:pPr>
            <a:r>
              <a:rPr lang="en-IE" sz="1800" b="1" dirty="0">
                <a:effectLst/>
                <a:latin typeface="Calibri" panose="020F0502020204030204" pitchFamily="34" charset="0"/>
                <a:ea typeface="Calibri" panose="020F0502020204030204" pitchFamily="34" charset="0"/>
                <a:cs typeface="Calibri" panose="020F0502020204030204" pitchFamily="34" charset="0"/>
              </a:rPr>
              <a:t>[Supporting] </a:t>
            </a:r>
            <a:r>
              <a:rPr lang="en-IE" sz="1800" b="1" dirty="0">
                <a:effectLst/>
                <a:latin typeface="Calibri" panose="020F0502020204030204" pitchFamily="34" charset="0"/>
                <a:ea typeface="Calibri" panose="020F0502020204030204" pitchFamily="34" charset="0"/>
              </a:rPr>
              <a:t>A vibrant and resilient arts sector</a:t>
            </a:r>
            <a:endParaRPr lang="en-IE" b="1" dirty="0"/>
          </a:p>
        </p:txBody>
      </p:sp>
      <p:sp>
        <p:nvSpPr>
          <p:cNvPr id="12" name="Content Placeholder 2">
            <a:extLst>
              <a:ext uri="{FF2B5EF4-FFF2-40B4-BE49-F238E27FC236}">
                <a16:creationId xmlns:a16="http://schemas.microsoft.com/office/drawing/2014/main" id="{3111125C-E38B-44B7-A7B4-003670B34CC3}"/>
              </a:ext>
            </a:extLst>
          </p:cNvPr>
          <p:cNvSpPr txBox="1">
            <a:spLocks/>
          </p:cNvSpPr>
          <p:nvPr/>
        </p:nvSpPr>
        <p:spPr>
          <a:xfrm>
            <a:off x="3867911" y="3730414"/>
            <a:ext cx="3277955" cy="2416387"/>
          </a:xfrm>
          <a:prstGeom prst="rect">
            <a:avLst/>
          </a:prstGeom>
          <a:ln>
            <a:solidFill>
              <a:schemeClr val="accent1"/>
            </a:solid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IE" sz="1800" b="1" dirty="0">
                <a:latin typeface="Calibri" panose="020F0502020204030204" pitchFamily="34" charset="0"/>
                <a:ea typeface="Calibri" panose="020F0502020204030204" pitchFamily="34" charset="0"/>
              </a:rPr>
              <a:t>[Strengthening] Our capacity to deliver</a:t>
            </a:r>
            <a:endParaRPr lang="en-IE" b="1" dirty="0"/>
          </a:p>
        </p:txBody>
      </p:sp>
      <p:sp>
        <p:nvSpPr>
          <p:cNvPr id="13" name="Content Placeholder 2">
            <a:extLst>
              <a:ext uri="{FF2B5EF4-FFF2-40B4-BE49-F238E27FC236}">
                <a16:creationId xmlns:a16="http://schemas.microsoft.com/office/drawing/2014/main" id="{23D88703-5518-48B7-824C-B91AAAD2A404}"/>
              </a:ext>
            </a:extLst>
          </p:cNvPr>
          <p:cNvSpPr txBox="1">
            <a:spLocks/>
          </p:cNvSpPr>
          <p:nvPr/>
        </p:nvSpPr>
        <p:spPr>
          <a:xfrm>
            <a:off x="7916502" y="3730413"/>
            <a:ext cx="3277955" cy="2416387"/>
          </a:xfrm>
          <a:prstGeom prst="rect">
            <a:avLst/>
          </a:prstGeom>
          <a:solidFill>
            <a:srgbClr val="12B7DE"/>
          </a:solidFill>
          <a:ln>
            <a:solidFill>
              <a:schemeClr val="accent1"/>
            </a:solid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endParaRPr lang="en-IE" b="1" dirty="0"/>
          </a:p>
        </p:txBody>
      </p:sp>
      <p:pic>
        <p:nvPicPr>
          <p:cNvPr id="6" name="Picture 5" descr="A picture containing person, indoor, crowd&#10;&#10;Description automatically generated">
            <a:extLst>
              <a:ext uri="{FF2B5EF4-FFF2-40B4-BE49-F238E27FC236}">
                <a16:creationId xmlns:a16="http://schemas.microsoft.com/office/drawing/2014/main" id="{14123807-917C-4C1F-8A3B-8E919234C797}"/>
              </a:ext>
            </a:extLst>
          </p:cNvPr>
          <p:cNvPicPr>
            <a:picLocks noChangeAspect="1"/>
          </p:cNvPicPr>
          <p:nvPr/>
        </p:nvPicPr>
        <p:blipFill>
          <a:blip r:embed="rId2"/>
          <a:stretch>
            <a:fillRect/>
          </a:stretch>
        </p:blipFill>
        <p:spPr>
          <a:xfrm>
            <a:off x="7984912" y="3895231"/>
            <a:ext cx="3141134" cy="2094089"/>
          </a:xfrm>
          <a:prstGeom prst="rect">
            <a:avLst/>
          </a:prstGeom>
        </p:spPr>
      </p:pic>
    </p:spTree>
    <p:extLst>
      <p:ext uri="{BB962C8B-B14F-4D97-AF65-F5344CB8AC3E}">
        <p14:creationId xmlns:p14="http://schemas.microsoft.com/office/powerpoint/2010/main" val="186668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2C8-7FA8-4DA1-A927-01E4ECED8297}"/>
              </a:ext>
            </a:extLst>
          </p:cNvPr>
          <p:cNvSpPr>
            <a:spLocks noGrp="1"/>
          </p:cNvSpPr>
          <p:nvPr>
            <p:ph type="title"/>
          </p:nvPr>
        </p:nvSpPr>
        <p:spPr/>
        <p:txBody>
          <a:bodyPr/>
          <a:lstStyle/>
          <a:p>
            <a:r>
              <a:rPr lang="en-GB" dirty="0"/>
              <a:t>Objectives  and Actions</a:t>
            </a:r>
            <a:endParaRPr lang="en-IE" dirty="0"/>
          </a:p>
        </p:txBody>
      </p:sp>
      <p:sp>
        <p:nvSpPr>
          <p:cNvPr id="3" name="Text Placeholder 2">
            <a:extLst>
              <a:ext uri="{FF2B5EF4-FFF2-40B4-BE49-F238E27FC236}">
                <a16:creationId xmlns:a16="http://schemas.microsoft.com/office/drawing/2014/main" id="{382ECCC0-3F14-4DCF-9893-170AFD1757B4}"/>
              </a:ext>
            </a:extLst>
          </p:cNvPr>
          <p:cNvSpPr>
            <a:spLocks noGrp="1"/>
          </p:cNvSpPr>
          <p:nvPr>
            <p:ph type="body" idx="1"/>
          </p:nvPr>
        </p:nvSpPr>
        <p:spPr/>
        <p:txBody>
          <a:bodyPr/>
          <a:lstStyle/>
          <a:p>
            <a:r>
              <a:rPr lang="en-IE" sz="2000" b="1" dirty="0">
                <a:effectLst/>
                <a:latin typeface="Calibri" panose="020F0502020204030204" pitchFamily="34" charset="0"/>
                <a:ea typeface="Calibri" panose="020F0502020204030204" pitchFamily="34" charset="0"/>
              </a:rPr>
              <a:t>Equity of access and opportunity</a:t>
            </a:r>
            <a:endParaRPr lang="en-IE" dirty="0"/>
          </a:p>
        </p:txBody>
      </p:sp>
      <p:sp>
        <p:nvSpPr>
          <p:cNvPr id="4" name="Content Placeholder 3">
            <a:extLst>
              <a:ext uri="{FF2B5EF4-FFF2-40B4-BE49-F238E27FC236}">
                <a16:creationId xmlns:a16="http://schemas.microsoft.com/office/drawing/2014/main" id="{CF4F7FB2-49EE-42C5-A377-7E7009E0F0D3}"/>
              </a:ext>
            </a:extLst>
          </p:cNvPr>
          <p:cNvSpPr>
            <a:spLocks noGrp="1"/>
          </p:cNvSpPr>
          <p:nvPr>
            <p:ph sz="half" idx="2"/>
          </p:nvPr>
        </p:nvSpPr>
        <p:spPr/>
        <p:txBody>
          <a:bodyPr>
            <a:normAutofit fontScale="70000" lnSpcReduction="20000"/>
          </a:bodyPr>
          <a:lstStyle/>
          <a:p>
            <a:pPr>
              <a:spcAft>
                <a:spcPts val="0"/>
              </a:spcAft>
            </a:pPr>
            <a:endParaRPr lang="en-IE" sz="2000" dirty="0">
              <a:effectLst/>
            </a:endParaRPr>
          </a:p>
          <a:p>
            <a:pPr>
              <a:spcAft>
                <a:spcPts val="0"/>
              </a:spcAft>
            </a:pPr>
            <a:r>
              <a:rPr lang="en-GB" sz="2000" dirty="0">
                <a:effectLst/>
              </a:rPr>
              <a:t>Focus on children and young people</a:t>
            </a:r>
          </a:p>
          <a:p>
            <a:pPr>
              <a:spcAft>
                <a:spcPts val="0"/>
              </a:spcAft>
            </a:pPr>
            <a:r>
              <a:rPr lang="en-GB" sz="2000" dirty="0">
                <a:effectLst/>
              </a:rPr>
              <a:t>Focus on diversity and inclusion</a:t>
            </a:r>
          </a:p>
          <a:p>
            <a:pPr>
              <a:spcAft>
                <a:spcPts val="0"/>
              </a:spcAft>
            </a:pPr>
            <a:r>
              <a:rPr lang="en-GB" dirty="0"/>
              <a:t>Focus on arts and disability</a:t>
            </a:r>
            <a:endParaRPr lang="en-GB" sz="2000" dirty="0">
              <a:effectLst/>
            </a:endParaRPr>
          </a:p>
          <a:p>
            <a:r>
              <a:rPr lang="en-GB" dirty="0">
                <a:solidFill>
                  <a:srgbClr val="12B7DE"/>
                </a:solidFill>
              </a:rPr>
              <a:t>Provide specialist input </a:t>
            </a:r>
          </a:p>
          <a:p>
            <a:r>
              <a:rPr lang="en-GB" dirty="0">
                <a:solidFill>
                  <a:srgbClr val="12B7DE"/>
                </a:solidFill>
              </a:rPr>
              <a:t>Increase capacity for participation</a:t>
            </a:r>
          </a:p>
          <a:p>
            <a:r>
              <a:rPr lang="en-GB" dirty="0">
                <a:solidFill>
                  <a:srgbClr val="12B7DE"/>
                </a:solidFill>
              </a:rPr>
              <a:t>Provide annual programme resources</a:t>
            </a:r>
          </a:p>
          <a:p>
            <a:r>
              <a:rPr lang="en-IE" dirty="0">
                <a:solidFill>
                  <a:srgbClr val="12B7DE"/>
                </a:solidFill>
              </a:rPr>
              <a:t>Highlight pathways of progression</a:t>
            </a:r>
          </a:p>
          <a:p>
            <a:pPr>
              <a:spcAft>
                <a:spcPts val="0"/>
              </a:spcAft>
            </a:pPr>
            <a:r>
              <a:rPr lang="en-IE" sz="2000" dirty="0">
                <a:solidFill>
                  <a:srgbClr val="12B7DE"/>
                </a:solidFill>
                <a:effectLst/>
                <a:latin typeface="Corbel" panose="020B0503020204020204" pitchFamily="34" charset="0"/>
                <a:ea typeface="Calibri" panose="020F0502020204030204" pitchFamily="34" charset="0"/>
                <a:cs typeface="Times New Roman" panose="02020603050405020304" pitchFamily="18" charset="0"/>
              </a:rPr>
              <a:t>Invest time in strategic partnership</a:t>
            </a:r>
          </a:p>
        </p:txBody>
      </p:sp>
      <p:sp>
        <p:nvSpPr>
          <p:cNvPr id="5" name="Text Placeholder 4">
            <a:extLst>
              <a:ext uri="{FF2B5EF4-FFF2-40B4-BE49-F238E27FC236}">
                <a16:creationId xmlns:a16="http://schemas.microsoft.com/office/drawing/2014/main" id="{F6DF6A05-C777-4C86-A8A3-535B7FE8FDBD}"/>
              </a:ext>
            </a:extLst>
          </p:cNvPr>
          <p:cNvSpPr>
            <a:spLocks noGrp="1"/>
          </p:cNvSpPr>
          <p:nvPr>
            <p:ph type="body" sz="quarter" idx="3"/>
          </p:nvPr>
        </p:nvSpPr>
        <p:spPr/>
        <p:txBody>
          <a:bodyPr/>
          <a:lstStyle/>
          <a:p>
            <a:r>
              <a:rPr lang="en-IE" sz="2000" b="1" dirty="0">
                <a:effectLst/>
                <a:latin typeface="Calibri" panose="020F0502020204030204" pitchFamily="34" charset="0"/>
                <a:ea typeface="Calibri" panose="020F0502020204030204" pitchFamily="34" charset="0"/>
              </a:rPr>
              <a:t>A vibrant and resilient arts sector</a:t>
            </a:r>
            <a:endParaRPr lang="en-IE" dirty="0"/>
          </a:p>
        </p:txBody>
      </p:sp>
      <p:sp>
        <p:nvSpPr>
          <p:cNvPr id="6" name="Content Placeholder 5">
            <a:extLst>
              <a:ext uri="{FF2B5EF4-FFF2-40B4-BE49-F238E27FC236}">
                <a16:creationId xmlns:a16="http://schemas.microsoft.com/office/drawing/2014/main" id="{240A7B95-DA72-4F89-B3A5-C3DCB6B9FDD9}"/>
              </a:ext>
            </a:extLst>
          </p:cNvPr>
          <p:cNvSpPr>
            <a:spLocks noGrp="1"/>
          </p:cNvSpPr>
          <p:nvPr>
            <p:ph sz="quarter" idx="4"/>
          </p:nvPr>
        </p:nvSpPr>
        <p:spPr/>
        <p:txBody>
          <a:bodyPr>
            <a:normAutofit fontScale="70000" lnSpcReduction="20000"/>
          </a:bodyPr>
          <a:lstStyle/>
          <a:p>
            <a:r>
              <a:rPr lang="en-GB" dirty="0"/>
              <a:t>Support artistic ambition at each career stage</a:t>
            </a:r>
          </a:p>
          <a:p>
            <a:r>
              <a:rPr lang="en-IE" sz="2000" dirty="0">
                <a:effectLst/>
              </a:rPr>
              <a:t>Extend the reach, participation and appreciation of the arts </a:t>
            </a:r>
          </a:p>
          <a:p>
            <a:r>
              <a:rPr lang="en-IE" sz="2000" dirty="0">
                <a:effectLst/>
              </a:rPr>
              <a:t>Cultivate emerging arts practice</a:t>
            </a:r>
            <a:endParaRPr lang="en-IE" dirty="0"/>
          </a:p>
          <a:p>
            <a:r>
              <a:rPr lang="en-IE" sz="2000" dirty="0">
                <a:effectLst/>
                <a:latin typeface="Calibri" panose="020F0502020204030204" pitchFamily="34" charset="0"/>
                <a:ea typeface="Calibri" panose="020F0502020204030204" pitchFamily="34" charset="0"/>
                <a:cs typeface="Times New Roman" panose="02020603050405020304" pitchFamily="18" charset="0"/>
              </a:rPr>
              <a:t>Explore new making, participation and audience spaces in the county</a:t>
            </a:r>
          </a:p>
          <a:p>
            <a:r>
              <a:rPr lang="en-IE" dirty="0">
                <a:solidFill>
                  <a:srgbClr val="12B7DE"/>
                </a:solidFill>
                <a:latin typeface="Calibri" panose="020F0502020204030204" pitchFamily="34" charset="0"/>
                <a:ea typeface="Calibri" panose="020F0502020204030204" pitchFamily="34" charset="0"/>
                <a:cs typeface="Times New Roman" panose="02020603050405020304" pitchFamily="18" charset="0"/>
              </a:rPr>
              <a:t>Update current support schemes against evolving practice and needs</a:t>
            </a:r>
          </a:p>
          <a:p>
            <a:r>
              <a:rPr lang="en-IE" dirty="0">
                <a:solidFill>
                  <a:srgbClr val="12B7DE"/>
                </a:solidFill>
                <a:latin typeface="Calibri" panose="020F0502020204030204" pitchFamily="34" charset="0"/>
                <a:ea typeface="Calibri" panose="020F0502020204030204" pitchFamily="34" charset="0"/>
                <a:cs typeface="Times New Roman" panose="02020603050405020304" pitchFamily="18" charset="0"/>
              </a:rPr>
              <a:t>Support festivals and programmes to reach new audiences</a:t>
            </a:r>
            <a:endParaRPr lang="en-IE" sz="2000" dirty="0">
              <a:solidFill>
                <a:srgbClr val="12B7DE"/>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2000" dirty="0">
                <a:solidFill>
                  <a:srgbClr val="12B7DE"/>
                </a:solidFill>
                <a:effectLst/>
                <a:latin typeface="Calibri" panose="020F0502020204030204" pitchFamily="34" charset="0"/>
                <a:ea typeface="Calibri" panose="020F0502020204030204" pitchFamily="34" charset="0"/>
                <a:cs typeface="Times New Roman" panose="02020603050405020304" pitchFamily="18" charset="0"/>
              </a:rPr>
              <a:t>Work closely with key county arts organisations</a:t>
            </a:r>
          </a:p>
          <a:p>
            <a:r>
              <a:rPr lang="en-IE" dirty="0">
                <a:solidFill>
                  <a:srgbClr val="12B7DE"/>
                </a:solidFill>
                <a:latin typeface="Calibri" panose="020F0502020204030204" pitchFamily="34" charset="0"/>
                <a:ea typeface="Calibri" panose="020F0502020204030204" pitchFamily="34" charset="0"/>
                <a:cs typeface="Times New Roman" panose="02020603050405020304" pitchFamily="18" charset="0"/>
              </a:rPr>
              <a:t>Public art projects and programmes will increase significantly</a:t>
            </a:r>
          </a:p>
          <a:p>
            <a:r>
              <a:rPr lang="en-IE" sz="2000" dirty="0">
                <a:solidFill>
                  <a:srgbClr val="12B7DE"/>
                </a:solidFill>
                <a:effectLst/>
                <a:latin typeface="Calibri" panose="020F0502020204030204" pitchFamily="34" charset="0"/>
                <a:ea typeface="Calibri" panose="020F0502020204030204" pitchFamily="34" charset="0"/>
                <a:cs typeface="Times New Roman" panose="02020603050405020304" pitchFamily="18" charset="0"/>
              </a:rPr>
              <a:t>Assess current infrastructure and plan for future  opportunities in respect of population changes</a:t>
            </a:r>
          </a:p>
        </p:txBody>
      </p:sp>
    </p:spTree>
    <p:extLst>
      <p:ext uri="{BB962C8B-B14F-4D97-AF65-F5344CB8AC3E}">
        <p14:creationId xmlns:p14="http://schemas.microsoft.com/office/powerpoint/2010/main" val="275176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2C8-7FA8-4DA1-A927-01E4ECED8297}"/>
              </a:ext>
            </a:extLst>
          </p:cNvPr>
          <p:cNvSpPr>
            <a:spLocks noGrp="1"/>
          </p:cNvSpPr>
          <p:nvPr>
            <p:ph type="title"/>
          </p:nvPr>
        </p:nvSpPr>
        <p:spPr/>
        <p:txBody>
          <a:bodyPr/>
          <a:lstStyle/>
          <a:p>
            <a:r>
              <a:rPr lang="en-GB" dirty="0"/>
              <a:t>Objectives  and Actions</a:t>
            </a:r>
            <a:endParaRPr lang="en-IE" dirty="0"/>
          </a:p>
        </p:txBody>
      </p:sp>
      <p:sp>
        <p:nvSpPr>
          <p:cNvPr id="3" name="Text Placeholder 2">
            <a:extLst>
              <a:ext uri="{FF2B5EF4-FFF2-40B4-BE49-F238E27FC236}">
                <a16:creationId xmlns:a16="http://schemas.microsoft.com/office/drawing/2014/main" id="{382ECCC0-3F14-4DCF-9893-170AFD1757B4}"/>
              </a:ext>
            </a:extLst>
          </p:cNvPr>
          <p:cNvSpPr>
            <a:spLocks noGrp="1"/>
          </p:cNvSpPr>
          <p:nvPr>
            <p:ph type="body" idx="1"/>
          </p:nvPr>
        </p:nvSpPr>
        <p:spPr>
          <a:xfrm>
            <a:off x="3814133" y="522408"/>
            <a:ext cx="3474720" cy="807720"/>
          </a:xfrm>
        </p:spPr>
        <p:txBody>
          <a:bodyPr/>
          <a:lstStyle/>
          <a:p>
            <a:r>
              <a:rPr lang="en-GB" dirty="0"/>
              <a:t>Our capacity to deliver</a:t>
            </a:r>
            <a:endParaRPr lang="en-IE" dirty="0"/>
          </a:p>
        </p:txBody>
      </p:sp>
      <p:sp>
        <p:nvSpPr>
          <p:cNvPr id="4" name="Content Placeholder 3">
            <a:extLst>
              <a:ext uri="{FF2B5EF4-FFF2-40B4-BE49-F238E27FC236}">
                <a16:creationId xmlns:a16="http://schemas.microsoft.com/office/drawing/2014/main" id="{CF4F7FB2-49EE-42C5-A377-7E7009E0F0D3}"/>
              </a:ext>
            </a:extLst>
          </p:cNvPr>
          <p:cNvSpPr>
            <a:spLocks noGrp="1"/>
          </p:cNvSpPr>
          <p:nvPr>
            <p:ph sz="half" idx="2"/>
          </p:nvPr>
        </p:nvSpPr>
        <p:spPr>
          <a:xfrm>
            <a:off x="3814133" y="1330128"/>
            <a:ext cx="3474720" cy="4785953"/>
          </a:xfrm>
        </p:spPr>
        <p:txBody>
          <a:bodyPr>
            <a:normAutofit fontScale="70000" lnSpcReduction="20000"/>
          </a:bodyPr>
          <a:lstStyle/>
          <a:p>
            <a:pPr>
              <a:spcAft>
                <a:spcPts val="0"/>
              </a:spcAft>
            </a:pPr>
            <a:endParaRPr lang="en-IE" sz="2000" dirty="0">
              <a:effectLst/>
            </a:endParaRPr>
          </a:p>
          <a:p>
            <a:pPr>
              <a:spcAft>
                <a:spcPts val="0"/>
              </a:spcAft>
            </a:pPr>
            <a:r>
              <a:rPr lang="en-IE" sz="2000" dirty="0">
                <a:effectLst/>
              </a:rPr>
              <a:t>Strengthen our ability to deliver a progressive, informed and relevant county arts service</a:t>
            </a:r>
            <a:endParaRPr lang="en-GB" sz="2000" dirty="0">
              <a:effectLst/>
            </a:endParaRPr>
          </a:p>
          <a:p>
            <a:pPr>
              <a:spcAft>
                <a:spcPts val="0"/>
              </a:spcAft>
            </a:pPr>
            <a:r>
              <a:rPr lang="en-GB" sz="2000" dirty="0">
                <a:effectLst/>
              </a:rPr>
              <a:t>Develop clear and robust communications</a:t>
            </a:r>
          </a:p>
          <a:p>
            <a:pPr>
              <a:spcAft>
                <a:spcPts val="0"/>
              </a:spcAft>
            </a:pPr>
            <a:r>
              <a:rPr lang="en-GB" dirty="0"/>
              <a:t>Ensure sustainability of the arts service</a:t>
            </a:r>
          </a:p>
          <a:p>
            <a:r>
              <a:rPr lang="en-IE" sz="2000" dirty="0">
                <a:effectLst/>
              </a:rPr>
              <a:t>Monitor and measure social impact in line with the mission and core objectives</a:t>
            </a:r>
            <a:endParaRPr lang="en-GB" sz="2000" dirty="0">
              <a:effectLst/>
            </a:endParaRPr>
          </a:p>
          <a:p>
            <a:r>
              <a:rPr lang="en-IE" sz="2000" b="0" dirty="0">
                <a:solidFill>
                  <a:srgbClr val="12B7DE"/>
                </a:solidFill>
                <a:effectLst/>
              </a:rPr>
              <a:t>Establish appropriate staffing, skills and resources to deliver effectively</a:t>
            </a:r>
          </a:p>
          <a:p>
            <a:pPr>
              <a:spcAft>
                <a:spcPts val="0"/>
              </a:spcAft>
            </a:pPr>
            <a:r>
              <a:rPr lang="en-IE" sz="2000" dirty="0">
                <a:solidFill>
                  <a:srgbClr val="12B7DE"/>
                </a:solidFill>
                <a:effectLst/>
                <a:latin typeface="Corbel" panose="020B0503020204020204" pitchFamily="34" charset="0"/>
                <a:ea typeface="Calibri" panose="020F0502020204030204" pitchFamily="34" charset="0"/>
                <a:cs typeface="Times New Roman" panose="02020603050405020304" pitchFamily="18" charset="0"/>
              </a:rPr>
              <a:t>Provide information and advisory support services</a:t>
            </a:r>
          </a:p>
          <a:p>
            <a:pPr>
              <a:spcAft>
                <a:spcPts val="0"/>
              </a:spcAft>
            </a:pPr>
            <a:r>
              <a:rPr lang="en-IE" dirty="0">
                <a:solidFill>
                  <a:srgbClr val="12B7DE"/>
                </a:solidFill>
                <a:latin typeface="Corbel" panose="020B0503020204020204" pitchFamily="34" charset="0"/>
                <a:ea typeface="Calibri" panose="020F0502020204030204" pitchFamily="34" charset="0"/>
                <a:cs typeface="Times New Roman" panose="02020603050405020304" pitchFamily="18" charset="0"/>
              </a:rPr>
              <a:t>Embed arts and culture across Council policies and cross-cutting strategies</a:t>
            </a:r>
          </a:p>
          <a:p>
            <a:pPr>
              <a:spcAft>
                <a:spcPts val="0"/>
              </a:spcAft>
            </a:pPr>
            <a:r>
              <a:rPr lang="en-IE" sz="2000" dirty="0">
                <a:solidFill>
                  <a:srgbClr val="12B7DE"/>
                </a:solidFill>
                <a:effectLst/>
                <a:latin typeface="Corbel" panose="020B0503020204020204" pitchFamily="34" charset="0"/>
                <a:ea typeface="Calibri" panose="020F0502020204030204" pitchFamily="34" charset="0"/>
                <a:cs typeface="Times New Roman" panose="02020603050405020304" pitchFamily="18" charset="0"/>
              </a:rPr>
              <a:t>Advance shared vision of citizenship and wellbeing through culture team</a:t>
            </a:r>
          </a:p>
          <a:p>
            <a:pPr>
              <a:spcAft>
                <a:spcPts val="0"/>
              </a:spcAft>
            </a:pPr>
            <a:r>
              <a:rPr lang="en-IE" dirty="0">
                <a:solidFill>
                  <a:srgbClr val="12B7DE"/>
                </a:solidFill>
                <a:latin typeface="Corbel" panose="020B0503020204020204" pitchFamily="34" charset="0"/>
                <a:ea typeface="Calibri" panose="020F0502020204030204" pitchFamily="34" charset="0"/>
                <a:cs typeface="Times New Roman" panose="02020603050405020304" pitchFamily="18" charset="0"/>
              </a:rPr>
              <a:t>Build evidence base through mixed method research, data capture, social impact evaluation, and quality framework</a:t>
            </a:r>
            <a:endParaRPr lang="en-IE" sz="2000" dirty="0">
              <a:solidFill>
                <a:srgbClr val="12B7DE"/>
              </a:solidFill>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AE54BBE-449D-44E1-8C72-C8CB673F1D18}"/>
              </a:ext>
            </a:extLst>
          </p:cNvPr>
          <p:cNvPicPr>
            <a:picLocks noChangeAspect="1"/>
          </p:cNvPicPr>
          <p:nvPr/>
        </p:nvPicPr>
        <p:blipFill>
          <a:blip r:embed="rId2"/>
          <a:stretch>
            <a:fillRect/>
          </a:stretch>
        </p:blipFill>
        <p:spPr>
          <a:xfrm>
            <a:off x="8043107" y="1106204"/>
            <a:ext cx="3474720" cy="2318224"/>
          </a:xfrm>
          <a:prstGeom prst="rect">
            <a:avLst/>
          </a:prstGeom>
        </p:spPr>
      </p:pic>
      <p:pic>
        <p:nvPicPr>
          <p:cNvPr id="14" name="Picture 13" descr="A group of people dancing&#10;&#10;Description automatically generated">
            <a:extLst>
              <a:ext uri="{FF2B5EF4-FFF2-40B4-BE49-F238E27FC236}">
                <a16:creationId xmlns:a16="http://schemas.microsoft.com/office/drawing/2014/main" id="{9B60E3E7-1F45-4E35-A7F3-6BBB39DB660F}"/>
              </a:ext>
            </a:extLst>
          </p:cNvPr>
          <p:cNvPicPr>
            <a:picLocks noChangeAspect="1"/>
          </p:cNvPicPr>
          <p:nvPr/>
        </p:nvPicPr>
        <p:blipFill>
          <a:blip r:embed="rId3"/>
          <a:stretch>
            <a:fillRect/>
          </a:stretch>
        </p:blipFill>
        <p:spPr>
          <a:xfrm>
            <a:off x="8043539" y="3720027"/>
            <a:ext cx="3477336" cy="2318224"/>
          </a:xfrm>
          <a:prstGeom prst="rect">
            <a:avLst/>
          </a:prstGeom>
        </p:spPr>
      </p:pic>
    </p:spTree>
    <p:extLst>
      <p:ext uri="{BB962C8B-B14F-4D97-AF65-F5344CB8AC3E}">
        <p14:creationId xmlns:p14="http://schemas.microsoft.com/office/powerpoint/2010/main" val="376606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8285-AD6E-4EBA-969D-FD5587D88A41}"/>
              </a:ext>
            </a:extLst>
          </p:cNvPr>
          <p:cNvSpPr>
            <a:spLocks noGrp="1"/>
          </p:cNvSpPr>
          <p:nvPr>
            <p:ph type="title"/>
          </p:nvPr>
        </p:nvSpPr>
        <p:spPr/>
        <p:txBody>
          <a:bodyPr/>
          <a:lstStyle/>
          <a:p>
            <a:r>
              <a:rPr lang="en-GB" dirty="0"/>
              <a:t>Anticipated Outcomes</a:t>
            </a:r>
            <a:endParaRPr lang="en-IE" dirty="0"/>
          </a:p>
        </p:txBody>
      </p:sp>
      <p:sp>
        <p:nvSpPr>
          <p:cNvPr id="3" name="Content Placeholder 2">
            <a:extLst>
              <a:ext uri="{FF2B5EF4-FFF2-40B4-BE49-F238E27FC236}">
                <a16:creationId xmlns:a16="http://schemas.microsoft.com/office/drawing/2014/main" id="{C232010B-5E58-4ABF-80B0-A9929A9B77DD}"/>
              </a:ext>
            </a:extLst>
          </p:cNvPr>
          <p:cNvSpPr>
            <a:spLocks noGrp="1"/>
          </p:cNvSpPr>
          <p:nvPr>
            <p:ph sz="half" idx="1"/>
          </p:nvPr>
        </p:nvSpPr>
        <p:spPr/>
        <p:txBody>
          <a:bodyPr>
            <a:normAutofit/>
          </a:bodyPr>
          <a:lstStyle/>
          <a:p>
            <a:r>
              <a:rPr lang="en-IE" dirty="0">
                <a:ea typeface="Calibri" panose="020F0502020204030204" pitchFamily="34" charset="0"/>
                <a:cs typeface="Times New Roman" panose="02020603050405020304" pitchFamily="18" charset="0"/>
              </a:rPr>
              <a:t>I</a:t>
            </a:r>
            <a:r>
              <a:rPr lang="en-IE" sz="2000" dirty="0">
                <a:effectLst/>
                <a:ea typeface="Calibri" panose="020F0502020204030204" pitchFamily="34" charset="0"/>
                <a:cs typeface="Times New Roman" panose="02020603050405020304" pitchFamily="18" charset="0"/>
              </a:rPr>
              <a:t>ncreased active participation by young people and children, of all abilities</a:t>
            </a:r>
          </a:p>
          <a:p>
            <a:r>
              <a:rPr lang="en-IE" dirty="0">
                <a:ea typeface="Calibri" panose="020F0502020204030204" pitchFamily="34" charset="0"/>
                <a:cs typeface="Times New Roman" panose="02020603050405020304" pitchFamily="18" charset="0"/>
              </a:rPr>
              <a:t>E</a:t>
            </a:r>
            <a:r>
              <a:rPr lang="en-IE" sz="2000" dirty="0">
                <a:effectLst/>
                <a:ea typeface="Calibri" panose="020F0502020204030204" pitchFamily="34" charset="0"/>
                <a:cs typeface="Times New Roman" panose="02020603050405020304" pitchFamily="18" charset="0"/>
              </a:rPr>
              <a:t>nhanced capacity building, access and engagement for people of all abilities, ages and backgrounds</a:t>
            </a:r>
          </a:p>
          <a:p>
            <a:r>
              <a:rPr lang="en-IE" sz="2000" dirty="0">
                <a:effectLst/>
                <a:ea typeface="Calibri" panose="020F0502020204030204" pitchFamily="34" charset="0"/>
                <a:cs typeface="Times New Roman" panose="02020603050405020304" pitchFamily="18" charset="0"/>
              </a:rPr>
              <a:t>Established community arts hubs, as local access points</a:t>
            </a:r>
          </a:p>
          <a:p>
            <a:r>
              <a:rPr lang="en-IE" dirty="0">
                <a:ea typeface="Calibri" panose="020F0502020204030204" pitchFamily="34" charset="0"/>
                <a:cs typeface="Times New Roman" panose="02020603050405020304" pitchFamily="18" charset="0"/>
              </a:rPr>
              <a:t>A clear vision for Cultural Quarter development</a:t>
            </a:r>
            <a:endParaRPr lang="en-IE" sz="2000" dirty="0">
              <a:effectLst/>
              <a:ea typeface="Calibri" panose="020F0502020204030204" pitchFamily="34" charset="0"/>
              <a:cs typeface="Times New Roman" panose="02020603050405020304" pitchFamily="18" charset="0"/>
            </a:endParaRPr>
          </a:p>
          <a:p>
            <a:r>
              <a:rPr lang="en-IE" dirty="0">
                <a:ea typeface="Calibri" panose="020F0502020204030204" pitchFamily="34" charset="0"/>
                <a:cs typeface="Times New Roman" panose="02020603050405020304" pitchFamily="18" charset="0"/>
              </a:rPr>
              <a:t>Increased opportunities for artists in public art and climate change</a:t>
            </a:r>
            <a:endParaRPr lang="en-IE" dirty="0"/>
          </a:p>
        </p:txBody>
      </p:sp>
      <p:sp>
        <p:nvSpPr>
          <p:cNvPr id="4" name="Content Placeholder 3">
            <a:extLst>
              <a:ext uri="{FF2B5EF4-FFF2-40B4-BE49-F238E27FC236}">
                <a16:creationId xmlns:a16="http://schemas.microsoft.com/office/drawing/2014/main" id="{468FA47A-14EC-40B1-8058-199D4592656D}"/>
              </a:ext>
            </a:extLst>
          </p:cNvPr>
          <p:cNvSpPr>
            <a:spLocks noGrp="1"/>
          </p:cNvSpPr>
          <p:nvPr>
            <p:ph sz="half" idx="2"/>
          </p:nvPr>
        </p:nvSpPr>
        <p:spPr>
          <a:xfrm>
            <a:off x="7793095" y="868680"/>
            <a:ext cx="3474720" cy="3068320"/>
          </a:xfrm>
        </p:spPr>
        <p:txBody>
          <a:bodyPr>
            <a:normAutofit/>
          </a:bodyPr>
          <a:lstStyle/>
          <a:p>
            <a:r>
              <a:rPr lang="en-IE" dirty="0">
                <a:ea typeface="Calibri" panose="020F0502020204030204" pitchFamily="34" charset="0"/>
                <a:cs typeface="Times New Roman" panose="02020603050405020304" pitchFamily="18" charset="0"/>
              </a:rPr>
              <a:t>M</a:t>
            </a:r>
            <a:r>
              <a:rPr lang="en-IE" sz="2000" dirty="0">
                <a:effectLst/>
                <a:ea typeface="Calibri" panose="020F0502020204030204" pitchFamily="34" charset="0"/>
                <a:cs typeface="Times New Roman" panose="02020603050405020304" pitchFamily="18" charset="0"/>
              </a:rPr>
              <a:t>aintained a quality art service</a:t>
            </a:r>
            <a:r>
              <a:rPr lang="en-IE" dirty="0">
                <a:ea typeface="Calibri" panose="020F0502020204030204" pitchFamily="34" charset="0"/>
                <a:cs typeface="Times New Roman" panose="02020603050405020304" pitchFamily="18" charset="0"/>
              </a:rPr>
              <a:t> </a:t>
            </a:r>
            <a:r>
              <a:rPr lang="en-IE" sz="2000" dirty="0">
                <a:effectLst/>
                <a:ea typeface="Calibri" panose="020F0502020204030204" pitchFamily="34" charset="0"/>
                <a:cs typeface="Times New Roman" panose="02020603050405020304" pitchFamily="18" charset="0"/>
              </a:rPr>
              <a:t>in accordance with the Council’s Mission </a:t>
            </a:r>
            <a:r>
              <a:rPr lang="en-IE" sz="2000" b="1" dirty="0">
                <a:effectLst/>
                <a:ea typeface="Calibri" panose="020F0502020204030204" pitchFamily="34" charset="0"/>
                <a:cs typeface="Times New Roman" panose="02020603050405020304" pitchFamily="18" charset="0"/>
              </a:rPr>
              <a:t>“</a:t>
            </a:r>
            <a:r>
              <a:rPr lang="en-IE" sz="2000" b="1" i="1" dirty="0">
                <a:effectLst/>
                <a:ea typeface="Calibri" panose="020F0502020204030204" pitchFamily="34" charset="0"/>
                <a:cs typeface="Times New Roman" panose="02020603050405020304" pitchFamily="18" charset="0"/>
              </a:rPr>
              <a:t>To make our county a vibrant and inclusive place for the people who live, visit, work, and do business here, now and for the future”</a:t>
            </a:r>
            <a:r>
              <a:rPr lang="en-IE" sz="2000" b="1" dirty="0">
                <a:effectLst/>
                <a:ea typeface="Calibri" panose="020F0502020204030204" pitchFamily="34" charset="0"/>
                <a:cs typeface="Times New Roman" panose="02020603050405020304" pitchFamily="18" charset="0"/>
              </a:rPr>
              <a:t>.</a:t>
            </a:r>
            <a:br>
              <a:rPr lang="en-IE" sz="2000" b="1" dirty="0">
                <a:effectLst/>
                <a:ea typeface="Calibri" panose="020F0502020204030204" pitchFamily="34" charset="0"/>
                <a:cs typeface="Times New Roman" panose="02020603050405020304" pitchFamily="18" charset="0"/>
              </a:rPr>
            </a:br>
            <a:endParaRPr lang="en-IE" sz="2000" b="1" dirty="0">
              <a:effectLst/>
              <a:ea typeface="Calibri" panose="020F0502020204030204" pitchFamily="34" charset="0"/>
              <a:cs typeface="Times New Roman" panose="02020603050405020304" pitchFamily="18" charset="0"/>
            </a:endParaRPr>
          </a:p>
          <a:p>
            <a:endParaRPr lang="en-IE" dirty="0"/>
          </a:p>
        </p:txBody>
      </p:sp>
      <p:pic>
        <p:nvPicPr>
          <p:cNvPr id="5" name="Picture 4">
            <a:extLst>
              <a:ext uri="{FF2B5EF4-FFF2-40B4-BE49-F238E27FC236}">
                <a16:creationId xmlns:a16="http://schemas.microsoft.com/office/drawing/2014/main" id="{11BBFFC9-EDCF-4B63-8A05-E0586084B0A2}"/>
              </a:ext>
            </a:extLst>
          </p:cNvPr>
          <p:cNvPicPr>
            <a:picLocks noChangeAspect="1"/>
          </p:cNvPicPr>
          <p:nvPr/>
        </p:nvPicPr>
        <p:blipFill rotWithShape="1">
          <a:blip r:embed="rId2"/>
          <a:srcRect l="13395" r="16509" b="4"/>
          <a:stretch/>
        </p:blipFill>
        <p:spPr>
          <a:xfrm>
            <a:off x="8137666" y="3428999"/>
            <a:ext cx="2957051" cy="3068907"/>
          </a:xfrm>
          <a:prstGeom prst="rect">
            <a:avLst/>
          </a:prstGeom>
        </p:spPr>
      </p:pic>
    </p:spTree>
    <p:extLst>
      <p:ext uri="{BB962C8B-B14F-4D97-AF65-F5344CB8AC3E}">
        <p14:creationId xmlns:p14="http://schemas.microsoft.com/office/powerpoint/2010/main" val="225569435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16</TotalTime>
  <Words>559</Words>
  <Application>Microsoft Office PowerPoint</Application>
  <PresentationFormat>Widescreen</PresentationFormat>
  <Paragraphs>73</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Corbel</vt:lpstr>
      <vt:lpstr>Wingdings 2</vt:lpstr>
      <vt:lpstr>Frame</vt:lpstr>
      <vt:lpstr>South Dublin County  Arts Development Strategy 2020-2026</vt:lpstr>
      <vt:lpstr>Why an Arts Development Strategy?</vt:lpstr>
      <vt:lpstr>Consultation and  Research </vt:lpstr>
      <vt:lpstr>Critical success 2016-2020</vt:lpstr>
      <vt:lpstr>Vision Statement 2022-2026</vt:lpstr>
      <vt:lpstr>Priorities 2022-2026</vt:lpstr>
      <vt:lpstr>Objectives  and Actions</vt:lpstr>
      <vt:lpstr>Objectives  and Actions</vt:lpstr>
      <vt:lpstr>Anticipated Outcomes</vt:lpstr>
      <vt:lpstr>South Dublin County  Arts Development Strategy 2020-2026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Dublin County  Arts Development Strategy 2020-2026</dc:title>
  <dc:creator>Orla Scannell</dc:creator>
  <cp:lastModifiedBy>Jason Frehill</cp:lastModifiedBy>
  <cp:revision>8</cp:revision>
  <dcterms:created xsi:type="dcterms:W3CDTF">2021-10-01T10:28:28Z</dcterms:created>
  <dcterms:modified xsi:type="dcterms:W3CDTF">2021-10-01T10:56:25Z</dcterms:modified>
</cp:coreProperties>
</file>