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1" r:id="rId6"/>
    <p:sldId id="266" r:id="rId7"/>
    <p:sldId id="264" r:id="rId8"/>
    <p:sldId id="267" r:id="rId9"/>
    <p:sldId id="257" r:id="rId10"/>
    <p:sldId id="259" r:id="rId11"/>
    <p:sldId id="263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32416-F81A-44D2-BB5A-D9D4F3BBC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66BB1-6A66-48BD-B2BC-8DE57A9FD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040BE-50D3-4BF7-89F2-D322CA7A8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9AF6-7499-4FA2-AB11-9071BCD642B7}" type="datetimeFigureOut">
              <a:rPr lang="en-IE" smtClean="0"/>
              <a:t>23/09/2021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2E578-864D-4D50-98C3-1CE66E824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81CAF-8E6E-4719-86BF-4B4B93429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708D-08BD-4D8A-A905-EB3D466F39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9252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B6044-F0AB-40B6-8D32-B8AF9762B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6BC097-B3F5-48C4-A4CC-3AA0103F3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59AB4-5153-43E0-8B10-E2E6D7F5C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9AF6-7499-4FA2-AB11-9071BCD642B7}" type="datetimeFigureOut">
              <a:rPr lang="en-IE" smtClean="0"/>
              <a:t>23/09/2021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DAE56-36D8-47EC-8DFB-774277104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6E487-19F3-421F-A862-D15EF435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708D-08BD-4D8A-A905-EB3D466F39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2205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9965C2-6051-4A92-A15E-7B3AB9989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00125-681B-45F4-98AE-224FA4A62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7CBE6-C611-4FAC-864C-EA0B66CA3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9AF6-7499-4FA2-AB11-9071BCD642B7}" type="datetimeFigureOut">
              <a:rPr lang="en-IE" smtClean="0"/>
              <a:t>23/09/2021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AC7F6-6332-4766-9FA4-AA6116C93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3994F-9F9D-4AB8-856B-25B19ABD6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708D-08BD-4D8A-A905-EB3D466F39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664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06382-282F-4238-B919-3131B9E36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3A268-FC7A-43A6-815E-9B7C6B210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48763-699F-4E56-BFA5-B064A3A16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9AF6-7499-4FA2-AB11-9071BCD642B7}" type="datetimeFigureOut">
              <a:rPr lang="en-IE" smtClean="0"/>
              <a:t>23/09/2021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19173-FCE7-4C71-A9AF-9610CF3F6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71EE5-D33F-48C9-AF97-B0DFBEC74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708D-08BD-4D8A-A905-EB3D466F39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883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3A5E-CDAD-4018-AE0E-1204A2A29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C5A73-1BDE-490E-A57C-D1767DE81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3AFEC-3A3A-4216-A549-933AA1FB4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9AF6-7499-4FA2-AB11-9071BCD642B7}" type="datetimeFigureOut">
              <a:rPr lang="en-IE" smtClean="0"/>
              <a:t>23/09/2021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31018-3355-4F14-A069-2D7A407A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4B276-D0DE-4A12-9084-559164B78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708D-08BD-4D8A-A905-EB3D466F39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615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FE3A7-778F-4D5F-9821-2BE51CE03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7004A-D4D0-4532-B3F9-2EDFD23059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C0BDD-632C-4315-9693-67E3A7AF6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93E5F-3C1C-4031-B48D-87DA038CF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9AF6-7499-4FA2-AB11-9071BCD642B7}" type="datetimeFigureOut">
              <a:rPr lang="en-IE" smtClean="0"/>
              <a:t>23/09/2021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6E34D-DD8D-4CF9-A1B3-0E482E69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C44F4-3BF5-4AC1-A62D-962226DB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708D-08BD-4D8A-A905-EB3D466F39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517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8FC5F-AFE3-4CEA-9ED7-FADDC152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BBAB0-E249-4A95-A16B-FAF01C37E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F0664-2646-47A0-8CAB-0036F944F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082B6-A54D-4242-981E-CBA8184D5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92DFA6-9E0D-4D70-8085-4DE7F922E6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6A3896-7FFC-447A-A1B2-161AB3B2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9AF6-7499-4FA2-AB11-9071BCD642B7}" type="datetimeFigureOut">
              <a:rPr lang="en-IE" smtClean="0"/>
              <a:t>23/09/2021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509BB3-385D-44A8-A003-EC55615E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1C7550-AAD5-4D9B-9670-1C3CFB626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708D-08BD-4D8A-A905-EB3D466F39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393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4B8D8-119D-4DB7-B768-D0A5AEC47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0CBBE0-E87E-452C-B0E9-CA3325092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9AF6-7499-4FA2-AB11-9071BCD642B7}" type="datetimeFigureOut">
              <a:rPr lang="en-IE" smtClean="0"/>
              <a:t>23/09/2021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FDAB2C-5D39-4880-8F84-D1B4D87F0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D39C98-ECFB-46CD-AB89-94DC272C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708D-08BD-4D8A-A905-EB3D466F39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FBF620-A97D-417E-942A-0BABBA574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9AF6-7499-4FA2-AB11-9071BCD642B7}" type="datetimeFigureOut">
              <a:rPr lang="en-IE" smtClean="0"/>
              <a:t>23/09/2021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40A7F6-6782-49BD-AF37-ED4D1CD04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389F5-0267-4C2B-9A20-78E4CD13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708D-08BD-4D8A-A905-EB3D466F39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30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7E09A-0C28-4834-A199-FEBDD3377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4955A-5BB3-4544-8DA1-04C3C4CF4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CEA7E-1601-4C70-8CB9-F6A5DC4AD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1D3CE-F30D-43A5-9879-831563D80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9AF6-7499-4FA2-AB11-9071BCD642B7}" type="datetimeFigureOut">
              <a:rPr lang="en-IE" smtClean="0"/>
              <a:t>23/09/2021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F306B-6C0B-4750-B175-77A70C8A1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D4D672-6400-4163-8225-64074918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708D-08BD-4D8A-A905-EB3D466F39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057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932C1-1E0C-4778-A9CC-42D0E1587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8B8ECA-71B5-4856-9826-7278C8E78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7EFF8-B5C0-47A4-8BF2-5920BB5D9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8B782-92A7-44AB-9252-B8022660D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9AF6-7499-4FA2-AB11-9071BCD642B7}" type="datetimeFigureOut">
              <a:rPr lang="en-IE" smtClean="0"/>
              <a:t>23/09/2021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47AE2-CBF0-47BF-BDFA-57600EFF9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768A9E-F970-4AC7-B54C-E74BC1F4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708D-08BD-4D8A-A905-EB3D466F39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6308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E6B051-0AB0-4CFB-95A9-65BB19C9A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CC2E1-47D5-498D-A4A0-216EFA41C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E3948-7F76-462B-B9E2-AF48571AB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A9AF6-7499-4FA2-AB11-9071BCD642B7}" type="datetimeFigureOut">
              <a:rPr lang="en-IE" smtClean="0"/>
              <a:t>23/09/2021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E3192-9C45-4CAF-A895-587308BC3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E6ED5-B05D-4A12-A805-8F48E18E7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D708D-08BD-4D8A-A905-EB3D466F39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431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2307D-BCC4-4EFF-BA87-2CC0630FE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98566"/>
          </a:xfrm>
        </p:spPr>
        <p:txBody>
          <a:bodyPr>
            <a:normAutofit fontScale="90000"/>
          </a:bodyPr>
          <a:lstStyle/>
          <a:p>
            <a:r>
              <a:rPr lang="en-GB" dirty="0"/>
              <a:t>STREET IMPROVEMENT MANAGEMENT GUIDE</a:t>
            </a:r>
            <a:br>
              <a:rPr lang="en-GB" dirty="0"/>
            </a:br>
            <a:r>
              <a:rPr lang="en-GB" dirty="0"/>
              <a:t>- </a:t>
            </a:r>
            <a:r>
              <a:rPr lang="en-GB" sz="4000" dirty="0"/>
              <a:t>Local Transport Interventions To Improve Safety For All Road Users</a:t>
            </a:r>
            <a:br>
              <a:rPr lang="en-GB" dirty="0"/>
            </a:b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833E6-F2E6-40E5-A6E3-1C1180A05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0275"/>
            <a:ext cx="5181600" cy="3976688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Context:</a:t>
            </a:r>
          </a:p>
          <a:p>
            <a:r>
              <a:rPr lang="en-GB" dirty="0"/>
              <a:t>There are increased cars on our Streets - 9% increase in the years 2017-2019.</a:t>
            </a:r>
          </a:p>
          <a:p>
            <a:r>
              <a:rPr lang="en-GB" dirty="0"/>
              <a:t>Surveys continue to demonstrate that speeding is occurring at some locations</a:t>
            </a:r>
          </a:p>
          <a:p>
            <a:r>
              <a:rPr lang="en-GB" dirty="0"/>
              <a:t>SDCC must provide Safe and Improved facilities for all road users</a:t>
            </a:r>
          </a:p>
          <a:p>
            <a:r>
              <a:rPr lang="en-GB" dirty="0"/>
              <a:t>All works will be delivered under S38 Powers</a:t>
            </a:r>
          </a:p>
          <a:p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DE3040-0167-4A3F-8F73-EF5210357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00275"/>
            <a:ext cx="5600700" cy="3976688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Aims of Guidance Document</a:t>
            </a:r>
          </a:p>
          <a:p>
            <a:r>
              <a:rPr lang="en-GB" dirty="0"/>
              <a:t>To deliver Local Transport Safety Interventions to benefit All Road Users</a:t>
            </a:r>
          </a:p>
          <a:p>
            <a:pPr lvl="1"/>
            <a:r>
              <a:rPr lang="en-IE" sz="2000" dirty="0"/>
              <a:t>Improving Safety at Junctions</a:t>
            </a:r>
          </a:p>
          <a:p>
            <a:pPr lvl="1"/>
            <a:r>
              <a:rPr lang="en-IE" sz="2000" dirty="0"/>
              <a:t>Small Permeability Schemes</a:t>
            </a:r>
          </a:p>
          <a:p>
            <a:pPr lvl="1"/>
            <a:r>
              <a:rPr lang="en-IE" sz="2000" dirty="0"/>
              <a:t>Pedestrian Crossings</a:t>
            </a:r>
          </a:p>
          <a:p>
            <a:pPr lvl="1"/>
            <a:r>
              <a:rPr lang="en-IE" sz="2000" dirty="0"/>
              <a:t>Small Footpath Extensions</a:t>
            </a:r>
          </a:p>
          <a:p>
            <a:pPr lvl="1"/>
            <a:r>
              <a:rPr lang="en-IE" sz="2000" dirty="0"/>
              <a:t>Traffic Calming Measures where vehicle speeding is happening</a:t>
            </a:r>
          </a:p>
        </p:txBody>
      </p:sp>
    </p:spTree>
    <p:extLst>
      <p:ext uri="{BB962C8B-B14F-4D97-AF65-F5344CB8AC3E}">
        <p14:creationId xmlns:p14="http://schemas.microsoft.com/office/powerpoint/2010/main" val="1218859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855BD-C360-4A99-959F-DCB62251A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76375"/>
            <a:ext cx="10515599" cy="4700588"/>
          </a:xfrm>
        </p:spPr>
        <p:txBody>
          <a:bodyPr>
            <a:normAutofit/>
          </a:bodyPr>
          <a:lstStyle/>
          <a:p>
            <a:r>
              <a:rPr lang="en-GB" sz="3200" dirty="0"/>
              <a:t>Next Steps: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sz="3200" dirty="0"/>
              <a:t>Draft Guidance Document is completed. </a:t>
            </a:r>
          </a:p>
          <a:p>
            <a:pPr lvl="1"/>
            <a:r>
              <a:rPr lang="en-GB" sz="3200" dirty="0"/>
              <a:t>To be Discussed in Detail at next SPC in November</a:t>
            </a:r>
          </a:p>
          <a:p>
            <a:pPr lvl="1"/>
            <a:r>
              <a:rPr lang="en-GB" sz="3200" dirty="0"/>
              <a:t>Go for Council agreement in Q1 2022</a:t>
            </a:r>
          </a:p>
          <a:p>
            <a:pPr lvl="1"/>
            <a:r>
              <a:rPr lang="en-GB" sz="3200" dirty="0"/>
              <a:t>SDCC will Pilot some Works Interventions in 2022</a:t>
            </a:r>
          </a:p>
          <a:p>
            <a:pPr lvl="1"/>
            <a:r>
              <a:rPr lang="en-GB" sz="3200" dirty="0"/>
              <a:t>Annual Agreement of a Programme of Works</a:t>
            </a:r>
          </a:p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14916B9-3FBE-4E28-91AD-8C6C7F45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080"/>
            <a:ext cx="10515600" cy="680719"/>
          </a:xfrm>
        </p:spPr>
        <p:txBody>
          <a:bodyPr>
            <a:normAutofit fontScale="90000"/>
          </a:bodyPr>
          <a:lstStyle/>
          <a:p>
            <a:r>
              <a:rPr lang="en-GB" dirty="0"/>
              <a:t>Street Improvement Management Guide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463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14916B9-3FBE-4E28-91AD-8C6C7F45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080"/>
            <a:ext cx="10515600" cy="680719"/>
          </a:xfrm>
        </p:spPr>
        <p:txBody>
          <a:bodyPr>
            <a:normAutofit fontScale="90000"/>
          </a:bodyPr>
          <a:lstStyle/>
          <a:p>
            <a:r>
              <a:rPr lang="en-GB" dirty="0"/>
              <a:t>Improving Safety at Junctions:   </a:t>
            </a:r>
            <a:endParaRPr lang="en-I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3C232F-90A4-4D5D-AF17-9DB04E63F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996" y="792251"/>
            <a:ext cx="8590008" cy="52734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9773C3-5588-4192-9B16-5BFFEC010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18" y="1173018"/>
            <a:ext cx="11018982" cy="489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80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14916B9-3FBE-4E28-91AD-8C6C7F45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080"/>
            <a:ext cx="10515600" cy="680719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Permeability Schemes</a:t>
            </a:r>
            <a:endParaRPr lang="en-IE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43C10B-9B78-4CB5-8B36-AA1E475B1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90568"/>
            <a:ext cx="9522204" cy="541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48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14916B9-3FBE-4E28-91AD-8C6C7F45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080"/>
            <a:ext cx="10744200" cy="680719"/>
          </a:xfrm>
        </p:spPr>
        <p:txBody>
          <a:bodyPr>
            <a:normAutofit/>
          </a:bodyPr>
          <a:lstStyle/>
          <a:p>
            <a:r>
              <a:rPr lang="en-GB" sz="4000" b="1" dirty="0"/>
              <a:t>Pedestrian Crossings            </a:t>
            </a:r>
            <a:endParaRPr lang="en-IE" sz="4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87865B-C545-40CC-BE19-12EFF9CD1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108364"/>
            <a:ext cx="8589817" cy="461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4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14916B9-3FBE-4E28-91AD-8C6C7F45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080"/>
            <a:ext cx="10744200" cy="680719"/>
          </a:xfrm>
        </p:spPr>
        <p:txBody>
          <a:bodyPr>
            <a:normAutofit/>
          </a:bodyPr>
          <a:lstStyle/>
          <a:p>
            <a:r>
              <a:rPr lang="en-GB" sz="3570" b="1" dirty="0"/>
              <a:t>Small Footpath Extensions</a:t>
            </a:r>
            <a:endParaRPr lang="en-IE" sz="357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FE386C-5BF8-41C7-BEA5-D400D32D5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82" y="1123831"/>
            <a:ext cx="9393382" cy="499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29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DF264-19BB-4845-819B-B4D2DEBA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746"/>
          </a:xfrm>
        </p:spPr>
        <p:txBody>
          <a:bodyPr>
            <a:normAutofit fontScale="90000"/>
          </a:bodyPr>
          <a:lstStyle/>
          <a:p>
            <a:pPr algn="ctr"/>
            <a:r>
              <a:rPr lang="en-IE" b="1" dirty="0"/>
              <a:t>Traffic Calming Proposed – horizontal control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62E3C-690A-4244-9CF4-E8FA3D441C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432" y="1356852"/>
            <a:ext cx="5400368" cy="4820111"/>
          </a:xfrm>
        </p:spPr>
        <p:txBody>
          <a:bodyPr/>
          <a:lstStyle/>
          <a:p>
            <a:r>
              <a:rPr lang="en-IE" dirty="0"/>
              <a:t>Central Reserve, tree planting and coloured asphalt- e.g. Adamstown</a:t>
            </a:r>
          </a:p>
          <a:p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2DEF7-0AE3-427D-BF1A-E8C0DF627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356852"/>
            <a:ext cx="5181598" cy="4820111"/>
          </a:xfrm>
        </p:spPr>
        <p:txBody>
          <a:bodyPr/>
          <a:lstStyle/>
          <a:p>
            <a:r>
              <a:rPr lang="en-IE" dirty="0"/>
              <a:t>Shared Surfaces – e.g. </a:t>
            </a:r>
            <a:r>
              <a:rPr lang="en-IE" dirty="0" err="1"/>
              <a:t>Wainsfort</a:t>
            </a:r>
            <a:r>
              <a:rPr lang="en-IE" dirty="0"/>
              <a:t> </a:t>
            </a:r>
          </a:p>
          <a:p>
            <a:r>
              <a:rPr lang="en-IE" sz="2000" dirty="0"/>
              <a:t>Road Reduction in effective Road Width</a:t>
            </a:r>
            <a:endParaRPr lang="en-IE" dirty="0"/>
          </a:p>
          <a:p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B4D973-F6DF-41BD-BDEA-E1758D542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39962"/>
            <a:ext cx="5009159" cy="3274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229F2F-9486-4229-9CB5-73F5E58E2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297" y="2717900"/>
            <a:ext cx="4782014" cy="319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41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B105B-96CF-41DC-A9D0-0C533DD80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5777"/>
          </a:xfrm>
        </p:spPr>
        <p:txBody>
          <a:bodyPr/>
          <a:lstStyle/>
          <a:p>
            <a:r>
              <a:rPr lang="en-IE" b="1" dirty="0"/>
              <a:t>Traffic calming – horizontal control measures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FCDEF-D3CB-4AB8-9D48-D96FB7CBE0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/>
              <a:t>Buildout/ Chicane /Tree Planting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B64B98-BFA8-4CDD-B38F-B532D7E3A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599" y="2536723"/>
            <a:ext cx="4971625" cy="36402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06FD4E-FEDE-4BCA-9033-CD934F113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579" y="2536722"/>
            <a:ext cx="4397100" cy="364023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91F135-264E-49EF-92E7-38C3DE4EAD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Ramps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61003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855BD-C360-4A99-959F-DCB62251A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50240"/>
            <a:ext cx="5181600" cy="5526723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616FD-1944-485B-92D7-DA47C0584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023456"/>
            <a:ext cx="5181600" cy="5257645"/>
          </a:xfrm>
        </p:spPr>
        <p:txBody>
          <a:bodyPr/>
          <a:lstStyle/>
          <a:p>
            <a:r>
              <a:rPr lang="en-GB" dirty="0"/>
              <a:t>Assess Scheme Requests</a:t>
            </a:r>
          </a:p>
          <a:p>
            <a:r>
              <a:rPr lang="en-GB" dirty="0"/>
              <a:t>Create a Priority List of Schemes</a:t>
            </a:r>
          </a:p>
          <a:p>
            <a:r>
              <a:rPr lang="en-GB" dirty="0"/>
              <a:t>Public Consultation and Agreement where Appropriate</a:t>
            </a:r>
          </a:p>
          <a:p>
            <a:r>
              <a:rPr lang="en-GB" dirty="0"/>
              <a:t>Agree a Proactive Programme of Works with the Members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646104-79DC-4845-889E-30D149B4F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2" y="1023457"/>
            <a:ext cx="4938717" cy="528844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14916B9-3FBE-4E28-91AD-8C6C7F45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080"/>
            <a:ext cx="10515600" cy="680719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Decision Process for Scheme Selection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1187658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855BD-C360-4A99-959F-DCB62251A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76375"/>
            <a:ext cx="10515599" cy="4700588"/>
          </a:xfrm>
        </p:spPr>
        <p:txBody>
          <a:bodyPr>
            <a:normAutofit/>
          </a:bodyPr>
          <a:lstStyle/>
          <a:p>
            <a:r>
              <a:rPr lang="en-GB" dirty="0"/>
              <a:t>There is approximately €600,000 per annum for “Street Improvement Works” allocated in the SDCC annual revenue budget.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NTA have a range of funding streams available for these types of Work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It is hoped to access NTA funding to support the delivery of these measures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14916B9-3FBE-4E28-91AD-8C6C7F45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080"/>
            <a:ext cx="10515600" cy="680719"/>
          </a:xfrm>
        </p:spPr>
        <p:txBody>
          <a:bodyPr>
            <a:normAutofit fontScale="90000"/>
          </a:bodyPr>
          <a:lstStyle/>
          <a:p>
            <a:r>
              <a:rPr lang="en-GB" dirty="0"/>
              <a:t>Street Improvement Management Guide  - Budget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52836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FF86711EA6D8449BC647BF7A028978" ma:contentTypeVersion="12" ma:contentTypeDescription="Create a new document." ma:contentTypeScope="" ma:versionID="6233218efdef652fafc1f4885283b22c">
  <xsd:schema xmlns:xsd="http://www.w3.org/2001/XMLSchema" xmlns:xs="http://www.w3.org/2001/XMLSchema" xmlns:p="http://schemas.microsoft.com/office/2006/metadata/properties" xmlns:ns3="ce82045c-fa34-46cc-a1a7-0be869a106b6" xmlns:ns4="6b7182b1-ec9b-4839-8656-1411242ba290" targetNamespace="http://schemas.microsoft.com/office/2006/metadata/properties" ma:root="true" ma:fieldsID="859b43298c99006c70469ab2f3e492bb" ns3:_="" ns4:_="">
    <xsd:import namespace="ce82045c-fa34-46cc-a1a7-0be869a106b6"/>
    <xsd:import namespace="6b7182b1-ec9b-4839-8656-1411242ba2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2045c-fa34-46cc-a1a7-0be869a106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7182b1-ec9b-4839-8656-1411242ba29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3B3B53-22F6-45AE-8361-CDA33409B2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82045c-fa34-46cc-a1a7-0be869a106b6"/>
    <ds:schemaRef ds:uri="6b7182b1-ec9b-4839-8656-1411242ba2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CD50B0-E827-49CB-B0EF-EEE9F14E2C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E1BC16-41FE-43F9-AEDB-B6C885D4EBE7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ce82045c-fa34-46cc-a1a7-0be869a106b6"/>
    <ds:schemaRef ds:uri="http://www.w3.org/XML/1998/namespace"/>
    <ds:schemaRef ds:uri="http://schemas.microsoft.com/office/2006/documentManagement/types"/>
    <ds:schemaRef ds:uri="http://purl.org/dc/elements/1.1/"/>
    <ds:schemaRef ds:uri="6b7182b1-ec9b-4839-8656-1411242ba290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288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STREET IMPROVEMENT MANAGEMENT GUIDE - Local Transport Interventions To Improve Safety For All Road Users </vt:lpstr>
      <vt:lpstr>Improving Safety at Junctions:   </vt:lpstr>
      <vt:lpstr>Permeability Schemes</vt:lpstr>
      <vt:lpstr>Pedestrian Crossings            </vt:lpstr>
      <vt:lpstr>Small Footpath Extensions</vt:lpstr>
      <vt:lpstr>Traffic Calming Proposed – horizontal control measures</vt:lpstr>
      <vt:lpstr>Traffic calming – horizontal control measures</vt:lpstr>
      <vt:lpstr>Decision Process for Scheme Selection</vt:lpstr>
      <vt:lpstr>Street Improvement Management Guide  - Budget</vt:lpstr>
      <vt:lpstr>Street Improvement Management Guide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Traffic Calming Proposed</dc:title>
  <dc:creator>Maeve Cantwell</dc:creator>
  <cp:lastModifiedBy>John Hegarty</cp:lastModifiedBy>
  <cp:revision>15</cp:revision>
  <dcterms:created xsi:type="dcterms:W3CDTF">2021-09-22T08:38:14Z</dcterms:created>
  <dcterms:modified xsi:type="dcterms:W3CDTF">2021-09-23T10:24:51Z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0x010100C6FF86711EA6D8449BC647BF7A028978</vt:lpwstr>
  </property>
</Properties>
</file>