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</p:sldMasterIdLst>
  <p:notesMasterIdLst>
    <p:notesMasterId r:id="rId10"/>
  </p:notesMasterIdLst>
  <p:sldIdLst>
    <p:sldId id="256" r:id="rId2"/>
    <p:sldId id="274" r:id="rId3"/>
    <p:sldId id="291" r:id="rId4"/>
    <p:sldId id="344" r:id="rId5"/>
    <p:sldId id="348" r:id="rId6"/>
    <p:sldId id="280" r:id="rId7"/>
    <p:sldId id="316" r:id="rId8"/>
    <p:sldId id="346" r:id="rId9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3FF"/>
    <a:srgbClr val="FCD5DD"/>
    <a:srgbClr val="052B30"/>
    <a:srgbClr val="FFF1CC"/>
    <a:srgbClr val="CBF4E0"/>
    <a:srgbClr val="CA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/>
    <p:restoredTop sz="94694"/>
  </p:normalViewPr>
  <p:slideViewPr>
    <p:cSldViewPr>
      <p:cViewPr varScale="1">
        <p:scale>
          <a:sx n="36" d="100"/>
          <a:sy n="36" d="100"/>
        </p:scale>
        <p:origin x="66" y="168"/>
      </p:cViewPr>
      <p:guideLst>
        <p:guide orient="horz" pos="2880"/>
        <p:guide pos="22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2889A-0EDD-2145-8CA5-088BF45CE1AA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7481-67B3-E24A-9366-CE6357B17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5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7481-67B3-E24A-9366-CE6357B1796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7481-67B3-E24A-9366-CE6357B179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7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4">
            <a:extLst>
              <a:ext uri="{FF2B5EF4-FFF2-40B4-BE49-F238E27FC236}">
                <a16:creationId xmlns:a16="http://schemas.microsoft.com/office/drawing/2014/main" id="{20F19BFF-C802-CD49-B8FA-A393425538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8447A5DF-0CB6-BD47-901F-BF51F641B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 |  </a:t>
            </a:r>
            <a:fld id="{41D38188-EE4A-294E-B165-55F5722102AF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320ECA09-53A0-2F44-94B2-F734D9F3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161639-87CA-1542-99FF-3E099FF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18237" y="10405090"/>
            <a:ext cx="4286012" cy="278785"/>
          </a:xfr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04249" y="10405090"/>
            <a:ext cx="917639" cy="27878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DDBA1D07-618C-6646-B3CF-FF55201D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62378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7B691132-B11D-0745-8546-53252B73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62378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2F9230-9224-7B4E-AE20-6B74DDC39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3450" y="0"/>
            <a:ext cx="102806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4">
            <a:extLst>
              <a:ext uri="{FF2B5EF4-FFF2-40B4-BE49-F238E27FC236}">
                <a16:creationId xmlns:a16="http://schemas.microsoft.com/office/drawing/2014/main" id="{20F19BFF-C802-CD49-B8FA-A393425538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8447A5DF-0CB6-BD47-901F-BF51F641B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 |  </a:t>
            </a:r>
            <a:fld id="{41D38188-EE4A-294E-B165-55F5722102AF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320ECA09-53A0-2F44-94B2-F734D9F3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161639-87CA-1542-99FF-3E099FF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6CC4-8BA1-9E41-BF3B-FCFC3B49B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70407" y="1387474"/>
            <a:ext cx="5872843" cy="407976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5F50A48-9890-1C43-9EA7-93C64EF4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32164" y="5654675"/>
            <a:ext cx="4953000" cy="3616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7856D60-D79A-AE44-959D-BD27BEC9C3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70407" y="5654675"/>
            <a:ext cx="3886200" cy="3616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86C3C80-694D-234A-81B8-8FBB61FCA0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09949" y="1368081"/>
            <a:ext cx="3075215" cy="40797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FC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EAC0F13-D870-264C-BDD3-F625EEF9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8"/>
          <a:stretch/>
        </p:blipFill>
        <p:spPr>
          <a:xfrm>
            <a:off x="0" y="0"/>
            <a:ext cx="20104100" cy="4435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rgbClr val="CBF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7A3AD031-50C7-7A40-AAF6-1C9AC2618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/>
          <a:stretch/>
        </p:blipFill>
        <p:spPr>
          <a:xfrm>
            <a:off x="9518650" y="0"/>
            <a:ext cx="105854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4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Blank">
    <p:bg>
      <p:bgPr>
        <a:solidFill>
          <a:srgbClr val="C8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7A7CF66-59BF-FD49-8DC5-D4F2A8259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7"/>
          <a:stretch/>
        </p:blipFill>
        <p:spPr>
          <a:xfrm>
            <a:off x="0" y="6188075"/>
            <a:ext cx="20104100" cy="51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1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rgbClr val="FFF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F8F75983-6AF2-CB49-8DD7-7EFE4D53F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7"/>
          <a:stretch/>
        </p:blipFill>
        <p:spPr>
          <a:xfrm>
            <a:off x="-2339" y="0"/>
            <a:ext cx="11502189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8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907941"/>
          </a:xfrm>
          <a:prstGeom prst="rect">
            <a:avLst/>
          </a:prstGeom>
        </p:spPr>
        <p:txBody>
          <a:bodyPr lIns="0" tIns="0" rIns="0" bIns="0"/>
          <a:lstStyle>
            <a:lvl1pPr>
              <a:defRPr sz="5900" b="1" i="0">
                <a:solidFill>
                  <a:srgbClr val="062B3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14014450" y="10309005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8357850" y="10302875"/>
            <a:ext cx="8602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110799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43088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9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4866295" cy="25643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5" y="4816475"/>
            <a:ext cx="4866296" cy="2743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5050" y="0"/>
            <a:ext cx="1271905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385205"/>
            <a:ext cx="3733800" cy="27086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379075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66908B87-42C7-474C-8AC7-702E5312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3DC0084A-A08E-B744-B44C-015FAB8A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2010410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458CE7D3-9B4E-794D-AF74-78A9648F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A37E9BE-172A-E54D-87CB-BA9FB835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8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2010410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458CE7D3-9B4E-794D-AF74-78A9648F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A37E9BE-172A-E54D-87CB-BA9FB835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E17CE5-8A2B-2A43-9AD9-BE987D6389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2050" y="0"/>
            <a:ext cx="10052050" cy="9582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982345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18237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204437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DDBA1D07-618C-6646-B3CF-FF55201D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62378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7B691132-B11D-0745-8546-53252B73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62378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2F9230-9224-7B4E-AE20-6B74DDC39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3450" y="0"/>
            <a:ext cx="102806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7720" y="5045075"/>
            <a:ext cx="8405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980886" y="10385205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73573-E085-3948-8511-E2592EE8D05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50" y="9716966"/>
            <a:ext cx="3415608" cy="118407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0C043-AD4F-724D-8CDB-4C8ACDF6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19486" y="10385205"/>
            <a:ext cx="1143000" cy="29867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80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r>
              <a:rPr lang="en-US" dirty="0"/>
              <a:t>|  </a:t>
            </a:r>
            <a:fld id="{EA13FD0E-CAE4-D442-A28F-23AFC57BEF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85A04E7-6CDC-BE4B-98BA-AC2A3606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539875"/>
            <a:ext cx="8604803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64" r:id="rId6"/>
    <p:sldLayoutId id="2147483669" r:id="rId7"/>
    <p:sldLayoutId id="2147483675" r:id="rId8"/>
    <p:sldLayoutId id="2147483670" r:id="rId9"/>
    <p:sldLayoutId id="2147483671" r:id="rId10"/>
    <p:sldLayoutId id="2147483672" r:id="rId11"/>
    <p:sldLayoutId id="2147483665" r:id="rId12"/>
    <p:sldLayoutId id="2147483667" r:id="rId13"/>
    <p:sldLayoutId id="2147483668" r:id="rId14"/>
    <p:sldLayoutId id="2147483666" r:id="rId15"/>
    <p:sldLayoutId id="2147483663" r:id="rId16"/>
  </p:sldLayoutIdLst>
  <p:hf hdr="0" dt="0"/>
  <p:txStyles>
    <p:titleStyle>
      <a:lvl1pPr>
        <a:defRPr sz="7200" b="1" i="0" baseline="0">
          <a:solidFill>
            <a:srgbClr val="052B30"/>
          </a:solidFill>
          <a:latin typeface="☞GILROY-BOLD" pitchFamily="2" charset="77"/>
          <a:ea typeface="+mj-ea"/>
          <a:cs typeface="+mj-cs"/>
        </a:defRPr>
      </a:lvl1pPr>
    </p:titleStyle>
    <p:bodyStyle>
      <a:lvl1pPr marL="0">
        <a:defRPr sz="2800">
          <a:latin typeface="☞GILROY-REGULAR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82" userDrawn="1">
          <p15:clr>
            <a:srgbClr val="F26B43"/>
          </p15:clr>
        </p15:guide>
        <p15:guide id="2" pos="428" userDrawn="1">
          <p15:clr>
            <a:srgbClr val="F26B43"/>
          </p15:clr>
        </p15:guide>
        <p15:guide id="3" pos="12092" userDrawn="1">
          <p15:clr>
            <a:srgbClr val="F26B43"/>
          </p15:clr>
        </p15:guide>
        <p15:guide id="4" orient="horz" pos="6058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5" Type="http://schemas.openxmlformats.org/officeDocument/2006/relationships/image" Target="../media/image30.png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0590" y="9901370"/>
            <a:ext cx="1546287" cy="726573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33819" y="6657938"/>
            <a:ext cx="1257458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5400" spc="-150" dirty="0">
                <a:solidFill>
                  <a:srgbClr val="9BAAAC"/>
                </a:solidFill>
                <a:latin typeface="☞GILROY-REGULAR" pitchFamily="2" charset="77"/>
                <a:cs typeface="Lucida Sans Unicode"/>
              </a:rPr>
              <a:t>SDZ Elected Members Briefing</a:t>
            </a:r>
            <a:endParaRPr sz="5400" spc="-150" dirty="0">
              <a:latin typeface="☞GILROY-REGULAR" pitchFamily="2" charset="77"/>
              <a:cs typeface="Lucida Sans Unicode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700664" y="4550795"/>
            <a:ext cx="14531581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  <a:t>Clonburris SDZ</a:t>
            </a:r>
            <a:endParaRPr sz="10000" spc="-150" dirty="0">
              <a:latin typeface="☞GILROY-BOLD" pitchFamily="2" charset="77"/>
            </a:endParaRP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20C49062-06CB-B249-B86D-C18B9374325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39" name="object 39"/>
          <p:cNvSpPr txBox="1"/>
          <p:nvPr/>
        </p:nvSpPr>
        <p:spPr>
          <a:xfrm>
            <a:off x="3833710" y="9865246"/>
            <a:ext cx="4084740" cy="87652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00" b="1" dirty="0">
                <a:solidFill>
                  <a:srgbClr val="9BAAAC"/>
                </a:solidFill>
                <a:latin typeface="☞GILROY-REGULAR" pitchFamily="2" charset="77"/>
                <a:cs typeface="Arial"/>
              </a:rPr>
              <a:t>Date:</a:t>
            </a:r>
            <a:endParaRPr sz="2800" b="1" dirty="0">
              <a:latin typeface="☞GILROY-REGULAR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lang="en-IE" sz="2800" dirty="0">
                <a:solidFill>
                  <a:srgbClr val="FFFFFF"/>
                </a:solidFill>
                <a:latin typeface="☞GILROY-REGULAR" pitchFamily="2" charset="77"/>
                <a:cs typeface="Lucida Sans Unicode"/>
              </a:rPr>
              <a:t>September 2021</a:t>
            </a:r>
            <a:endParaRPr sz="2800" dirty="0">
              <a:latin typeface="☞GILROY-REGULAR" pitchFamily="2" charset="77"/>
              <a:cs typeface="Lucida Sans Unicode"/>
            </a:endParaRP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100602EB-F3E6-8647-A872-8643FF2F6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343956"/>
            <a:ext cx="5365965" cy="18602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76DAF-9E96-2A4A-96EE-9FD7151D2D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0</a:t>
            </a:fld>
            <a:endParaRPr lang="en-IE" dirty="0"/>
          </a:p>
        </p:txBody>
      </p:sp>
      <p:pic>
        <p:nvPicPr>
          <p:cNvPr id="14" name="Picture 13" descr="A picture containing grass, water, outdoor, river&#10;&#10;Description automatically generated">
            <a:extLst>
              <a:ext uri="{FF2B5EF4-FFF2-40B4-BE49-F238E27FC236}">
                <a16:creationId xmlns:a16="http://schemas.microsoft.com/office/drawing/2014/main" id="{82F36D6B-D8EE-41CA-A7C7-5EF505F22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50" y="10132"/>
            <a:ext cx="5715000" cy="112992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2D77E7-C193-144E-8EE1-0A3F883B45B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dirty="0"/>
              <a:t>Presentation to Elected Members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DA67A-4DE6-114C-B848-A5AFCF9EE4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1</a:t>
            </a:fld>
            <a:endParaRPr lang="en-I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3BF064-50C6-AA42-B186-1B83395E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pc="-150" dirty="0"/>
              <a:t>Agenda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FDB45-A125-A44B-910E-83B4214F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9362096" cy="258532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URDF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SDZ Updates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Infrastructure </a:t>
            </a:r>
            <a:r>
              <a:rPr lang="en-US" dirty="0" err="1"/>
              <a:t>Programme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Branding Strategy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Adamstown URDF Update</a:t>
            </a:r>
          </a:p>
          <a:p>
            <a:endParaRPr lang="en-US" dirty="0"/>
          </a:p>
        </p:txBody>
      </p:sp>
      <p:pic>
        <p:nvPicPr>
          <p:cNvPr id="12" name="Picture Placeholder 11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08133B96-5CE8-AC42-87CB-A42BDC27C9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3" b="49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03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9007B-262E-8F4D-9B67-047B7E38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73075"/>
            <a:ext cx="8600095" cy="1107996"/>
          </a:xfrm>
        </p:spPr>
        <p:txBody>
          <a:bodyPr>
            <a:normAutofit/>
          </a:bodyPr>
          <a:lstStyle/>
          <a:p>
            <a:r>
              <a:rPr lang="en-US" dirty="0"/>
              <a:t>URDF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B94CB-26E6-2C4E-8FEB-4049E787A6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2</a:t>
            </a:fld>
            <a:endParaRPr lang="en-IE" dirty="0"/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55E9490E-4761-4211-9AB2-C42E564E42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650" y="10060982"/>
            <a:ext cx="1546287" cy="72657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AD5403-4806-48C3-B020-3056C7C87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872" y="2225675"/>
            <a:ext cx="8762474" cy="73250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Key Infrastructure Required to unlock delivery of housing in the SDZ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€176.6m approved in principle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Approval to Stage 2 of Public Spending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Ongoing meetings with DPER and Dept. of Housing </a:t>
            </a:r>
          </a:p>
          <a:p>
            <a:endParaRPr lang="en-GB" dirty="0"/>
          </a:p>
          <a:p>
            <a:r>
              <a:rPr lang="en-IE" dirty="0"/>
              <a:t>Next Stages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Public Spending Code Gateway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Preliminary Business Case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Request for Tenders for Stage 1 infrastructure</a:t>
            </a:r>
          </a:p>
          <a:p>
            <a:endParaRPr lang="en-IE" dirty="0"/>
          </a:p>
          <a:p>
            <a:r>
              <a:rPr lang="en-IE" dirty="0"/>
              <a:t>Later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Detailed Business Case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E" dirty="0"/>
              <a:t>Ongoing Implementation and Review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949ED4-5BC8-4D6C-B5E3-187F5D1A2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510" y="795377"/>
            <a:ext cx="1107996" cy="1107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F0ED71-8BCF-47DF-BAAD-4F7B0DBBC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671" y="795377"/>
            <a:ext cx="1110840" cy="1110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A3779F-E6E5-4AB0-956E-859FF01E2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2643" y="795377"/>
            <a:ext cx="1107996" cy="1107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149DDD-952A-42DF-A0DE-A881E4D1D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0771" y="739717"/>
            <a:ext cx="1219315" cy="121931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43291DD-F7CA-4694-8992-8848431BCBF1}"/>
              </a:ext>
            </a:extLst>
          </p:cNvPr>
          <p:cNvSpPr txBox="1">
            <a:spLocks/>
          </p:cNvSpPr>
          <p:nvPr/>
        </p:nvSpPr>
        <p:spPr>
          <a:xfrm>
            <a:off x="10118271" y="343573"/>
            <a:ext cx="168637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8,714 Homes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E0E1A43-65FB-42D5-BAAE-AB5E1BD2EEC2}"/>
              </a:ext>
            </a:extLst>
          </p:cNvPr>
          <p:cNvSpPr txBox="1">
            <a:spLocks/>
          </p:cNvSpPr>
          <p:nvPr/>
        </p:nvSpPr>
        <p:spPr>
          <a:xfrm>
            <a:off x="12053155" y="340784"/>
            <a:ext cx="19612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€2.3bn Project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DD3408D-B688-48C5-9360-87884F7C97B3}"/>
              </a:ext>
            </a:extLst>
          </p:cNvPr>
          <p:cNvSpPr txBox="1">
            <a:spLocks/>
          </p:cNvSpPr>
          <p:nvPr/>
        </p:nvSpPr>
        <p:spPr>
          <a:xfrm>
            <a:off x="14271846" y="354278"/>
            <a:ext cx="19612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38% Affordable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E599237-0F19-42C6-AD96-76F2C2D414FE}"/>
              </a:ext>
            </a:extLst>
          </p:cNvPr>
          <p:cNvSpPr txBox="1">
            <a:spLocks/>
          </p:cNvSpPr>
          <p:nvPr/>
        </p:nvSpPr>
        <p:spPr>
          <a:xfrm>
            <a:off x="16481647" y="357175"/>
            <a:ext cx="19612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23,000 People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FD9278-4C99-448F-B77A-EF21890332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71" b="199"/>
          <a:stretch/>
        </p:blipFill>
        <p:spPr>
          <a:xfrm>
            <a:off x="9340542" y="2606675"/>
            <a:ext cx="1054130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7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5D501-FA43-4073-877C-767FAEA575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3</a:t>
            </a:fld>
            <a:endParaRPr lang="en-IE" dirty="0"/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23AA11C7-EAE7-489A-83EC-0F17675CBC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803" y="9986097"/>
            <a:ext cx="1546287" cy="726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594A045-6967-4620-BC6E-BE7221F1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473075"/>
            <a:ext cx="8600095" cy="1107996"/>
          </a:xfrm>
        </p:spPr>
        <p:txBody>
          <a:bodyPr>
            <a:normAutofit/>
          </a:bodyPr>
          <a:lstStyle/>
          <a:p>
            <a:r>
              <a:rPr lang="en-US" dirty="0"/>
              <a:t>SDZ Updates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DC319D-80D4-44BF-A0BA-589E8F92C4D5}"/>
              </a:ext>
            </a:extLst>
          </p:cNvPr>
          <p:cNvGrpSpPr/>
          <p:nvPr/>
        </p:nvGrpSpPr>
        <p:grpSpPr>
          <a:xfrm>
            <a:off x="8451850" y="2038272"/>
            <a:ext cx="11430000" cy="6588203"/>
            <a:chOff x="10433050" y="3109374"/>
            <a:chExt cx="9144793" cy="5090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FDC0BB-64AD-4FB3-94AB-AAFD97D4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3050" y="3109374"/>
              <a:ext cx="9144793" cy="50906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DBFF4C-66A0-4F8A-BBC9-41820C77A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18994" y="3111508"/>
              <a:ext cx="8772904" cy="4273666"/>
            </a:xfrm>
            <a:prstGeom prst="rect">
              <a:avLst/>
            </a:prstGeom>
          </p:spPr>
        </p:pic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0298CE-F998-4CE4-B6DE-E831F67F7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608" y="1844675"/>
            <a:ext cx="7778832" cy="7325082"/>
          </a:xfrm>
        </p:spPr>
        <p:txBody>
          <a:bodyPr/>
          <a:lstStyle/>
          <a:p>
            <a:r>
              <a:rPr lang="en-US" dirty="0"/>
              <a:t>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South Link Street (SDZ20A/0021) – Permission granted 12/08/21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Irish Water Pump Station (SDZ20A/0021) – FI requested 24/05/2021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Post primary school (SDZ21A/0013) – Further Information requested 29/06/2021</a:t>
            </a:r>
          </a:p>
          <a:p>
            <a:endParaRPr lang="en-GB" dirty="0"/>
          </a:p>
          <a:p>
            <a:r>
              <a:rPr lang="en-GB" dirty="0"/>
              <a:t>SDZ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Phase 0 Requirements (Surface Water and Foul Drainage) – Signed Off 14/06/21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Phase 0 Requirements (Parks and Landscape Strategy &amp; Biodiversity Plan) – To be Submitted 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Initial Survey Work - Underway on Site</a:t>
            </a:r>
          </a:p>
        </p:txBody>
      </p:sp>
    </p:spTree>
    <p:extLst>
      <p:ext uri="{BB962C8B-B14F-4D97-AF65-F5344CB8AC3E}">
        <p14:creationId xmlns:p14="http://schemas.microsoft.com/office/powerpoint/2010/main" val="132385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9007B-262E-8F4D-9B67-047B7E38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39" y="431879"/>
            <a:ext cx="12312011" cy="1107996"/>
          </a:xfrm>
        </p:spPr>
        <p:txBody>
          <a:bodyPr>
            <a:normAutofit fontScale="90000"/>
          </a:bodyPr>
          <a:lstStyle/>
          <a:p>
            <a:r>
              <a:rPr lang="en-US" dirty="0"/>
              <a:t>South Link Street &amp; Utility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B94CB-26E6-2C4E-8FEB-4049E787A6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4</a:t>
            </a:fld>
            <a:endParaRPr lang="en-IE" dirty="0"/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55E9490E-4761-4211-9AB2-C42E564E42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650" y="10060982"/>
            <a:ext cx="1546287" cy="7265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0E4F09-FC21-4732-9ABC-9B653774A91A}"/>
              </a:ext>
            </a:extLst>
          </p:cNvPr>
          <p:cNvGrpSpPr/>
          <p:nvPr/>
        </p:nvGrpSpPr>
        <p:grpSpPr>
          <a:xfrm>
            <a:off x="1911014" y="1797320"/>
            <a:ext cx="15761036" cy="8063907"/>
            <a:chOff x="6369931" y="1997075"/>
            <a:chExt cx="13575755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963580-E182-42F7-8C57-04A74A1F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9931" y="1997075"/>
              <a:ext cx="13575755" cy="6858000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EF506F-4891-499D-A804-4CB24B01CEEA}"/>
                </a:ext>
              </a:extLst>
            </p:cNvPr>
            <p:cNvSpPr/>
            <p:nvPr/>
          </p:nvSpPr>
          <p:spPr>
            <a:xfrm>
              <a:off x="7448204" y="6151418"/>
              <a:ext cx="12036829" cy="1030778"/>
            </a:xfrm>
            <a:custGeom>
              <a:avLst/>
              <a:gdLst>
                <a:gd name="connsiteX0" fmla="*/ 16625 w 12036829"/>
                <a:gd name="connsiteY0" fmla="*/ 33251 h 1030778"/>
                <a:gd name="connsiteX1" fmla="*/ 2543694 w 12036829"/>
                <a:gd name="connsiteY1" fmla="*/ 0 h 1030778"/>
                <a:gd name="connsiteX2" fmla="*/ 2842952 w 12036829"/>
                <a:gd name="connsiteY2" fmla="*/ 465513 h 1030778"/>
                <a:gd name="connsiteX3" fmla="*/ 4139738 w 12036829"/>
                <a:gd name="connsiteY3" fmla="*/ 166255 h 1030778"/>
                <a:gd name="connsiteX4" fmla="*/ 4322618 w 12036829"/>
                <a:gd name="connsiteY4" fmla="*/ 482138 h 1030778"/>
                <a:gd name="connsiteX5" fmla="*/ 7148945 w 12036829"/>
                <a:gd name="connsiteY5" fmla="*/ 332509 h 1030778"/>
                <a:gd name="connsiteX6" fmla="*/ 8778240 w 12036829"/>
                <a:gd name="connsiteY6" fmla="*/ 581891 h 1030778"/>
                <a:gd name="connsiteX7" fmla="*/ 11970327 w 12036829"/>
                <a:gd name="connsiteY7" fmla="*/ 548640 h 1030778"/>
                <a:gd name="connsiteX8" fmla="*/ 12036829 w 12036829"/>
                <a:gd name="connsiteY8" fmla="*/ 947651 h 1030778"/>
                <a:gd name="connsiteX9" fmla="*/ 9177251 w 12036829"/>
                <a:gd name="connsiteY9" fmla="*/ 1030778 h 1030778"/>
                <a:gd name="connsiteX10" fmla="*/ 8129847 w 12036829"/>
                <a:gd name="connsiteY10" fmla="*/ 980902 h 1030778"/>
                <a:gd name="connsiteX11" fmla="*/ 7215447 w 12036829"/>
                <a:gd name="connsiteY11" fmla="*/ 648393 h 1030778"/>
                <a:gd name="connsiteX12" fmla="*/ 6467301 w 12036829"/>
                <a:gd name="connsiteY12" fmla="*/ 947651 h 1030778"/>
                <a:gd name="connsiteX13" fmla="*/ 4838007 w 12036829"/>
                <a:gd name="connsiteY13" fmla="*/ 781397 h 1030778"/>
                <a:gd name="connsiteX14" fmla="*/ 4056611 w 12036829"/>
                <a:gd name="connsiteY14" fmla="*/ 1030778 h 1030778"/>
                <a:gd name="connsiteX15" fmla="*/ 3890356 w 12036829"/>
                <a:gd name="connsiteY15" fmla="*/ 681644 h 1030778"/>
                <a:gd name="connsiteX16" fmla="*/ 2560320 w 12036829"/>
                <a:gd name="connsiteY16" fmla="*/ 1014153 h 1030778"/>
                <a:gd name="connsiteX17" fmla="*/ 2161309 w 12036829"/>
                <a:gd name="connsiteY17" fmla="*/ 548640 h 1030778"/>
                <a:gd name="connsiteX18" fmla="*/ 0 w 12036829"/>
                <a:gd name="connsiteY18" fmla="*/ 432262 h 1030778"/>
                <a:gd name="connsiteX19" fmla="*/ 16625 w 12036829"/>
                <a:gd name="connsiteY19" fmla="*/ 33251 h 103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36829" h="1030778">
                  <a:moveTo>
                    <a:pt x="16625" y="33251"/>
                  </a:moveTo>
                  <a:lnTo>
                    <a:pt x="2543694" y="0"/>
                  </a:lnTo>
                  <a:lnTo>
                    <a:pt x="2842952" y="465513"/>
                  </a:lnTo>
                  <a:lnTo>
                    <a:pt x="4139738" y="166255"/>
                  </a:lnTo>
                  <a:lnTo>
                    <a:pt x="4322618" y="482138"/>
                  </a:lnTo>
                  <a:lnTo>
                    <a:pt x="7148945" y="332509"/>
                  </a:lnTo>
                  <a:lnTo>
                    <a:pt x="8778240" y="581891"/>
                  </a:lnTo>
                  <a:lnTo>
                    <a:pt x="11970327" y="548640"/>
                  </a:lnTo>
                  <a:lnTo>
                    <a:pt x="12036829" y="947651"/>
                  </a:lnTo>
                  <a:lnTo>
                    <a:pt x="9177251" y="1030778"/>
                  </a:lnTo>
                  <a:lnTo>
                    <a:pt x="8129847" y="980902"/>
                  </a:lnTo>
                  <a:lnTo>
                    <a:pt x="7215447" y="648393"/>
                  </a:lnTo>
                  <a:lnTo>
                    <a:pt x="6467301" y="947651"/>
                  </a:lnTo>
                  <a:lnTo>
                    <a:pt x="4838007" y="781397"/>
                  </a:lnTo>
                  <a:lnTo>
                    <a:pt x="4056611" y="1030778"/>
                  </a:lnTo>
                  <a:lnTo>
                    <a:pt x="3890356" y="681644"/>
                  </a:lnTo>
                  <a:lnTo>
                    <a:pt x="2560320" y="1014153"/>
                  </a:lnTo>
                  <a:lnTo>
                    <a:pt x="2161309" y="548640"/>
                  </a:lnTo>
                  <a:lnTo>
                    <a:pt x="0" y="432262"/>
                  </a:lnTo>
                  <a:lnTo>
                    <a:pt x="16625" y="33251"/>
                  </a:lnTo>
                  <a:close/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47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9007B-262E-8F4D-9B67-047B7E3890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49275"/>
            <a:ext cx="8599488" cy="1108075"/>
          </a:xfrm>
        </p:spPr>
        <p:txBody>
          <a:bodyPr>
            <a:normAutofit fontScale="90000"/>
          </a:bodyPr>
          <a:lstStyle/>
          <a:p>
            <a:r>
              <a:rPr lang="en-US" dirty="0"/>
              <a:t>Logos &amp; Marks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3CBDA-6228-2B4F-A5DB-DF7335B3BE0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6217900" y="10407650"/>
            <a:ext cx="3886200" cy="276225"/>
          </a:xfrm>
        </p:spPr>
        <p:txBody>
          <a:bodyPr/>
          <a:lstStyle/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B94CB-26E6-2C4E-8FEB-4049E787A6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9015075" y="10401300"/>
            <a:ext cx="1089025" cy="276225"/>
          </a:xfrm>
        </p:spPr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5</a:t>
            </a:fld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EEB7E8-C74D-4B44-B743-D6E3662334C8}"/>
              </a:ext>
            </a:extLst>
          </p:cNvPr>
          <p:cNvSpPr/>
          <p:nvPr/>
        </p:nvSpPr>
        <p:spPr>
          <a:xfrm>
            <a:off x="0" y="0"/>
            <a:ext cx="1005205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32C9FE-445D-264D-8744-453D88227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1" y="499941"/>
            <a:ext cx="4013883" cy="920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33E004-900C-9E4C-B062-E04DE0B60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4" y="4283075"/>
            <a:ext cx="4059236" cy="93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C7C50-4555-7249-8888-BF0ECC555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1928" y="4278963"/>
            <a:ext cx="4059236" cy="930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3F272B-5CD8-CD43-A877-D13F424EC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74" y="5654675"/>
            <a:ext cx="4013886" cy="9201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0A85EC-E839-F946-AD7E-9A6D3CEE1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74" y="8163496"/>
            <a:ext cx="4013886" cy="9201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30CC44-172C-604C-800F-41B29E1107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34" y="6873875"/>
            <a:ext cx="4013886" cy="9201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4EDC7-E18D-5242-BEC9-20DEC4A63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74" y="9458896"/>
            <a:ext cx="4013886" cy="9201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57388A-BD8E-9C47-A4A8-771B43F074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65353" y="499941"/>
            <a:ext cx="4059236" cy="930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938551-9EF1-4244-9F10-1D65DC9D44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08273" y="6873875"/>
            <a:ext cx="4013886" cy="920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C30431-C1B5-8D42-9846-622D0587AF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44603" y="8163495"/>
            <a:ext cx="4013886" cy="920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D59F1F-C2DF-034F-8783-FFEC0B5DFE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44603" y="5654675"/>
            <a:ext cx="4013886" cy="9201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CAF7DAB-EFFC-E24D-814B-42F3125C71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7278" y="9453571"/>
            <a:ext cx="4013886" cy="92017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94E207D-2FD8-471A-8095-8671AF711127}"/>
              </a:ext>
            </a:extLst>
          </p:cNvPr>
          <p:cNvSpPr txBox="1">
            <a:spLocks/>
          </p:cNvSpPr>
          <p:nvPr/>
        </p:nvSpPr>
        <p:spPr>
          <a:xfrm>
            <a:off x="6165850" y="2423752"/>
            <a:ext cx="8600095" cy="1107996"/>
          </a:xfrm>
          <a:prstGeom prst="rect">
            <a:avLst/>
          </a:prstGeom>
        </p:spPr>
        <p:txBody>
          <a:bodyPr/>
          <a:lstStyle>
            <a:lvl1pPr>
              <a:defRPr sz="7200" b="1" i="0" baseline="0">
                <a:solidFill>
                  <a:srgbClr val="052B30"/>
                </a:solidFill>
                <a:latin typeface="☞GILROY-BOLD" pitchFamily="2" charset="77"/>
                <a:ea typeface="+mj-ea"/>
                <a:cs typeface="+mj-cs"/>
              </a:defRPr>
            </a:lvl1pPr>
          </a:lstStyle>
          <a:p>
            <a:r>
              <a:rPr lang="en-US" u="sng" kern="0" dirty="0"/>
              <a:t>Branding  </a:t>
            </a:r>
            <a:r>
              <a:rPr lang="en-US" u="sng" kern="0" dirty="0">
                <a:solidFill>
                  <a:schemeClr val="bg1"/>
                </a:solidFill>
              </a:rPr>
              <a:t>Strategy</a:t>
            </a:r>
          </a:p>
        </p:txBody>
      </p:sp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6F400A41-CA22-4D0C-84BD-FD95CFC014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0924" y="5959475"/>
            <a:ext cx="4676775" cy="444817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880123-749F-41A1-83BF-7F868AC2F1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31743" y="6873875"/>
            <a:ext cx="4558509" cy="266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3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EAD54F1-9C86-4A53-B9D4-F0B851FE8384}"/>
              </a:ext>
            </a:extLst>
          </p:cNvPr>
          <p:cNvSpPr txBox="1"/>
          <p:nvPr/>
        </p:nvSpPr>
        <p:spPr>
          <a:xfrm>
            <a:off x="-6350" y="445273"/>
            <a:ext cx="994960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968" b="1" dirty="0"/>
              <a:t>Adamstown SDZ URDF Update: </a:t>
            </a:r>
            <a:r>
              <a:rPr lang="en-IE" sz="2968" b="1" u="sng" dirty="0"/>
              <a:t>Bid Successful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769F1-6314-45F5-8666-6AB0C2AACB9B}"/>
              </a:ext>
            </a:extLst>
          </p:cNvPr>
          <p:cNvSpPr txBox="1"/>
          <p:nvPr/>
        </p:nvSpPr>
        <p:spPr>
          <a:xfrm>
            <a:off x="517585" y="7410404"/>
            <a:ext cx="4352865" cy="1615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74" b="1" dirty="0">
                <a:solidFill>
                  <a:schemeClr val="accent4"/>
                </a:solidFill>
              </a:rPr>
              <a:t>585 Homes by 2024</a:t>
            </a:r>
          </a:p>
          <a:p>
            <a:r>
              <a:rPr lang="en-GB" sz="2474" b="1" dirty="0">
                <a:solidFill>
                  <a:schemeClr val="accent4"/>
                </a:solidFill>
              </a:rPr>
              <a:t>20% Social / Affordable Homes</a:t>
            </a:r>
            <a:endParaRPr lang="en-GB" sz="2474" dirty="0">
              <a:solidFill>
                <a:schemeClr val="bg1"/>
              </a:solidFill>
            </a:endParaRPr>
          </a:p>
          <a:p>
            <a:r>
              <a:rPr lang="en-GB" sz="2474" b="1" dirty="0">
                <a:solidFill>
                  <a:schemeClr val="bg1"/>
                </a:solidFill>
              </a:rPr>
              <a:t>€12m Funding Application</a:t>
            </a:r>
          </a:p>
          <a:p>
            <a:r>
              <a:rPr lang="en-GB" sz="2474" b="1" dirty="0">
                <a:solidFill>
                  <a:schemeClr val="bg1"/>
                </a:solidFill>
              </a:rPr>
              <a:t>€220m Investment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69FF91-DD75-4228-9839-FDBF47F0DBC5}"/>
              </a:ext>
            </a:extLst>
          </p:cNvPr>
          <p:cNvSpPr txBox="1"/>
          <p:nvPr/>
        </p:nvSpPr>
        <p:spPr>
          <a:xfrm>
            <a:off x="517585" y="1463675"/>
            <a:ext cx="4352865" cy="2757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474" b="1" dirty="0">
                <a:solidFill>
                  <a:schemeClr val="accent4"/>
                </a:solidFill>
              </a:rPr>
              <a:t>Priority 1 – Town Centre Projects </a:t>
            </a:r>
            <a:endParaRPr lang="en-GB" sz="2474" dirty="0">
              <a:solidFill>
                <a:schemeClr val="bg1"/>
              </a:solidFill>
            </a:endParaRPr>
          </a:p>
          <a:p>
            <a:r>
              <a:rPr lang="en-GB" sz="2474" b="1" dirty="0">
                <a:solidFill>
                  <a:schemeClr val="bg1"/>
                </a:solidFill>
              </a:rPr>
              <a:t>Plaza:		€3.35m</a:t>
            </a:r>
          </a:p>
          <a:p>
            <a:r>
              <a:rPr lang="en-GB" sz="2474" b="1" dirty="0">
                <a:solidFill>
                  <a:schemeClr val="bg1"/>
                </a:solidFill>
              </a:rPr>
              <a:t>Civic Building:	€3.93m</a:t>
            </a:r>
          </a:p>
          <a:p>
            <a:r>
              <a:rPr lang="en-GB" sz="2474" b="1" dirty="0">
                <a:solidFill>
                  <a:schemeClr val="bg1"/>
                </a:solidFill>
              </a:rPr>
              <a:t>Housing:	329 of 585 Homes</a:t>
            </a:r>
          </a:p>
          <a:p>
            <a:r>
              <a:rPr lang="en-GB" sz="2474" b="1" dirty="0">
                <a:solidFill>
                  <a:schemeClr val="bg1"/>
                </a:solidFill>
              </a:rPr>
              <a:t>Planning:	Majority Secured </a:t>
            </a:r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0201FA91-480E-4E32-8CC8-BD62B1E19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r="20259" b="-1"/>
          <a:stretch/>
        </p:blipFill>
        <p:spPr>
          <a:xfrm>
            <a:off x="11642153" y="1469529"/>
            <a:ext cx="5949463" cy="8482001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Picture 6" descr="Several tall buildings in a city&#10;&#10;Description automatically generated">
            <a:extLst>
              <a:ext uri="{FF2B5EF4-FFF2-40B4-BE49-F238E27FC236}">
                <a16:creationId xmlns:a16="http://schemas.microsoft.com/office/drawing/2014/main" id="{613669A5-370E-40EB-8695-4AFBAC71E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13078" b="3"/>
          <a:stretch/>
        </p:blipFill>
        <p:spPr>
          <a:xfrm>
            <a:off x="6391587" y="1413681"/>
            <a:ext cx="6158431" cy="4207067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Content Placeholder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C1F5204E-B8E4-4C3F-93CA-9987556D09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8" r="-1" b="-1"/>
          <a:stretch/>
        </p:blipFill>
        <p:spPr>
          <a:xfrm>
            <a:off x="6457188" y="5688603"/>
            <a:ext cx="6091859" cy="420707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43AD7E-9147-47DB-A7DC-5E93708B90AA}"/>
              </a:ext>
            </a:extLst>
          </p:cNvPr>
          <p:cNvCxnSpPr>
            <a:cxnSpLocks/>
          </p:cNvCxnSpPr>
          <p:nvPr/>
        </p:nvCxnSpPr>
        <p:spPr>
          <a:xfrm>
            <a:off x="39426" y="1021789"/>
            <a:ext cx="7334788" cy="3254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721BEE5-C318-4F95-B753-E04BD1735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9515659"/>
            <a:ext cx="3097464" cy="17267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ACA0A7-B11A-44B1-BFA9-1FF4B44B183E}"/>
              </a:ext>
            </a:extLst>
          </p:cNvPr>
          <p:cNvSpPr txBox="1"/>
          <p:nvPr/>
        </p:nvSpPr>
        <p:spPr>
          <a:xfrm>
            <a:off x="527050" y="4969988"/>
            <a:ext cx="4352865" cy="161531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474" b="1" dirty="0"/>
              <a:t>Priority 2 – Central Boulevard </a:t>
            </a:r>
            <a:endParaRPr lang="en-GB" sz="2474" dirty="0"/>
          </a:p>
          <a:p>
            <a:r>
              <a:rPr lang="en-GB" sz="2474" dirty="0"/>
              <a:t>The Park:	€5.68m</a:t>
            </a:r>
          </a:p>
          <a:p>
            <a:r>
              <a:rPr lang="en-GB" sz="2474" dirty="0"/>
              <a:t>Housing:	256 of 585 Homes</a:t>
            </a:r>
          </a:p>
          <a:p>
            <a:r>
              <a:rPr lang="en-GB" sz="2474" dirty="0"/>
              <a:t>Planning:	Pre-planning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217D8A-B906-45F3-B253-2EA72D3F7ABF}"/>
              </a:ext>
            </a:extLst>
          </p:cNvPr>
          <p:cNvSpPr txBox="1"/>
          <p:nvPr/>
        </p:nvSpPr>
        <p:spPr>
          <a:xfrm>
            <a:off x="15917772" y="6191727"/>
            <a:ext cx="1555234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968" b="1" dirty="0"/>
              <a:t>Civic </a:t>
            </a:r>
          </a:p>
          <a:p>
            <a:r>
              <a:rPr lang="en-IE" sz="2968" b="1" dirty="0"/>
              <a:t>Building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75540-3C8F-4683-B87C-5F5C24A82FB6}"/>
              </a:ext>
            </a:extLst>
          </p:cNvPr>
          <p:cNvSpPr txBox="1"/>
          <p:nvPr/>
        </p:nvSpPr>
        <p:spPr>
          <a:xfrm>
            <a:off x="13364520" y="6801640"/>
            <a:ext cx="1087157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968" b="1" dirty="0"/>
              <a:t>Plaza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680F7-561E-45CB-9519-B5F690DA4000}"/>
              </a:ext>
            </a:extLst>
          </p:cNvPr>
          <p:cNvSpPr txBox="1"/>
          <p:nvPr/>
        </p:nvSpPr>
        <p:spPr>
          <a:xfrm>
            <a:off x="13364519" y="2520397"/>
            <a:ext cx="1785232" cy="1462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968" b="1" dirty="0"/>
              <a:t>Central </a:t>
            </a:r>
          </a:p>
          <a:p>
            <a:r>
              <a:rPr lang="en-IE" sz="2968" b="1" dirty="0"/>
              <a:t>Boulevard</a:t>
            </a:r>
          </a:p>
          <a:p>
            <a:r>
              <a:rPr lang="en-IE" sz="2968" b="1" dirty="0"/>
              <a:t>Park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B77C20-C982-456B-8E65-CA328138237B}"/>
              </a:ext>
            </a:extLst>
          </p:cNvPr>
          <p:cNvSpPr txBox="1"/>
          <p:nvPr/>
        </p:nvSpPr>
        <p:spPr>
          <a:xfrm>
            <a:off x="13411644" y="9682200"/>
            <a:ext cx="2915542" cy="676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793" b="1" dirty="0">
                <a:solidFill>
                  <a:srgbClr val="3EBAC3"/>
                </a:solidFill>
              </a:rPr>
              <a:t>Train station  </a:t>
            </a:r>
          </a:p>
        </p:txBody>
      </p:sp>
    </p:spTree>
    <p:extLst>
      <p:ext uri="{BB962C8B-B14F-4D97-AF65-F5344CB8AC3E}">
        <p14:creationId xmlns:p14="http://schemas.microsoft.com/office/powerpoint/2010/main" val="15764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3E375184-0A02-0C4A-B613-A4D7F808DF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r="6087"/>
          <a:stretch>
            <a:fillRect/>
          </a:stretch>
        </p:blipFill>
        <p:spPr/>
      </p:pic>
      <p:pic>
        <p:nvPicPr>
          <p:cNvPr id="3" name="object 23">
            <a:extLst>
              <a:ext uri="{FF2B5EF4-FFF2-40B4-BE49-F238E27FC236}">
                <a16:creationId xmlns:a16="http://schemas.microsoft.com/office/drawing/2014/main" id="{8AA6400F-47C9-4316-9762-89E49C04CC1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0590" y="9901370"/>
            <a:ext cx="1546287" cy="726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AB886-AEA1-42B9-B4E9-5233E160F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3648" y="690025"/>
            <a:ext cx="4013883" cy="920179"/>
          </a:xfrm>
          <a:prstGeom prst="rect">
            <a:avLst/>
          </a:prstGeom>
        </p:spPr>
      </p:pic>
      <p:sp>
        <p:nvSpPr>
          <p:cNvPr id="6" name="object 37">
            <a:extLst>
              <a:ext uri="{FF2B5EF4-FFF2-40B4-BE49-F238E27FC236}">
                <a16:creationId xmlns:a16="http://schemas.microsoft.com/office/drawing/2014/main" id="{7347D883-957D-4B2D-AD1F-87D7663D6440}"/>
              </a:ext>
            </a:extLst>
          </p:cNvPr>
          <p:cNvSpPr txBox="1">
            <a:spLocks/>
          </p:cNvSpPr>
          <p:nvPr/>
        </p:nvSpPr>
        <p:spPr>
          <a:xfrm>
            <a:off x="11576051" y="5502275"/>
            <a:ext cx="7848600" cy="4641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7200" b="1" i="0" baseline="0">
                <a:solidFill>
                  <a:srgbClr val="052B30"/>
                </a:solidFill>
                <a:latin typeface="☞GILROY-BOLD" pitchFamily="2" charset="77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IE" sz="10000" kern="0" spc="-150" dirty="0">
                <a:solidFill>
                  <a:srgbClr val="FFFFFF"/>
                </a:solidFill>
              </a:rPr>
              <a:t>Thank you</a:t>
            </a:r>
          </a:p>
          <a:p>
            <a:pPr marL="12700">
              <a:spcBef>
                <a:spcPts val="95"/>
              </a:spcBef>
            </a:pPr>
            <a:br>
              <a:rPr lang="en-IE" sz="10000" kern="0" spc="-150" dirty="0">
                <a:solidFill>
                  <a:srgbClr val="FFFFFF"/>
                </a:solidFill>
              </a:rPr>
            </a:br>
            <a:r>
              <a:rPr lang="en-IE" sz="10000" kern="0" spc="-150" dirty="0">
                <a:solidFill>
                  <a:srgbClr val="FFFFFF"/>
                </a:solidFill>
              </a:rPr>
              <a:t>Questions?</a:t>
            </a:r>
            <a:endParaRPr lang="en-IE" sz="10000" kern="0" spc="-150" dirty="0"/>
          </a:p>
        </p:txBody>
      </p:sp>
    </p:spTree>
    <p:extLst>
      <p:ext uri="{BB962C8B-B14F-4D97-AF65-F5344CB8AC3E}">
        <p14:creationId xmlns:p14="http://schemas.microsoft.com/office/powerpoint/2010/main" val="1706295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onburris">
      <a:dk1>
        <a:srgbClr val="032A30"/>
      </a:dk1>
      <a:lt1>
        <a:srgbClr val="FFFFFF"/>
      </a:lt1>
      <a:dk2>
        <a:srgbClr val="272827"/>
      </a:dk2>
      <a:lt2>
        <a:srgbClr val="EEECE1"/>
      </a:lt2>
      <a:accent1>
        <a:srgbClr val="1CCDFE"/>
      </a:accent1>
      <a:accent2>
        <a:srgbClr val="25D07C"/>
      </a:accent2>
      <a:accent3>
        <a:srgbClr val="FFC72B"/>
      </a:accent3>
      <a:accent4>
        <a:srgbClr val="F55175"/>
      </a:accent4>
      <a:accent5>
        <a:srgbClr val="FEE8AA"/>
      </a:accent5>
      <a:accent6>
        <a:srgbClr val="A7EBCB"/>
      </a:accent6>
      <a:hlink>
        <a:srgbClr val="052A30"/>
      </a:hlink>
      <a:folHlink>
        <a:srgbClr val="052A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</TotalTime>
  <Words>298</Words>
  <Application>Microsoft Office PowerPoint</Application>
  <PresentationFormat>Custom</PresentationFormat>
  <Paragraphs>81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☞GILROY-BOLD</vt:lpstr>
      <vt:lpstr>☞GILROY-REGULAR</vt:lpstr>
      <vt:lpstr>Arial</vt:lpstr>
      <vt:lpstr>Calibri</vt:lpstr>
      <vt:lpstr>Office Theme</vt:lpstr>
      <vt:lpstr>Clonburris SDZ</vt:lpstr>
      <vt:lpstr>Agenda</vt:lpstr>
      <vt:lpstr>URDF Update</vt:lpstr>
      <vt:lpstr>SDZ Updates</vt:lpstr>
      <vt:lpstr>South Link Street &amp; Utility Corridor</vt:lpstr>
      <vt:lpstr>Logos &amp; Marks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Clonburris_PPT_Template</dc:title>
  <dc:creator>Padraig Collins</dc:creator>
  <cp:lastModifiedBy>William Byrne</cp:lastModifiedBy>
  <cp:revision>43</cp:revision>
  <dcterms:created xsi:type="dcterms:W3CDTF">2021-07-29T15:12:44Z</dcterms:created>
  <dcterms:modified xsi:type="dcterms:W3CDTF">2021-09-20T15:42:49Z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2021-07-29T00:00:00Z</vt:filetime>
  </property>
  <property fmtid="{D5CDD505-2E9C-101B-9397-08002B2CF9AE}" pid="3" name="Creator">
    <vt:lpwstr>Adobe Illustrator 25.3 (Macintosh)</vt:lpwstr>
  </property>
  <property fmtid="{D5CDD505-2E9C-101B-9397-08002B2CF9AE}" pid="4" name="LastSaved">
    <vt:filetime>2021-07-29T00:00:00Z</vt:filetime>
  </property>
</Properties>
</file>