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1"/>
  </p:notesMasterIdLst>
  <p:sldIdLst>
    <p:sldId id="268" r:id="rId5"/>
    <p:sldId id="283" r:id="rId6"/>
    <p:sldId id="289" r:id="rId7"/>
    <p:sldId id="313" r:id="rId8"/>
    <p:sldId id="314" r:id="rId9"/>
    <p:sldId id="262"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en Willoughby" initials="SW" lastIdx="5" clrIdx="0">
    <p:extLst>
      <p:ext uri="{19B8F6BF-5375-455C-9EA6-DF929625EA0E}">
        <p15:presenceInfo xmlns:p15="http://schemas.microsoft.com/office/powerpoint/2012/main" userId="S::SWilloughby@sdublincoco.ie::62118d78-780c-483a-b050-f3bef5b26d0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191C"/>
    <a:srgbClr val="33CCCC"/>
    <a:srgbClr val="00FFFF"/>
    <a:srgbClr val="E55998"/>
    <a:srgbClr val="603913"/>
    <a:srgbClr val="F37021"/>
    <a:srgbClr val="EFC90C"/>
    <a:srgbClr val="00A79D"/>
    <a:srgbClr val="006DAE"/>
    <a:srgbClr val="7044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148" y="60"/>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E5A1DB-FE5D-416A-9C4D-417EC2E70AA5}"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IE"/>
        </a:p>
      </dgm:t>
    </dgm:pt>
    <dgm:pt modelId="{6B6470FD-26BF-4593-87B7-545B99806C6F}">
      <dgm:prSet phldrT="[Text]"/>
      <dgm:spPr/>
      <dgm:t>
        <a:bodyPr/>
        <a:lstStyle/>
        <a:p>
          <a:r>
            <a:rPr lang="en-IE" dirty="0"/>
            <a:t>1</a:t>
          </a:r>
        </a:p>
      </dgm:t>
    </dgm:pt>
    <dgm:pt modelId="{20FAF26E-19C3-4528-9247-5B47A39783BF}" type="parTrans" cxnId="{18ABE2DC-C97E-4FFC-87DB-D3AE9EDACE8C}">
      <dgm:prSet/>
      <dgm:spPr/>
      <dgm:t>
        <a:bodyPr/>
        <a:lstStyle/>
        <a:p>
          <a:endParaRPr lang="en-IE"/>
        </a:p>
      </dgm:t>
    </dgm:pt>
    <dgm:pt modelId="{6BAE7388-FA96-42A1-A95C-9F607A571E46}" type="sibTrans" cxnId="{18ABE2DC-C97E-4FFC-87DB-D3AE9EDACE8C}">
      <dgm:prSet/>
      <dgm:spPr/>
      <dgm:t>
        <a:bodyPr/>
        <a:lstStyle/>
        <a:p>
          <a:endParaRPr lang="en-IE"/>
        </a:p>
      </dgm:t>
    </dgm:pt>
    <dgm:pt modelId="{FD72990C-905E-4A8B-8C1A-EC966A8D2CDF}">
      <dgm:prSet phldrT="[Text]"/>
      <dgm:spPr/>
      <dgm:t>
        <a:bodyPr/>
        <a:lstStyle/>
        <a:p>
          <a:r>
            <a:rPr lang="en-IE" b="1" dirty="0">
              <a:solidFill>
                <a:schemeClr val="tx1"/>
              </a:solidFill>
            </a:rPr>
            <a:t>31</a:t>
          </a:r>
          <a:r>
            <a:rPr lang="en-IE" b="1" baseline="30000" dirty="0">
              <a:solidFill>
                <a:schemeClr val="tx1"/>
              </a:solidFill>
            </a:rPr>
            <a:t>st</a:t>
          </a:r>
          <a:r>
            <a:rPr lang="en-IE" b="1" dirty="0">
              <a:solidFill>
                <a:schemeClr val="tx1"/>
              </a:solidFill>
            </a:rPr>
            <a:t> July 2020 </a:t>
          </a:r>
          <a:r>
            <a:rPr lang="en-IE" dirty="0">
              <a:solidFill>
                <a:schemeClr val="tx1"/>
              </a:solidFill>
            </a:rPr>
            <a:t> </a:t>
          </a:r>
          <a:r>
            <a:rPr lang="en-IE" b="1" dirty="0">
              <a:solidFill>
                <a:schemeClr val="tx1"/>
              </a:solidFill>
            </a:rPr>
            <a:t>Commence Process, 8 week public consultation</a:t>
          </a:r>
        </a:p>
      </dgm:t>
    </dgm:pt>
    <dgm:pt modelId="{A0BC68E4-6D78-4EE9-82C9-6A31C9895290}" type="parTrans" cxnId="{38718272-08C4-42EB-9D49-0C4B26CC86FD}">
      <dgm:prSet/>
      <dgm:spPr/>
      <dgm:t>
        <a:bodyPr/>
        <a:lstStyle/>
        <a:p>
          <a:endParaRPr lang="en-IE"/>
        </a:p>
      </dgm:t>
    </dgm:pt>
    <dgm:pt modelId="{B744DC92-CAD0-4026-8FCB-536F989C1AE5}" type="sibTrans" cxnId="{38718272-08C4-42EB-9D49-0C4B26CC86FD}">
      <dgm:prSet/>
      <dgm:spPr/>
      <dgm:t>
        <a:bodyPr/>
        <a:lstStyle/>
        <a:p>
          <a:endParaRPr lang="en-IE"/>
        </a:p>
      </dgm:t>
    </dgm:pt>
    <dgm:pt modelId="{6E37526F-E470-4192-B3FD-6376E92AC12E}">
      <dgm:prSet phldrT="[Text]"/>
      <dgm:spPr/>
      <dgm:t>
        <a:bodyPr/>
        <a:lstStyle/>
        <a:p>
          <a:r>
            <a:rPr lang="en-IE" dirty="0"/>
            <a:t>Pre-Draft – Public consultation on strategic issues to inform preparation of Draft Plan</a:t>
          </a:r>
        </a:p>
      </dgm:t>
    </dgm:pt>
    <dgm:pt modelId="{31AB0C3C-773E-4CFA-BC96-846D10A58429}" type="parTrans" cxnId="{0A2B42D9-D43F-49DE-9D84-FD3028F05B38}">
      <dgm:prSet/>
      <dgm:spPr/>
      <dgm:t>
        <a:bodyPr/>
        <a:lstStyle/>
        <a:p>
          <a:endParaRPr lang="en-IE"/>
        </a:p>
      </dgm:t>
    </dgm:pt>
    <dgm:pt modelId="{46CA93E3-6937-485A-AE27-C9D6EEB61CFF}" type="sibTrans" cxnId="{0A2B42D9-D43F-49DE-9D84-FD3028F05B38}">
      <dgm:prSet/>
      <dgm:spPr/>
      <dgm:t>
        <a:bodyPr/>
        <a:lstStyle/>
        <a:p>
          <a:endParaRPr lang="en-IE"/>
        </a:p>
      </dgm:t>
    </dgm:pt>
    <dgm:pt modelId="{0BEB6EC0-94B2-4B6B-BEBE-EE5DA7503B88}">
      <dgm:prSet phldrT="[Text]"/>
      <dgm:spPr/>
      <dgm:t>
        <a:bodyPr/>
        <a:lstStyle/>
        <a:p>
          <a:r>
            <a:rPr lang="en-IE" dirty="0"/>
            <a:t>1</a:t>
          </a:r>
        </a:p>
      </dgm:t>
    </dgm:pt>
    <dgm:pt modelId="{1ACBA0E1-2C22-4457-9009-ACF0F31BAA53}" type="parTrans" cxnId="{45D2F38F-2081-458F-960E-25D30435AEF1}">
      <dgm:prSet/>
      <dgm:spPr/>
      <dgm:t>
        <a:bodyPr/>
        <a:lstStyle/>
        <a:p>
          <a:endParaRPr lang="en-IE"/>
        </a:p>
      </dgm:t>
    </dgm:pt>
    <dgm:pt modelId="{FD69AD75-B4F0-4826-927B-A6778A49AFFD}" type="sibTrans" cxnId="{45D2F38F-2081-458F-960E-25D30435AEF1}">
      <dgm:prSet/>
      <dgm:spPr/>
      <dgm:t>
        <a:bodyPr/>
        <a:lstStyle/>
        <a:p>
          <a:endParaRPr lang="en-IE"/>
        </a:p>
      </dgm:t>
    </dgm:pt>
    <dgm:pt modelId="{8D8A2BD5-6381-460E-B1AB-56545ACA14D9}">
      <dgm:prSet phldrT="[Text]"/>
      <dgm:spPr/>
      <dgm:t>
        <a:bodyPr/>
        <a:lstStyle/>
        <a:p>
          <a:r>
            <a:rPr lang="en-IE" b="1" dirty="0"/>
            <a:t>June 2021</a:t>
          </a:r>
        </a:p>
      </dgm:t>
    </dgm:pt>
    <dgm:pt modelId="{E3A60A0A-CE0A-4A51-A1D8-66C3A9BC2389}" type="parTrans" cxnId="{FC896A44-7FDB-4269-8773-E0FB4DD7E896}">
      <dgm:prSet/>
      <dgm:spPr/>
      <dgm:t>
        <a:bodyPr/>
        <a:lstStyle/>
        <a:p>
          <a:endParaRPr lang="en-IE"/>
        </a:p>
      </dgm:t>
    </dgm:pt>
    <dgm:pt modelId="{D034B8E8-D621-43E0-8DB4-6C6F3EAA1CB4}" type="sibTrans" cxnId="{FC896A44-7FDB-4269-8773-E0FB4DD7E896}">
      <dgm:prSet/>
      <dgm:spPr/>
      <dgm:t>
        <a:bodyPr/>
        <a:lstStyle/>
        <a:p>
          <a:endParaRPr lang="en-IE"/>
        </a:p>
      </dgm:t>
    </dgm:pt>
    <dgm:pt modelId="{386D0F2D-18F0-4758-9890-FD16E8343F32}">
      <dgm:prSet phldrT="[Text]"/>
      <dgm:spPr/>
      <dgm:t>
        <a:bodyPr/>
        <a:lstStyle/>
        <a:p>
          <a:r>
            <a:rPr lang="en-IE" dirty="0"/>
            <a:t>Draft Plan prepared and considered by Members for display</a:t>
          </a:r>
        </a:p>
      </dgm:t>
    </dgm:pt>
    <dgm:pt modelId="{1934CCA3-AC9A-45B8-A8C4-3270F2242769}" type="parTrans" cxnId="{FD1498B5-6223-456A-B07B-20D3E43B43FF}">
      <dgm:prSet/>
      <dgm:spPr/>
      <dgm:t>
        <a:bodyPr/>
        <a:lstStyle/>
        <a:p>
          <a:endParaRPr lang="en-IE"/>
        </a:p>
      </dgm:t>
    </dgm:pt>
    <dgm:pt modelId="{19B9D47D-2967-4A05-BA0F-AC496270D3D2}" type="sibTrans" cxnId="{FD1498B5-6223-456A-B07B-20D3E43B43FF}">
      <dgm:prSet/>
      <dgm:spPr/>
      <dgm:t>
        <a:bodyPr/>
        <a:lstStyle/>
        <a:p>
          <a:endParaRPr lang="en-IE"/>
        </a:p>
      </dgm:t>
    </dgm:pt>
    <dgm:pt modelId="{8D798F9E-2D1A-481B-88B1-95DDEAFBD531}">
      <dgm:prSet phldrT="[Text]"/>
      <dgm:spPr/>
      <dgm:t>
        <a:bodyPr/>
        <a:lstStyle/>
        <a:p>
          <a:r>
            <a:rPr lang="en-IE" dirty="0"/>
            <a:t>2</a:t>
          </a:r>
        </a:p>
      </dgm:t>
    </dgm:pt>
    <dgm:pt modelId="{B208F7C6-E4D0-45D4-9A34-15A91133F9D1}" type="parTrans" cxnId="{0AA06738-EC2A-4153-8B2F-71FA7F8A73D8}">
      <dgm:prSet/>
      <dgm:spPr/>
      <dgm:t>
        <a:bodyPr/>
        <a:lstStyle/>
        <a:p>
          <a:endParaRPr lang="en-IE"/>
        </a:p>
      </dgm:t>
    </dgm:pt>
    <dgm:pt modelId="{BB60EA65-13B8-40F0-B536-90A45BA4533D}" type="sibTrans" cxnId="{0AA06738-EC2A-4153-8B2F-71FA7F8A73D8}">
      <dgm:prSet/>
      <dgm:spPr/>
      <dgm:t>
        <a:bodyPr/>
        <a:lstStyle/>
        <a:p>
          <a:endParaRPr lang="en-IE"/>
        </a:p>
      </dgm:t>
    </dgm:pt>
    <dgm:pt modelId="{45EB4C0A-6C52-4F21-8D8B-5597AAE59241}">
      <dgm:prSet phldrT="[Text]"/>
      <dgm:spPr/>
      <dgm:t>
        <a:bodyPr/>
        <a:lstStyle/>
        <a:p>
          <a:r>
            <a:rPr lang="en-IE" b="1" dirty="0">
              <a:solidFill>
                <a:srgbClr val="FF0000"/>
              </a:solidFill>
            </a:rPr>
            <a:t>July-September 2021</a:t>
          </a:r>
        </a:p>
      </dgm:t>
    </dgm:pt>
    <dgm:pt modelId="{5B322455-5A6C-4E90-A5E7-F856C556BCAD}" type="parTrans" cxnId="{C2350925-0C35-4201-BCD3-C3DE982D8F3E}">
      <dgm:prSet/>
      <dgm:spPr/>
      <dgm:t>
        <a:bodyPr/>
        <a:lstStyle/>
        <a:p>
          <a:endParaRPr lang="en-IE"/>
        </a:p>
      </dgm:t>
    </dgm:pt>
    <dgm:pt modelId="{D5318714-C33F-410D-B19E-415550FACD9A}" type="sibTrans" cxnId="{C2350925-0C35-4201-BCD3-C3DE982D8F3E}">
      <dgm:prSet/>
      <dgm:spPr/>
      <dgm:t>
        <a:bodyPr/>
        <a:lstStyle/>
        <a:p>
          <a:endParaRPr lang="en-IE"/>
        </a:p>
      </dgm:t>
    </dgm:pt>
    <dgm:pt modelId="{B63BE9BF-908C-40AA-8CB3-8FC0FA143C8E}">
      <dgm:prSet phldrT="[Text]"/>
      <dgm:spPr/>
      <dgm:t>
        <a:bodyPr/>
        <a:lstStyle/>
        <a:p>
          <a:r>
            <a:rPr lang="en-IE" dirty="0"/>
            <a:t>Public Consultation on Draft Plan</a:t>
          </a:r>
        </a:p>
      </dgm:t>
    </dgm:pt>
    <dgm:pt modelId="{87A3B0C1-167B-488A-8E5E-E047D821179F}" type="parTrans" cxnId="{9476C864-1A44-46D8-A7FE-3985C932C8F8}">
      <dgm:prSet/>
      <dgm:spPr/>
      <dgm:t>
        <a:bodyPr/>
        <a:lstStyle/>
        <a:p>
          <a:endParaRPr lang="en-IE"/>
        </a:p>
      </dgm:t>
    </dgm:pt>
    <dgm:pt modelId="{79FC5AD1-8F72-425B-A985-02EDD2EB3B44}" type="sibTrans" cxnId="{9476C864-1A44-46D8-A7FE-3985C932C8F8}">
      <dgm:prSet/>
      <dgm:spPr/>
      <dgm:t>
        <a:bodyPr/>
        <a:lstStyle/>
        <a:p>
          <a:endParaRPr lang="en-IE"/>
        </a:p>
      </dgm:t>
    </dgm:pt>
    <dgm:pt modelId="{CFA1250D-61C7-4D8A-A55D-B8EF009A4731}">
      <dgm:prSet phldrT="[Text]"/>
      <dgm:spPr/>
      <dgm:t>
        <a:bodyPr/>
        <a:lstStyle/>
        <a:p>
          <a:r>
            <a:rPr lang="en-IE" dirty="0"/>
            <a:t>3</a:t>
          </a:r>
        </a:p>
      </dgm:t>
    </dgm:pt>
    <dgm:pt modelId="{8A0C45B8-8530-497A-8260-FAF17A9510EF}" type="parTrans" cxnId="{0255FE3F-759B-4448-AA23-59A849905321}">
      <dgm:prSet/>
      <dgm:spPr/>
      <dgm:t>
        <a:bodyPr/>
        <a:lstStyle/>
        <a:p>
          <a:endParaRPr lang="en-IE"/>
        </a:p>
      </dgm:t>
    </dgm:pt>
    <dgm:pt modelId="{7BD732D7-2151-4FFD-ADDD-D5A9CDF5E648}" type="sibTrans" cxnId="{0255FE3F-759B-4448-AA23-59A849905321}">
      <dgm:prSet/>
      <dgm:spPr/>
      <dgm:t>
        <a:bodyPr/>
        <a:lstStyle/>
        <a:p>
          <a:endParaRPr lang="en-IE"/>
        </a:p>
      </dgm:t>
    </dgm:pt>
    <dgm:pt modelId="{58F64F98-C27D-44BF-B89E-262CAE512C4B}">
      <dgm:prSet phldrT="[Text]"/>
      <dgm:spPr/>
      <dgm:t>
        <a:bodyPr/>
        <a:lstStyle/>
        <a:p>
          <a:r>
            <a:rPr lang="en-IE" dirty="0"/>
            <a:t>4</a:t>
          </a:r>
        </a:p>
      </dgm:t>
    </dgm:pt>
    <dgm:pt modelId="{5A44494A-4898-4FA1-A5AB-3BE64763EBFA}" type="parTrans" cxnId="{E8CCF151-D3A7-42B8-8C0C-94C8A058D2CE}">
      <dgm:prSet/>
      <dgm:spPr/>
      <dgm:t>
        <a:bodyPr/>
        <a:lstStyle/>
        <a:p>
          <a:endParaRPr lang="en-IE"/>
        </a:p>
      </dgm:t>
    </dgm:pt>
    <dgm:pt modelId="{A3865130-1DA0-49F3-9F08-7AE60648C538}" type="sibTrans" cxnId="{E8CCF151-D3A7-42B8-8C0C-94C8A058D2CE}">
      <dgm:prSet/>
      <dgm:spPr/>
      <dgm:t>
        <a:bodyPr/>
        <a:lstStyle/>
        <a:p>
          <a:endParaRPr lang="en-IE"/>
        </a:p>
      </dgm:t>
    </dgm:pt>
    <dgm:pt modelId="{49A497DD-1ECE-4B4C-92D1-A67DED0D9865}">
      <dgm:prSet/>
      <dgm:spPr/>
      <dgm:t>
        <a:bodyPr/>
        <a:lstStyle/>
        <a:p>
          <a:r>
            <a:rPr lang="en-IE" b="1" dirty="0"/>
            <a:t>Plan adopted in July and comes into effect in August 2022</a:t>
          </a:r>
        </a:p>
      </dgm:t>
    </dgm:pt>
    <dgm:pt modelId="{DFFBA81F-5A5B-44DE-B132-4B47337EF63F}" type="parTrans" cxnId="{F564571B-6E4D-4412-B05E-C4BB5A16309C}">
      <dgm:prSet/>
      <dgm:spPr/>
      <dgm:t>
        <a:bodyPr/>
        <a:lstStyle/>
        <a:p>
          <a:endParaRPr lang="en-IE"/>
        </a:p>
      </dgm:t>
    </dgm:pt>
    <dgm:pt modelId="{B9F36F9F-F0E1-4DBD-835E-F333C2CB13A7}" type="sibTrans" cxnId="{F564571B-6E4D-4412-B05E-C4BB5A16309C}">
      <dgm:prSet/>
      <dgm:spPr/>
      <dgm:t>
        <a:bodyPr/>
        <a:lstStyle/>
        <a:p>
          <a:endParaRPr lang="en-IE"/>
        </a:p>
      </dgm:t>
    </dgm:pt>
    <dgm:pt modelId="{D4573061-B544-4A55-A29D-A642573FFA8D}" type="pres">
      <dgm:prSet presAssocID="{5FE5A1DB-FE5D-416A-9C4D-417EC2E70AA5}" presName="linearFlow" presStyleCnt="0">
        <dgm:presLayoutVars>
          <dgm:dir/>
          <dgm:animLvl val="lvl"/>
          <dgm:resizeHandles val="exact"/>
        </dgm:presLayoutVars>
      </dgm:prSet>
      <dgm:spPr/>
    </dgm:pt>
    <dgm:pt modelId="{E5E6EAE8-47BF-482A-9314-ABE29ECB0641}" type="pres">
      <dgm:prSet presAssocID="{6B6470FD-26BF-4593-87B7-545B99806C6F}" presName="composite" presStyleCnt="0"/>
      <dgm:spPr/>
    </dgm:pt>
    <dgm:pt modelId="{A39098B3-7304-41FA-8C78-0FDC505926F6}" type="pres">
      <dgm:prSet presAssocID="{6B6470FD-26BF-4593-87B7-545B99806C6F}" presName="parentText" presStyleLbl="alignNode1" presStyleIdx="0" presStyleCnt="5">
        <dgm:presLayoutVars>
          <dgm:chMax val="1"/>
          <dgm:bulletEnabled val="1"/>
        </dgm:presLayoutVars>
      </dgm:prSet>
      <dgm:spPr/>
    </dgm:pt>
    <dgm:pt modelId="{CC0A60D1-B6E6-4E9B-A640-87E1846539D8}" type="pres">
      <dgm:prSet presAssocID="{6B6470FD-26BF-4593-87B7-545B99806C6F}" presName="descendantText" presStyleLbl="alignAcc1" presStyleIdx="0" presStyleCnt="5" custLinFactNeighborX="-100" custLinFactNeighborY="-1246">
        <dgm:presLayoutVars>
          <dgm:bulletEnabled val="1"/>
        </dgm:presLayoutVars>
      </dgm:prSet>
      <dgm:spPr/>
    </dgm:pt>
    <dgm:pt modelId="{9562FCD7-9DE9-4762-8636-25CA45BCE466}" type="pres">
      <dgm:prSet presAssocID="{6BAE7388-FA96-42A1-A95C-9F607A571E46}" presName="sp" presStyleCnt="0"/>
      <dgm:spPr/>
    </dgm:pt>
    <dgm:pt modelId="{83B886DE-F046-463E-8DA4-BF6BAA9EACB9}" type="pres">
      <dgm:prSet presAssocID="{0BEB6EC0-94B2-4B6B-BEBE-EE5DA7503B88}" presName="composite" presStyleCnt="0"/>
      <dgm:spPr/>
    </dgm:pt>
    <dgm:pt modelId="{FA91B9F3-F383-4C1C-BE14-62549F89A83F}" type="pres">
      <dgm:prSet presAssocID="{0BEB6EC0-94B2-4B6B-BEBE-EE5DA7503B88}" presName="parentText" presStyleLbl="alignNode1" presStyleIdx="1" presStyleCnt="5">
        <dgm:presLayoutVars>
          <dgm:chMax val="1"/>
          <dgm:bulletEnabled val="1"/>
        </dgm:presLayoutVars>
      </dgm:prSet>
      <dgm:spPr/>
    </dgm:pt>
    <dgm:pt modelId="{BADE9BE6-4F50-4223-A7B2-FFAE89700B8A}" type="pres">
      <dgm:prSet presAssocID="{0BEB6EC0-94B2-4B6B-BEBE-EE5DA7503B88}" presName="descendantText" presStyleLbl="alignAcc1" presStyleIdx="1" presStyleCnt="5">
        <dgm:presLayoutVars>
          <dgm:bulletEnabled val="1"/>
        </dgm:presLayoutVars>
      </dgm:prSet>
      <dgm:spPr/>
    </dgm:pt>
    <dgm:pt modelId="{B0156A3A-4955-433F-8D16-4F7F348AF159}" type="pres">
      <dgm:prSet presAssocID="{FD69AD75-B4F0-4826-927B-A6778A49AFFD}" presName="sp" presStyleCnt="0"/>
      <dgm:spPr/>
    </dgm:pt>
    <dgm:pt modelId="{A6CBDE12-79D6-4F5B-9029-5FE5264A503D}" type="pres">
      <dgm:prSet presAssocID="{8D798F9E-2D1A-481B-88B1-95DDEAFBD531}" presName="composite" presStyleCnt="0"/>
      <dgm:spPr/>
    </dgm:pt>
    <dgm:pt modelId="{9AFEC4A4-E422-4AB7-A2CF-49ED7400EE9C}" type="pres">
      <dgm:prSet presAssocID="{8D798F9E-2D1A-481B-88B1-95DDEAFBD531}" presName="parentText" presStyleLbl="alignNode1" presStyleIdx="2" presStyleCnt="5">
        <dgm:presLayoutVars>
          <dgm:chMax val="1"/>
          <dgm:bulletEnabled val="1"/>
        </dgm:presLayoutVars>
      </dgm:prSet>
      <dgm:spPr/>
    </dgm:pt>
    <dgm:pt modelId="{7F05B04E-A93A-4DBF-8807-3D2EC8482123}" type="pres">
      <dgm:prSet presAssocID="{8D798F9E-2D1A-481B-88B1-95DDEAFBD531}" presName="descendantText" presStyleLbl="alignAcc1" presStyleIdx="2" presStyleCnt="5">
        <dgm:presLayoutVars>
          <dgm:bulletEnabled val="1"/>
        </dgm:presLayoutVars>
      </dgm:prSet>
      <dgm:spPr/>
    </dgm:pt>
    <dgm:pt modelId="{6943DC6E-1D96-48C3-AE15-E90D4C3EA7DC}" type="pres">
      <dgm:prSet presAssocID="{BB60EA65-13B8-40F0-B536-90A45BA4533D}" presName="sp" presStyleCnt="0"/>
      <dgm:spPr/>
    </dgm:pt>
    <dgm:pt modelId="{0704057B-1BAE-4DF1-B087-BE4C0B597BC9}" type="pres">
      <dgm:prSet presAssocID="{CFA1250D-61C7-4D8A-A55D-B8EF009A4731}" presName="composite" presStyleCnt="0"/>
      <dgm:spPr/>
    </dgm:pt>
    <dgm:pt modelId="{B9C83DDC-D4C2-4AB2-BB5D-9627A52AFA04}" type="pres">
      <dgm:prSet presAssocID="{CFA1250D-61C7-4D8A-A55D-B8EF009A4731}" presName="parentText" presStyleLbl="alignNode1" presStyleIdx="3" presStyleCnt="5">
        <dgm:presLayoutVars>
          <dgm:chMax val="1"/>
          <dgm:bulletEnabled val="1"/>
        </dgm:presLayoutVars>
      </dgm:prSet>
      <dgm:spPr/>
    </dgm:pt>
    <dgm:pt modelId="{E590B1FC-2E8F-4DFE-9AC2-51BE428F5626}" type="pres">
      <dgm:prSet presAssocID="{CFA1250D-61C7-4D8A-A55D-B8EF009A4731}" presName="descendantText" presStyleLbl="alignAcc1" presStyleIdx="3" presStyleCnt="5" custLinFactNeighborX="144" custLinFactNeighborY="-3073">
        <dgm:presLayoutVars>
          <dgm:bulletEnabled val="1"/>
        </dgm:presLayoutVars>
      </dgm:prSet>
      <dgm:spPr/>
    </dgm:pt>
    <dgm:pt modelId="{28CBA703-D8FB-430A-9140-DE2CA1F624A3}" type="pres">
      <dgm:prSet presAssocID="{7BD732D7-2151-4FFD-ADDD-D5A9CDF5E648}" presName="sp" presStyleCnt="0"/>
      <dgm:spPr/>
    </dgm:pt>
    <dgm:pt modelId="{7D256822-BB5C-47DF-8643-2DE465A023AF}" type="pres">
      <dgm:prSet presAssocID="{58F64F98-C27D-44BF-B89E-262CAE512C4B}" presName="composite" presStyleCnt="0"/>
      <dgm:spPr/>
    </dgm:pt>
    <dgm:pt modelId="{1439AD0C-4538-404A-B9E4-DB4B1E3406A3}" type="pres">
      <dgm:prSet presAssocID="{58F64F98-C27D-44BF-B89E-262CAE512C4B}" presName="parentText" presStyleLbl="alignNode1" presStyleIdx="4" presStyleCnt="5">
        <dgm:presLayoutVars>
          <dgm:chMax val="1"/>
          <dgm:bulletEnabled val="1"/>
        </dgm:presLayoutVars>
      </dgm:prSet>
      <dgm:spPr/>
    </dgm:pt>
    <dgm:pt modelId="{A13C4441-91CB-4720-9A9C-9F5C1D30182A}" type="pres">
      <dgm:prSet presAssocID="{58F64F98-C27D-44BF-B89E-262CAE512C4B}" presName="descendantText" presStyleLbl="alignAcc1" presStyleIdx="4" presStyleCnt="5">
        <dgm:presLayoutVars>
          <dgm:bulletEnabled val="1"/>
        </dgm:presLayoutVars>
      </dgm:prSet>
      <dgm:spPr/>
    </dgm:pt>
  </dgm:ptLst>
  <dgm:cxnLst>
    <dgm:cxn modelId="{F564571B-6E4D-4412-B05E-C4BB5A16309C}" srcId="{58F64F98-C27D-44BF-B89E-262CAE512C4B}" destId="{49A497DD-1ECE-4B4C-92D1-A67DED0D9865}" srcOrd="0" destOrd="0" parTransId="{DFFBA81F-5A5B-44DE-B132-4B47337EF63F}" sibTransId="{B9F36F9F-F0E1-4DBD-835E-F333C2CB13A7}"/>
    <dgm:cxn modelId="{C2350925-0C35-4201-BCD3-C3DE982D8F3E}" srcId="{8D798F9E-2D1A-481B-88B1-95DDEAFBD531}" destId="{45EB4C0A-6C52-4F21-8D8B-5597AAE59241}" srcOrd="0" destOrd="0" parTransId="{5B322455-5A6C-4E90-A5E7-F856C556BCAD}" sibTransId="{D5318714-C33F-410D-B19E-415550FACD9A}"/>
    <dgm:cxn modelId="{0AA06738-EC2A-4153-8B2F-71FA7F8A73D8}" srcId="{5FE5A1DB-FE5D-416A-9C4D-417EC2E70AA5}" destId="{8D798F9E-2D1A-481B-88B1-95DDEAFBD531}" srcOrd="2" destOrd="0" parTransId="{B208F7C6-E4D0-45D4-9A34-15A91133F9D1}" sibTransId="{BB60EA65-13B8-40F0-B536-90A45BA4533D}"/>
    <dgm:cxn modelId="{0255FE3F-759B-4448-AA23-59A849905321}" srcId="{5FE5A1DB-FE5D-416A-9C4D-417EC2E70AA5}" destId="{CFA1250D-61C7-4D8A-A55D-B8EF009A4731}" srcOrd="3" destOrd="0" parTransId="{8A0C45B8-8530-497A-8260-FAF17A9510EF}" sibTransId="{7BD732D7-2151-4FFD-ADDD-D5A9CDF5E648}"/>
    <dgm:cxn modelId="{FAE9B85D-26F6-4636-B0B1-5BC36FCBFBC8}" type="presOf" srcId="{B63BE9BF-908C-40AA-8CB3-8FC0FA143C8E}" destId="{7F05B04E-A93A-4DBF-8807-3D2EC8482123}" srcOrd="0" destOrd="1" presId="urn:microsoft.com/office/officeart/2005/8/layout/chevron2"/>
    <dgm:cxn modelId="{FC896A44-7FDB-4269-8773-E0FB4DD7E896}" srcId="{0BEB6EC0-94B2-4B6B-BEBE-EE5DA7503B88}" destId="{8D8A2BD5-6381-460E-B1AB-56545ACA14D9}" srcOrd="0" destOrd="0" parTransId="{E3A60A0A-CE0A-4A51-A1D8-66C3A9BC2389}" sibTransId="{D034B8E8-D621-43E0-8DB4-6C6F3EAA1CB4}"/>
    <dgm:cxn modelId="{9476C864-1A44-46D8-A7FE-3985C932C8F8}" srcId="{8D798F9E-2D1A-481B-88B1-95DDEAFBD531}" destId="{B63BE9BF-908C-40AA-8CB3-8FC0FA143C8E}" srcOrd="1" destOrd="0" parTransId="{87A3B0C1-167B-488A-8E5E-E047D821179F}" sibTransId="{79FC5AD1-8F72-425B-A985-02EDD2EB3B44}"/>
    <dgm:cxn modelId="{65A6D24F-CC57-40D7-BBBE-57A754E4869F}" type="presOf" srcId="{386D0F2D-18F0-4758-9890-FD16E8343F32}" destId="{BADE9BE6-4F50-4223-A7B2-FFAE89700B8A}" srcOrd="0" destOrd="1" presId="urn:microsoft.com/office/officeart/2005/8/layout/chevron2"/>
    <dgm:cxn modelId="{E8CCF151-D3A7-42B8-8C0C-94C8A058D2CE}" srcId="{5FE5A1DB-FE5D-416A-9C4D-417EC2E70AA5}" destId="{58F64F98-C27D-44BF-B89E-262CAE512C4B}" srcOrd="4" destOrd="0" parTransId="{5A44494A-4898-4FA1-A5AB-3BE64763EBFA}" sibTransId="{A3865130-1DA0-49F3-9F08-7AE60648C538}"/>
    <dgm:cxn modelId="{38718272-08C4-42EB-9D49-0C4B26CC86FD}" srcId="{6B6470FD-26BF-4593-87B7-545B99806C6F}" destId="{FD72990C-905E-4A8B-8C1A-EC966A8D2CDF}" srcOrd="0" destOrd="0" parTransId="{A0BC68E4-6D78-4EE9-82C9-6A31C9895290}" sibTransId="{B744DC92-CAD0-4026-8FCB-536F989C1AE5}"/>
    <dgm:cxn modelId="{99835454-F6AA-42FA-BC5A-3F563B71C060}" type="presOf" srcId="{45EB4C0A-6C52-4F21-8D8B-5597AAE59241}" destId="{7F05B04E-A93A-4DBF-8807-3D2EC8482123}" srcOrd="0" destOrd="0" presId="urn:microsoft.com/office/officeart/2005/8/layout/chevron2"/>
    <dgm:cxn modelId="{4DCC6180-540D-4C8D-8F83-5EE85B1DBD71}" type="presOf" srcId="{0BEB6EC0-94B2-4B6B-BEBE-EE5DA7503B88}" destId="{FA91B9F3-F383-4C1C-BE14-62549F89A83F}" srcOrd="0" destOrd="0" presId="urn:microsoft.com/office/officeart/2005/8/layout/chevron2"/>
    <dgm:cxn modelId="{45D2F38F-2081-458F-960E-25D30435AEF1}" srcId="{5FE5A1DB-FE5D-416A-9C4D-417EC2E70AA5}" destId="{0BEB6EC0-94B2-4B6B-BEBE-EE5DA7503B88}" srcOrd="1" destOrd="0" parTransId="{1ACBA0E1-2C22-4457-9009-ACF0F31BAA53}" sibTransId="{FD69AD75-B4F0-4826-927B-A6778A49AFFD}"/>
    <dgm:cxn modelId="{779E7590-B439-4BED-8AB1-CDD27EE4088E}" type="presOf" srcId="{8D8A2BD5-6381-460E-B1AB-56545ACA14D9}" destId="{BADE9BE6-4F50-4223-A7B2-FFAE89700B8A}" srcOrd="0" destOrd="0" presId="urn:microsoft.com/office/officeart/2005/8/layout/chevron2"/>
    <dgm:cxn modelId="{37AC2A9A-40AC-441C-B3FB-23D8D5A181E1}" type="presOf" srcId="{FD72990C-905E-4A8B-8C1A-EC966A8D2CDF}" destId="{CC0A60D1-B6E6-4E9B-A640-87E1846539D8}" srcOrd="0" destOrd="0" presId="urn:microsoft.com/office/officeart/2005/8/layout/chevron2"/>
    <dgm:cxn modelId="{FD1498B5-6223-456A-B07B-20D3E43B43FF}" srcId="{0BEB6EC0-94B2-4B6B-BEBE-EE5DA7503B88}" destId="{386D0F2D-18F0-4758-9890-FD16E8343F32}" srcOrd="1" destOrd="0" parTransId="{1934CCA3-AC9A-45B8-A8C4-3270F2242769}" sibTransId="{19B9D47D-2967-4A05-BA0F-AC496270D3D2}"/>
    <dgm:cxn modelId="{362F9BBE-14C2-4391-800D-B0156E323C42}" type="presOf" srcId="{CFA1250D-61C7-4D8A-A55D-B8EF009A4731}" destId="{B9C83DDC-D4C2-4AB2-BB5D-9627A52AFA04}" srcOrd="0" destOrd="0" presId="urn:microsoft.com/office/officeart/2005/8/layout/chevron2"/>
    <dgm:cxn modelId="{335F9EC8-3160-4699-B5B0-DCE3F146059E}" type="presOf" srcId="{58F64F98-C27D-44BF-B89E-262CAE512C4B}" destId="{1439AD0C-4538-404A-B9E4-DB4B1E3406A3}" srcOrd="0" destOrd="0" presId="urn:microsoft.com/office/officeart/2005/8/layout/chevron2"/>
    <dgm:cxn modelId="{0A2B42D9-D43F-49DE-9D84-FD3028F05B38}" srcId="{6B6470FD-26BF-4593-87B7-545B99806C6F}" destId="{6E37526F-E470-4192-B3FD-6376E92AC12E}" srcOrd="1" destOrd="0" parTransId="{31AB0C3C-773E-4CFA-BC96-846D10A58429}" sibTransId="{46CA93E3-6937-485A-AE27-C9D6EEB61CFF}"/>
    <dgm:cxn modelId="{18ABE2DC-C97E-4FFC-87DB-D3AE9EDACE8C}" srcId="{5FE5A1DB-FE5D-416A-9C4D-417EC2E70AA5}" destId="{6B6470FD-26BF-4593-87B7-545B99806C6F}" srcOrd="0" destOrd="0" parTransId="{20FAF26E-19C3-4528-9247-5B47A39783BF}" sibTransId="{6BAE7388-FA96-42A1-A95C-9F607A571E46}"/>
    <dgm:cxn modelId="{4BF70CE0-BF3B-409E-9FAD-73162376EFC1}" type="presOf" srcId="{6E37526F-E470-4192-B3FD-6376E92AC12E}" destId="{CC0A60D1-B6E6-4E9B-A640-87E1846539D8}" srcOrd="0" destOrd="1" presId="urn:microsoft.com/office/officeart/2005/8/layout/chevron2"/>
    <dgm:cxn modelId="{515CD4E8-4FA2-49A8-96A6-5C73036CDD4E}" type="presOf" srcId="{6B6470FD-26BF-4593-87B7-545B99806C6F}" destId="{A39098B3-7304-41FA-8C78-0FDC505926F6}" srcOrd="0" destOrd="0" presId="urn:microsoft.com/office/officeart/2005/8/layout/chevron2"/>
    <dgm:cxn modelId="{3BC57FEA-9388-42CF-8662-8E98AC2AD714}" type="presOf" srcId="{8D798F9E-2D1A-481B-88B1-95DDEAFBD531}" destId="{9AFEC4A4-E422-4AB7-A2CF-49ED7400EE9C}" srcOrd="0" destOrd="0" presId="urn:microsoft.com/office/officeart/2005/8/layout/chevron2"/>
    <dgm:cxn modelId="{98B047EC-80F7-4C28-B7DD-A75116C2A2FB}" type="presOf" srcId="{5FE5A1DB-FE5D-416A-9C4D-417EC2E70AA5}" destId="{D4573061-B544-4A55-A29D-A642573FFA8D}" srcOrd="0" destOrd="0" presId="urn:microsoft.com/office/officeart/2005/8/layout/chevron2"/>
    <dgm:cxn modelId="{95B8E3F7-E0CA-4B4F-98A3-ADFB960D096C}" type="presOf" srcId="{49A497DD-1ECE-4B4C-92D1-A67DED0D9865}" destId="{A13C4441-91CB-4720-9A9C-9F5C1D30182A}" srcOrd="0" destOrd="0" presId="urn:microsoft.com/office/officeart/2005/8/layout/chevron2"/>
    <dgm:cxn modelId="{80FE2DC8-3CB6-4EA6-8B0B-19A8206C87BE}" type="presParOf" srcId="{D4573061-B544-4A55-A29D-A642573FFA8D}" destId="{E5E6EAE8-47BF-482A-9314-ABE29ECB0641}" srcOrd="0" destOrd="0" presId="urn:microsoft.com/office/officeart/2005/8/layout/chevron2"/>
    <dgm:cxn modelId="{0A1BF0A1-6936-4F77-8306-E103A8907F5E}" type="presParOf" srcId="{E5E6EAE8-47BF-482A-9314-ABE29ECB0641}" destId="{A39098B3-7304-41FA-8C78-0FDC505926F6}" srcOrd="0" destOrd="0" presId="urn:microsoft.com/office/officeart/2005/8/layout/chevron2"/>
    <dgm:cxn modelId="{6BAD3D05-2878-44BD-A6A0-9C2DFC2C13B1}" type="presParOf" srcId="{E5E6EAE8-47BF-482A-9314-ABE29ECB0641}" destId="{CC0A60D1-B6E6-4E9B-A640-87E1846539D8}" srcOrd="1" destOrd="0" presId="urn:microsoft.com/office/officeart/2005/8/layout/chevron2"/>
    <dgm:cxn modelId="{66E9F09E-C845-4FFD-9CFD-7589DF05B0D1}" type="presParOf" srcId="{D4573061-B544-4A55-A29D-A642573FFA8D}" destId="{9562FCD7-9DE9-4762-8636-25CA45BCE466}" srcOrd="1" destOrd="0" presId="urn:microsoft.com/office/officeart/2005/8/layout/chevron2"/>
    <dgm:cxn modelId="{374BF81F-7BFF-4043-8DE3-0E3AA01DBF20}" type="presParOf" srcId="{D4573061-B544-4A55-A29D-A642573FFA8D}" destId="{83B886DE-F046-463E-8DA4-BF6BAA9EACB9}" srcOrd="2" destOrd="0" presId="urn:microsoft.com/office/officeart/2005/8/layout/chevron2"/>
    <dgm:cxn modelId="{07AF33E3-405E-4ABB-BC22-A22B4411AD44}" type="presParOf" srcId="{83B886DE-F046-463E-8DA4-BF6BAA9EACB9}" destId="{FA91B9F3-F383-4C1C-BE14-62549F89A83F}" srcOrd="0" destOrd="0" presId="urn:microsoft.com/office/officeart/2005/8/layout/chevron2"/>
    <dgm:cxn modelId="{386BE6CF-940D-4AF8-BC8E-842E3206DB01}" type="presParOf" srcId="{83B886DE-F046-463E-8DA4-BF6BAA9EACB9}" destId="{BADE9BE6-4F50-4223-A7B2-FFAE89700B8A}" srcOrd="1" destOrd="0" presId="urn:microsoft.com/office/officeart/2005/8/layout/chevron2"/>
    <dgm:cxn modelId="{F38D0DDB-EAA2-4CB8-BF98-0C68A82DD396}" type="presParOf" srcId="{D4573061-B544-4A55-A29D-A642573FFA8D}" destId="{B0156A3A-4955-433F-8D16-4F7F348AF159}" srcOrd="3" destOrd="0" presId="urn:microsoft.com/office/officeart/2005/8/layout/chevron2"/>
    <dgm:cxn modelId="{4B516C8B-D4E9-464E-93D8-5FA586961BC1}" type="presParOf" srcId="{D4573061-B544-4A55-A29D-A642573FFA8D}" destId="{A6CBDE12-79D6-4F5B-9029-5FE5264A503D}" srcOrd="4" destOrd="0" presId="urn:microsoft.com/office/officeart/2005/8/layout/chevron2"/>
    <dgm:cxn modelId="{78E97D9A-E59E-4303-B8A2-94871A8F1D88}" type="presParOf" srcId="{A6CBDE12-79D6-4F5B-9029-5FE5264A503D}" destId="{9AFEC4A4-E422-4AB7-A2CF-49ED7400EE9C}" srcOrd="0" destOrd="0" presId="urn:microsoft.com/office/officeart/2005/8/layout/chevron2"/>
    <dgm:cxn modelId="{4B47725E-E8A3-4639-BB8E-B4870C4BD2C6}" type="presParOf" srcId="{A6CBDE12-79D6-4F5B-9029-5FE5264A503D}" destId="{7F05B04E-A93A-4DBF-8807-3D2EC8482123}" srcOrd="1" destOrd="0" presId="urn:microsoft.com/office/officeart/2005/8/layout/chevron2"/>
    <dgm:cxn modelId="{74794F5C-5CF9-4F4A-A275-A63765901FAD}" type="presParOf" srcId="{D4573061-B544-4A55-A29D-A642573FFA8D}" destId="{6943DC6E-1D96-48C3-AE15-E90D4C3EA7DC}" srcOrd="5" destOrd="0" presId="urn:microsoft.com/office/officeart/2005/8/layout/chevron2"/>
    <dgm:cxn modelId="{04F4F817-3BBD-4580-824B-45708341924F}" type="presParOf" srcId="{D4573061-B544-4A55-A29D-A642573FFA8D}" destId="{0704057B-1BAE-4DF1-B087-BE4C0B597BC9}" srcOrd="6" destOrd="0" presId="urn:microsoft.com/office/officeart/2005/8/layout/chevron2"/>
    <dgm:cxn modelId="{39369FAE-FB5A-4660-87E2-20D3F7679F8E}" type="presParOf" srcId="{0704057B-1BAE-4DF1-B087-BE4C0B597BC9}" destId="{B9C83DDC-D4C2-4AB2-BB5D-9627A52AFA04}" srcOrd="0" destOrd="0" presId="urn:microsoft.com/office/officeart/2005/8/layout/chevron2"/>
    <dgm:cxn modelId="{3164A534-398E-4267-AE7C-00C2D4EEF6B7}" type="presParOf" srcId="{0704057B-1BAE-4DF1-B087-BE4C0B597BC9}" destId="{E590B1FC-2E8F-4DFE-9AC2-51BE428F5626}" srcOrd="1" destOrd="0" presId="urn:microsoft.com/office/officeart/2005/8/layout/chevron2"/>
    <dgm:cxn modelId="{31E7A6A7-4C33-4592-9D89-245D57326FE9}" type="presParOf" srcId="{D4573061-B544-4A55-A29D-A642573FFA8D}" destId="{28CBA703-D8FB-430A-9140-DE2CA1F624A3}" srcOrd="7" destOrd="0" presId="urn:microsoft.com/office/officeart/2005/8/layout/chevron2"/>
    <dgm:cxn modelId="{C3B02618-7D33-468E-BE37-DA94EF47A56C}" type="presParOf" srcId="{D4573061-B544-4A55-A29D-A642573FFA8D}" destId="{7D256822-BB5C-47DF-8643-2DE465A023AF}" srcOrd="8" destOrd="0" presId="urn:microsoft.com/office/officeart/2005/8/layout/chevron2"/>
    <dgm:cxn modelId="{8B6EAE2C-9D1D-485D-B7E6-BC591D6EBEDB}" type="presParOf" srcId="{7D256822-BB5C-47DF-8643-2DE465A023AF}" destId="{1439AD0C-4538-404A-B9E4-DB4B1E3406A3}" srcOrd="0" destOrd="0" presId="urn:microsoft.com/office/officeart/2005/8/layout/chevron2"/>
    <dgm:cxn modelId="{3D581DB5-D2D0-4F3D-BA0C-DFB12026EFAE}" type="presParOf" srcId="{7D256822-BB5C-47DF-8643-2DE465A023AF}" destId="{A13C4441-91CB-4720-9A9C-9F5C1D30182A}"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9098B3-7304-41FA-8C78-0FDC505926F6}">
      <dsp:nvSpPr>
        <dsp:cNvPr id="0" name=""/>
        <dsp:cNvSpPr/>
      </dsp:nvSpPr>
      <dsp:spPr>
        <a:xfrm rot="5400000">
          <a:off x="-176410" y="178091"/>
          <a:ext cx="1176072" cy="82325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IE" sz="2300" kern="1200" dirty="0"/>
            <a:t>1</a:t>
          </a:r>
        </a:p>
      </dsp:txBody>
      <dsp:txXfrm rot="-5400000">
        <a:off x="1" y="413307"/>
        <a:ext cx="823251" cy="352821"/>
      </dsp:txXfrm>
    </dsp:sp>
    <dsp:sp modelId="{CC0A60D1-B6E6-4E9B-A640-87E1846539D8}">
      <dsp:nvSpPr>
        <dsp:cNvPr id="0" name=""/>
        <dsp:cNvSpPr/>
      </dsp:nvSpPr>
      <dsp:spPr>
        <a:xfrm rot="5400000">
          <a:off x="4086097" y="-3270150"/>
          <a:ext cx="764447" cy="73047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IE" sz="1600" b="1" kern="1200" dirty="0">
              <a:solidFill>
                <a:schemeClr val="tx1"/>
              </a:solidFill>
            </a:rPr>
            <a:t>31</a:t>
          </a:r>
          <a:r>
            <a:rPr lang="en-IE" sz="1600" b="1" kern="1200" baseline="30000" dirty="0">
              <a:solidFill>
                <a:schemeClr val="tx1"/>
              </a:solidFill>
            </a:rPr>
            <a:t>st</a:t>
          </a:r>
          <a:r>
            <a:rPr lang="en-IE" sz="1600" b="1" kern="1200" dirty="0">
              <a:solidFill>
                <a:schemeClr val="tx1"/>
              </a:solidFill>
            </a:rPr>
            <a:t> July 2020 </a:t>
          </a:r>
          <a:r>
            <a:rPr lang="en-IE" sz="1600" kern="1200" dirty="0">
              <a:solidFill>
                <a:schemeClr val="tx1"/>
              </a:solidFill>
            </a:rPr>
            <a:t> </a:t>
          </a:r>
          <a:r>
            <a:rPr lang="en-IE" sz="1600" b="1" kern="1200" dirty="0">
              <a:solidFill>
                <a:schemeClr val="tx1"/>
              </a:solidFill>
            </a:rPr>
            <a:t>Commence Process, 8 week public consultation</a:t>
          </a:r>
        </a:p>
        <a:p>
          <a:pPr marL="171450" lvl="1" indent="-171450" algn="l" defTabSz="711200">
            <a:lnSpc>
              <a:spcPct val="90000"/>
            </a:lnSpc>
            <a:spcBef>
              <a:spcPct val="0"/>
            </a:spcBef>
            <a:spcAft>
              <a:spcPct val="15000"/>
            </a:spcAft>
            <a:buChar char="•"/>
          </a:pPr>
          <a:r>
            <a:rPr lang="en-IE" sz="1600" kern="1200" dirty="0"/>
            <a:t>Pre-Draft – Public consultation on strategic issues to inform preparation of Draft Plan</a:t>
          </a:r>
        </a:p>
      </dsp:txBody>
      <dsp:txXfrm rot="-5400000">
        <a:off x="815947" y="37317"/>
        <a:ext cx="7267431" cy="689813"/>
      </dsp:txXfrm>
    </dsp:sp>
    <dsp:sp modelId="{FA91B9F3-F383-4C1C-BE14-62549F89A83F}">
      <dsp:nvSpPr>
        <dsp:cNvPr id="0" name=""/>
        <dsp:cNvSpPr/>
      </dsp:nvSpPr>
      <dsp:spPr>
        <a:xfrm rot="5400000">
          <a:off x="-176410" y="1237899"/>
          <a:ext cx="1176072" cy="82325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IE" sz="2300" kern="1200" dirty="0"/>
            <a:t>1</a:t>
          </a:r>
        </a:p>
      </dsp:txBody>
      <dsp:txXfrm rot="-5400000">
        <a:off x="1" y="1473115"/>
        <a:ext cx="823251" cy="352821"/>
      </dsp:txXfrm>
    </dsp:sp>
    <dsp:sp modelId="{BADE9BE6-4F50-4223-A7B2-FFAE89700B8A}">
      <dsp:nvSpPr>
        <dsp:cNvPr id="0" name=""/>
        <dsp:cNvSpPr/>
      </dsp:nvSpPr>
      <dsp:spPr>
        <a:xfrm rot="5400000">
          <a:off x="4093401" y="-2208662"/>
          <a:ext cx="764447" cy="73047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IE" sz="1600" b="1" kern="1200" dirty="0"/>
            <a:t>June 2021</a:t>
          </a:r>
        </a:p>
        <a:p>
          <a:pPr marL="171450" lvl="1" indent="-171450" algn="l" defTabSz="711200">
            <a:lnSpc>
              <a:spcPct val="90000"/>
            </a:lnSpc>
            <a:spcBef>
              <a:spcPct val="0"/>
            </a:spcBef>
            <a:spcAft>
              <a:spcPct val="15000"/>
            </a:spcAft>
            <a:buChar char="•"/>
          </a:pPr>
          <a:r>
            <a:rPr lang="en-IE" sz="1600" kern="1200" dirty="0"/>
            <a:t>Draft Plan prepared and considered by Members for display</a:t>
          </a:r>
        </a:p>
      </dsp:txBody>
      <dsp:txXfrm rot="-5400000">
        <a:off x="823251" y="1098805"/>
        <a:ext cx="7267431" cy="689813"/>
      </dsp:txXfrm>
    </dsp:sp>
    <dsp:sp modelId="{9AFEC4A4-E422-4AB7-A2CF-49ED7400EE9C}">
      <dsp:nvSpPr>
        <dsp:cNvPr id="0" name=""/>
        <dsp:cNvSpPr/>
      </dsp:nvSpPr>
      <dsp:spPr>
        <a:xfrm rot="5400000">
          <a:off x="-176410" y="2297707"/>
          <a:ext cx="1176072" cy="82325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IE" sz="2300" kern="1200" dirty="0"/>
            <a:t>2</a:t>
          </a:r>
        </a:p>
      </dsp:txBody>
      <dsp:txXfrm rot="-5400000">
        <a:off x="1" y="2532923"/>
        <a:ext cx="823251" cy="352821"/>
      </dsp:txXfrm>
    </dsp:sp>
    <dsp:sp modelId="{7F05B04E-A93A-4DBF-8807-3D2EC8482123}">
      <dsp:nvSpPr>
        <dsp:cNvPr id="0" name=""/>
        <dsp:cNvSpPr/>
      </dsp:nvSpPr>
      <dsp:spPr>
        <a:xfrm rot="5400000">
          <a:off x="4093401" y="-1148853"/>
          <a:ext cx="764447" cy="73047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IE" sz="1600" b="1" kern="1200" dirty="0">
              <a:solidFill>
                <a:srgbClr val="FF0000"/>
              </a:solidFill>
            </a:rPr>
            <a:t>July-September 2021</a:t>
          </a:r>
        </a:p>
        <a:p>
          <a:pPr marL="171450" lvl="1" indent="-171450" algn="l" defTabSz="711200">
            <a:lnSpc>
              <a:spcPct val="90000"/>
            </a:lnSpc>
            <a:spcBef>
              <a:spcPct val="0"/>
            </a:spcBef>
            <a:spcAft>
              <a:spcPct val="15000"/>
            </a:spcAft>
            <a:buChar char="•"/>
          </a:pPr>
          <a:r>
            <a:rPr lang="en-IE" sz="1600" kern="1200" dirty="0"/>
            <a:t>Public Consultation on Draft Plan</a:t>
          </a:r>
        </a:p>
      </dsp:txBody>
      <dsp:txXfrm rot="-5400000">
        <a:off x="823251" y="2158614"/>
        <a:ext cx="7267431" cy="689813"/>
      </dsp:txXfrm>
    </dsp:sp>
    <dsp:sp modelId="{B9C83DDC-D4C2-4AB2-BB5D-9627A52AFA04}">
      <dsp:nvSpPr>
        <dsp:cNvPr id="0" name=""/>
        <dsp:cNvSpPr/>
      </dsp:nvSpPr>
      <dsp:spPr>
        <a:xfrm rot="5400000">
          <a:off x="-176410" y="3357516"/>
          <a:ext cx="1176072" cy="82325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IE" sz="2300" kern="1200" dirty="0"/>
            <a:t>3</a:t>
          </a:r>
        </a:p>
      </dsp:txBody>
      <dsp:txXfrm rot="-5400000">
        <a:off x="1" y="3592732"/>
        <a:ext cx="823251" cy="352821"/>
      </dsp:txXfrm>
    </dsp:sp>
    <dsp:sp modelId="{E590B1FC-2E8F-4DFE-9AC2-51BE428F5626}">
      <dsp:nvSpPr>
        <dsp:cNvPr id="0" name=""/>
        <dsp:cNvSpPr/>
      </dsp:nvSpPr>
      <dsp:spPr>
        <a:xfrm rot="5400000">
          <a:off x="4093401" y="-112536"/>
          <a:ext cx="764447" cy="73047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39AD0C-4538-404A-B9E4-DB4B1E3406A3}">
      <dsp:nvSpPr>
        <dsp:cNvPr id="0" name=""/>
        <dsp:cNvSpPr/>
      </dsp:nvSpPr>
      <dsp:spPr>
        <a:xfrm rot="5400000">
          <a:off x="-176410" y="4417324"/>
          <a:ext cx="1176072" cy="82325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IE" sz="2300" kern="1200" dirty="0"/>
            <a:t>4</a:t>
          </a:r>
        </a:p>
      </dsp:txBody>
      <dsp:txXfrm rot="-5400000">
        <a:off x="1" y="4652540"/>
        <a:ext cx="823251" cy="352821"/>
      </dsp:txXfrm>
    </dsp:sp>
    <dsp:sp modelId="{A13C4441-91CB-4720-9A9C-9F5C1D30182A}">
      <dsp:nvSpPr>
        <dsp:cNvPr id="0" name=""/>
        <dsp:cNvSpPr/>
      </dsp:nvSpPr>
      <dsp:spPr>
        <a:xfrm rot="5400000">
          <a:off x="4093401" y="970763"/>
          <a:ext cx="764447" cy="73047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IE" sz="1600" b="1" kern="1200" dirty="0"/>
            <a:t>Plan adopted in July and comes into effect in August 2022</a:t>
          </a:r>
        </a:p>
      </dsp:txBody>
      <dsp:txXfrm rot="-5400000">
        <a:off x="823251" y="4278231"/>
        <a:ext cx="7267431" cy="68981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9C00F7-6880-4296-B0E0-0D831F4F3679}" type="datetimeFigureOut">
              <a:rPr lang="en-IE" smtClean="0"/>
              <a:t>17/09/2021</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453065-C0AE-454D-BBAC-DDC5F8B3F222}" type="slidenum">
              <a:rPr lang="en-IE" smtClean="0"/>
              <a:t>‹#›</a:t>
            </a:fld>
            <a:endParaRPr lang="en-IE"/>
          </a:p>
        </p:txBody>
      </p:sp>
    </p:spTree>
    <p:extLst>
      <p:ext uri="{BB962C8B-B14F-4D97-AF65-F5344CB8AC3E}">
        <p14:creationId xmlns:p14="http://schemas.microsoft.com/office/powerpoint/2010/main" val="2271088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4C453065-C0AE-454D-BBAC-DDC5F8B3F222}" type="slidenum">
              <a:rPr lang="en-IE" smtClean="0"/>
              <a:t>1</a:t>
            </a:fld>
            <a:endParaRPr lang="en-IE"/>
          </a:p>
        </p:txBody>
      </p:sp>
    </p:spTree>
    <p:extLst>
      <p:ext uri="{BB962C8B-B14F-4D97-AF65-F5344CB8AC3E}">
        <p14:creationId xmlns:p14="http://schemas.microsoft.com/office/powerpoint/2010/main" val="1437625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4C453065-C0AE-454D-BBAC-DDC5F8B3F222}" type="slidenum">
              <a:rPr lang="en-IE" smtClean="0"/>
              <a:t>2</a:t>
            </a:fld>
            <a:endParaRPr lang="en-IE"/>
          </a:p>
        </p:txBody>
      </p:sp>
    </p:spTree>
    <p:extLst>
      <p:ext uri="{BB962C8B-B14F-4D97-AF65-F5344CB8AC3E}">
        <p14:creationId xmlns:p14="http://schemas.microsoft.com/office/powerpoint/2010/main" val="1577840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4C453065-C0AE-454D-BBAC-DDC5F8B3F222}" type="slidenum">
              <a:rPr lang="en-IE" smtClean="0"/>
              <a:t>3</a:t>
            </a:fld>
            <a:endParaRPr lang="en-IE"/>
          </a:p>
        </p:txBody>
      </p:sp>
    </p:spTree>
    <p:extLst>
      <p:ext uri="{BB962C8B-B14F-4D97-AF65-F5344CB8AC3E}">
        <p14:creationId xmlns:p14="http://schemas.microsoft.com/office/powerpoint/2010/main" val="4204207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4C453065-C0AE-454D-BBAC-DDC5F8B3F222}" type="slidenum">
              <a:rPr lang="en-IE" smtClean="0"/>
              <a:t>4</a:t>
            </a:fld>
            <a:endParaRPr lang="en-IE"/>
          </a:p>
        </p:txBody>
      </p:sp>
    </p:spTree>
    <p:extLst>
      <p:ext uri="{BB962C8B-B14F-4D97-AF65-F5344CB8AC3E}">
        <p14:creationId xmlns:p14="http://schemas.microsoft.com/office/powerpoint/2010/main" val="3632069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4C453065-C0AE-454D-BBAC-DDC5F8B3F222}" type="slidenum">
              <a:rPr lang="en-IE" smtClean="0"/>
              <a:t>5</a:t>
            </a:fld>
            <a:endParaRPr lang="en-IE"/>
          </a:p>
        </p:txBody>
      </p:sp>
    </p:spTree>
    <p:extLst>
      <p:ext uri="{BB962C8B-B14F-4D97-AF65-F5344CB8AC3E}">
        <p14:creationId xmlns:p14="http://schemas.microsoft.com/office/powerpoint/2010/main" val="3964822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8"/>
            <a:ext cx="5486400" cy="9976463"/>
          </a:xfrm>
        </p:spPr>
        <p:txBody>
          <a:bodyPr/>
          <a:lstStyle/>
          <a:p>
            <a:r>
              <a:rPr lang="en-GB" dirty="0"/>
              <a:t>Appendix 3: </a:t>
            </a:r>
          </a:p>
          <a:p>
            <a:r>
              <a:rPr lang="en-GB" dirty="0"/>
              <a:t>Tier 1: Serviced Zoned Land This zoning comprises lands that are able to connect to existing development services, i.e. road and footpath access including public lighting, foul sewer drainage, surface water drainage and water supply, for which there is service capacity available, and can therefore accommodate new development. These lands will generally be positioned within the existing built-up footprint of a settlement or contiguous to existing developed lands. The location and geographical extent of such lands shall be determined by the planning authority at a settlement scale as an integral part of the plan-making process and shall include assessment of available development services. Inclusion in Tier 1 will generally require the lands to within the footprint of or spatially sequential within the identified settlement</a:t>
            </a:r>
          </a:p>
          <a:p>
            <a:endParaRPr lang="en-GB" dirty="0"/>
          </a:p>
          <a:p>
            <a:r>
              <a:rPr lang="en-GB" dirty="0"/>
              <a:t>Tier 2: Serviceable Zoned Land This zoning comprises lands that are not currently sufficiently serviced to support new development but have potential to become fully serviced within the life of the plan i.e. the lands are currently constrained due to the need to deliver some or all development services required to support new development, i.e. road or footpath access including lighting, foul sewer drainage, surface water drainage, water supply and/or additional service capacity. </a:t>
            </a:r>
          </a:p>
          <a:p>
            <a:endParaRPr lang="en-GB" dirty="0"/>
          </a:p>
          <a:p>
            <a:r>
              <a:rPr lang="en-GB" dirty="0"/>
              <a:t>These lands may be positioned within the existing built-up footprint of a settlement, or contiguous to existing developed lands or to tier 1 zoned lands, where required to fulfil the spatially sequential approach to the location of the new development within the identified settlement. </a:t>
            </a:r>
          </a:p>
          <a:p>
            <a:endParaRPr lang="en-GB" dirty="0"/>
          </a:p>
          <a:p>
            <a:r>
              <a:rPr lang="en-GB" dirty="0"/>
              <a:t>The potential for delivery of the required services and/or capacity to support new development must be identified and specific details provided by the planning authority at the time of publication of both the draft and final development or area plan. </a:t>
            </a:r>
          </a:p>
          <a:p>
            <a:endParaRPr lang="en-GB" dirty="0"/>
          </a:p>
          <a:p>
            <a:r>
              <a:rPr lang="en-GB" dirty="0"/>
              <a:t>This infrastructural assessment must be aligned with the approved infrastructural investment programme(s) of the relevant delivery agency(</a:t>
            </a:r>
            <a:r>
              <a:rPr lang="en-GB" dirty="0" err="1"/>
              <a:t>ies</a:t>
            </a:r>
            <a:r>
              <a:rPr lang="en-GB" dirty="0"/>
              <a:t>), for example, Irish Water, or be based on a written commitment by the relevant delivery agency to provide the identified infrastructure within a specified timescale (i.e. within the lifetime of the plan). The planning authority may also commit to the delivery of the required and identified infrastructure in its own infrastructural investment programme (i.e. Budgeted Capital Programme) in order to support certain lands for zoning. </a:t>
            </a:r>
          </a:p>
          <a:p>
            <a:endParaRPr lang="en-GB" dirty="0"/>
          </a:p>
          <a:p>
            <a:r>
              <a:rPr lang="en-GB" dirty="0"/>
              <a:t>The written infrastructural assessment of the planning authority must: </a:t>
            </a:r>
          </a:p>
          <a:p>
            <a:endParaRPr lang="en-GB" dirty="0"/>
          </a:p>
          <a:p>
            <a:pPr marL="228600" indent="-228600">
              <a:buAutoNum type="alphaLcParenR"/>
            </a:pPr>
            <a:r>
              <a:rPr lang="en-GB" dirty="0"/>
              <a:t>include a reasonable estimate of the full cost of delivery of the required infrastructure to the identified zoned lands; </a:t>
            </a:r>
          </a:p>
          <a:p>
            <a:pPr marL="228600" indent="-228600">
              <a:buAutoNum type="alphaLcParenR"/>
            </a:pPr>
            <a:r>
              <a:rPr lang="en-GB" dirty="0"/>
              <a:t>Set out (a) above at both the draft plan and final plan stages of the plan making process. </a:t>
            </a:r>
          </a:p>
          <a:p>
            <a:endParaRPr lang="en-GB" dirty="0"/>
          </a:p>
          <a:p>
            <a:r>
              <a:rPr lang="en-GB" dirty="0"/>
              <a:t>Current development or area plans may include zoned lands that cannot be serviced during the life of a development or area plan by reference to the infrastructural assessment of the planning authority. This means that they cannot be categorised as either Tier 1 lands or Tier 2 lands per the above and therefore are not developable within the plan period. Such lands should not be zoned for development or included within a development plan core strategy for calculation purposes. </a:t>
            </a:r>
          </a:p>
          <a:p>
            <a:endParaRPr lang="en-GB" dirty="0"/>
          </a:p>
          <a:p>
            <a:r>
              <a:rPr lang="en-GB" dirty="0"/>
              <a:t>Further guidance will be provided in updated Statutory Guidelines that will be issued under s.28 of the Planning &amp; Development Act, 2000 (as amended).</a:t>
            </a:r>
            <a:endParaRPr lang="en-IE" dirty="0"/>
          </a:p>
        </p:txBody>
      </p:sp>
      <p:sp>
        <p:nvSpPr>
          <p:cNvPr id="4" name="Slide Number Placeholder 3"/>
          <p:cNvSpPr>
            <a:spLocks noGrp="1"/>
          </p:cNvSpPr>
          <p:nvPr>
            <p:ph type="sldNum" sz="quarter" idx="5"/>
          </p:nvPr>
        </p:nvSpPr>
        <p:spPr/>
        <p:txBody>
          <a:bodyPr/>
          <a:lstStyle/>
          <a:p>
            <a:fld id="{4C453065-C0AE-454D-BBAC-DDC5F8B3F222}" type="slidenum">
              <a:rPr lang="en-IE" smtClean="0"/>
              <a:t>6</a:t>
            </a:fld>
            <a:endParaRPr lang="en-IE"/>
          </a:p>
        </p:txBody>
      </p:sp>
    </p:spTree>
    <p:extLst>
      <p:ext uri="{BB962C8B-B14F-4D97-AF65-F5344CB8AC3E}">
        <p14:creationId xmlns:p14="http://schemas.microsoft.com/office/powerpoint/2010/main" val="3281893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190C82E-F0D6-4004-A9DB-98564DE591CC}" type="datetimeFigureOut">
              <a:rPr lang="en-IE" smtClean="0"/>
              <a:t>17/09/2021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6DEB6DC-0C52-4BCC-A761-89956E026E16}" type="slidenum">
              <a:rPr lang="en-IE" smtClean="0"/>
              <a:t>‹#›</a:t>
            </a:fld>
            <a:endParaRPr lang="en-IE"/>
          </a:p>
        </p:txBody>
      </p:sp>
    </p:spTree>
    <p:extLst>
      <p:ext uri="{BB962C8B-B14F-4D97-AF65-F5344CB8AC3E}">
        <p14:creationId xmlns:p14="http://schemas.microsoft.com/office/powerpoint/2010/main" val="1792672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90C82E-F0D6-4004-A9DB-98564DE591CC}" type="datetimeFigureOut">
              <a:rPr lang="en-IE" smtClean="0"/>
              <a:t>17/09/2021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6DEB6DC-0C52-4BCC-A761-89956E026E16}" type="slidenum">
              <a:rPr lang="en-IE" smtClean="0"/>
              <a:t>‹#›</a:t>
            </a:fld>
            <a:endParaRPr lang="en-IE"/>
          </a:p>
        </p:txBody>
      </p:sp>
    </p:spTree>
    <p:extLst>
      <p:ext uri="{BB962C8B-B14F-4D97-AF65-F5344CB8AC3E}">
        <p14:creationId xmlns:p14="http://schemas.microsoft.com/office/powerpoint/2010/main" val="3907224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90C82E-F0D6-4004-A9DB-98564DE591CC}" type="datetimeFigureOut">
              <a:rPr lang="en-IE" smtClean="0"/>
              <a:t>17/09/2021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6DEB6DC-0C52-4BCC-A761-89956E026E16}" type="slidenum">
              <a:rPr lang="en-IE" smtClean="0"/>
              <a:t>‹#›</a:t>
            </a:fld>
            <a:endParaRPr lang="en-IE"/>
          </a:p>
        </p:txBody>
      </p:sp>
    </p:spTree>
    <p:extLst>
      <p:ext uri="{BB962C8B-B14F-4D97-AF65-F5344CB8AC3E}">
        <p14:creationId xmlns:p14="http://schemas.microsoft.com/office/powerpoint/2010/main" val="46179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90C82E-F0D6-4004-A9DB-98564DE591CC}" type="datetimeFigureOut">
              <a:rPr lang="en-IE" smtClean="0"/>
              <a:t>17/09/2021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6DEB6DC-0C52-4BCC-A761-89956E026E16}" type="slidenum">
              <a:rPr lang="en-IE" smtClean="0"/>
              <a:t>‹#›</a:t>
            </a:fld>
            <a:endParaRPr lang="en-IE"/>
          </a:p>
        </p:txBody>
      </p:sp>
    </p:spTree>
    <p:extLst>
      <p:ext uri="{BB962C8B-B14F-4D97-AF65-F5344CB8AC3E}">
        <p14:creationId xmlns:p14="http://schemas.microsoft.com/office/powerpoint/2010/main" val="876555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90C82E-F0D6-4004-A9DB-98564DE591CC}" type="datetimeFigureOut">
              <a:rPr lang="en-IE" smtClean="0"/>
              <a:t>17/09/2021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6DEB6DC-0C52-4BCC-A761-89956E026E16}" type="slidenum">
              <a:rPr lang="en-IE" smtClean="0"/>
              <a:t>‹#›</a:t>
            </a:fld>
            <a:endParaRPr lang="en-IE"/>
          </a:p>
        </p:txBody>
      </p:sp>
    </p:spTree>
    <p:extLst>
      <p:ext uri="{BB962C8B-B14F-4D97-AF65-F5344CB8AC3E}">
        <p14:creationId xmlns:p14="http://schemas.microsoft.com/office/powerpoint/2010/main" val="3978776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90C82E-F0D6-4004-A9DB-98564DE591CC}" type="datetimeFigureOut">
              <a:rPr lang="en-IE" smtClean="0"/>
              <a:t>17/09/2021</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76DEB6DC-0C52-4BCC-A761-89956E026E16}" type="slidenum">
              <a:rPr lang="en-IE" smtClean="0"/>
              <a:t>‹#›</a:t>
            </a:fld>
            <a:endParaRPr lang="en-IE"/>
          </a:p>
        </p:txBody>
      </p:sp>
    </p:spTree>
    <p:extLst>
      <p:ext uri="{BB962C8B-B14F-4D97-AF65-F5344CB8AC3E}">
        <p14:creationId xmlns:p14="http://schemas.microsoft.com/office/powerpoint/2010/main" val="345274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90C82E-F0D6-4004-A9DB-98564DE591CC}" type="datetimeFigureOut">
              <a:rPr lang="en-IE" smtClean="0"/>
              <a:t>17/09/2021</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76DEB6DC-0C52-4BCC-A761-89956E026E16}" type="slidenum">
              <a:rPr lang="en-IE" smtClean="0"/>
              <a:t>‹#›</a:t>
            </a:fld>
            <a:endParaRPr lang="en-IE"/>
          </a:p>
        </p:txBody>
      </p:sp>
    </p:spTree>
    <p:extLst>
      <p:ext uri="{BB962C8B-B14F-4D97-AF65-F5344CB8AC3E}">
        <p14:creationId xmlns:p14="http://schemas.microsoft.com/office/powerpoint/2010/main" val="3773418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90C82E-F0D6-4004-A9DB-98564DE591CC}" type="datetimeFigureOut">
              <a:rPr lang="en-IE" smtClean="0"/>
              <a:t>17/09/2021</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76DEB6DC-0C52-4BCC-A761-89956E026E16}" type="slidenum">
              <a:rPr lang="en-IE" smtClean="0"/>
              <a:t>‹#›</a:t>
            </a:fld>
            <a:endParaRPr lang="en-IE"/>
          </a:p>
        </p:txBody>
      </p:sp>
    </p:spTree>
    <p:extLst>
      <p:ext uri="{BB962C8B-B14F-4D97-AF65-F5344CB8AC3E}">
        <p14:creationId xmlns:p14="http://schemas.microsoft.com/office/powerpoint/2010/main" val="2244803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90C82E-F0D6-4004-A9DB-98564DE591CC}" type="datetimeFigureOut">
              <a:rPr lang="en-IE" smtClean="0"/>
              <a:t>17/09/2021</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76DEB6DC-0C52-4BCC-A761-89956E026E16}" type="slidenum">
              <a:rPr lang="en-IE" smtClean="0"/>
              <a:t>‹#›</a:t>
            </a:fld>
            <a:endParaRPr lang="en-IE"/>
          </a:p>
        </p:txBody>
      </p:sp>
    </p:spTree>
    <p:extLst>
      <p:ext uri="{BB962C8B-B14F-4D97-AF65-F5344CB8AC3E}">
        <p14:creationId xmlns:p14="http://schemas.microsoft.com/office/powerpoint/2010/main" val="2806934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90C82E-F0D6-4004-A9DB-98564DE591CC}" type="datetimeFigureOut">
              <a:rPr lang="en-IE" smtClean="0"/>
              <a:t>17/09/2021</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76DEB6DC-0C52-4BCC-A761-89956E026E16}" type="slidenum">
              <a:rPr lang="en-IE" smtClean="0"/>
              <a:t>‹#›</a:t>
            </a:fld>
            <a:endParaRPr lang="en-IE"/>
          </a:p>
        </p:txBody>
      </p:sp>
    </p:spTree>
    <p:extLst>
      <p:ext uri="{BB962C8B-B14F-4D97-AF65-F5344CB8AC3E}">
        <p14:creationId xmlns:p14="http://schemas.microsoft.com/office/powerpoint/2010/main" val="883738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90C82E-F0D6-4004-A9DB-98564DE591CC}" type="datetimeFigureOut">
              <a:rPr lang="en-IE" smtClean="0"/>
              <a:t>17/09/2021</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76DEB6DC-0C52-4BCC-A761-89956E026E16}" type="slidenum">
              <a:rPr lang="en-IE" smtClean="0"/>
              <a:t>‹#›</a:t>
            </a:fld>
            <a:endParaRPr lang="en-IE"/>
          </a:p>
        </p:txBody>
      </p:sp>
    </p:spTree>
    <p:extLst>
      <p:ext uri="{BB962C8B-B14F-4D97-AF65-F5344CB8AC3E}">
        <p14:creationId xmlns:p14="http://schemas.microsoft.com/office/powerpoint/2010/main" val="3589537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90C82E-F0D6-4004-A9DB-98564DE591CC}" type="datetimeFigureOut">
              <a:rPr lang="en-IE" smtClean="0"/>
              <a:t>17/09/2021</a:t>
            </a:fld>
            <a:endParaRPr lang="en-I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DEB6DC-0C52-4BCC-A761-89956E026E16}" type="slidenum">
              <a:rPr lang="en-IE" smtClean="0"/>
              <a:t>‹#›</a:t>
            </a:fld>
            <a:endParaRPr lang="en-IE"/>
          </a:p>
        </p:txBody>
      </p:sp>
    </p:spTree>
    <p:extLst>
      <p:ext uri="{BB962C8B-B14F-4D97-AF65-F5344CB8AC3E}">
        <p14:creationId xmlns:p14="http://schemas.microsoft.com/office/powerpoint/2010/main" val="19836585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146CBE-D5BD-4EF2-A1E7-FA8AA9D0E8B7}"/>
              </a:ext>
            </a:extLst>
          </p:cNvPr>
          <p:cNvPicPr/>
          <p:nvPr/>
        </p:nvPicPr>
        <p:blipFill rotWithShape="1">
          <a:blip r:embed="rId3">
            <a:extLst>
              <a:ext uri="{28A0092B-C50C-407E-A947-70E740481C1C}">
                <a14:useLocalDpi xmlns:a14="http://schemas.microsoft.com/office/drawing/2010/main" val="0"/>
              </a:ext>
            </a:extLst>
          </a:blip>
          <a:srcRect l="1136" r="198"/>
          <a:stretch/>
        </p:blipFill>
        <p:spPr>
          <a:xfrm>
            <a:off x="0" y="0"/>
            <a:ext cx="12191980" cy="5122496"/>
          </a:xfrm>
          <a:prstGeom prst="rect">
            <a:avLst/>
          </a:prstGeom>
        </p:spPr>
      </p:pic>
      <p:pic>
        <p:nvPicPr>
          <p:cNvPr id="6" name="Picture 5">
            <a:extLst>
              <a:ext uri="{FF2B5EF4-FFF2-40B4-BE49-F238E27FC236}">
                <a16:creationId xmlns:a16="http://schemas.microsoft.com/office/drawing/2014/main" id="{8B306A29-F7A8-4F04-8D77-FF16E9EC6151}"/>
              </a:ext>
            </a:extLst>
          </p:cNvPr>
          <p:cNvPicPr/>
          <p:nvPr/>
        </p:nvPicPr>
        <p:blipFill>
          <a:blip r:embed="rId4" cstate="print">
            <a:alphaModFix/>
            <a:extLst>
              <a:ext uri="{28A0092B-C50C-407E-A947-70E740481C1C}">
                <a14:useLocalDpi xmlns:a14="http://schemas.microsoft.com/office/drawing/2010/main" val="0"/>
              </a:ext>
            </a:extLst>
          </a:blip>
          <a:stretch>
            <a:fillRect/>
          </a:stretch>
        </p:blipFill>
        <p:spPr>
          <a:xfrm>
            <a:off x="242970" y="4678636"/>
            <a:ext cx="3775199" cy="1300589"/>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16200000" scaled="1"/>
            <a:tileRect/>
          </a:gradFill>
          <a:ln>
            <a:noFill/>
          </a:ln>
          <a:effectLst>
            <a:softEdge rad="112500"/>
          </a:effectLst>
        </p:spPr>
      </p:pic>
      <p:pic>
        <p:nvPicPr>
          <p:cNvPr id="9" name="Picture 8">
            <a:extLst>
              <a:ext uri="{FF2B5EF4-FFF2-40B4-BE49-F238E27FC236}">
                <a16:creationId xmlns:a16="http://schemas.microsoft.com/office/drawing/2014/main" id="{B733FBFC-CBBF-48C8-BD2C-5D6128D57258}"/>
              </a:ext>
            </a:extLst>
          </p:cNvPr>
          <p:cNvPicPr>
            <a:picLocks noChangeAspect="1"/>
          </p:cNvPicPr>
          <p:nvPr/>
        </p:nvPicPr>
        <p:blipFill>
          <a:blip r:embed="rId5">
            <a:alphaModFix/>
          </a:blip>
          <a:stretch>
            <a:fillRect/>
          </a:stretch>
        </p:blipFill>
        <p:spPr>
          <a:xfrm>
            <a:off x="358444" y="5874929"/>
            <a:ext cx="3544250" cy="747009"/>
          </a:xfrm>
          <a:prstGeom prst="rect">
            <a:avLst/>
          </a:prstGeom>
        </p:spPr>
      </p:pic>
      <p:sp>
        <p:nvSpPr>
          <p:cNvPr id="10" name="Rectangle 9">
            <a:extLst>
              <a:ext uri="{FF2B5EF4-FFF2-40B4-BE49-F238E27FC236}">
                <a16:creationId xmlns:a16="http://schemas.microsoft.com/office/drawing/2014/main" id="{477FE6B5-31FD-4AD6-9B4F-EDC68FBF96BE}"/>
              </a:ext>
            </a:extLst>
          </p:cNvPr>
          <p:cNvSpPr/>
          <p:nvPr/>
        </p:nvSpPr>
        <p:spPr>
          <a:xfrm>
            <a:off x="3902694" y="158232"/>
            <a:ext cx="7734960" cy="16297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200" b="1" dirty="0">
                <a:solidFill>
                  <a:srgbClr val="002060"/>
                </a:solidFill>
                <a:latin typeface="Segoe UI"/>
                <a:cs typeface="Segoe UI"/>
              </a:rPr>
              <a:t>Draft Development Plan </a:t>
            </a:r>
            <a:endParaRPr lang="en-GB" sz="3200" b="1" dirty="0">
              <a:solidFill>
                <a:srgbClr val="002060"/>
              </a:solidFill>
              <a:latin typeface="Segoe UI" panose="020B0502040204020203" pitchFamily="34" charset="0"/>
              <a:cs typeface="Segoe UI" panose="020B0502040204020203" pitchFamily="34" charset="0"/>
            </a:endParaRPr>
          </a:p>
          <a:p>
            <a:pPr algn="ctr"/>
            <a:r>
              <a:rPr lang="en-GB" sz="3200" b="1" dirty="0">
                <a:solidFill>
                  <a:srgbClr val="002060"/>
                </a:solidFill>
                <a:latin typeface="Segoe UI"/>
                <a:cs typeface="Segoe UI"/>
              </a:rPr>
              <a:t>Update to SPC</a:t>
            </a:r>
            <a:endParaRPr lang="en-GB" sz="3200" b="1" dirty="0">
              <a:solidFill>
                <a:srgbClr val="002060"/>
              </a:solidFill>
              <a:latin typeface="Segoe UI" panose="020B0502040204020203" pitchFamily="34" charset="0"/>
              <a:cs typeface="Segoe UI" panose="020B0502040204020203" pitchFamily="34" charset="0"/>
            </a:endParaRPr>
          </a:p>
          <a:p>
            <a:pPr algn="ctr"/>
            <a:r>
              <a:rPr lang="en-GB" sz="3200" b="1" dirty="0">
                <a:solidFill>
                  <a:srgbClr val="002060"/>
                </a:solidFill>
                <a:latin typeface="Segoe UI"/>
                <a:cs typeface="Segoe UI"/>
              </a:rPr>
              <a:t>September 2021</a:t>
            </a:r>
            <a:endParaRPr lang="en-IE" sz="3200" b="1" dirty="0">
              <a:solidFill>
                <a:srgbClr val="002060"/>
              </a:solidFill>
              <a:latin typeface="Segoe UI"/>
              <a:cs typeface="Segoe UI"/>
            </a:endParaRPr>
          </a:p>
        </p:txBody>
      </p:sp>
    </p:spTree>
    <p:extLst>
      <p:ext uri="{BB962C8B-B14F-4D97-AF65-F5344CB8AC3E}">
        <p14:creationId xmlns:p14="http://schemas.microsoft.com/office/powerpoint/2010/main" val="1463719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1B1F216B-20E2-4A1F-AE06-1C60725A3700}"/>
              </a:ext>
            </a:extLst>
          </p:cNvPr>
          <p:cNvGrpSpPr/>
          <p:nvPr/>
        </p:nvGrpSpPr>
        <p:grpSpPr>
          <a:xfrm>
            <a:off x="137813" y="6042678"/>
            <a:ext cx="11624979" cy="746241"/>
            <a:chOff x="137813" y="6009122"/>
            <a:chExt cx="11624979" cy="746241"/>
          </a:xfrm>
        </p:grpSpPr>
        <p:pic>
          <p:nvPicPr>
            <p:cNvPr id="15" name="Picture 14">
              <a:extLst>
                <a:ext uri="{FF2B5EF4-FFF2-40B4-BE49-F238E27FC236}">
                  <a16:creationId xmlns:a16="http://schemas.microsoft.com/office/drawing/2014/main" id="{63675C03-3D2C-4239-9C35-DE7B993A65B2}"/>
                </a:ext>
              </a:extLst>
            </p:cNvPr>
            <p:cNvPicPr/>
            <p:nvPr/>
          </p:nvPicPr>
          <p:blipFill>
            <a:blip r:embed="rId3" cstate="print">
              <a:alphaModFix/>
              <a:extLst>
                <a:ext uri="{28A0092B-C50C-407E-A947-70E740481C1C}">
                  <a14:useLocalDpi xmlns:a14="http://schemas.microsoft.com/office/drawing/2010/main" val="0"/>
                </a:ext>
              </a:extLst>
            </a:blip>
            <a:stretch>
              <a:fillRect/>
            </a:stretch>
          </p:blipFill>
          <p:spPr>
            <a:xfrm>
              <a:off x="137813" y="6009122"/>
              <a:ext cx="2185510" cy="680927"/>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16200000" scaled="1"/>
              <a:tileRect/>
            </a:gradFill>
            <a:ln>
              <a:noFill/>
            </a:ln>
            <a:effectLst>
              <a:softEdge rad="112500"/>
            </a:effectLst>
          </p:spPr>
        </p:pic>
        <p:pic>
          <p:nvPicPr>
            <p:cNvPr id="16" name="Picture 15">
              <a:extLst>
                <a:ext uri="{FF2B5EF4-FFF2-40B4-BE49-F238E27FC236}">
                  <a16:creationId xmlns:a16="http://schemas.microsoft.com/office/drawing/2014/main" id="{52DFD9FE-4DA8-4F66-AE5D-3C527DFE8B11}"/>
                </a:ext>
              </a:extLst>
            </p:cNvPr>
            <p:cNvPicPr>
              <a:picLocks noChangeAspect="1"/>
            </p:cNvPicPr>
            <p:nvPr/>
          </p:nvPicPr>
          <p:blipFill>
            <a:blip r:embed="rId4"/>
            <a:stretch>
              <a:fillRect/>
            </a:stretch>
          </p:blipFill>
          <p:spPr>
            <a:xfrm>
              <a:off x="2435290" y="6009122"/>
              <a:ext cx="9327502" cy="746241"/>
            </a:xfrm>
            <a:prstGeom prst="rect">
              <a:avLst/>
            </a:prstGeom>
          </p:spPr>
        </p:pic>
      </p:grpSp>
      <p:sp>
        <p:nvSpPr>
          <p:cNvPr id="8" name="TextBox 7">
            <a:extLst>
              <a:ext uri="{FF2B5EF4-FFF2-40B4-BE49-F238E27FC236}">
                <a16:creationId xmlns:a16="http://schemas.microsoft.com/office/drawing/2014/main" id="{B2C229AC-227E-4E0A-A1B7-94DC6D8CBA3F}"/>
              </a:ext>
            </a:extLst>
          </p:cNvPr>
          <p:cNvSpPr txBox="1"/>
          <p:nvPr/>
        </p:nvSpPr>
        <p:spPr>
          <a:xfrm>
            <a:off x="301774" y="585536"/>
            <a:ext cx="5015247" cy="584775"/>
          </a:xfrm>
          <a:prstGeom prst="rect">
            <a:avLst/>
          </a:prstGeom>
          <a:noFill/>
        </p:spPr>
        <p:txBody>
          <a:bodyPr wrap="square" lIns="91440" tIns="45720" rIns="91440" bIns="45720" rtlCol="0" anchor="t">
            <a:spAutoFit/>
          </a:bodyPr>
          <a:lstStyle/>
          <a:p>
            <a:pPr>
              <a:spcBef>
                <a:spcPts val="600"/>
              </a:spcBef>
              <a:spcAft>
                <a:spcPts val="600"/>
              </a:spcAft>
            </a:pPr>
            <a:r>
              <a:rPr lang="en-US" altLang="en-US" sz="3200" b="1" dirty="0">
                <a:solidFill>
                  <a:schemeClr val="tx2"/>
                </a:solidFill>
              </a:rPr>
              <a:t>CDP Process Recap</a:t>
            </a:r>
          </a:p>
        </p:txBody>
      </p:sp>
      <p:sp>
        <p:nvSpPr>
          <p:cNvPr id="32" name="TextBox 31">
            <a:extLst>
              <a:ext uri="{FF2B5EF4-FFF2-40B4-BE49-F238E27FC236}">
                <a16:creationId xmlns:a16="http://schemas.microsoft.com/office/drawing/2014/main" id="{FAC5C9A9-5252-4373-B799-F9B45407A3CC}"/>
              </a:ext>
            </a:extLst>
          </p:cNvPr>
          <p:cNvSpPr txBox="1"/>
          <p:nvPr/>
        </p:nvSpPr>
        <p:spPr>
          <a:xfrm>
            <a:off x="418875" y="1946641"/>
            <a:ext cx="5854148" cy="2862322"/>
          </a:xfrm>
          <a:prstGeom prst="rect">
            <a:avLst/>
          </a:prstGeom>
          <a:noFill/>
        </p:spPr>
        <p:txBody>
          <a:bodyPr wrap="square" lIns="91440" tIns="45720" rIns="91440" bIns="45720" rtlCol="0" anchor="t">
            <a:spAutoFit/>
          </a:bodyPr>
          <a:lstStyle/>
          <a:p>
            <a:pPr marL="342900" indent="-342900">
              <a:spcBef>
                <a:spcPts val="600"/>
              </a:spcBef>
              <a:spcAft>
                <a:spcPts val="600"/>
              </a:spcAft>
              <a:buFont typeface="Arial"/>
              <a:buChar char="•"/>
            </a:pPr>
            <a:r>
              <a:rPr lang="en-US" altLang="en-US" sz="2800" dirty="0">
                <a:solidFill>
                  <a:srgbClr val="002560"/>
                </a:solidFill>
                <a:cs typeface="Calibri"/>
              </a:rPr>
              <a:t>Current Stage</a:t>
            </a:r>
          </a:p>
          <a:p>
            <a:pPr marL="342900" indent="-342900">
              <a:spcBef>
                <a:spcPts val="600"/>
              </a:spcBef>
              <a:spcAft>
                <a:spcPts val="600"/>
              </a:spcAft>
              <a:buFont typeface="Arial"/>
              <a:buChar char="•"/>
            </a:pPr>
            <a:r>
              <a:rPr lang="en-US" altLang="en-US" sz="2800" dirty="0">
                <a:solidFill>
                  <a:srgbClr val="002560"/>
                </a:solidFill>
                <a:cs typeface="Calibri"/>
              </a:rPr>
              <a:t>Submissions</a:t>
            </a:r>
          </a:p>
          <a:p>
            <a:pPr marL="342900" indent="-342900">
              <a:spcBef>
                <a:spcPts val="600"/>
              </a:spcBef>
              <a:spcAft>
                <a:spcPts val="600"/>
              </a:spcAft>
              <a:buFont typeface="Arial"/>
              <a:buChar char="•"/>
            </a:pPr>
            <a:r>
              <a:rPr lang="en-US" altLang="en-US" sz="2800" dirty="0">
                <a:solidFill>
                  <a:srgbClr val="002560"/>
                </a:solidFill>
                <a:cs typeface="Calibri"/>
              </a:rPr>
              <a:t>Next Steps</a:t>
            </a:r>
          </a:p>
          <a:p>
            <a:pPr marL="342900" indent="-342900">
              <a:spcBef>
                <a:spcPts val="600"/>
              </a:spcBef>
              <a:spcAft>
                <a:spcPts val="600"/>
              </a:spcAft>
              <a:buFont typeface="Arial"/>
              <a:buChar char="•"/>
            </a:pPr>
            <a:r>
              <a:rPr lang="en-US" altLang="en-US" sz="2800" dirty="0">
                <a:solidFill>
                  <a:srgbClr val="002560"/>
                </a:solidFill>
                <a:cs typeface="Calibri"/>
              </a:rPr>
              <a:t>Timeframe overview</a:t>
            </a:r>
          </a:p>
          <a:p>
            <a:pPr marL="342900" indent="-342900">
              <a:spcBef>
                <a:spcPts val="600"/>
              </a:spcBef>
              <a:spcAft>
                <a:spcPts val="600"/>
              </a:spcAft>
              <a:buFont typeface="Arial"/>
              <a:buChar char="•"/>
            </a:pPr>
            <a:r>
              <a:rPr lang="en-US" altLang="en-US" sz="2800" dirty="0">
                <a:solidFill>
                  <a:srgbClr val="002560"/>
                </a:solidFill>
                <a:cs typeface="Calibri"/>
              </a:rPr>
              <a:t>Questions</a:t>
            </a:r>
          </a:p>
        </p:txBody>
      </p:sp>
      <p:pic>
        <p:nvPicPr>
          <p:cNvPr id="5" name="Picture 4">
            <a:extLst>
              <a:ext uri="{FF2B5EF4-FFF2-40B4-BE49-F238E27FC236}">
                <a16:creationId xmlns:a16="http://schemas.microsoft.com/office/drawing/2014/main" id="{0D5BA6A1-EFC9-45D4-834A-22F15FDEC414}"/>
              </a:ext>
            </a:extLst>
          </p:cNvPr>
          <p:cNvPicPr>
            <a:picLocks noChangeAspect="1"/>
          </p:cNvPicPr>
          <p:nvPr/>
        </p:nvPicPr>
        <p:blipFill>
          <a:blip r:embed="rId5"/>
          <a:stretch>
            <a:fillRect/>
          </a:stretch>
        </p:blipFill>
        <p:spPr>
          <a:xfrm>
            <a:off x="6604276" y="1783206"/>
            <a:ext cx="4362939" cy="3291587"/>
          </a:xfrm>
          <a:prstGeom prst="rect">
            <a:avLst/>
          </a:prstGeom>
        </p:spPr>
      </p:pic>
    </p:spTree>
    <p:extLst>
      <p:ext uri="{BB962C8B-B14F-4D97-AF65-F5344CB8AC3E}">
        <p14:creationId xmlns:p14="http://schemas.microsoft.com/office/powerpoint/2010/main" val="2742195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1B1F216B-20E2-4A1F-AE06-1C60725A3700}"/>
              </a:ext>
            </a:extLst>
          </p:cNvPr>
          <p:cNvGrpSpPr/>
          <p:nvPr/>
        </p:nvGrpSpPr>
        <p:grpSpPr>
          <a:xfrm>
            <a:off x="137813" y="6042678"/>
            <a:ext cx="11624979" cy="746241"/>
            <a:chOff x="137813" y="6009122"/>
            <a:chExt cx="11624979" cy="746241"/>
          </a:xfrm>
        </p:grpSpPr>
        <p:pic>
          <p:nvPicPr>
            <p:cNvPr id="15" name="Picture 14">
              <a:extLst>
                <a:ext uri="{FF2B5EF4-FFF2-40B4-BE49-F238E27FC236}">
                  <a16:creationId xmlns:a16="http://schemas.microsoft.com/office/drawing/2014/main" id="{63675C03-3D2C-4239-9C35-DE7B993A65B2}"/>
                </a:ext>
              </a:extLst>
            </p:cNvPr>
            <p:cNvPicPr/>
            <p:nvPr/>
          </p:nvPicPr>
          <p:blipFill>
            <a:blip r:embed="rId3" cstate="print">
              <a:alphaModFix/>
              <a:extLst>
                <a:ext uri="{28A0092B-C50C-407E-A947-70E740481C1C}">
                  <a14:useLocalDpi xmlns:a14="http://schemas.microsoft.com/office/drawing/2010/main" val="0"/>
                </a:ext>
              </a:extLst>
            </a:blip>
            <a:stretch>
              <a:fillRect/>
            </a:stretch>
          </p:blipFill>
          <p:spPr>
            <a:xfrm>
              <a:off x="137813" y="6009122"/>
              <a:ext cx="2185510" cy="680927"/>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16200000" scaled="1"/>
              <a:tileRect/>
            </a:gradFill>
            <a:ln>
              <a:noFill/>
            </a:ln>
            <a:effectLst>
              <a:softEdge rad="112500"/>
            </a:effectLst>
          </p:spPr>
        </p:pic>
        <p:pic>
          <p:nvPicPr>
            <p:cNvPr id="16" name="Picture 15">
              <a:extLst>
                <a:ext uri="{FF2B5EF4-FFF2-40B4-BE49-F238E27FC236}">
                  <a16:creationId xmlns:a16="http://schemas.microsoft.com/office/drawing/2014/main" id="{52DFD9FE-4DA8-4F66-AE5D-3C527DFE8B11}"/>
                </a:ext>
              </a:extLst>
            </p:cNvPr>
            <p:cNvPicPr>
              <a:picLocks noChangeAspect="1"/>
            </p:cNvPicPr>
            <p:nvPr/>
          </p:nvPicPr>
          <p:blipFill>
            <a:blip r:embed="rId4"/>
            <a:stretch>
              <a:fillRect/>
            </a:stretch>
          </p:blipFill>
          <p:spPr>
            <a:xfrm>
              <a:off x="2435290" y="6009122"/>
              <a:ext cx="9327502" cy="746241"/>
            </a:xfrm>
            <a:prstGeom prst="rect">
              <a:avLst/>
            </a:prstGeom>
          </p:spPr>
        </p:pic>
      </p:grpSp>
      <p:sp>
        <p:nvSpPr>
          <p:cNvPr id="8" name="TextBox 7">
            <a:extLst>
              <a:ext uri="{FF2B5EF4-FFF2-40B4-BE49-F238E27FC236}">
                <a16:creationId xmlns:a16="http://schemas.microsoft.com/office/drawing/2014/main" id="{B2C229AC-227E-4E0A-A1B7-94DC6D8CBA3F}"/>
              </a:ext>
            </a:extLst>
          </p:cNvPr>
          <p:cNvSpPr txBox="1"/>
          <p:nvPr/>
        </p:nvSpPr>
        <p:spPr>
          <a:xfrm>
            <a:off x="345318" y="449551"/>
            <a:ext cx="4770968" cy="646331"/>
          </a:xfrm>
          <a:prstGeom prst="rect">
            <a:avLst/>
          </a:prstGeom>
          <a:noFill/>
        </p:spPr>
        <p:txBody>
          <a:bodyPr wrap="square" rtlCol="0">
            <a:spAutoFit/>
          </a:bodyPr>
          <a:lstStyle/>
          <a:p>
            <a:pPr>
              <a:spcBef>
                <a:spcPts val="600"/>
              </a:spcBef>
              <a:spcAft>
                <a:spcPts val="600"/>
              </a:spcAft>
            </a:pPr>
            <a:r>
              <a:rPr lang="en-US" altLang="en-US" sz="3600" b="1" dirty="0">
                <a:solidFill>
                  <a:srgbClr val="002060"/>
                </a:solidFill>
              </a:rPr>
              <a:t>Where are we now?</a:t>
            </a:r>
            <a:endParaRPr lang="en-US" altLang="en-US" sz="3200" b="1" dirty="0">
              <a:solidFill>
                <a:schemeClr val="accent2"/>
              </a:solidFill>
            </a:endParaRPr>
          </a:p>
        </p:txBody>
      </p:sp>
      <p:sp>
        <p:nvSpPr>
          <p:cNvPr id="3" name="TextBox 2">
            <a:extLst>
              <a:ext uri="{FF2B5EF4-FFF2-40B4-BE49-F238E27FC236}">
                <a16:creationId xmlns:a16="http://schemas.microsoft.com/office/drawing/2014/main" id="{10DD59DB-978C-4E79-965E-28F0B19316C5}"/>
              </a:ext>
            </a:extLst>
          </p:cNvPr>
          <p:cNvSpPr txBox="1"/>
          <p:nvPr/>
        </p:nvSpPr>
        <p:spPr>
          <a:xfrm>
            <a:off x="1066800" y="1698171"/>
            <a:ext cx="8490857" cy="3877985"/>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IE" sz="2800" dirty="0">
                <a:solidFill>
                  <a:schemeClr val="tx2">
                    <a:lumMod val="75000"/>
                  </a:schemeClr>
                </a:solidFill>
              </a:rPr>
              <a:t>Cllrs approved Draft Plan to go on display on June 24</a:t>
            </a:r>
            <a:r>
              <a:rPr lang="en-IE" sz="2800" baseline="30000" dirty="0">
                <a:solidFill>
                  <a:schemeClr val="tx2">
                    <a:lumMod val="75000"/>
                  </a:schemeClr>
                </a:solidFill>
              </a:rPr>
              <a:t>th</a:t>
            </a:r>
            <a:endParaRPr lang="en-IE" sz="2800" dirty="0">
              <a:solidFill>
                <a:schemeClr val="tx2">
                  <a:lumMod val="75000"/>
                </a:schemeClr>
              </a:solidFill>
            </a:endParaRPr>
          </a:p>
          <a:p>
            <a:pPr marL="285750" indent="-285750">
              <a:spcAft>
                <a:spcPts val="1200"/>
              </a:spcAft>
              <a:buFont typeface="Arial" panose="020B0604020202020204" pitchFamily="34" charset="0"/>
              <a:buChar char="•"/>
            </a:pPr>
            <a:r>
              <a:rPr lang="en-IE" sz="2800" dirty="0">
                <a:solidFill>
                  <a:schemeClr val="tx2">
                    <a:lumMod val="75000"/>
                  </a:schemeClr>
                </a:solidFill>
              </a:rPr>
              <a:t>Draft Plan went on display on 7</a:t>
            </a:r>
            <a:r>
              <a:rPr lang="en-IE" sz="2800" baseline="30000" dirty="0">
                <a:solidFill>
                  <a:schemeClr val="tx2">
                    <a:lumMod val="75000"/>
                  </a:schemeClr>
                </a:solidFill>
              </a:rPr>
              <a:t>th</a:t>
            </a:r>
            <a:r>
              <a:rPr lang="en-IE" sz="2800" dirty="0">
                <a:solidFill>
                  <a:schemeClr val="tx2">
                    <a:lumMod val="75000"/>
                  </a:schemeClr>
                </a:solidFill>
              </a:rPr>
              <a:t> July</a:t>
            </a:r>
          </a:p>
          <a:p>
            <a:pPr marL="285750" indent="-285750">
              <a:spcAft>
                <a:spcPts val="1200"/>
              </a:spcAft>
              <a:buFont typeface="Arial" panose="020B0604020202020204" pitchFamily="34" charset="0"/>
              <a:buChar char="•"/>
            </a:pPr>
            <a:r>
              <a:rPr lang="en-IE" sz="2800" dirty="0">
                <a:solidFill>
                  <a:schemeClr val="tx2">
                    <a:lumMod val="75000"/>
                  </a:schemeClr>
                </a:solidFill>
              </a:rPr>
              <a:t>Draft Plan came off public display on 15</a:t>
            </a:r>
            <a:r>
              <a:rPr lang="en-IE" sz="2800" baseline="30000" dirty="0">
                <a:solidFill>
                  <a:schemeClr val="tx2">
                    <a:lumMod val="75000"/>
                  </a:schemeClr>
                </a:solidFill>
              </a:rPr>
              <a:t>th</a:t>
            </a:r>
            <a:r>
              <a:rPr lang="en-IE" sz="2800" dirty="0">
                <a:solidFill>
                  <a:schemeClr val="tx2">
                    <a:lumMod val="75000"/>
                  </a:schemeClr>
                </a:solidFill>
              </a:rPr>
              <a:t> September</a:t>
            </a:r>
          </a:p>
          <a:p>
            <a:pPr marL="285750" indent="-285750">
              <a:spcAft>
                <a:spcPts val="1200"/>
              </a:spcAft>
              <a:buFont typeface="Arial" panose="020B0604020202020204" pitchFamily="34" charset="0"/>
              <a:buChar char="•"/>
            </a:pPr>
            <a:r>
              <a:rPr lang="en-IE" sz="2800" dirty="0">
                <a:solidFill>
                  <a:schemeClr val="tx2">
                    <a:lumMod val="75000"/>
                  </a:schemeClr>
                </a:solidFill>
              </a:rPr>
              <a:t>Approximately 300 submissions received</a:t>
            </a:r>
          </a:p>
          <a:p>
            <a:pPr marL="285750" indent="-285750">
              <a:spcAft>
                <a:spcPts val="1200"/>
              </a:spcAft>
              <a:buFont typeface="Arial" panose="020B0604020202020204" pitchFamily="34" charset="0"/>
              <a:buChar char="•"/>
            </a:pPr>
            <a:r>
              <a:rPr lang="en-IE" sz="2800" dirty="0">
                <a:solidFill>
                  <a:schemeClr val="tx2">
                    <a:lumMod val="75000"/>
                  </a:schemeClr>
                </a:solidFill>
              </a:rPr>
              <a:t>Significant number on rezoning</a:t>
            </a:r>
          </a:p>
          <a:p>
            <a:pPr marL="285750" indent="-285750">
              <a:spcAft>
                <a:spcPts val="1200"/>
              </a:spcAft>
              <a:buFont typeface="Arial" panose="020B0604020202020204" pitchFamily="34" charset="0"/>
              <a:buChar char="•"/>
            </a:pPr>
            <a:r>
              <a:rPr lang="en-IE" sz="2800" dirty="0">
                <a:solidFill>
                  <a:schemeClr val="tx2">
                    <a:lumMod val="75000"/>
                  </a:schemeClr>
                </a:solidFill>
              </a:rPr>
              <a:t>Others on community and local issues</a:t>
            </a:r>
          </a:p>
          <a:p>
            <a:pPr marL="285750" indent="-285750">
              <a:buFont typeface="Arial" panose="020B0604020202020204" pitchFamily="34" charset="0"/>
              <a:buChar char="•"/>
            </a:pPr>
            <a:endParaRPr lang="en-IE" dirty="0"/>
          </a:p>
        </p:txBody>
      </p:sp>
    </p:spTree>
    <p:extLst>
      <p:ext uri="{BB962C8B-B14F-4D97-AF65-F5344CB8AC3E}">
        <p14:creationId xmlns:p14="http://schemas.microsoft.com/office/powerpoint/2010/main" val="1323039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1B1F216B-20E2-4A1F-AE06-1C60725A3700}"/>
              </a:ext>
            </a:extLst>
          </p:cNvPr>
          <p:cNvGrpSpPr/>
          <p:nvPr/>
        </p:nvGrpSpPr>
        <p:grpSpPr>
          <a:xfrm>
            <a:off x="137813" y="6042678"/>
            <a:ext cx="11624979" cy="746241"/>
            <a:chOff x="137813" y="6009122"/>
            <a:chExt cx="11624979" cy="746241"/>
          </a:xfrm>
        </p:grpSpPr>
        <p:pic>
          <p:nvPicPr>
            <p:cNvPr id="15" name="Picture 14">
              <a:extLst>
                <a:ext uri="{FF2B5EF4-FFF2-40B4-BE49-F238E27FC236}">
                  <a16:creationId xmlns:a16="http://schemas.microsoft.com/office/drawing/2014/main" id="{63675C03-3D2C-4239-9C35-DE7B993A65B2}"/>
                </a:ext>
              </a:extLst>
            </p:cNvPr>
            <p:cNvPicPr/>
            <p:nvPr/>
          </p:nvPicPr>
          <p:blipFill>
            <a:blip r:embed="rId3" cstate="print">
              <a:alphaModFix/>
              <a:extLst>
                <a:ext uri="{28A0092B-C50C-407E-A947-70E740481C1C}">
                  <a14:useLocalDpi xmlns:a14="http://schemas.microsoft.com/office/drawing/2010/main" val="0"/>
                </a:ext>
              </a:extLst>
            </a:blip>
            <a:stretch>
              <a:fillRect/>
            </a:stretch>
          </p:blipFill>
          <p:spPr>
            <a:xfrm>
              <a:off x="137813" y="6009122"/>
              <a:ext cx="2185510" cy="680927"/>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16200000" scaled="1"/>
              <a:tileRect/>
            </a:gradFill>
            <a:ln>
              <a:noFill/>
            </a:ln>
            <a:effectLst>
              <a:softEdge rad="112500"/>
            </a:effectLst>
          </p:spPr>
        </p:pic>
        <p:pic>
          <p:nvPicPr>
            <p:cNvPr id="16" name="Picture 15">
              <a:extLst>
                <a:ext uri="{FF2B5EF4-FFF2-40B4-BE49-F238E27FC236}">
                  <a16:creationId xmlns:a16="http://schemas.microsoft.com/office/drawing/2014/main" id="{52DFD9FE-4DA8-4F66-AE5D-3C527DFE8B11}"/>
                </a:ext>
              </a:extLst>
            </p:cNvPr>
            <p:cNvPicPr>
              <a:picLocks noChangeAspect="1"/>
            </p:cNvPicPr>
            <p:nvPr/>
          </p:nvPicPr>
          <p:blipFill>
            <a:blip r:embed="rId4"/>
            <a:stretch>
              <a:fillRect/>
            </a:stretch>
          </p:blipFill>
          <p:spPr>
            <a:xfrm>
              <a:off x="2435290" y="6009122"/>
              <a:ext cx="9327502" cy="746241"/>
            </a:xfrm>
            <a:prstGeom prst="rect">
              <a:avLst/>
            </a:prstGeom>
          </p:spPr>
        </p:pic>
      </p:grpSp>
      <p:sp>
        <p:nvSpPr>
          <p:cNvPr id="8" name="TextBox 7">
            <a:extLst>
              <a:ext uri="{FF2B5EF4-FFF2-40B4-BE49-F238E27FC236}">
                <a16:creationId xmlns:a16="http://schemas.microsoft.com/office/drawing/2014/main" id="{B2C229AC-227E-4E0A-A1B7-94DC6D8CBA3F}"/>
              </a:ext>
            </a:extLst>
          </p:cNvPr>
          <p:cNvSpPr txBox="1"/>
          <p:nvPr/>
        </p:nvSpPr>
        <p:spPr>
          <a:xfrm>
            <a:off x="345318" y="449551"/>
            <a:ext cx="4770968" cy="646331"/>
          </a:xfrm>
          <a:prstGeom prst="rect">
            <a:avLst/>
          </a:prstGeom>
          <a:noFill/>
        </p:spPr>
        <p:txBody>
          <a:bodyPr wrap="square" rtlCol="0">
            <a:spAutoFit/>
          </a:bodyPr>
          <a:lstStyle/>
          <a:p>
            <a:pPr>
              <a:spcBef>
                <a:spcPts val="600"/>
              </a:spcBef>
              <a:spcAft>
                <a:spcPts val="600"/>
              </a:spcAft>
            </a:pPr>
            <a:r>
              <a:rPr lang="en-US" altLang="en-US" sz="3600" b="1" dirty="0">
                <a:solidFill>
                  <a:srgbClr val="002060"/>
                </a:solidFill>
              </a:rPr>
              <a:t>Submissions</a:t>
            </a:r>
            <a:endParaRPr lang="en-US" altLang="en-US" sz="3200" b="1" dirty="0">
              <a:solidFill>
                <a:schemeClr val="accent2"/>
              </a:solidFill>
            </a:endParaRPr>
          </a:p>
        </p:txBody>
      </p:sp>
      <p:sp>
        <p:nvSpPr>
          <p:cNvPr id="3" name="TextBox 2">
            <a:extLst>
              <a:ext uri="{FF2B5EF4-FFF2-40B4-BE49-F238E27FC236}">
                <a16:creationId xmlns:a16="http://schemas.microsoft.com/office/drawing/2014/main" id="{10DD59DB-978C-4E79-965E-28F0B19316C5}"/>
              </a:ext>
            </a:extLst>
          </p:cNvPr>
          <p:cNvSpPr txBox="1"/>
          <p:nvPr/>
        </p:nvSpPr>
        <p:spPr>
          <a:xfrm>
            <a:off x="1066799" y="1589314"/>
            <a:ext cx="10559143" cy="4154984"/>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IE" sz="2800" dirty="0">
                <a:solidFill>
                  <a:schemeClr val="tx2">
                    <a:lumMod val="75000"/>
                  </a:schemeClr>
                </a:solidFill>
              </a:rPr>
              <a:t>All submissions will be assessed</a:t>
            </a:r>
          </a:p>
          <a:p>
            <a:pPr marL="285750" indent="-285750">
              <a:spcAft>
                <a:spcPts val="1200"/>
              </a:spcAft>
              <a:buFont typeface="Arial" panose="020B0604020202020204" pitchFamily="34" charset="0"/>
              <a:buChar char="•"/>
            </a:pPr>
            <a:r>
              <a:rPr lang="en-IE" sz="2800" dirty="0">
                <a:solidFill>
                  <a:schemeClr val="tx2">
                    <a:lumMod val="75000"/>
                  </a:schemeClr>
                </a:solidFill>
              </a:rPr>
              <a:t>CE will respond and make recommendations</a:t>
            </a:r>
          </a:p>
          <a:p>
            <a:pPr marL="285750" indent="-285750">
              <a:spcAft>
                <a:spcPts val="1200"/>
              </a:spcAft>
              <a:buFont typeface="Arial" panose="020B0604020202020204" pitchFamily="34" charset="0"/>
              <a:buChar char="•"/>
            </a:pPr>
            <a:r>
              <a:rPr lang="en-IE" sz="2800" dirty="0">
                <a:solidFill>
                  <a:schemeClr val="tx2">
                    <a:lumMod val="75000"/>
                  </a:schemeClr>
                </a:solidFill>
              </a:rPr>
              <a:t>CE Report on the submissions will issue to Cllrs on 7</a:t>
            </a:r>
            <a:r>
              <a:rPr lang="en-IE" sz="2800" baseline="30000" dirty="0">
                <a:solidFill>
                  <a:schemeClr val="tx2">
                    <a:lumMod val="75000"/>
                  </a:schemeClr>
                </a:solidFill>
              </a:rPr>
              <a:t>th</a:t>
            </a:r>
            <a:r>
              <a:rPr lang="en-IE" sz="2800" dirty="0">
                <a:solidFill>
                  <a:schemeClr val="tx2">
                    <a:lumMod val="75000"/>
                  </a:schemeClr>
                </a:solidFill>
              </a:rPr>
              <a:t> December</a:t>
            </a:r>
          </a:p>
          <a:p>
            <a:pPr marL="285750" indent="-285750">
              <a:spcAft>
                <a:spcPts val="1200"/>
              </a:spcAft>
              <a:buFont typeface="Arial" panose="020B0604020202020204" pitchFamily="34" charset="0"/>
              <a:buChar char="•"/>
            </a:pPr>
            <a:r>
              <a:rPr lang="en-IE" sz="2800" dirty="0">
                <a:solidFill>
                  <a:schemeClr val="tx2">
                    <a:lumMod val="75000"/>
                  </a:schemeClr>
                </a:solidFill>
              </a:rPr>
              <a:t>Submissions from the OPR, NTA and EMRA will be assessed and their recommendations responded to</a:t>
            </a:r>
          </a:p>
          <a:p>
            <a:pPr marL="285750" indent="-285750">
              <a:spcAft>
                <a:spcPts val="1200"/>
              </a:spcAft>
              <a:buFont typeface="Arial" panose="020B0604020202020204" pitchFamily="34" charset="0"/>
              <a:buChar char="•"/>
            </a:pPr>
            <a:r>
              <a:rPr lang="en-GB" sz="2800" dirty="0">
                <a:solidFill>
                  <a:schemeClr val="tx2">
                    <a:lumMod val="75000"/>
                  </a:schemeClr>
                </a:solidFill>
              </a:rPr>
              <a:t>R</a:t>
            </a:r>
            <a:r>
              <a:rPr lang="en-GB" sz="2800" b="0" i="0" u="none" strike="noStrike" baseline="0" dirty="0">
                <a:solidFill>
                  <a:schemeClr val="tx2">
                    <a:lumMod val="75000"/>
                  </a:schemeClr>
                </a:solidFill>
              </a:rPr>
              <a:t>ecommendation(s) made by the OPR relate to breaches of legislative provisions and t</a:t>
            </a:r>
            <a:r>
              <a:rPr lang="en-IE" sz="2800" dirty="0">
                <a:solidFill>
                  <a:schemeClr val="tx2">
                    <a:lumMod val="75000"/>
                  </a:schemeClr>
                </a:solidFill>
              </a:rPr>
              <a:t>he LA </a:t>
            </a:r>
            <a:r>
              <a:rPr lang="en-GB" sz="2800" dirty="0">
                <a:solidFill>
                  <a:schemeClr val="tx2">
                    <a:lumMod val="75000"/>
                  </a:schemeClr>
                </a:solidFill>
              </a:rPr>
              <a:t>is required to implement or address them.</a:t>
            </a:r>
            <a:endParaRPr lang="en-IE" sz="2800" dirty="0">
              <a:solidFill>
                <a:schemeClr val="tx2">
                  <a:lumMod val="75000"/>
                </a:schemeClr>
              </a:solidFill>
            </a:endParaRPr>
          </a:p>
          <a:p>
            <a:pPr marL="285750" indent="-285750">
              <a:buFont typeface="Arial" panose="020B0604020202020204" pitchFamily="34" charset="0"/>
              <a:buChar char="•"/>
            </a:pPr>
            <a:endParaRPr lang="en-IE" dirty="0"/>
          </a:p>
        </p:txBody>
      </p:sp>
    </p:spTree>
    <p:extLst>
      <p:ext uri="{BB962C8B-B14F-4D97-AF65-F5344CB8AC3E}">
        <p14:creationId xmlns:p14="http://schemas.microsoft.com/office/powerpoint/2010/main" val="1162712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1B1F216B-20E2-4A1F-AE06-1C60725A3700}"/>
              </a:ext>
            </a:extLst>
          </p:cNvPr>
          <p:cNvGrpSpPr/>
          <p:nvPr/>
        </p:nvGrpSpPr>
        <p:grpSpPr>
          <a:xfrm>
            <a:off x="137813" y="6042678"/>
            <a:ext cx="11624979" cy="746241"/>
            <a:chOff x="137813" y="6009122"/>
            <a:chExt cx="11624979" cy="746241"/>
          </a:xfrm>
        </p:grpSpPr>
        <p:pic>
          <p:nvPicPr>
            <p:cNvPr id="15" name="Picture 14">
              <a:extLst>
                <a:ext uri="{FF2B5EF4-FFF2-40B4-BE49-F238E27FC236}">
                  <a16:creationId xmlns:a16="http://schemas.microsoft.com/office/drawing/2014/main" id="{63675C03-3D2C-4239-9C35-DE7B993A65B2}"/>
                </a:ext>
              </a:extLst>
            </p:cNvPr>
            <p:cNvPicPr/>
            <p:nvPr/>
          </p:nvPicPr>
          <p:blipFill>
            <a:blip r:embed="rId3" cstate="print">
              <a:alphaModFix/>
              <a:extLst>
                <a:ext uri="{28A0092B-C50C-407E-A947-70E740481C1C}">
                  <a14:useLocalDpi xmlns:a14="http://schemas.microsoft.com/office/drawing/2010/main" val="0"/>
                </a:ext>
              </a:extLst>
            </a:blip>
            <a:stretch>
              <a:fillRect/>
            </a:stretch>
          </p:blipFill>
          <p:spPr>
            <a:xfrm>
              <a:off x="137813" y="6009122"/>
              <a:ext cx="2185510" cy="680927"/>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16200000" scaled="1"/>
              <a:tileRect/>
            </a:gradFill>
            <a:ln>
              <a:noFill/>
            </a:ln>
            <a:effectLst>
              <a:softEdge rad="112500"/>
            </a:effectLst>
          </p:spPr>
        </p:pic>
        <p:pic>
          <p:nvPicPr>
            <p:cNvPr id="16" name="Picture 15">
              <a:extLst>
                <a:ext uri="{FF2B5EF4-FFF2-40B4-BE49-F238E27FC236}">
                  <a16:creationId xmlns:a16="http://schemas.microsoft.com/office/drawing/2014/main" id="{52DFD9FE-4DA8-4F66-AE5D-3C527DFE8B11}"/>
                </a:ext>
              </a:extLst>
            </p:cNvPr>
            <p:cNvPicPr>
              <a:picLocks noChangeAspect="1"/>
            </p:cNvPicPr>
            <p:nvPr/>
          </p:nvPicPr>
          <p:blipFill>
            <a:blip r:embed="rId4"/>
            <a:stretch>
              <a:fillRect/>
            </a:stretch>
          </p:blipFill>
          <p:spPr>
            <a:xfrm>
              <a:off x="2435290" y="6009122"/>
              <a:ext cx="9327502" cy="746241"/>
            </a:xfrm>
            <a:prstGeom prst="rect">
              <a:avLst/>
            </a:prstGeom>
          </p:spPr>
        </p:pic>
      </p:grpSp>
      <p:sp>
        <p:nvSpPr>
          <p:cNvPr id="8" name="TextBox 7">
            <a:extLst>
              <a:ext uri="{FF2B5EF4-FFF2-40B4-BE49-F238E27FC236}">
                <a16:creationId xmlns:a16="http://schemas.microsoft.com/office/drawing/2014/main" id="{B2C229AC-227E-4E0A-A1B7-94DC6D8CBA3F}"/>
              </a:ext>
            </a:extLst>
          </p:cNvPr>
          <p:cNvSpPr txBox="1"/>
          <p:nvPr/>
        </p:nvSpPr>
        <p:spPr>
          <a:xfrm>
            <a:off x="345318" y="449551"/>
            <a:ext cx="4770968" cy="646331"/>
          </a:xfrm>
          <a:prstGeom prst="rect">
            <a:avLst/>
          </a:prstGeom>
          <a:noFill/>
        </p:spPr>
        <p:txBody>
          <a:bodyPr wrap="square" rtlCol="0">
            <a:spAutoFit/>
          </a:bodyPr>
          <a:lstStyle/>
          <a:p>
            <a:pPr>
              <a:spcBef>
                <a:spcPts val="600"/>
              </a:spcBef>
              <a:spcAft>
                <a:spcPts val="600"/>
              </a:spcAft>
            </a:pPr>
            <a:r>
              <a:rPr lang="en-US" altLang="en-US" sz="3600" b="1" dirty="0">
                <a:solidFill>
                  <a:srgbClr val="002060"/>
                </a:solidFill>
              </a:rPr>
              <a:t>Next Steps</a:t>
            </a:r>
            <a:endParaRPr lang="en-US" altLang="en-US" sz="3200" b="1" dirty="0">
              <a:solidFill>
                <a:schemeClr val="accent2"/>
              </a:solidFill>
            </a:endParaRPr>
          </a:p>
        </p:txBody>
      </p:sp>
      <p:sp>
        <p:nvSpPr>
          <p:cNvPr id="3" name="TextBox 2">
            <a:extLst>
              <a:ext uri="{FF2B5EF4-FFF2-40B4-BE49-F238E27FC236}">
                <a16:creationId xmlns:a16="http://schemas.microsoft.com/office/drawing/2014/main" id="{10DD59DB-978C-4E79-965E-28F0B19316C5}"/>
              </a:ext>
            </a:extLst>
          </p:cNvPr>
          <p:cNvSpPr txBox="1"/>
          <p:nvPr/>
        </p:nvSpPr>
        <p:spPr>
          <a:xfrm>
            <a:off x="1839686" y="1414844"/>
            <a:ext cx="10112829" cy="4308872"/>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IE" sz="2800" dirty="0">
                <a:solidFill>
                  <a:schemeClr val="tx2">
                    <a:lumMod val="75000"/>
                  </a:schemeClr>
                </a:solidFill>
              </a:rPr>
              <a:t>Cllrs have from 7</a:t>
            </a:r>
            <a:r>
              <a:rPr lang="en-IE" sz="2800" baseline="30000" dirty="0">
                <a:solidFill>
                  <a:schemeClr val="tx2">
                    <a:lumMod val="75000"/>
                  </a:schemeClr>
                </a:solidFill>
              </a:rPr>
              <a:t>th</a:t>
            </a:r>
            <a:r>
              <a:rPr lang="en-IE" sz="2800" dirty="0">
                <a:solidFill>
                  <a:schemeClr val="tx2">
                    <a:lumMod val="75000"/>
                  </a:schemeClr>
                </a:solidFill>
              </a:rPr>
              <a:t> Dec to 9</a:t>
            </a:r>
            <a:r>
              <a:rPr lang="en-IE" sz="2800" baseline="30000" dirty="0">
                <a:solidFill>
                  <a:schemeClr val="tx2">
                    <a:lumMod val="75000"/>
                  </a:schemeClr>
                </a:solidFill>
              </a:rPr>
              <a:t>th</a:t>
            </a:r>
            <a:r>
              <a:rPr lang="en-IE" sz="2800" dirty="0">
                <a:solidFill>
                  <a:schemeClr val="tx2">
                    <a:lumMod val="75000"/>
                  </a:schemeClr>
                </a:solidFill>
              </a:rPr>
              <a:t> March to </a:t>
            </a:r>
            <a:r>
              <a:rPr lang="en-GB" sz="28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consider Draft Plan and CE Report</a:t>
            </a:r>
          </a:p>
          <a:p>
            <a:pPr marL="285750" indent="-285750">
              <a:spcAft>
                <a:spcPts val="1200"/>
              </a:spcAft>
              <a:buFont typeface="Arial" panose="020B0604020202020204" pitchFamily="34" charset="0"/>
              <a:buChar char="•"/>
            </a:pPr>
            <a:r>
              <a:rPr lang="en-GB" sz="28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By 9</a:t>
            </a:r>
            <a:r>
              <a:rPr lang="en-GB" sz="2800" baseline="300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th</a:t>
            </a:r>
            <a:r>
              <a:rPr lang="en-GB" sz="28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March Cllrs will ADOPT or AMEND Draft Plan </a:t>
            </a:r>
            <a:r>
              <a:rPr lang="en-IE" sz="2800" dirty="0">
                <a:solidFill>
                  <a:schemeClr val="tx2">
                    <a:lumMod val="75000"/>
                  </a:schemeClr>
                </a:solidFill>
              </a:rPr>
              <a:t> </a:t>
            </a:r>
          </a:p>
          <a:p>
            <a:pPr marL="285750" indent="-285750">
              <a:spcAft>
                <a:spcPts val="1200"/>
              </a:spcAft>
              <a:buFont typeface="Arial" panose="020B0604020202020204" pitchFamily="34" charset="0"/>
              <a:buChar char="•"/>
            </a:pPr>
            <a:r>
              <a:rPr lang="en-IE" sz="2800" dirty="0">
                <a:solidFill>
                  <a:schemeClr val="tx2">
                    <a:lumMod val="75000"/>
                  </a:schemeClr>
                </a:solidFill>
              </a:rPr>
              <a:t>Meetings will be held in late Feb/early March to facilitate</a:t>
            </a:r>
          </a:p>
          <a:p>
            <a:pPr marL="285750" indent="-285750">
              <a:spcAft>
                <a:spcPts val="1200"/>
              </a:spcAft>
              <a:buFont typeface="Arial" panose="020B0604020202020204" pitchFamily="34" charset="0"/>
              <a:buChar char="•"/>
            </a:pPr>
            <a:r>
              <a:rPr lang="en-IE" sz="2800" dirty="0">
                <a:solidFill>
                  <a:schemeClr val="tx2">
                    <a:lumMod val="75000"/>
                  </a:schemeClr>
                </a:solidFill>
              </a:rPr>
              <a:t>Motions will be made in advance for those meetings</a:t>
            </a:r>
          </a:p>
          <a:p>
            <a:pPr marL="285750" indent="-285750">
              <a:spcAft>
                <a:spcPts val="1200"/>
              </a:spcAft>
              <a:buFont typeface="Arial" panose="020B0604020202020204" pitchFamily="34" charset="0"/>
              <a:buChar char="•"/>
            </a:pPr>
            <a:r>
              <a:rPr lang="en-IE" sz="2800" dirty="0">
                <a:solidFill>
                  <a:schemeClr val="tx2">
                    <a:lumMod val="75000"/>
                  </a:schemeClr>
                </a:solidFill>
              </a:rPr>
              <a:t>Briefings will be held to help prepare motions </a:t>
            </a:r>
          </a:p>
          <a:p>
            <a:pPr marL="285750" indent="-285750">
              <a:spcAft>
                <a:spcPts val="1200"/>
              </a:spcAft>
              <a:buFont typeface="Arial" panose="020B0604020202020204" pitchFamily="34" charset="0"/>
              <a:buChar char="•"/>
            </a:pPr>
            <a:endParaRPr lang="en-IE" sz="2800" dirty="0">
              <a:solidFill>
                <a:schemeClr val="tx2">
                  <a:lumMod val="75000"/>
                </a:schemeClr>
              </a:solidFill>
            </a:endParaRPr>
          </a:p>
          <a:p>
            <a:pPr marL="285750" indent="-285750">
              <a:buFont typeface="Arial" panose="020B0604020202020204" pitchFamily="34" charset="0"/>
              <a:buChar char="•"/>
            </a:pPr>
            <a:endParaRPr lang="en-IE" dirty="0"/>
          </a:p>
        </p:txBody>
      </p:sp>
      <p:sp>
        <p:nvSpPr>
          <p:cNvPr id="7" name="Arrow: Striped Right 6">
            <a:extLst>
              <a:ext uri="{FF2B5EF4-FFF2-40B4-BE49-F238E27FC236}">
                <a16:creationId xmlns:a16="http://schemas.microsoft.com/office/drawing/2014/main" id="{96E8B8E0-9B03-4CC5-BE02-889408A7B4DE}"/>
              </a:ext>
            </a:extLst>
          </p:cNvPr>
          <p:cNvSpPr/>
          <p:nvPr/>
        </p:nvSpPr>
        <p:spPr>
          <a:xfrm rot="5400000">
            <a:off x="-932578" y="2655651"/>
            <a:ext cx="4061927" cy="1717802"/>
          </a:xfrm>
          <a:prstGeom prst="stripedRightArrow">
            <a:avLst/>
          </a:prstGeom>
          <a:solidFill>
            <a:srgbClr val="0025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46446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4B303998-E092-4229-B28B-1AC989C5DDB1}"/>
              </a:ext>
            </a:extLst>
          </p:cNvPr>
          <p:cNvSpPr txBox="1"/>
          <p:nvPr/>
        </p:nvSpPr>
        <p:spPr>
          <a:xfrm>
            <a:off x="6125995" y="6534797"/>
            <a:ext cx="5267093" cy="307777"/>
          </a:xfrm>
          <a:prstGeom prst="rect">
            <a:avLst/>
          </a:prstGeom>
          <a:noFill/>
        </p:spPr>
        <p:txBody>
          <a:bodyPr wrap="square" rtlCol="0">
            <a:spAutoFit/>
          </a:bodyPr>
          <a:lstStyle/>
          <a:p>
            <a:r>
              <a:rPr lang="en-IE" sz="1400" b="1" dirty="0">
                <a:latin typeface="Arial" panose="020B0604020202020204" pitchFamily="34" charset="0"/>
                <a:cs typeface="Arial" panose="020B0604020202020204" pitchFamily="34" charset="0"/>
              </a:rPr>
              <a:t>2022 - 2028 Development Plan - Density Framework</a:t>
            </a:r>
          </a:p>
        </p:txBody>
      </p:sp>
      <p:grpSp>
        <p:nvGrpSpPr>
          <p:cNvPr id="16" name="Group 15">
            <a:extLst>
              <a:ext uri="{FF2B5EF4-FFF2-40B4-BE49-F238E27FC236}">
                <a16:creationId xmlns:a16="http://schemas.microsoft.com/office/drawing/2014/main" id="{82D9617C-E447-46FE-9812-C9DA318401FB}"/>
              </a:ext>
            </a:extLst>
          </p:cNvPr>
          <p:cNvGrpSpPr/>
          <p:nvPr/>
        </p:nvGrpSpPr>
        <p:grpSpPr>
          <a:xfrm>
            <a:off x="137813" y="6042678"/>
            <a:ext cx="11624979" cy="746241"/>
            <a:chOff x="137813" y="6009122"/>
            <a:chExt cx="11624979" cy="746241"/>
          </a:xfrm>
        </p:grpSpPr>
        <p:pic>
          <p:nvPicPr>
            <p:cNvPr id="18" name="Picture 17">
              <a:extLst>
                <a:ext uri="{FF2B5EF4-FFF2-40B4-BE49-F238E27FC236}">
                  <a16:creationId xmlns:a16="http://schemas.microsoft.com/office/drawing/2014/main" id="{9DC92F38-5019-48EA-B85F-2C9D78568487}"/>
                </a:ext>
              </a:extLst>
            </p:cNvPr>
            <p:cNvPicPr/>
            <p:nvPr/>
          </p:nvPicPr>
          <p:blipFill>
            <a:blip r:embed="rId3" cstate="print">
              <a:alphaModFix/>
              <a:extLst>
                <a:ext uri="{28A0092B-C50C-407E-A947-70E740481C1C}">
                  <a14:useLocalDpi xmlns:a14="http://schemas.microsoft.com/office/drawing/2010/main" val="0"/>
                </a:ext>
              </a:extLst>
            </a:blip>
            <a:stretch>
              <a:fillRect/>
            </a:stretch>
          </p:blipFill>
          <p:spPr>
            <a:xfrm>
              <a:off x="137813" y="6009122"/>
              <a:ext cx="2185510" cy="680927"/>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16200000" scaled="1"/>
              <a:tileRect/>
            </a:gradFill>
            <a:ln>
              <a:noFill/>
            </a:ln>
            <a:effectLst>
              <a:softEdge rad="112500"/>
            </a:effectLst>
          </p:spPr>
        </p:pic>
        <p:pic>
          <p:nvPicPr>
            <p:cNvPr id="21" name="Picture 20">
              <a:extLst>
                <a:ext uri="{FF2B5EF4-FFF2-40B4-BE49-F238E27FC236}">
                  <a16:creationId xmlns:a16="http://schemas.microsoft.com/office/drawing/2014/main" id="{3CFD6BFA-7BB4-4095-A142-03A885DFBB3B}"/>
                </a:ext>
              </a:extLst>
            </p:cNvPr>
            <p:cNvPicPr>
              <a:picLocks noChangeAspect="1"/>
            </p:cNvPicPr>
            <p:nvPr/>
          </p:nvPicPr>
          <p:blipFill>
            <a:blip r:embed="rId4"/>
            <a:stretch>
              <a:fillRect/>
            </a:stretch>
          </p:blipFill>
          <p:spPr>
            <a:xfrm>
              <a:off x="2435290" y="6009122"/>
              <a:ext cx="9327502" cy="746241"/>
            </a:xfrm>
            <a:prstGeom prst="rect">
              <a:avLst/>
            </a:prstGeom>
          </p:spPr>
        </p:pic>
      </p:grpSp>
      <p:sp>
        <p:nvSpPr>
          <p:cNvPr id="13" name="TextBox 12">
            <a:extLst>
              <a:ext uri="{FF2B5EF4-FFF2-40B4-BE49-F238E27FC236}">
                <a16:creationId xmlns:a16="http://schemas.microsoft.com/office/drawing/2014/main" id="{3F093361-EC28-441F-8844-84F2EB771FD5}"/>
              </a:ext>
            </a:extLst>
          </p:cNvPr>
          <p:cNvSpPr txBox="1"/>
          <p:nvPr/>
        </p:nvSpPr>
        <p:spPr>
          <a:xfrm>
            <a:off x="286951" y="246615"/>
            <a:ext cx="7930777" cy="646331"/>
          </a:xfrm>
          <a:prstGeom prst="rect">
            <a:avLst/>
          </a:prstGeom>
          <a:noFill/>
        </p:spPr>
        <p:txBody>
          <a:bodyPr wrap="square" rtlCol="0">
            <a:spAutoFit/>
          </a:bodyPr>
          <a:lstStyle/>
          <a:p>
            <a:pPr>
              <a:spcBef>
                <a:spcPts val="600"/>
              </a:spcBef>
              <a:spcAft>
                <a:spcPts val="600"/>
              </a:spcAft>
            </a:pPr>
            <a:r>
              <a:rPr lang="en-US" altLang="en-US" sz="3600" b="1" dirty="0">
                <a:solidFill>
                  <a:srgbClr val="002060"/>
                </a:solidFill>
              </a:rPr>
              <a:t>Timelines and Process</a:t>
            </a:r>
            <a:r>
              <a:rPr lang="en-US" altLang="en-US" sz="3200" b="1" dirty="0">
                <a:solidFill>
                  <a:schemeClr val="accent2"/>
                </a:solidFill>
              </a:rPr>
              <a:t>  </a:t>
            </a:r>
          </a:p>
        </p:txBody>
      </p:sp>
      <p:sp>
        <p:nvSpPr>
          <p:cNvPr id="2" name="TextBox 1">
            <a:extLst>
              <a:ext uri="{FF2B5EF4-FFF2-40B4-BE49-F238E27FC236}">
                <a16:creationId xmlns:a16="http://schemas.microsoft.com/office/drawing/2014/main" id="{8BF17F7C-5103-4E5E-9298-626E865B8517}"/>
              </a:ext>
            </a:extLst>
          </p:cNvPr>
          <p:cNvSpPr txBox="1"/>
          <p:nvPr/>
        </p:nvSpPr>
        <p:spPr>
          <a:xfrm>
            <a:off x="1114097" y="1397876"/>
            <a:ext cx="7241627" cy="3352800"/>
          </a:xfrm>
          <a:prstGeom prst="rect">
            <a:avLst/>
          </a:prstGeom>
          <a:noFill/>
        </p:spPr>
        <p:txBody>
          <a:bodyPr wrap="square" rtlCol="0">
            <a:spAutoFit/>
          </a:bodyPr>
          <a:lstStyle/>
          <a:p>
            <a:endParaRPr lang="en-IE" dirty="0"/>
          </a:p>
        </p:txBody>
      </p:sp>
      <p:graphicFrame>
        <p:nvGraphicFramePr>
          <p:cNvPr id="10" name="Diagram 9">
            <a:extLst>
              <a:ext uri="{FF2B5EF4-FFF2-40B4-BE49-F238E27FC236}">
                <a16:creationId xmlns:a16="http://schemas.microsoft.com/office/drawing/2014/main" id="{16A8515E-5DEE-4715-8E92-78FE33458BB4}"/>
              </a:ext>
            </a:extLst>
          </p:cNvPr>
          <p:cNvGraphicFramePr/>
          <p:nvPr>
            <p:extLst>
              <p:ext uri="{D42A27DB-BD31-4B8C-83A1-F6EECF244321}">
                <p14:modId xmlns:p14="http://schemas.microsoft.com/office/powerpoint/2010/main" val="213812566"/>
              </p:ext>
            </p:extLst>
          </p:nvPr>
        </p:nvGraphicFramePr>
        <p:xfrm>
          <a:off x="2294942" y="1062475"/>
          <a:ext cx="81280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TextBox 11">
            <a:extLst>
              <a:ext uri="{FF2B5EF4-FFF2-40B4-BE49-F238E27FC236}">
                <a16:creationId xmlns:a16="http://schemas.microsoft.com/office/drawing/2014/main" id="{FD2CDC45-62B1-4ED5-A892-A60F1DE329D4}"/>
              </a:ext>
            </a:extLst>
          </p:cNvPr>
          <p:cNvSpPr txBox="1"/>
          <p:nvPr/>
        </p:nvSpPr>
        <p:spPr>
          <a:xfrm>
            <a:off x="424865" y="1484175"/>
            <a:ext cx="1633331" cy="1200329"/>
          </a:xfrm>
          <a:prstGeom prst="rect">
            <a:avLst/>
          </a:prstGeom>
          <a:noFill/>
        </p:spPr>
        <p:txBody>
          <a:bodyPr wrap="square" rtlCol="0">
            <a:spAutoFit/>
          </a:bodyPr>
          <a:lstStyle/>
          <a:p>
            <a:r>
              <a:rPr lang="en-IE" sz="3200" dirty="0">
                <a:solidFill>
                  <a:schemeClr val="accent1"/>
                </a:solidFill>
              </a:rPr>
              <a:t>Stage 1</a:t>
            </a:r>
          </a:p>
          <a:p>
            <a:r>
              <a:rPr lang="en-IE" sz="2000" dirty="0">
                <a:solidFill>
                  <a:schemeClr val="accent1"/>
                </a:solidFill>
              </a:rPr>
              <a:t>Strategic Issues Papers</a:t>
            </a:r>
          </a:p>
        </p:txBody>
      </p:sp>
      <p:sp>
        <p:nvSpPr>
          <p:cNvPr id="15" name="TextBox 14">
            <a:extLst>
              <a:ext uri="{FF2B5EF4-FFF2-40B4-BE49-F238E27FC236}">
                <a16:creationId xmlns:a16="http://schemas.microsoft.com/office/drawing/2014/main" id="{404E608C-F259-41D9-B282-439C344480F2}"/>
              </a:ext>
            </a:extLst>
          </p:cNvPr>
          <p:cNvSpPr txBox="1"/>
          <p:nvPr/>
        </p:nvSpPr>
        <p:spPr>
          <a:xfrm>
            <a:off x="397120" y="3152626"/>
            <a:ext cx="1431925" cy="861774"/>
          </a:xfrm>
          <a:prstGeom prst="rect">
            <a:avLst/>
          </a:prstGeom>
          <a:noFill/>
        </p:spPr>
        <p:txBody>
          <a:bodyPr wrap="square" rtlCol="0">
            <a:spAutoFit/>
          </a:bodyPr>
          <a:lstStyle/>
          <a:p>
            <a:r>
              <a:rPr lang="en-IE" sz="3200" dirty="0">
                <a:solidFill>
                  <a:schemeClr val="accent1"/>
                </a:solidFill>
              </a:rPr>
              <a:t>Stage 2</a:t>
            </a:r>
          </a:p>
          <a:p>
            <a:r>
              <a:rPr lang="en-IE" dirty="0">
                <a:solidFill>
                  <a:schemeClr val="accent1"/>
                </a:solidFill>
              </a:rPr>
              <a:t>Draft Plan</a:t>
            </a:r>
          </a:p>
        </p:txBody>
      </p:sp>
      <p:sp>
        <p:nvSpPr>
          <p:cNvPr id="17" name="TextBox 16">
            <a:extLst>
              <a:ext uri="{FF2B5EF4-FFF2-40B4-BE49-F238E27FC236}">
                <a16:creationId xmlns:a16="http://schemas.microsoft.com/office/drawing/2014/main" id="{C7FF7263-446C-487E-BCF9-948F9613591D}"/>
              </a:ext>
            </a:extLst>
          </p:cNvPr>
          <p:cNvSpPr txBox="1"/>
          <p:nvPr/>
        </p:nvSpPr>
        <p:spPr>
          <a:xfrm>
            <a:off x="424866" y="4356627"/>
            <a:ext cx="1633331" cy="861774"/>
          </a:xfrm>
          <a:prstGeom prst="rect">
            <a:avLst/>
          </a:prstGeom>
          <a:noFill/>
        </p:spPr>
        <p:txBody>
          <a:bodyPr wrap="square" rtlCol="0">
            <a:spAutoFit/>
          </a:bodyPr>
          <a:lstStyle/>
          <a:p>
            <a:r>
              <a:rPr lang="en-IE" sz="3200" dirty="0">
                <a:solidFill>
                  <a:schemeClr val="accent1"/>
                </a:solidFill>
              </a:rPr>
              <a:t>Stage 3</a:t>
            </a:r>
          </a:p>
          <a:p>
            <a:r>
              <a:rPr lang="en-IE" dirty="0">
                <a:solidFill>
                  <a:schemeClr val="accent1"/>
                </a:solidFill>
              </a:rPr>
              <a:t>Amendments</a:t>
            </a:r>
          </a:p>
        </p:txBody>
      </p:sp>
      <p:sp>
        <p:nvSpPr>
          <p:cNvPr id="19" name="TextBox 18">
            <a:extLst>
              <a:ext uri="{FF2B5EF4-FFF2-40B4-BE49-F238E27FC236}">
                <a16:creationId xmlns:a16="http://schemas.microsoft.com/office/drawing/2014/main" id="{777B43BE-6B5D-414D-89B7-F50FE23A9CEB}"/>
              </a:ext>
            </a:extLst>
          </p:cNvPr>
          <p:cNvSpPr txBox="1"/>
          <p:nvPr/>
        </p:nvSpPr>
        <p:spPr>
          <a:xfrm>
            <a:off x="10798954" y="2684504"/>
            <a:ext cx="1055916" cy="1107996"/>
          </a:xfrm>
          <a:prstGeom prst="rect">
            <a:avLst/>
          </a:prstGeom>
          <a:noFill/>
        </p:spPr>
        <p:txBody>
          <a:bodyPr wrap="square" rtlCol="0">
            <a:spAutoFit/>
          </a:bodyPr>
          <a:lstStyle/>
          <a:p>
            <a:endParaRPr lang="en-IE" dirty="0"/>
          </a:p>
          <a:p>
            <a:r>
              <a:rPr lang="en-IE" sz="2400" b="1" dirty="0"/>
              <a:t>   99 weeks</a:t>
            </a:r>
          </a:p>
        </p:txBody>
      </p:sp>
      <p:cxnSp>
        <p:nvCxnSpPr>
          <p:cNvPr id="20" name="Straight Arrow Connector 19">
            <a:extLst>
              <a:ext uri="{FF2B5EF4-FFF2-40B4-BE49-F238E27FC236}">
                <a16:creationId xmlns:a16="http://schemas.microsoft.com/office/drawing/2014/main" id="{151FADA3-FC30-4EFD-8C56-4708AF8DED23}"/>
              </a:ext>
            </a:extLst>
          </p:cNvPr>
          <p:cNvCxnSpPr/>
          <p:nvPr/>
        </p:nvCxnSpPr>
        <p:spPr>
          <a:xfrm>
            <a:off x="11234381" y="3882765"/>
            <a:ext cx="0" cy="21336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2CB8D16-C3AA-44C4-A862-DD4E5E25220A}"/>
              </a:ext>
            </a:extLst>
          </p:cNvPr>
          <p:cNvCxnSpPr/>
          <p:nvPr/>
        </p:nvCxnSpPr>
        <p:spPr>
          <a:xfrm flipV="1">
            <a:off x="11234381" y="1062475"/>
            <a:ext cx="0" cy="181880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02AE49E-3F23-4D12-B644-9D3F4D94AEF7}"/>
              </a:ext>
            </a:extLst>
          </p:cNvPr>
          <p:cNvSpPr txBox="1"/>
          <p:nvPr/>
        </p:nvSpPr>
        <p:spPr>
          <a:xfrm>
            <a:off x="3258206" y="4356627"/>
            <a:ext cx="4540469" cy="584775"/>
          </a:xfrm>
          <a:prstGeom prst="rect">
            <a:avLst/>
          </a:prstGeom>
          <a:noFill/>
        </p:spPr>
        <p:txBody>
          <a:bodyPr wrap="square" rtlCol="0">
            <a:spAutoFit/>
          </a:bodyPr>
          <a:lstStyle/>
          <a:p>
            <a:pPr marL="285750" indent="-285750">
              <a:buFont typeface="Arial" panose="020B0604020202020204" pitchFamily="34" charset="0"/>
              <a:buChar char="•"/>
            </a:pPr>
            <a:r>
              <a:rPr lang="en-IE" sz="1600" b="1" dirty="0"/>
              <a:t>March-April 2022</a:t>
            </a:r>
          </a:p>
          <a:p>
            <a:pPr marL="285750" indent="-285750">
              <a:buFont typeface="Arial" panose="020B0604020202020204" pitchFamily="34" charset="0"/>
              <a:buChar char="•"/>
            </a:pPr>
            <a:r>
              <a:rPr lang="en-IE" sz="1600" dirty="0"/>
              <a:t>Public Consultation on Amendments (4 weeks)</a:t>
            </a:r>
          </a:p>
        </p:txBody>
      </p:sp>
      <p:sp>
        <p:nvSpPr>
          <p:cNvPr id="4" name="Rectangle: Rounded Corners 3">
            <a:extLst>
              <a:ext uri="{FF2B5EF4-FFF2-40B4-BE49-F238E27FC236}">
                <a16:creationId xmlns:a16="http://schemas.microsoft.com/office/drawing/2014/main" id="{972A0AA8-102A-432E-9255-6EEDE2D8EEB8}"/>
              </a:ext>
            </a:extLst>
          </p:cNvPr>
          <p:cNvSpPr/>
          <p:nvPr/>
        </p:nvSpPr>
        <p:spPr>
          <a:xfrm>
            <a:off x="8264572" y="3714521"/>
            <a:ext cx="1487877" cy="746241"/>
          </a:xfrm>
          <a:prstGeom prst="roundRect">
            <a:avLst/>
          </a:prstGeom>
          <a:noFill/>
          <a:ln w="412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extBox 4">
            <a:extLst>
              <a:ext uri="{FF2B5EF4-FFF2-40B4-BE49-F238E27FC236}">
                <a16:creationId xmlns:a16="http://schemas.microsoft.com/office/drawing/2014/main" id="{0E2B3EF8-E024-4C4E-8D1E-47369B49209E}"/>
              </a:ext>
            </a:extLst>
          </p:cNvPr>
          <p:cNvSpPr txBox="1"/>
          <p:nvPr/>
        </p:nvSpPr>
        <p:spPr>
          <a:xfrm>
            <a:off x="8355724" y="3714521"/>
            <a:ext cx="1200009" cy="830997"/>
          </a:xfrm>
          <a:prstGeom prst="rect">
            <a:avLst/>
          </a:prstGeom>
          <a:noFill/>
        </p:spPr>
        <p:txBody>
          <a:bodyPr wrap="square" rtlCol="0">
            <a:spAutoFit/>
          </a:bodyPr>
          <a:lstStyle/>
          <a:p>
            <a:pPr algn="ctr"/>
            <a:r>
              <a:rPr lang="en-IE" sz="2400" dirty="0">
                <a:solidFill>
                  <a:srgbClr val="FF0000"/>
                </a:solidFill>
              </a:rPr>
              <a:t>We are here</a:t>
            </a:r>
          </a:p>
        </p:txBody>
      </p:sp>
    </p:spTree>
    <p:extLst>
      <p:ext uri="{BB962C8B-B14F-4D97-AF65-F5344CB8AC3E}">
        <p14:creationId xmlns:p14="http://schemas.microsoft.com/office/powerpoint/2010/main" val="231048899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D713D9266CA6441B70BAD2EF31FA124" ma:contentTypeVersion="12" ma:contentTypeDescription="Create a new document." ma:contentTypeScope="" ma:versionID="dc768c72133342d7a79f8554c9502e02">
  <xsd:schema xmlns:xsd="http://www.w3.org/2001/XMLSchema" xmlns:xs="http://www.w3.org/2001/XMLSchema" xmlns:p="http://schemas.microsoft.com/office/2006/metadata/properties" xmlns:ns2="a2ea43a4-42ea-47d7-868d-d399092f13b8" xmlns:ns3="55558f75-92ef-49e1-b66c-7f5854f9bb05" targetNamespace="http://schemas.microsoft.com/office/2006/metadata/properties" ma:root="true" ma:fieldsID="83a27ebd9cd4aecd0ce704a4a4130e84" ns2:_="" ns3:_="">
    <xsd:import namespace="a2ea43a4-42ea-47d7-868d-d399092f13b8"/>
    <xsd:import namespace="55558f75-92ef-49e1-b66c-7f5854f9bb0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ea43a4-42ea-47d7-868d-d399092f13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5558f75-92ef-49e1-b66c-7f5854f9bb0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E839D93-8ED6-4038-B7C2-27A86E3B0672}">
  <ds:schemaRefs>
    <ds:schemaRef ds:uri="http://schemas.microsoft.com/sharepoint/v3/contenttype/forms"/>
  </ds:schemaRefs>
</ds:datastoreItem>
</file>

<file path=customXml/itemProps2.xml><?xml version="1.0" encoding="utf-8"?>
<ds:datastoreItem xmlns:ds="http://schemas.openxmlformats.org/officeDocument/2006/customXml" ds:itemID="{7838DE90-14F8-4379-A6B1-DAF663B19E65}">
  <ds:schemaRefs>
    <ds:schemaRef ds:uri="55558f75-92ef-49e1-b66c-7f5854f9bb05"/>
    <ds:schemaRef ds:uri="a2ea43a4-42ea-47d7-868d-d399092f13b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57707C4-D752-4A4F-BB78-76F34B6B0F48}">
  <ds:schemaRefs>
    <ds:schemaRef ds:uri="55558f75-92ef-49e1-b66c-7f5854f9bb05"/>
    <ds:schemaRef ds:uri="a2ea43a4-42ea-47d7-868d-d399092f13b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123</TotalTime>
  <Words>869</Words>
  <Application>Microsoft Office PowerPoint</Application>
  <PresentationFormat>Widescreen</PresentationFormat>
  <Paragraphs>78</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dc:creator>
  <cp:lastModifiedBy>Hazel Craigie</cp:lastModifiedBy>
  <cp:revision>4</cp:revision>
  <dcterms:created xsi:type="dcterms:W3CDTF">2020-04-02T14:52:41Z</dcterms:created>
  <dcterms:modified xsi:type="dcterms:W3CDTF">2021-09-17T09:15:39Z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0x0101002D713D9266CA6441B70BAD2EF31FA124</vt:lpwstr>
  </property>
</Properties>
</file>