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7" r:id="rId6"/>
    <p:sldId id="264" r:id="rId7"/>
    <p:sldId id="259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52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D28A4-4CDF-41B6-A98E-BC5AA73FE6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2BF41B-7C82-4F38-85DD-F164DF4DF8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25049B-8B0A-4CE4-8BE4-7D091B2B8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13/09/2021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F50AF3-8677-455F-88C7-49093A23F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2AD85E-4B57-4AA7-AF33-CDDBDB1F0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93332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D7170-125E-40EB-9900-22509F3D7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89A7CB-D596-4673-8B4C-9B2FB300EA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2CBCDD-6FD5-419A-9801-CE3BDDE3A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13/09/2021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B59309-AA57-4AC7-A530-6D788043D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4D08C-A1D8-4030-8B60-6B07C4AFA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51244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3FE76D-8D7F-47C8-AEA0-6B89B3753D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9A0495-B613-4BD1-A058-3FBB5C5C4B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C2AA39-5207-4769-8FD0-4A88D369F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13/09/2021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812DC-EEBD-48BB-B1B6-80314F0BA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A75154-8ED6-498C-86B8-D6D062527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86408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A912E-480C-4C06-916B-7D3BC84EF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97085-0D3E-41DE-803B-A48A096CC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E82B6-471E-41CE-B283-5DA9BA035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13/09/2021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9C4E66-FD52-4271-A533-DDA71ECCB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53AA18-340A-4095-9D09-583EEC436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13946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39ACE-1927-4931-BBF5-428018887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FBFC2E-A942-447B-A42D-5D9B76F64F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90AD3-8E20-49C6-95DF-0A976043B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13/09/2021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D7EE66-453D-4AD4-8BAE-025A8CDFB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140F21-5FCD-4980-9634-909C59087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7875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4780B-8929-4104-BAB1-1BB75F060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B354EC-8FAF-4339-8292-2335DF2D29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130AC1-F7D0-4582-8F23-1D3E3A0980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29606B-746B-4445-BF57-53952E5E6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13/09/2021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5C6734-1E2D-43B6-8468-97B0C510E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AD5E98-F970-44DC-9982-F97B921F8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17764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5A35A-9247-4D6D-8906-B84AE0DCB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1E1FF6-C362-47BA-B2D8-0B155B0DD3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704AE3-11FB-4ACE-B93A-24372F7B24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ABB79F-FA06-4CF4-AC77-190BA14CED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6D2BF-B674-48A2-814E-E406DBE37A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0CF110-BDD1-4CE1-B6E2-97184E911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13/09/2021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40A32B-2956-4A21-90EB-4BFD5F26F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4B2FEA-41DC-4F13-971F-4D9E4369F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85818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DC6D9-55EC-4609-9D6F-4D3D5E9E2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0627E7-B8BE-47F7-B495-4F3B3992A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13/09/2021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BB8D10-2B07-43D1-9B45-E18851A25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0A085E-6784-4733-9A4D-1FBEC7029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94657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707443-B678-4A71-990F-F3469AF24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13/09/2021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C078D5-8616-48E8-B867-0505159DD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086441-A955-4B69-AA6B-1CE281351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6920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F4C94-11FA-4DAA-BEC6-3B22E3D87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565995-E423-4604-8CBA-3A51BF8CC3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C2F741-E677-426A-B62A-6C31FD5CA2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CB973D-C60B-4FE5-8539-0956ED748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13/09/2021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3334C0-1B09-40A5-A604-C2BB4033A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3FA7B1-0483-4227-AEEC-8C4DA4EB0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08068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99EC9-C6EF-4B23-A902-22C9A2CE8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D7F6BA-800D-4D33-9DDF-789AC9DE7A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AA2317-9D8E-49AA-96E1-D6C90D2C56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8332AA-E92F-49A6-B5D0-2B76E185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13/09/2021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94B0CF-FDC9-41C7-BF39-43FDD5964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934266-83F5-41CC-A5C1-7713E0192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40233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3B9123-3743-4CBA-BF95-42E790B90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556C1E-EAB3-464A-97FF-957FBE90F1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A9B40-E6C6-4FA1-BA02-1C98DDC99C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56C95-392E-441E-938C-733D39AE9AA0}" type="datetimeFigureOut">
              <a:rPr lang="en-IE" smtClean="0"/>
              <a:t>13/09/2021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4E085-102C-4997-A1AE-FDBF38D805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042E77-7848-4CAB-AA1A-3AFD1D95C0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37695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FA9B6C6-A247-48A8-9A1C-1E36FA9456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5DEBCF-0AE8-4FE1-BB1E-ABA7744642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1261" y="590062"/>
            <a:ext cx="5409655" cy="2838938"/>
          </a:xfrm>
        </p:spPr>
        <p:txBody>
          <a:bodyPr>
            <a:normAutofit/>
          </a:bodyPr>
          <a:lstStyle/>
          <a:p>
            <a:pPr algn="l"/>
            <a:r>
              <a:rPr lang="en-IE" sz="4800" b="1">
                <a:solidFill>
                  <a:srgbClr val="FFFFFF"/>
                </a:solidFill>
              </a:rPr>
              <a:t>Litter Management Plan 2020-2022</a:t>
            </a:r>
            <a:br>
              <a:rPr lang="en-IE" sz="4800">
                <a:solidFill>
                  <a:srgbClr val="FFFFFF"/>
                </a:solidFill>
              </a:rPr>
            </a:br>
            <a:r>
              <a:rPr lang="en-IE" sz="4800">
                <a:solidFill>
                  <a:srgbClr val="FFFFFF"/>
                </a:solidFill>
              </a:rPr>
              <a:t>January to June 2021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9C89CD-CFAD-433E-808E-2FB1F10FA9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42044" y="4698614"/>
            <a:ext cx="5088650" cy="1198120"/>
          </a:xfrm>
        </p:spPr>
        <p:txBody>
          <a:bodyPr>
            <a:normAutofit/>
          </a:bodyPr>
          <a:lstStyle/>
          <a:p>
            <a:pPr algn="r"/>
            <a:endParaRPr lang="en-IE" sz="2000">
              <a:solidFill>
                <a:srgbClr val="FFFFFF"/>
              </a:solidFill>
            </a:endParaRPr>
          </a:p>
          <a:p>
            <a:pPr algn="r"/>
            <a:r>
              <a:rPr lang="en-IE" sz="2000">
                <a:solidFill>
                  <a:srgbClr val="FFFFFF"/>
                </a:solidFill>
              </a:rPr>
              <a:t>Area Committee Meetings</a:t>
            </a:r>
          </a:p>
          <a:p>
            <a:pPr algn="r"/>
            <a:r>
              <a:rPr lang="en-IE" sz="2000">
                <a:solidFill>
                  <a:srgbClr val="FFFFFF"/>
                </a:solidFill>
              </a:rPr>
              <a:t>September 2021</a:t>
            </a:r>
          </a:p>
          <a:p>
            <a:pPr algn="r"/>
            <a:endParaRPr lang="en-IE" sz="2000">
              <a:solidFill>
                <a:srgbClr val="FFFFFF"/>
              </a:solidFill>
            </a:endParaRP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17602" y="2744546"/>
            <a:ext cx="139038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76380" y="29738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2062" y="3198265"/>
            <a:ext cx="127713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01262" y="3496322"/>
            <a:ext cx="0" cy="335280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5763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ADDE1C-8689-4377-BD78-5EDADD005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4008583" cy="5974414"/>
          </a:xfrm>
        </p:spPr>
        <p:txBody>
          <a:bodyPr anchor="ctr">
            <a:normAutofit/>
          </a:bodyPr>
          <a:lstStyle/>
          <a:p>
            <a:br>
              <a:rPr lang="en-IE" sz="5000">
                <a:solidFill>
                  <a:srgbClr val="FFFFFF"/>
                </a:solidFill>
              </a:rPr>
            </a:br>
            <a:r>
              <a:rPr lang="en-IE" sz="5000">
                <a:solidFill>
                  <a:srgbClr val="FFFFFF"/>
                </a:solidFill>
              </a:rPr>
              <a:t>Litter Management Plan 2020-2022</a:t>
            </a:r>
            <a:br>
              <a:rPr lang="en-IE" sz="5000">
                <a:solidFill>
                  <a:srgbClr val="FFFFFF"/>
                </a:solidFill>
              </a:rPr>
            </a:br>
            <a:endParaRPr lang="en-IE" sz="5000">
              <a:solidFill>
                <a:srgbClr val="FFFFFF"/>
              </a:solidFill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27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D97C8B-8BC5-4738-8A40-67949A16B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pPr marL="457200" lvl="1" indent="0">
              <a:buNone/>
            </a:pPr>
            <a:r>
              <a:rPr lang="en-IE" sz="2000" b="1">
                <a:solidFill>
                  <a:schemeClr val="tx1">
                    <a:alpha val="80000"/>
                  </a:schemeClr>
                </a:solidFill>
              </a:rPr>
              <a:t>Objectives in the Plan to prevent and control litter through:</a:t>
            </a:r>
            <a:br>
              <a:rPr lang="en-IE" sz="2000">
                <a:solidFill>
                  <a:schemeClr val="tx1">
                    <a:alpha val="80000"/>
                  </a:schemeClr>
                </a:solidFill>
              </a:rPr>
            </a:br>
            <a:endParaRPr lang="en-IE" sz="2000">
              <a:solidFill>
                <a:schemeClr val="tx1">
                  <a:alpha val="80000"/>
                </a:schemeClr>
              </a:solidFill>
            </a:endParaRPr>
          </a:p>
          <a:p>
            <a:pPr lvl="1"/>
            <a:r>
              <a:rPr lang="en-IE" sz="2000">
                <a:solidFill>
                  <a:schemeClr val="tx1">
                    <a:alpha val="80000"/>
                  </a:schemeClr>
                </a:solidFill>
              </a:rPr>
              <a:t>Litter and Waste Enforcement and Regulation</a:t>
            </a:r>
          </a:p>
          <a:p>
            <a:pPr lvl="1"/>
            <a:r>
              <a:rPr lang="en-IE" sz="2000">
                <a:solidFill>
                  <a:schemeClr val="tx1">
                    <a:alpha val="80000"/>
                  </a:schemeClr>
                </a:solidFill>
              </a:rPr>
              <a:t>Management of the Public Realm</a:t>
            </a:r>
          </a:p>
          <a:p>
            <a:pPr lvl="1"/>
            <a:r>
              <a:rPr lang="en-IE" sz="2000">
                <a:solidFill>
                  <a:schemeClr val="tx1">
                    <a:alpha val="80000"/>
                  </a:schemeClr>
                </a:solidFill>
              </a:rPr>
              <a:t>Communication, awareness and education</a:t>
            </a:r>
          </a:p>
          <a:p>
            <a:endParaRPr lang="en-IE" sz="2000">
              <a:solidFill>
                <a:schemeClr val="tx1">
                  <a:alpha val="80000"/>
                </a:schemeClr>
              </a:solidFill>
            </a:endParaRP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4740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5ED63F-362C-42A7-9E48-44BF6657D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en-GB" sz="5200">
                <a:solidFill>
                  <a:srgbClr val="FFFFFF"/>
                </a:solidFill>
              </a:rPr>
              <a:t>Litter &amp; Waste Enforcement</a:t>
            </a:r>
            <a:endParaRPr lang="en-IE" sz="5200">
              <a:solidFill>
                <a:srgbClr val="FFFFFF"/>
              </a:solidFill>
            </a:endParaRPr>
          </a:p>
        </p:txBody>
      </p:sp>
      <p:sp>
        <p:nvSpPr>
          <p:cNvPr id="3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F847E5-A0F3-4567-AFEC-EFE26F56BC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r>
              <a:rPr lang="en-GB" sz="2000">
                <a:solidFill>
                  <a:schemeClr val="tx1">
                    <a:alpha val="80000"/>
                  </a:schemeClr>
                </a:solidFill>
              </a:rPr>
              <a:t>1360 Litter cases closed</a:t>
            </a:r>
          </a:p>
          <a:p>
            <a:r>
              <a:rPr lang="en-GB" sz="2000">
                <a:solidFill>
                  <a:schemeClr val="tx1">
                    <a:alpha val="80000"/>
                  </a:schemeClr>
                </a:solidFill>
              </a:rPr>
              <a:t>3548 tonnes of litter and dumping removed by Public Realm crews</a:t>
            </a:r>
          </a:p>
          <a:p>
            <a:r>
              <a:rPr lang="en-GB" sz="2000">
                <a:solidFill>
                  <a:schemeClr val="tx1">
                    <a:alpha val="80000"/>
                  </a:schemeClr>
                </a:solidFill>
              </a:rPr>
              <a:t>271 Fines issued</a:t>
            </a:r>
          </a:p>
          <a:p>
            <a:r>
              <a:rPr lang="en-GB" sz="2000">
                <a:solidFill>
                  <a:schemeClr val="tx1">
                    <a:alpha val="80000"/>
                  </a:schemeClr>
                </a:solidFill>
              </a:rPr>
              <a:t>64 Cases scheduled for hearing in District Court</a:t>
            </a:r>
          </a:p>
          <a:p>
            <a:r>
              <a:rPr lang="en-GB" sz="2000">
                <a:solidFill>
                  <a:schemeClr val="tx1">
                    <a:alpha val="80000"/>
                  </a:schemeClr>
                </a:solidFill>
              </a:rPr>
              <a:t>Surveys under the National Litter Pollution Monitoring System underway in South Dublin</a:t>
            </a:r>
          </a:p>
        </p:txBody>
      </p:sp>
      <p:sp>
        <p:nvSpPr>
          <p:cNvPr id="3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3248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328953A-CD87-4E91-A0A8-FB6BADFE0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en-GB" sz="5200">
                <a:solidFill>
                  <a:srgbClr val="FFFFFF"/>
                </a:solidFill>
              </a:rPr>
              <a:t>Litter &amp; Waste Enforcement</a:t>
            </a:r>
            <a:endParaRPr lang="en-IE" sz="5200">
              <a:solidFill>
                <a:srgbClr val="FFFFFF"/>
              </a:solidFill>
            </a:endParaRPr>
          </a:p>
        </p:txBody>
      </p:sp>
      <p:sp>
        <p:nvSpPr>
          <p:cNvPr id="24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6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7E1790-B50D-46D7-9AE5-56ECD815F8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r>
              <a:rPr lang="en-GB" sz="2000">
                <a:solidFill>
                  <a:schemeClr val="tx1">
                    <a:alpha val="80000"/>
                  </a:schemeClr>
                </a:solidFill>
              </a:rPr>
              <a:t>191 Inspections related to enforcement of Household and Commercial Waste Byelaws, backyard burning and hoarding of waste</a:t>
            </a:r>
          </a:p>
          <a:p>
            <a:r>
              <a:rPr lang="en-GB" sz="2000">
                <a:solidFill>
                  <a:schemeClr val="tx1">
                    <a:alpha val="80000"/>
                  </a:schemeClr>
                </a:solidFill>
              </a:rPr>
              <a:t>54 Inspections related to enforcement of Producer responsibility legislation</a:t>
            </a:r>
          </a:p>
          <a:p>
            <a:r>
              <a:rPr lang="en-GB" sz="2000">
                <a:solidFill>
                  <a:schemeClr val="tx1">
                    <a:alpha val="80000"/>
                  </a:schemeClr>
                </a:solidFill>
              </a:rPr>
              <a:t>117 operations carried out to combat illegal household waste/junk collections</a:t>
            </a:r>
            <a:endParaRPr lang="en-IE" sz="200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28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614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89F9D7-E275-4B40-BB98-8803752AE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en-GB" sz="5600">
                <a:solidFill>
                  <a:srgbClr val="FFFFFF"/>
                </a:solidFill>
              </a:rPr>
              <a:t>Public Realm</a:t>
            </a:r>
            <a:endParaRPr lang="en-IE" sz="5600">
              <a:solidFill>
                <a:srgbClr val="FFFFFF"/>
              </a:solidFill>
            </a:endParaRPr>
          </a:p>
        </p:txBody>
      </p:sp>
      <p:sp>
        <p:nvSpPr>
          <p:cNvPr id="21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67132-11C9-4323-B45C-F349F83F35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r>
              <a:rPr lang="en-GB" sz="2000">
                <a:solidFill>
                  <a:schemeClr val="tx1">
                    <a:alpha val="80000"/>
                  </a:schemeClr>
                </a:solidFill>
              </a:rPr>
              <a:t>256 tonnes collected from street bins</a:t>
            </a:r>
          </a:p>
          <a:p>
            <a:r>
              <a:rPr lang="en-GB" sz="2000">
                <a:solidFill>
                  <a:schemeClr val="tx1">
                    <a:alpha val="80000"/>
                  </a:schemeClr>
                </a:solidFill>
              </a:rPr>
              <a:t>3548 tonnes of litter &amp; illegal dumping</a:t>
            </a:r>
          </a:p>
          <a:p>
            <a:r>
              <a:rPr lang="en-GB" sz="2000">
                <a:solidFill>
                  <a:schemeClr val="tx1">
                    <a:alpha val="80000"/>
                  </a:schemeClr>
                </a:solidFill>
              </a:rPr>
              <a:t>5108 tonnes from road sweeping / gullies</a:t>
            </a:r>
          </a:p>
          <a:p>
            <a:endParaRPr lang="en-GB" sz="2000">
              <a:solidFill>
                <a:schemeClr val="tx1">
                  <a:alpha val="80000"/>
                </a:schemeClr>
              </a:solidFill>
            </a:endParaRPr>
          </a:p>
          <a:p>
            <a:r>
              <a:rPr lang="en-GB" sz="2000">
                <a:solidFill>
                  <a:schemeClr val="tx1">
                    <a:alpha val="80000"/>
                  </a:schemeClr>
                </a:solidFill>
              </a:rPr>
              <a:t>Servicing and Maintenance of Brink Banks</a:t>
            </a:r>
          </a:p>
          <a:p>
            <a:r>
              <a:rPr lang="en-GB" sz="2000">
                <a:solidFill>
                  <a:schemeClr val="tx1">
                    <a:alpha val="80000"/>
                  </a:schemeClr>
                </a:solidFill>
              </a:rPr>
              <a:t>Audio devices in place at eight brink bank locations</a:t>
            </a:r>
          </a:p>
          <a:p>
            <a:r>
              <a:rPr lang="en-GB" sz="2000">
                <a:solidFill>
                  <a:schemeClr val="tx1">
                    <a:alpha val="80000"/>
                  </a:schemeClr>
                </a:solidFill>
              </a:rPr>
              <a:t>134 graffiti incidents investigated</a:t>
            </a:r>
          </a:p>
        </p:txBody>
      </p:sp>
      <p:sp>
        <p:nvSpPr>
          <p:cNvPr id="25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7531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C62651-EE8D-4355-8672-3EB776FA0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en-GB" sz="3900">
                <a:solidFill>
                  <a:srgbClr val="FFFFFF"/>
                </a:solidFill>
              </a:rPr>
              <a:t>Communication and Awareness</a:t>
            </a:r>
            <a:endParaRPr lang="en-IE" sz="3900">
              <a:solidFill>
                <a:srgbClr val="FFFFFF"/>
              </a:solidFill>
            </a:endParaRPr>
          </a:p>
        </p:txBody>
      </p:sp>
      <p:sp>
        <p:nvSpPr>
          <p:cNvPr id="21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F104DA-EE2A-4D36-96DD-95DF306273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r>
              <a:rPr lang="en-GB" sz="2000">
                <a:solidFill>
                  <a:schemeClr val="tx1">
                    <a:alpha val="80000"/>
                  </a:schemeClr>
                </a:solidFill>
              </a:rPr>
              <a:t>Dublin Canvas underway – 21 locations</a:t>
            </a:r>
          </a:p>
          <a:p>
            <a:r>
              <a:rPr lang="en-GB" sz="2000">
                <a:solidFill>
                  <a:schemeClr val="tx1">
                    <a:alpha val="80000"/>
                  </a:schemeClr>
                </a:solidFill>
              </a:rPr>
              <a:t>National Gum Litter Task force launched by the Mayor in June</a:t>
            </a:r>
          </a:p>
          <a:p>
            <a:r>
              <a:rPr lang="en-GB" sz="2000">
                <a:solidFill>
                  <a:schemeClr val="tx1">
                    <a:alpha val="80000"/>
                  </a:schemeClr>
                </a:solidFill>
              </a:rPr>
              <a:t>94 groups signed up for National Spring Clean in April</a:t>
            </a:r>
          </a:p>
          <a:p>
            <a:r>
              <a:rPr lang="en-GB" sz="2000">
                <a:solidFill>
                  <a:schemeClr val="tx1">
                    <a:alpha val="80000"/>
                  </a:schemeClr>
                </a:solidFill>
              </a:rPr>
              <a:t>70 new groups signed up for clean-ups.</a:t>
            </a:r>
          </a:p>
          <a:p>
            <a:r>
              <a:rPr lang="en-GB" sz="2000">
                <a:solidFill>
                  <a:schemeClr val="tx1">
                    <a:alpha val="80000"/>
                  </a:schemeClr>
                </a:solidFill>
              </a:rPr>
              <a:t>1090 clean up events</a:t>
            </a:r>
          </a:p>
        </p:txBody>
      </p:sp>
      <p:sp>
        <p:nvSpPr>
          <p:cNvPr id="25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0225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11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F8B087-32B1-41C5-977D-4EA375456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7716" y="467271"/>
            <a:ext cx="4195674" cy="2052522"/>
          </a:xfrm>
        </p:spPr>
        <p:txBody>
          <a:bodyPr anchor="b">
            <a:normAutofit/>
          </a:bodyPr>
          <a:lstStyle/>
          <a:p>
            <a:r>
              <a:rPr lang="en-IE" sz="5600"/>
              <a:t>Halloween 2021</a:t>
            </a:r>
          </a:p>
        </p:txBody>
      </p:sp>
      <p:grpSp>
        <p:nvGrpSpPr>
          <p:cNvPr id="25" name="Group 13">
            <a:extLst>
              <a:ext uri="{FF2B5EF4-FFF2-40B4-BE49-F238E27FC236}">
                <a16:creationId xmlns:a16="http://schemas.microsoft.com/office/drawing/2014/main" id="{05BBA018-FA75-43BF-99E6-1F5245727D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2753" y="703679"/>
            <a:ext cx="753718" cy="1016562"/>
            <a:chOff x="422753" y="703679"/>
            <a:chExt cx="753718" cy="1016562"/>
          </a:xfrm>
        </p:grpSpPr>
        <p:sp>
          <p:nvSpPr>
            <p:cNvPr id="26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956" y="703679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solidFill>
              <a:schemeClr val="accent1"/>
            </a:solidFill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2753" y="1562696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solidFill>
              <a:schemeClr val="accent1"/>
            </a:solidFill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8" name="Freeform: Shape 17">
            <a:extLst>
              <a:ext uri="{FF2B5EF4-FFF2-40B4-BE49-F238E27FC236}">
                <a16:creationId xmlns:a16="http://schemas.microsoft.com/office/drawing/2014/main" id="{AB673405-BF85-493E-8558-0DCBEDB2BB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779610"/>
            <a:ext cx="4831130" cy="4078390"/>
          </a:xfrm>
          <a:custGeom>
            <a:avLst/>
            <a:gdLst>
              <a:gd name="connsiteX0" fmla="*/ 1960035 w 4831130"/>
              <a:gd name="connsiteY0" fmla="*/ 0 h 4078390"/>
              <a:gd name="connsiteX1" fmla="*/ 4831130 w 4831130"/>
              <a:gd name="connsiteY1" fmla="*/ 2871095 h 4078390"/>
              <a:gd name="connsiteX2" fmla="*/ 4605505 w 4831130"/>
              <a:gd name="connsiteY2" fmla="*/ 3988655 h 4078390"/>
              <a:gd name="connsiteX3" fmla="*/ 4562278 w 4831130"/>
              <a:gd name="connsiteY3" fmla="*/ 4078390 h 4078390"/>
              <a:gd name="connsiteX4" fmla="*/ 0 w 4831130"/>
              <a:gd name="connsiteY4" fmla="*/ 4078390 h 4078390"/>
              <a:gd name="connsiteX5" fmla="*/ 0 w 4831130"/>
              <a:gd name="connsiteY5" fmla="*/ 777181 h 4078390"/>
              <a:gd name="connsiteX6" fmla="*/ 133752 w 4831130"/>
              <a:gd name="connsiteY6" fmla="*/ 655619 h 4078390"/>
              <a:gd name="connsiteX7" fmla="*/ 1960035 w 4831130"/>
              <a:gd name="connsiteY7" fmla="*/ 0 h 4078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31130" h="4078390">
                <a:moveTo>
                  <a:pt x="1960035" y="0"/>
                </a:moveTo>
                <a:cubicBezTo>
                  <a:pt x="3545697" y="0"/>
                  <a:pt x="4831130" y="1285433"/>
                  <a:pt x="4831130" y="2871095"/>
                </a:cubicBezTo>
                <a:cubicBezTo>
                  <a:pt x="4831130" y="3267511"/>
                  <a:pt x="4750791" y="3645162"/>
                  <a:pt x="4605505" y="3988655"/>
                </a:cubicBezTo>
                <a:lnTo>
                  <a:pt x="4562278" y="4078390"/>
                </a:lnTo>
                <a:lnTo>
                  <a:pt x="0" y="4078390"/>
                </a:lnTo>
                <a:lnTo>
                  <a:pt x="0" y="777181"/>
                </a:lnTo>
                <a:lnTo>
                  <a:pt x="133752" y="655619"/>
                </a:lnTo>
                <a:cubicBezTo>
                  <a:pt x="630047" y="246040"/>
                  <a:pt x="1266308" y="0"/>
                  <a:pt x="1960035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Freeform: Shape 19">
            <a:extLst>
              <a:ext uri="{FF2B5EF4-FFF2-40B4-BE49-F238E27FC236}">
                <a16:creationId xmlns:a16="http://schemas.microsoft.com/office/drawing/2014/main" id="{C64EAE84-A813-4501-BC71-DBD14BA026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59782" y="1"/>
            <a:ext cx="4195674" cy="3095741"/>
          </a:xfrm>
          <a:custGeom>
            <a:avLst/>
            <a:gdLst>
              <a:gd name="connsiteX0" fmla="*/ 252211 w 4195674"/>
              <a:gd name="connsiteY0" fmla="*/ 0 h 3095741"/>
              <a:gd name="connsiteX1" fmla="*/ 3943464 w 4195674"/>
              <a:gd name="connsiteY1" fmla="*/ 0 h 3095741"/>
              <a:gd name="connsiteX2" fmla="*/ 4030816 w 4195674"/>
              <a:gd name="connsiteY2" fmla="*/ 181331 h 3095741"/>
              <a:gd name="connsiteX3" fmla="*/ 4195674 w 4195674"/>
              <a:gd name="connsiteY3" fmla="*/ 997904 h 3095741"/>
              <a:gd name="connsiteX4" fmla="*/ 2097837 w 4195674"/>
              <a:gd name="connsiteY4" fmla="*/ 3095741 h 3095741"/>
              <a:gd name="connsiteX5" fmla="*/ 0 w 4195674"/>
              <a:gd name="connsiteY5" fmla="*/ 997904 h 3095741"/>
              <a:gd name="connsiteX6" fmla="*/ 164859 w 4195674"/>
              <a:gd name="connsiteY6" fmla="*/ 181331 h 3095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95674" h="3095741">
                <a:moveTo>
                  <a:pt x="252211" y="0"/>
                </a:moveTo>
                <a:lnTo>
                  <a:pt x="3943464" y="0"/>
                </a:lnTo>
                <a:lnTo>
                  <a:pt x="4030816" y="181331"/>
                </a:lnTo>
                <a:cubicBezTo>
                  <a:pt x="4136972" y="432313"/>
                  <a:pt x="4195674" y="708253"/>
                  <a:pt x="4195674" y="997904"/>
                </a:cubicBezTo>
                <a:cubicBezTo>
                  <a:pt x="4195674" y="2156507"/>
                  <a:pt x="3256440" y="3095741"/>
                  <a:pt x="2097837" y="3095741"/>
                </a:cubicBezTo>
                <a:cubicBezTo>
                  <a:pt x="939234" y="3095741"/>
                  <a:pt x="0" y="2156507"/>
                  <a:pt x="0" y="997904"/>
                </a:cubicBezTo>
                <a:cubicBezTo>
                  <a:pt x="0" y="708253"/>
                  <a:pt x="58702" y="432313"/>
                  <a:pt x="164859" y="181331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5" name="Graphic 4" descr="Jack-O-Lantern with solid fill">
            <a:extLst>
              <a:ext uri="{FF2B5EF4-FFF2-40B4-BE49-F238E27FC236}">
                <a16:creationId xmlns:a16="http://schemas.microsoft.com/office/drawing/2014/main" id="{2019BB86-295F-4417-8F87-8A9017DFF2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036211" y="165871"/>
            <a:ext cx="2353922" cy="2353922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B6F6B6-E59B-4BF5-850F-734204E156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7715" y="2990818"/>
            <a:ext cx="4195675" cy="2913872"/>
          </a:xfrm>
        </p:spPr>
        <p:txBody>
          <a:bodyPr anchor="t">
            <a:normAutofit/>
          </a:bodyPr>
          <a:lstStyle/>
          <a:p>
            <a:r>
              <a:rPr lang="en-GB" sz="2000"/>
              <a:t>Mattress Amnesty during October </a:t>
            </a:r>
          </a:p>
          <a:p>
            <a:r>
              <a:rPr lang="en-GB" sz="2000"/>
              <a:t>Bulky Waste for Re-Use Collection last week of October</a:t>
            </a:r>
          </a:p>
          <a:p>
            <a:r>
              <a:rPr lang="en-GB" sz="2000"/>
              <a:t>Removal of stockpiles prior to Halloween</a:t>
            </a:r>
          </a:p>
          <a:p>
            <a:r>
              <a:rPr lang="en-GB" sz="2000"/>
              <a:t>Campaign by Communications &amp; Awareness</a:t>
            </a:r>
            <a:endParaRPr lang="en-IE" sz="2000"/>
          </a:p>
        </p:txBody>
      </p:sp>
      <p:pic>
        <p:nvPicPr>
          <p:cNvPr id="7" name="Graphic 6" descr="Spooky house with solid fill">
            <a:extLst>
              <a:ext uri="{FF2B5EF4-FFF2-40B4-BE49-F238E27FC236}">
                <a16:creationId xmlns:a16="http://schemas.microsoft.com/office/drawing/2014/main" id="{AAEF349D-F285-4354-AF33-4ED49BAD25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5154" y="3684772"/>
            <a:ext cx="2752751" cy="2752751"/>
          </a:xfrm>
          <a:prstGeom prst="rect">
            <a:avLst/>
          </a:prstGeom>
        </p:spPr>
      </p:pic>
      <p:sp>
        <p:nvSpPr>
          <p:cNvPr id="22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54149" y="5775082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1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9586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F9CBE3F-79A8-4F8F-88D9-DAD03D0D28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D1382F-3933-423F-B705-8BAFB4D10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030" y="1209220"/>
            <a:ext cx="9147940" cy="233723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Thank you</a:t>
            </a:r>
          </a:p>
        </p:txBody>
      </p:sp>
      <p:sp>
        <p:nvSpPr>
          <p:cNvPr id="9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61869" y="2383077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24364" y="2265467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24834" y="2537201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4053" y="2832967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7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72266" y="2803988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13405" y="324249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831729"/>
            <a:ext cx="12188952" cy="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6867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244</Words>
  <Application>Microsoft Office PowerPoint</Application>
  <PresentationFormat>Widescreen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Litter Management Plan 2020-2022 January to June 2021</vt:lpstr>
      <vt:lpstr> Litter Management Plan 2020-2022 </vt:lpstr>
      <vt:lpstr>Litter &amp; Waste Enforcement</vt:lpstr>
      <vt:lpstr>Litter &amp; Waste Enforcement</vt:lpstr>
      <vt:lpstr>Public Realm</vt:lpstr>
      <vt:lpstr>Communication and Awareness</vt:lpstr>
      <vt:lpstr>Halloween 2021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Litter Management Plan 2020-2022 July to December 2020</dc:title>
  <dc:creator>Brenda Shannon</dc:creator>
  <cp:lastModifiedBy>Brenda Shannon</cp:lastModifiedBy>
  <cp:revision>8</cp:revision>
  <dcterms:created xsi:type="dcterms:W3CDTF">2021-02-09T11:25:11Z</dcterms:created>
  <dcterms:modified xsi:type="dcterms:W3CDTF">2021-09-13T09:12:04Z</dcterms:modified>
</cp:coreProperties>
</file>