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64" r:id="rId7"/>
    <p:sldId id="259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13/09/2021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A9B6C6-A247-48A8-9A1C-1E36FA945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261" y="590062"/>
            <a:ext cx="5409655" cy="2838938"/>
          </a:xfrm>
        </p:spPr>
        <p:txBody>
          <a:bodyPr>
            <a:normAutofit/>
          </a:bodyPr>
          <a:lstStyle/>
          <a:p>
            <a:pPr algn="l"/>
            <a:r>
              <a:rPr lang="en-IE" sz="4800" b="1">
                <a:solidFill>
                  <a:srgbClr val="FFFFFF"/>
                </a:solidFill>
              </a:rPr>
              <a:t>Litter Management Plan 2020-2022</a:t>
            </a:r>
            <a:br>
              <a:rPr lang="en-IE" sz="4800">
                <a:solidFill>
                  <a:srgbClr val="FFFFFF"/>
                </a:solidFill>
              </a:rPr>
            </a:br>
            <a:r>
              <a:rPr lang="en-IE" sz="4800">
                <a:solidFill>
                  <a:srgbClr val="FFFFFF"/>
                </a:solidFill>
              </a:rPr>
              <a:t>January to June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2044" y="4698614"/>
            <a:ext cx="5088650" cy="1198120"/>
          </a:xfrm>
        </p:spPr>
        <p:txBody>
          <a:bodyPr>
            <a:normAutofit/>
          </a:bodyPr>
          <a:lstStyle/>
          <a:p>
            <a:pPr algn="r"/>
            <a:endParaRPr lang="en-IE" sz="2000">
              <a:solidFill>
                <a:srgbClr val="FFFFFF"/>
              </a:solidFill>
            </a:endParaRPr>
          </a:p>
          <a:p>
            <a:pPr algn="r"/>
            <a:r>
              <a:rPr lang="en-IE" sz="2000">
                <a:solidFill>
                  <a:srgbClr val="FFFFFF"/>
                </a:solidFill>
              </a:rPr>
              <a:t>Area Committee Meetings</a:t>
            </a:r>
          </a:p>
          <a:p>
            <a:pPr algn="r"/>
            <a:r>
              <a:rPr lang="en-IE" sz="2000">
                <a:solidFill>
                  <a:srgbClr val="FFFFFF"/>
                </a:solidFill>
              </a:rPr>
              <a:t>September 2021</a:t>
            </a:r>
          </a:p>
          <a:p>
            <a:pPr algn="r"/>
            <a:endParaRPr lang="en-IE" sz="200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br>
              <a:rPr lang="en-IE" sz="5000">
                <a:solidFill>
                  <a:srgbClr val="FFFFFF"/>
                </a:solidFill>
              </a:rPr>
            </a:br>
            <a:r>
              <a:rPr lang="en-IE" sz="5000">
                <a:solidFill>
                  <a:srgbClr val="FFFFFF"/>
                </a:solidFill>
              </a:rPr>
              <a:t>Litter Management Plan 2020-2022</a:t>
            </a:r>
            <a:br>
              <a:rPr lang="en-IE" sz="5000">
                <a:solidFill>
                  <a:srgbClr val="FFFFFF"/>
                </a:solidFill>
              </a:rPr>
            </a:br>
            <a:endParaRPr lang="en-IE" sz="5000">
              <a:solidFill>
                <a:srgbClr val="FFFFFF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>
                <a:solidFill>
                  <a:schemeClr val="tx1">
                    <a:alpha val="80000"/>
                  </a:schemeClr>
                </a:solidFill>
              </a:rPr>
              <a:t>Objectives in the Plan to prevent and control litter through:</a:t>
            </a:r>
            <a:br>
              <a:rPr lang="en-IE" sz="2000">
                <a:solidFill>
                  <a:schemeClr val="tx1">
                    <a:alpha val="80000"/>
                  </a:schemeClr>
                </a:solidFill>
              </a:rPr>
            </a:br>
            <a:endParaRPr lang="en-IE" sz="200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Litter and Waste Enforcement and Regulation</a:t>
            </a: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Management of the Public Realm</a:t>
            </a:r>
          </a:p>
          <a:p>
            <a:pPr lvl="1"/>
            <a:r>
              <a:rPr lang="en-IE" sz="2000">
                <a:solidFill>
                  <a:schemeClr val="tx1">
                    <a:alpha val="80000"/>
                  </a:schemeClr>
                </a:solidFill>
              </a:rPr>
              <a:t>Communication, awareness and education</a:t>
            </a:r>
          </a:p>
          <a:p>
            <a:endParaRPr lang="en-IE" sz="200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Litter &amp; Waste Enforcement</a:t>
            </a:r>
            <a:endParaRPr lang="en-IE" sz="5200">
              <a:solidFill>
                <a:srgbClr val="FFFFFF"/>
              </a:solidFill>
            </a:endParaRPr>
          </a:p>
        </p:txBody>
      </p:sp>
      <p:sp>
        <p:nvSpPr>
          <p:cNvPr id="3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1360 Litter cases closed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3548 tonnes of litter and dumping removed by Public Realm crews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271 Fines issued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64 Cases scheduled for hearing in District Court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Surveys under the National Litter Pollution Monitoring System underway in South Dublin</a:t>
            </a:r>
          </a:p>
        </p:txBody>
      </p:sp>
      <p:sp>
        <p:nvSpPr>
          <p:cNvPr id="3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200">
                <a:solidFill>
                  <a:srgbClr val="FFFFFF"/>
                </a:solidFill>
              </a:rPr>
              <a:t>Litter &amp; Waste Enforcement</a:t>
            </a:r>
            <a:endParaRPr lang="en-IE" sz="5200">
              <a:solidFill>
                <a:srgbClr val="FFFFFF"/>
              </a:solidFill>
            </a:endParaRPr>
          </a:p>
        </p:txBody>
      </p:sp>
      <p:sp>
        <p:nvSpPr>
          <p:cNvPr id="2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191 Inspections related to enforcement of Household and Commercial Waste Byelaws, backyard burning and hoarding of waste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54 Inspections related to enforcement of Producer responsibility legislation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117 operations carried out to combat illegal household waste/junk collections</a:t>
            </a:r>
            <a:endParaRPr lang="en-IE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8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5600">
                <a:solidFill>
                  <a:srgbClr val="FFFFFF"/>
                </a:solidFill>
              </a:rPr>
              <a:t>Public Realm</a:t>
            </a:r>
            <a:endParaRPr lang="en-IE" sz="5600">
              <a:solidFill>
                <a:srgbClr val="FFFFFF"/>
              </a:solidFill>
            </a:endParaRP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256 tonnes collected from street bins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3548 tonnes of litter &amp; illegal dumping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5108 tonnes from road sweeping / gullies</a:t>
            </a:r>
          </a:p>
          <a:p>
            <a:endParaRPr lang="en-GB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Servicing and Maintenance of Brink Banks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Audio devices in place at eight brink bank locations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134 graffiti incidents investigated</a:t>
            </a:r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GB" sz="3900">
                <a:solidFill>
                  <a:srgbClr val="FFFFFF"/>
                </a:solidFill>
              </a:rPr>
              <a:t>Communication and Awareness</a:t>
            </a:r>
            <a:endParaRPr lang="en-IE" sz="3900">
              <a:solidFill>
                <a:srgbClr val="FFFFFF"/>
              </a:solidFill>
            </a:endParaRP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Dublin Canvas underway – 21 locations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National Gum Litter Task force launched by the Mayor in June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94 groups signed up for National Spring Clean in April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70 new groups signed up for clean-ups.</a:t>
            </a:r>
          </a:p>
          <a:p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1090 clean up events</a:t>
            </a:r>
          </a:p>
        </p:txBody>
      </p:sp>
      <p:sp>
        <p:nvSpPr>
          <p:cNvPr id="2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IE" sz="5600"/>
              <a:t>Halloween 2021</a:t>
            </a:r>
          </a:p>
        </p:txBody>
      </p:sp>
      <p:grpSp>
        <p:nvGrpSpPr>
          <p:cNvPr id="25" name="Group 13">
            <a:extLst>
              <a:ext uri="{FF2B5EF4-FFF2-40B4-BE49-F238E27FC236}">
                <a16:creationId xmlns:a16="http://schemas.microsoft.com/office/drawing/2014/main" id="{05BBA018-FA75-43BF-99E6-1F524572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: Shape 19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Graphic 4" descr="Jack-O-Lantern with solid fill">
            <a:extLst>
              <a:ext uri="{FF2B5EF4-FFF2-40B4-BE49-F238E27FC236}">
                <a16:creationId xmlns:a16="http://schemas.microsoft.com/office/drawing/2014/main" id="{2019BB86-295F-4417-8F87-8A9017DFF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6211" y="165871"/>
            <a:ext cx="2353922" cy="23539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r>
              <a:rPr lang="en-GB" sz="2000"/>
              <a:t>Mattress Amnesty during October </a:t>
            </a:r>
          </a:p>
          <a:p>
            <a:r>
              <a:rPr lang="en-GB" sz="2000"/>
              <a:t>Bulky Waste for Re-Use Collection last week of October</a:t>
            </a:r>
          </a:p>
          <a:p>
            <a:r>
              <a:rPr lang="en-GB" sz="2000"/>
              <a:t>Removal of stockpiles prior to Halloween</a:t>
            </a:r>
          </a:p>
          <a:p>
            <a:r>
              <a:rPr lang="en-GB" sz="2000"/>
              <a:t>Campaign by Communications &amp; Awareness</a:t>
            </a:r>
            <a:endParaRPr lang="en-IE" sz="2000"/>
          </a:p>
        </p:txBody>
      </p:sp>
      <p:pic>
        <p:nvPicPr>
          <p:cNvPr id="7" name="Graphic 6" descr="Spooky house with solid fill">
            <a:extLst>
              <a:ext uri="{FF2B5EF4-FFF2-40B4-BE49-F238E27FC236}">
                <a16:creationId xmlns:a16="http://schemas.microsoft.com/office/drawing/2014/main" id="{AAEF349D-F285-4354-AF33-4ED49BAD2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154" y="3684772"/>
            <a:ext cx="2752751" cy="2752751"/>
          </a:xfrm>
          <a:prstGeom prst="rect">
            <a:avLst/>
          </a:prstGeom>
        </p:spPr>
      </p:pic>
      <p:sp>
        <p:nvSpPr>
          <p:cNvPr id="22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58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030" y="1209220"/>
            <a:ext cx="9147940" cy="23372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244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January to June 2021</vt:lpstr>
      <vt:lpstr> Litter Management Plan 2020-2022 </vt:lpstr>
      <vt:lpstr>Litter &amp; Waste Enforcement</vt:lpstr>
      <vt:lpstr>Litter &amp; Waste Enforcement</vt:lpstr>
      <vt:lpstr>Public Realm</vt:lpstr>
      <vt:lpstr>Communication and Awareness</vt:lpstr>
      <vt:lpstr>Halloween 2021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Brenda Shannon</cp:lastModifiedBy>
  <cp:revision>8</cp:revision>
  <dcterms:created xsi:type="dcterms:W3CDTF">2021-02-09T11:25:11Z</dcterms:created>
  <dcterms:modified xsi:type="dcterms:W3CDTF">2021-09-13T09:12:04Z</dcterms:modified>
</cp:coreProperties>
</file>