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41AB-B8C1-4BD1-8642-1B9012DF7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0BB91EB-442B-4812-A706-5C93B6F85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C14D5F1-93F3-4E39-BEAF-F60B98B4AFB7}"/>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5" name="Footer Placeholder 4">
            <a:extLst>
              <a:ext uri="{FF2B5EF4-FFF2-40B4-BE49-F238E27FC236}">
                <a16:creationId xmlns:a16="http://schemas.microsoft.com/office/drawing/2014/main" id="{FBD98803-11D7-4443-9F84-CAE5303AD28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2A6C0B6-FC09-4F96-8004-72818E3644B0}"/>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422654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B35D-68A0-4FE4-B59B-B7FA708CDD5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7B5CCCD-6791-4109-8FCE-C69641D9C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A14E78A-0AC2-49EB-875A-447C63B3EA82}"/>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5" name="Footer Placeholder 4">
            <a:extLst>
              <a:ext uri="{FF2B5EF4-FFF2-40B4-BE49-F238E27FC236}">
                <a16:creationId xmlns:a16="http://schemas.microsoft.com/office/drawing/2014/main" id="{300236A1-18E4-4E2C-AE84-8CAD7A1E4FE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62E2394-E540-4F3B-BB3B-236139F2F735}"/>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188257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8E190-667E-4189-B207-F88986AC77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A455BFE-6BA5-4DDA-A913-CD62482019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57D2607-32CE-4ACC-9DED-2247494ED250}"/>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5" name="Footer Placeholder 4">
            <a:extLst>
              <a:ext uri="{FF2B5EF4-FFF2-40B4-BE49-F238E27FC236}">
                <a16:creationId xmlns:a16="http://schemas.microsoft.com/office/drawing/2014/main" id="{11379A14-819C-4819-ABC1-DF749D8F9A5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6A9ADFD-63E0-4B0C-9E65-909005A3E5F9}"/>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418380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4A75-F6AA-49C7-8969-0DBB1B7AD2D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6EC68D4-ED58-4D5D-8983-6E9F234AB7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04F00F4-47B9-4036-9479-CCAEFCB1CB6F}"/>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5" name="Footer Placeholder 4">
            <a:extLst>
              <a:ext uri="{FF2B5EF4-FFF2-40B4-BE49-F238E27FC236}">
                <a16:creationId xmlns:a16="http://schemas.microsoft.com/office/drawing/2014/main" id="{E499DD32-F676-4F7D-BDCA-69634D7796D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A063CFF-DD03-4FF0-9B9A-00140E09F739}"/>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70791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B4DD-1F9D-4AF6-AC8D-CE60ABC2C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6731571-D149-4CDD-9DB5-CDB44A47F2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BB78E-FD4A-40B7-AC59-B3890B22F2E7}"/>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5" name="Footer Placeholder 4">
            <a:extLst>
              <a:ext uri="{FF2B5EF4-FFF2-40B4-BE49-F238E27FC236}">
                <a16:creationId xmlns:a16="http://schemas.microsoft.com/office/drawing/2014/main" id="{192279C7-BFE1-4FCE-AA70-B179F85F5A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0B0320-DE38-4B19-A70E-8E3B4C6EA3A0}"/>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253272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F58C-20A5-4728-A63B-8D476203F36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A3AA6B8-11C2-437D-8CEC-65D96B2FFF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79AF40F8-73F1-4A3C-B234-DF7E6BC4C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E6A0943-9A0A-4A36-925A-C4404225E16C}"/>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6" name="Footer Placeholder 5">
            <a:extLst>
              <a:ext uri="{FF2B5EF4-FFF2-40B4-BE49-F238E27FC236}">
                <a16:creationId xmlns:a16="http://schemas.microsoft.com/office/drawing/2014/main" id="{34BFB9AB-4C45-4160-8597-460EE78DB5C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61E81CE-9EF9-466D-9676-EA1863B64050}"/>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258625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9B45-1366-4C6B-BC7A-743D4B1CA27D}"/>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7BBC5-B3DB-4C22-A01D-1B2F3A7323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5786-C8D1-4FEC-93E6-1A0B51E618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D32A19C2-F829-490A-B802-D20263B1E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B3E78-C2ED-49FE-A099-EE913409C3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4663F16-1F7D-42D2-81B6-E1FCA31972C8}"/>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8" name="Footer Placeholder 7">
            <a:extLst>
              <a:ext uri="{FF2B5EF4-FFF2-40B4-BE49-F238E27FC236}">
                <a16:creationId xmlns:a16="http://schemas.microsoft.com/office/drawing/2014/main" id="{DA928A94-729B-4C73-9D6D-650B0CD53504}"/>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80E39703-A535-4EE4-9CE6-65D97253170B}"/>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401166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B81B-AA64-464F-9883-8126EBAD0BB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576CEF2-BC2F-42B2-9976-E802927AB25C}"/>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4" name="Footer Placeholder 3">
            <a:extLst>
              <a:ext uri="{FF2B5EF4-FFF2-40B4-BE49-F238E27FC236}">
                <a16:creationId xmlns:a16="http://schemas.microsoft.com/office/drawing/2014/main" id="{26AEFA89-4205-45B0-9140-0D6B3EBA441C}"/>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61BC479-0BD0-4868-B534-09ECC8C8CB7A}"/>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39843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A916C-F4FE-4D99-A34F-81B0C6428B01}"/>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3" name="Footer Placeholder 2">
            <a:extLst>
              <a:ext uri="{FF2B5EF4-FFF2-40B4-BE49-F238E27FC236}">
                <a16:creationId xmlns:a16="http://schemas.microsoft.com/office/drawing/2014/main" id="{6E133137-1A7C-466C-9C67-EC865121F5A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AEE00D9-7650-44B2-9F9A-F6890439B136}"/>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394298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0545-66BC-4D3A-98E5-224BCA254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5C9B3CD-FF58-4728-BE27-37E4C64D6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2CD71EE-2E38-4AF7-8A07-754B7778D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4051D-E5B2-4DE7-984E-4467B03CE1EF}"/>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6" name="Footer Placeholder 5">
            <a:extLst>
              <a:ext uri="{FF2B5EF4-FFF2-40B4-BE49-F238E27FC236}">
                <a16:creationId xmlns:a16="http://schemas.microsoft.com/office/drawing/2014/main" id="{167F078A-87FC-42DA-A79E-9D9FB5074C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F4B4959-41E8-438F-AB2B-9369F5C4A1B3}"/>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3932997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8936-220E-4D0C-A1F8-C91DDBD08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F27BABD-AA3C-4590-8E34-5FD76C1E25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2D37820-7452-4E63-80CA-186F60A24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9B9838-FAE1-4C9C-82B2-CBE4228122CE}"/>
              </a:ext>
            </a:extLst>
          </p:cNvPr>
          <p:cNvSpPr>
            <a:spLocks noGrp="1"/>
          </p:cNvSpPr>
          <p:nvPr>
            <p:ph type="dt" sz="half" idx="10"/>
          </p:nvPr>
        </p:nvSpPr>
        <p:spPr/>
        <p:txBody>
          <a:bodyPr/>
          <a:lstStyle/>
          <a:p>
            <a:fld id="{9E6F1F6A-84AA-4AA9-8990-50F4C68F27F1}" type="datetimeFigureOut">
              <a:rPr lang="en-IE" smtClean="0"/>
              <a:t>13/09/2021</a:t>
            </a:fld>
            <a:endParaRPr lang="en-IE"/>
          </a:p>
        </p:txBody>
      </p:sp>
      <p:sp>
        <p:nvSpPr>
          <p:cNvPr id="6" name="Footer Placeholder 5">
            <a:extLst>
              <a:ext uri="{FF2B5EF4-FFF2-40B4-BE49-F238E27FC236}">
                <a16:creationId xmlns:a16="http://schemas.microsoft.com/office/drawing/2014/main" id="{55F90798-5AED-4ED1-B842-367AC270A74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7CA7A3C-22FA-4DD5-B9D8-260AF5AEEA56}"/>
              </a:ext>
            </a:extLst>
          </p:cNvPr>
          <p:cNvSpPr>
            <a:spLocks noGrp="1"/>
          </p:cNvSpPr>
          <p:nvPr>
            <p:ph type="sldNum" sz="quarter" idx="12"/>
          </p:nvPr>
        </p:nvSpPr>
        <p:spPr/>
        <p:txBody>
          <a:bodyPr/>
          <a:lstStyle/>
          <a:p>
            <a:fld id="{4CCCD928-CB3C-498D-AB45-CBB1063D6D30}" type="slidenum">
              <a:rPr lang="en-IE" smtClean="0"/>
              <a:t>‹#›</a:t>
            </a:fld>
            <a:endParaRPr lang="en-IE"/>
          </a:p>
        </p:txBody>
      </p:sp>
    </p:spTree>
    <p:extLst>
      <p:ext uri="{BB962C8B-B14F-4D97-AF65-F5344CB8AC3E}">
        <p14:creationId xmlns:p14="http://schemas.microsoft.com/office/powerpoint/2010/main" val="402999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47A470-F711-4FAD-8212-695ABEE66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2477807-92E9-4E6B-939F-8EEC074FF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7744E17-BCD2-4261-8ECE-EFDA2AB3D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F1F6A-84AA-4AA9-8990-50F4C68F27F1}" type="datetimeFigureOut">
              <a:rPr lang="en-IE" smtClean="0"/>
              <a:t>13/09/2021</a:t>
            </a:fld>
            <a:endParaRPr lang="en-IE"/>
          </a:p>
        </p:txBody>
      </p:sp>
      <p:sp>
        <p:nvSpPr>
          <p:cNvPr id="5" name="Footer Placeholder 4">
            <a:extLst>
              <a:ext uri="{FF2B5EF4-FFF2-40B4-BE49-F238E27FC236}">
                <a16:creationId xmlns:a16="http://schemas.microsoft.com/office/drawing/2014/main" id="{44B1D423-1232-4581-9D60-8EB1B22CA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6C8BCF6-BB6C-4D27-B767-5C2C0E284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CD928-CB3C-498D-AB45-CBB1063D6D30}" type="slidenum">
              <a:rPr lang="en-IE" smtClean="0"/>
              <a:t>‹#›</a:t>
            </a:fld>
            <a:endParaRPr lang="en-IE"/>
          </a:p>
        </p:txBody>
      </p:sp>
    </p:spTree>
    <p:extLst>
      <p:ext uri="{BB962C8B-B14F-4D97-AF65-F5344CB8AC3E}">
        <p14:creationId xmlns:p14="http://schemas.microsoft.com/office/powerpoint/2010/main" val="2602332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g"/><Relationship Id="rId7" Type="http://schemas.openxmlformats.org/officeDocument/2006/relationships/hyperlink" Target="https://www.google.com/url?sa=i&amp;rct=j&amp;q=&amp;esrc=s&amp;source=images&amp;cd=&amp;cad=rja&amp;uact=8&amp;ved=&amp;url=https%3A%2F%2Faustraliansurfacingsupplies.com.au%2Fplaynetics%2F&amp;psig=AOvVaw2oV4AKavg-HwynhKiUgta0&amp;ust=1574349251970868"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1.1.b bench">
            <a:extLst>
              <a:ext uri="{FF2B5EF4-FFF2-40B4-BE49-F238E27FC236}">
                <a16:creationId xmlns:a16="http://schemas.microsoft.com/office/drawing/2014/main" id="{3D59F81A-3EE5-4EA3-BE57-AAD6761216D2}"/>
              </a:ext>
            </a:extLst>
          </p:cNvPr>
          <p:cNvPicPr>
            <a:picLocks noChangeAspect="1"/>
          </p:cNvPicPr>
          <p:nvPr/>
        </p:nvPicPr>
        <p:blipFill rotWithShape="1">
          <a:blip r:embed="rId2">
            <a:alphaModFix amt="50000"/>
          </a:blip>
          <a:srcRect t="2314" b="703"/>
          <a:stretch/>
        </p:blipFill>
        <p:spPr>
          <a:xfrm>
            <a:off x="20" y="1"/>
            <a:ext cx="12191980" cy="6857999"/>
          </a:xfrm>
          <a:prstGeom prst="rect">
            <a:avLst/>
          </a:prstGeom>
        </p:spPr>
      </p:pic>
      <p:sp>
        <p:nvSpPr>
          <p:cNvPr id="2" name="Title 1">
            <a:extLst>
              <a:ext uri="{FF2B5EF4-FFF2-40B4-BE49-F238E27FC236}">
                <a16:creationId xmlns:a16="http://schemas.microsoft.com/office/drawing/2014/main" id="{A65DC289-982E-4D92-BD3A-A333855F3785}"/>
              </a:ext>
            </a:extLst>
          </p:cNvPr>
          <p:cNvSpPr>
            <a:spLocks noGrp="1"/>
          </p:cNvSpPr>
          <p:nvPr>
            <p:ph type="ctrTitle"/>
          </p:nvPr>
        </p:nvSpPr>
        <p:spPr>
          <a:xfrm>
            <a:off x="1524000" y="1122362"/>
            <a:ext cx="9144000" cy="2900518"/>
          </a:xfrm>
        </p:spPr>
        <p:txBody>
          <a:bodyPr>
            <a:normAutofit/>
          </a:bodyPr>
          <a:lstStyle/>
          <a:p>
            <a:r>
              <a:rPr lang="en-GB" sz="5600">
                <a:solidFill>
                  <a:srgbClr val="FFFFFF"/>
                </a:solidFill>
              </a:rPr>
              <a:t>Update on Teenspace Projects in Rathfarnham/Templeogue/</a:t>
            </a:r>
            <a:br>
              <a:rPr lang="en-GB" sz="5600">
                <a:solidFill>
                  <a:srgbClr val="FFFFFF"/>
                </a:solidFill>
              </a:rPr>
            </a:br>
            <a:r>
              <a:rPr lang="en-GB" sz="5600">
                <a:solidFill>
                  <a:srgbClr val="FFFFFF"/>
                </a:solidFill>
              </a:rPr>
              <a:t>Firhouse/Bohernabreena Area</a:t>
            </a:r>
            <a:endParaRPr lang="en-IE" sz="5600">
              <a:solidFill>
                <a:srgbClr val="FFFFFF"/>
              </a:solidFill>
            </a:endParaRPr>
          </a:p>
        </p:txBody>
      </p:sp>
      <p:sp>
        <p:nvSpPr>
          <p:cNvPr id="9" name="Subtitle 8">
            <a:extLst>
              <a:ext uri="{FF2B5EF4-FFF2-40B4-BE49-F238E27FC236}">
                <a16:creationId xmlns:a16="http://schemas.microsoft.com/office/drawing/2014/main" id="{8234C5A2-9977-4AAF-8BC1-97F4698BA3CA}"/>
              </a:ext>
            </a:extLst>
          </p:cNvPr>
          <p:cNvSpPr>
            <a:spLocks noGrp="1"/>
          </p:cNvSpPr>
          <p:nvPr>
            <p:ph type="subTitle" idx="1"/>
          </p:nvPr>
        </p:nvSpPr>
        <p:spPr>
          <a:xfrm>
            <a:off x="1524000" y="5145241"/>
            <a:ext cx="9144000" cy="1098396"/>
          </a:xfrm>
        </p:spPr>
        <p:txBody>
          <a:bodyPr/>
          <a:lstStyle/>
          <a:p>
            <a:r>
              <a:rPr lang="en-US" dirty="0" err="1"/>
              <a:t>Ballycragh</a:t>
            </a:r>
            <a:r>
              <a:rPr lang="en-US" dirty="0"/>
              <a:t> Park and Templeogue</a:t>
            </a:r>
          </a:p>
          <a:p>
            <a:endParaRPr lang="en-US" dirty="0"/>
          </a:p>
        </p:txBody>
      </p:sp>
    </p:spTree>
    <p:extLst>
      <p:ext uri="{BB962C8B-B14F-4D97-AF65-F5344CB8AC3E}">
        <p14:creationId xmlns:p14="http://schemas.microsoft.com/office/powerpoint/2010/main" val="15698335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F7162-A941-4841-A933-D1EB0CDE19FA}"/>
              </a:ext>
            </a:extLst>
          </p:cNvPr>
          <p:cNvPicPr>
            <a:picLocks noChangeAspect="1"/>
          </p:cNvPicPr>
          <p:nvPr/>
        </p:nvPicPr>
        <p:blipFill rotWithShape="1">
          <a:blip r:embed="rId2"/>
          <a:srcRect l="10228" t="17072" r="66033" b="12356"/>
          <a:stretch/>
        </p:blipFill>
        <p:spPr>
          <a:xfrm>
            <a:off x="6096000" y="1228437"/>
            <a:ext cx="5449455" cy="4895272"/>
          </a:xfrm>
          <a:prstGeom prst="rect">
            <a:avLst/>
          </a:prstGeom>
        </p:spPr>
      </p:pic>
      <p:pic>
        <p:nvPicPr>
          <p:cNvPr id="4" name="Content Placeholder 4">
            <a:extLst>
              <a:ext uri="{FF2B5EF4-FFF2-40B4-BE49-F238E27FC236}">
                <a16:creationId xmlns:a16="http://schemas.microsoft.com/office/drawing/2014/main" id="{C89F826F-AE14-4EB0-87B4-BAF045E989FF}"/>
              </a:ext>
            </a:extLst>
          </p:cNvPr>
          <p:cNvPicPr>
            <a:picLocks noChangeAspect="1"/>
          </p:cNvPicPr>
          <p:nvPr/>
        </p:nvPicPr>
        <p:blipFill rotWithShape="1">
          <a:blip r:embed="rId3"/>
          <a:srcRect l="60071" t="13707" r="11597" b="4689"/>
          <a:stretch/>
        </p:blipFill>
        <p:spPr>
          <a:xfrm>
            <a:off x="445145" y="1976581"/>
            <a:ext cx="5096636" cy="4147126"/>
          </a:xfrm>
          <a:prstGeom prst="rect">
            <a:avLst/>
          </a:prstGeom>
        </p:spPr>
      </p:pic>
      <p:sp>
        <p:nvSpPr>
          <p:cNvPr id="5" name="TextBox 4">
            <a:extLst>
              <a:ext uri="{FF2B5EF4-FFF2-40B4-BE49-F238E27FC236}">
                <a16:creationId xmlns:a16="http://schemas.microsoft.com/office/drawing/2014/main" id="{01173B2D-06E7-4DF7-A8C3-6BA0A08CCD63}"/>
              </a:ext>
            </a:extLst>
          </p:cNvPr>
          <p:cNvSpPr txBox="1"/>
          <p:nvPr/>
        </p:nvSpPr>
        <p:spPr>
          <a:xfrm>
            <a:off x="445145" y="489527"/>
            <a:ext cx="5383000" cy="1231106"/>
          </a:xfrm>
          <a:prstGeom prst="rect">
            <a:avLst/>
          </a:prstGeom>
          <a:noFill/>
        </p:spPr>
        <p:txBody>
          <a:bodyPr wrap="square" rtlCol="0">
            <a:spAutoFit/>
          </a:bodyPr>
          <a:lstStyle/>
          <a:p>
            <a:r>
              <a:rPr lang="en-GB" b="1" dirty="0" err="1"/>
              <a:t>Ballycragh</a:t>
            </a:r>
            <a:r>
              <a:rPr lang="en-GB" b="1" dirty="0"/>
              <a:t> Park- </a:t>
            </a:r>
            <a:r>
              <a:rPr lang="en-GB" dirty="0"/>
              <a:t>revised location. </a:t>
            </a:r>
            <a:r>
              <a:rPr lang="en-GB" sz="1400" dirty="0"/>
              <a:t>It has been necessary to change location of the Teenspace due to an Irish Water pipe which will be laid in the area originally chosen for the Teenspace.  A new location has been chosen which also benefits from good passive supervision and has sufficient space for all of the equipment and seating</a:t>
            </a:r>
            <a:endParaRPr lang="en-IE" sz="1400" dirty="0"/>
          </a:p>
        </p:txBody>
      </p:sp>
    </p:spTree>
    <p:extLst>
      <p:ext uri="{BB962C8B-B14F-4D97-AF65-F5344CB8AC3E}">
        <p14:creationId xmlns:p14="http://schemas.microsoft.com/office/powerpoint/2010/main" val="210903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erson standing next to a road&#10;&#10;Description automatically generated">
            <a:extLst>
              <a:ext uri="{FF2B5EF4-FFF2-40B4-BE49-F238E27FC236}">
                <a16:creationId xmlns:a16="http://schemas.microsoft.com/office/drawing/2014/main" id="{849F5535-C045-407B-9579-71D089B667E0}"/>
              </a:ext>
            </a:extLst>
          </p:cNvPr>
          <p:cNvPicPr>
            <a:picLocks noChangeAspect="1"/>
          </p:cNvPicPr>
          <p:nvPr/>
        </p:nvPicPr>
        <p:blipFill>
          <a:blip r:embed="rId2"/>
          <a:stretch>
            <a:fillRect/>
          </a:stretch>
        </p:blipFill>
        <p:spPr>
          <a:xfrm>
            <a:off x="4577672" y="4761152"/>
            <a:ext cx="5314677" cy="1869978"/>
          </a:xfrm>
          <a:prstGeom prst="rect">
            <a:avLst/>
          </a:prstGeom>
          <a:noFill/>
          <a:ln cap="flat">
            <a:noFill/>
          </a:ln>
        </p:spPr>
      </p:pic>
      <p:pic>
        <p:nvPicPr>
          <p:cNvPr id="4" name="Picture 3" descr="A picture containing outdoor, sky, tree, ground&#10;&#10;Description automatically generated">
            <a:extLst>
              <a:ext uri="{FF2B5EF4-FFF2-40B4-BE49-F238E27FC236}">
                <a16:creationId xmlns:a16="http://schemas.microsoft.com/office/drawing/2014/main" id="{543DAC4A-A4F2-4798-9DF2-16FE0FA6E883}"/>
              </a:ext>
            </a:extLst>
          </p:cNvPr>
          <p:cNvPicPr>
            <a:picLocks noChangeAspect="1"/>
          </p:cNvPicPr>
          <p:nvPr/>
        </p:nvPicPr>
        <p:blipFill rotWithShape="1">
          <a:blip r:embed="rId3">
            <a:extLst>
              <a:ext uri="{28A0092B-C50C-407E-A947-70E740481C1C}">
                <a14:useLocalDpi xmlns:a14="http://schemas.microsoft.com/office/drawing/2010/main" val="0"/>
              </a:ext>
            </a:extLst>
          </a:blip>
          <a:srcRect l="8709"/>
          <a:stretch/>
        </p:blipFill>
        <p:spPr>
          <a:xfrm>
            <a:off x="388421" y="3804287"/>
            <a:ext cx="3920760" cy="2863210"/>
          </a:xfrm>
          <a:prstGeom prst="rect">
            <a:avLst/>
          </a:prstGeom>
        </p:spPr>
      </p:pic>
      <p:pic>
        <p:nvPicPr>
          <p:cNvPr id="5" name="Picture 4">
            <a:extLst>
              <a:ext uri="{FF2B5EF4-FFF2-40B4-BE49-F238E27FC236}">
                <a16:creationId xmlns:a16="http://schemas.microsoft.com/office/drawing/2014/main" id="{D3011C31-5BBF-40D2-86C8-0E7E106EE997}"/>
              </a:ext>
            </a:extLst>
          </p:cNvPr>
          <p:cNvPicPr>
            <a:picLocks noChangeAspect="1"/>
          </p:cNvPicPr>
          <p:nvPr/>
        </p:nvPicPr>
        <p:blipFill>
          <a:blip r:embed="rId4"/>
          <a:srcRect l="1616" t="70310" r="72282"/>
          <a:stretch>
            <a:fillRect/>
          </a:stretch>
        </p:blipFill>
        <p:spPr>
          <a:xfrm>
            <a:off x="388421" y="457200"/>
            <a:ext cx="3151598" cy="2536262"/>
          </a:xfrm>
          <a:prstGeom prst="rect">
            <a:avLst/>
          </a:prstGeom>
          <a:noFill/>
          <a:ln cap="flat">
            <a:noFill/>
          </a:ln>
        </p:spPr>
      </p:pic>
      <p:pic>
        <p:nvPicPr>
          <p:cNvPr id="8" name="Content Placeholder 5" descr="A group of people on a swing&#10;&#10;Description automatically generated">
            <a:extLst>
              <a:ext uri="{FF2B5EF4-FFF2-40B4-BE49-F238E27FC236}">
                <a16:creationId xmlns:a16="http://schemas.microsoft.com/office/drawing/2014/main" id="{60254266-DE7A-40B6-A765-2F14885586D9}"/>
              </a:ext>
            </a:extLst>
          </p:cNvPr>
          <p:cNvPicPr>
            <a:picLocks noChangeAspect="1"/>
          </p:cNvPicPr>
          <p:nvPr/>
        </p:nvPicPr>
        <p:blipFill>
          <a:blip r:embed="rId5"/>
          <a:stretch>
            <a:fillRect/>
          </a:stretch>
        </p:blipFill>
        <p:spPr>
          <a:xfrm>
            <a:off x="3840566" y="453772"/>
            <a:ext cx="3811329" cy="2539690"/>
          </a:xfrm>
          <a:prstGeom prst="rect">
            <a:avLst/>
          </a:prstGeom>
        </p:spPr>
      </p:pic>
      <p:pic>
        <p:nvPicPr>
          <p:cNvPr id="9" name="Picture 6" descr="A person sitting on a bench&#10;&#10;Description automatically generated">
            <a:extLst>
              <a:ext uri="{FF2B5EF4-FFF2-40B4-BE49-F238E27FC236}">
                <a16:creationId xmlns:a16="http://schemas.microsoft.com/office/drawing/2014/main" id="{62F340F4-C187-4B8D-A23C-94BCDE6057AC}"/>
              </a:ext>
            </a:extLst>
          </p:cNvPr>
          <p:cNvPicPr>
            <a:picLocks noChangeAspect="1"/>
          </p:cNvPicPr>
          <p:nvPr/>
        </p:nvPicPr>
        <p:blipFill>
          <a:blip r:embed="rId6"/>
          <a:srcRect t="17321" b="8376"/>
          <a:stretch>
            <a:fillRect/>
          </a:stretch>
        </p:blipFill>
        <p:spPr>
          <a:xfrm>
            <a:off x="8133496" y="453772"/>
            <a:ext cx="3384249" cy="2514600"/>
          </a:xfrm>
          <a:prstGeom prst="rect">
            <a:avLst/>
          </a:prstGeom>
          <a:noFill/>
          <a:ln cap="flat">
            <a:noFill/>
          </a:ln>
        </p:spPr>
      </p:pic>
      <p:sp>
        <p:nvSpPr>
          <p:cNvPr id="11" name="TextBox 10">
            <a:extLst>
              <a:ext uri="{FF2B5EF4-FFF2-40B4-BE49-F238E27FC236}">
                <a16:creationId xmlns:a16="http://schemas.microsoft.com/office/drawing/2014/main" id="{2694C791-ABFB-4E38-BB8C-C83784A90884}"/>
              </a:ext>
            </a:extLst>
          </p:cNvPr>
          <p:cNvSpPr txBox="1"/>
          <p:nvPr/>
        </p:nvSpPr>
        <p:spPr>
          <a:xfrm>
            <a:off x="388421" y="3075709"/>
            <a:ext cx="8949688" cy="369332"/>
          </a:xfrm>
          <a:prstGeom prst="rect">
            <a:avLst/>
          </a:prstGeom>
          <a:noFill/>
        </p:spPr>
        <p:txBody>
          <a:bodyPr wrap="square" rtlCol="0">
            <a:spAutoFit/>
          </a:bodyPr>
          <a:lstStyle/>
          <a:p>
            <a:r>
              <a:rPr lang="en-GB" dirty="0"/>
              <a:t>Facilities include: Calisthenics, Parkour, </a:t>
            </a:r>
            <a:r>
              <a:rPr lang="en-GB" dirty="0" err="1"/>
              <a:t>Teqball</a:t>
            </a:r>
            <a:r>
              <a:rPr lang="en-GB" dirty="0"/>
              <a:t>, </a:t>
            </a:r>
            <a:r>
              <a:rPr lang="en-GB" dirty="0" err="1"/>
              <a:t>wifi</a:t>
            </a:r>
            <a:r>
              <a:rPr lang="en-GB" dirty="0"/>
              <a:t> point, Water font, music post and seating. </a:t>
            </a:r>
            <a:endParaRPr lang="en-IE" dirty="0"/>
          </a:p>
        </p:txBody>
      </p:sp>
      <p:pic>
        <p:nvPicPr>
          <p:cNvPr id="13" name="irc_mi" descr="Related image">
            <a:hlinkClick r:id="rId7"/>
            <a:extLst>
              <a:ext uri="{FF2B5EF4-FFF2-40B4-BE49-F238E27FC236}">
                <a16:creationId xmlns:a16="http://schemas.microsoft.com/office/drawing/2014/main" id="{9FF00B38-6271-49C9-BE3A-7078D7674DFB}"/>
              </a:ext>
            </a:extLst>
          </p:cNvPr>
          <p:cNvPicPr>
            <a:picLocks noChangeAspect="1"/>
          </p:cNvPicPr>
          <p:nvPr/>
        </p:nvPicPr>
        <p:blipFill>
          <a:blip r:embed="rId8"/>
          <a:srcRect/>
          <a:stretch>
            <a:fillRect/>
          </a:stretch>
        </p:blipFill>
        <p:spPr>
          <a:xfrm>
            <a:off x="9338109" y="2993462"/>
            <a:ext cx="2179636" cy="1592263"/>
          </a:xfrm>
          <a:prstGeom prst="rect">
            <a:avLst/>
          </a:prstGeom>
          <a:noFill/>
          <a:ln cap="flat">
            <a:noFill/>
          </a:ln>
        </p:spPr>
      </p:pic>
      <p:pic>
        <p:nvPicPr>
          <p:cNvPr id="14" name="Picture 10" descr="A screenshot of a computer&#10;&#10;Description automatically generated">
            <a:extLst>
              <a:ext uri="{FF2B5EF4-FFF2-40B4-BE49-F238E27FC236}">
                <a16:creationId xmlns:a16="http://schemas.microsoft.com/office/drawing/2014/main" id="{904E8137-DABD-417C-84AF-FF7C66D8F38A}"/>
              </a:ext>
            </a:extLst>
          </p:cNvPr>
          <p:cNvPicPr>
            <a:picLocks noChangeAspect="1"/>
          </p:cNvPicPr>
          <p:nvPr/>
        </p:nvPicPr>
        <p:blipFill>
          <a:blip r:embed="rId9"/>
          <a:srcRect l="68651" t="18852" r="18737" b="13384"/>
          <a:stretch>
            <a:fillRect/>
          </a:stretch>
        </p:blipFill>
        <p:spPr>
          <a:xfrm>
            <a:off x="10160840" y="4653919"/>
            <a:ext cx="1356905" cy="2084445"/>
          </a:xfrm>
          <a:prstGeom prst="rect">
            <a:avLst/>
          </a:prstGeom>
          <a:noFill/>
          <a:ln cap="flat">
            <a:noFill/>
          </a:ln>
        </p:spPr>
      </p:pic>
      <p:sp>
        <p:nvSpPr>
          <p:cNvPr id="15" name="TextBox 14">
            <a:extLst>
              <a:ext uri="{FF2B5EF4-FFF2-40B4-BE49-F238E27FC236}">
                <a16:creationId xmlns:a16="http://schemas.microsoft.com/office/drawing/2014/main" id="{DCFB1BD5-B5D1-4B5C-AE04-A81CC9125ADC}"/>
              </a:ext>
            </a:extLst>
          </p:cNvPr>
          <p:cNvSpPr txBox="1"/>
          <p:nvPr/>
        </p:nvSpPr>
        <p:spPr>
          <a:xfrm>
            <a:off x="4377455" y="3445041"/>
            <a:ext cx="4960654" cy="1384995"/>
          </a:xfrm>
          <a:prstGeom prst="rect">
            <a:avLst/>
          </a:prstGeom>
          <a:noFill/>
        </p:spPr>
        <p:txBody>
          <a:bodyPr wrap="square" rtlCol="0">
            <a:spAutoFit/>
          </a:bodyPr>
          <a:lstStyle/>
          <a:p>
            <a:r>
              <a:rPr lang="en-GB" sz="1200" dirty="0"/>
              <a:t>Concrete pipe seating originally proposed is being replaced with long timber and concrete benches as it was not considered successful in another site where it was installed.</a:t>
            </a:r>
          </a:p>
          <a:p>
            <a:r>
              <a:rPr lang="en-GB" sz="1200" dirty="0"/>
              <a:t>Layout has been organised to keep the </a:t>
            </a:r>
            <a:r>
              <a:rPr lang="en-GB" sz="1200" dirty="0" err="1"/>
              <a:t>Teqball</a:t>
            </a:r>
            <a:r>
              <a:rPr lang="en-GB" sz="1200" dirty="0"/>
              <a:t> and hangout areas away from pond. Given the additional space in this location more extensive landscaping was possible and 20 native trees will be planted through and around the teenspace. </a:t>
            </a:r>
            <a:endParaRPr lang="en-IE" sz="1200" dirty="0"/>
          </a:p>
        </p:txBody>
      </p:sp>
    </p:spTree>
    <p:extLst>
      <p:ext uri="{BB962C8B-B14F-4D97-AF65-F5344CB8AC3E}">
        <p14:creationId xmlns:p14="http://schemas.microsoft.com/office/powerpoint/2010/main" val="123401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2B62A-EAAB-46F0-8EDB-4FAD9EC0BF4E}"/>
              </a:ext>
            </a:extLst>
          </p:cNvPr>
          <p:cNvSpPr txBox="1"/>
          <p:nvPr/>
        </p:nvSpPr>
        <p:spPr>
          <a:xfrm>
            <a:off x="111153" y="108199"/>
            <a:ext cx="11750880" cy="2602444"/>
          </a:xfrm>
          <a:prstGeom prst="rect">
            <a:avLst/>
          </a:prstGeom>
          <a:noFill/>
        </p:spPr>
        <p:txBody>
          <a:bodyPr wrap="square">
            <a:spAutoFit/>
          </a:bodyPr>
          <a:lstStyle/>
          <a:p>
            <a:pPr algn="ctr">
              <a:lnSpc>
                <a:spcPct val="107000"/>
              </a:lnSpc>
              <a:spcAft>
                <a:spcPts val="800"/>
              </a:spcAft>
            </a:pPr>
            <a:r>
              <a:rPr lang="en-GB" b="1" dirty="0">
                <a:effectLst/>
                <a:latin typeface="Calibri" panose="020F0502020204030204" pitchFamily="34" charset="0"/>
                <a:ea typeface="Calibri" panose="020F0502020204030204" pitchFamily="34" charset="0"/>
                <a:cs typeface="Calibri" panose="020F0502020204030204" pitchFamily="34" charset="0"/>
              </a:rPr>
              <a:t>Templeogue Teenspace Survey.</a:t>
            </a:r>
          </a:p>
          <a:p>
            <a:pPr algn="just">
              <a:lnSpc>
                <a:spcPct val="107000"/>
              </a:lnSpc>
              <a:spcAft>
                <a:spcPts val="800"/>
              </a:spcAft>
            </a:pPr>
            <a:r>
              <a:rPr lang="en-GB" sz="1100" dirty="0">
                <a:effectLst/>
                <a:latin typeface="Calibri" panose="020F0502020204030204" pitchFamily="34" charset="0"/>
                <a:ea typeface="Calibri" panose="020F0502020204030204" pitchFamily="34" charset="0"/>
                <a:cs typeface="Calibri" panose="020F0502020204030204" pitchFamily="34" charset="0"/>
              </a:rPr>
              <a:t>SDDC Public Realm Section completed a teenspace survey in the Templeogue area in May 2021. All of the local secondary schools and sports clubs with teenage members were contacted and requested to complete the survey.</a:t>
            </a:r>
          </a:p>
          <a:p>
            <a:pPr algn="just">
              <a:lnSpc>
                <a:spcPct val="107000"/>
              </a:lnSpc>
              <a:spcAft>
                <a:spcPts val="800"/>
              </a:spcAft>
            </a:pP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GB" sz="1100" b="1" u="sng" dirty="0">
                <a:effectLst/>
                <a:latin typeface="Calibri" panose="020F0502020204030204" pitchFamily="34" charset="0"/>
                <a:ea typeface="Calibri" panose="020F0502020204030204" pitchFamily="34" charset="0"/>
                <a:cs typeface="Calibri" panose="020F0502020204030204" pitchFamily="34" charset="0"/>
              </a:rPr>
              <a:t>Survey Results</a:t>
            </a:r>
          </a:p>
          <a:p>
            <a:pPr>
              <a:lnSpc>
                <a:spcPct val="107000"/>
              </a:lnSpc>
              <a:buClr>
                <a:srgbClr val="333333"/>
              </a:buClr>
              <a:buSzPts val="1050"/>
            </a:pPr>
            <a:r>
              <a:rPr lang="en-GB" sz="1100" dirty="0">
                <a:effectLst/>
                <a:latin typeface="Calibri" panose="020F0502020204030204" pitchFamily="34" charset="0"/>
                <a:ea typeface="Calibri" panose="020F0502020204030204" pitchFamily="34" charset="0"/>
                <a:cs typeface="Calibri" panose="020F0502020204030204" pitchFamily="34" charset="0"/>
              </a:rPr>
              <a:t>               In total 118 responses were received. Roughly 85% were male and 13% were female.</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100" dirty="0">
                <a:effectLst/>
                <a:latin typeface="Calibri" panose="020F0502020204030204" pitchFamily="34" charset="0"/>
                <a:ea typeface="Calibri" panose="020F0502020204030204" pitchFamily="34" charset="0"/>
                <a:cs typeface="Calibri" panose="020F0502020204030204" pitchFamily="34" charset="0"/>
              </a:rPr>
              <a:t>64% of respondents selected hanging out with friends as the most important aspect of the teenspace. In addition, 54% of all survey respondents selected Wi-Fi as the most important element in of a teen space. This was followed by seating (26%), exercise area (23%), music (4%) and play (2%)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100" dirty="0">
                <a:effectLst/>
                <a:latin typeface="Calibri" panose="020F0502020204030204" pitchFamily="34" charset="0"/>
                <a:ea typeface="Calibri" panose="020F0502020204030204" pitchFamily="34" charset="0"/>
                <a:cs typeface="Calibri" panose="020F0502020204030204" pitchFamily="34"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100" dirty="0">
                <a:effectLst/>
                <a:latin typeface="Calibri" panose="020F0502020204030204" pitchFamily="34" charset="0"/>
                <a:ea typeface="Calibri" panose="020F0502020204030204" pitchFamily="34" charset="0"/>
                <a:cs typeface="Calibri" panose="020F0502020204030204" pitchFamily="34" charset="0"/>
              </a:rPr>
              <a:t>For exercise an Outdoor Gym was the most requested item with 62.2% of respondents stating this was their first preference, followed by parkour (36%) and </a:t>
            </a:r>
            <a:r>
              <a:rPr lang="en-IE"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Calisthenics (5%).</a:t>
            </a:r>
          </a:p>
          <a:p>
            <a:pPr marL="457200" algn="just">
              <a:lnSpc>
                <a:spcPct val="107000"/>
              </a:lnSpc>
              <a:spcAft>
                <a:spcPts val="800"/>
              </a:spcAft>
            </a:pPr>
            <a:r>
              <a:rPr lang="en-IE" sz="1100" dirty="0" err="1">
                <a:solidFill>
                  <a:srgbClr val="333333"/>
                </a:solidFill>
                <a:latin typeface="Calibri" panose="020F0502020204030204" pitchFamily="34" charset="0"/>
                <a:ea typeface="Calibri" panose="020F0502020204030204" pitchFamily="34" charset="0"/>
                <a:cs typeface="Calibri" panose="020F0502020204030204" pitchFamily="34" charset="0"/>
              </a:rPr>
              <a:t>Glendown</a:t>
            </a:r>
            <a:r>
              <a:rPr lang="en-IE" sz="1100" dirty="0">
                <a:solidFill>
                  <a:srgbClr val="333333"/>
                </a:solidFill>
                <a:latin typeface="Calibri" panose="020F0502020204030204" pitchFamily="34" charset="0"/>
                <a:ea typeface="Calibri" panose="020F0502020204030204" pitchFamily="34" charset="0"/>
                <a:cs typeface="Calibri" panose="020F0502020204030204" pitchFamily="34" charset="0"/>
              </a:rPr>
              <a:t> Open Space and Orwell Open space were selected as being the most popular locations for any Teenspace.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hart, pie chart, bubble chart&#10;&#10;Description automatically generated">
            <a:extLst>
              <a:ext uri="{FF2B5EF4-FFF2-40B4-BE49-F238E27FC236}">
                <a16:creationId xmlns:a16="http://schemas.microsoft.com/office/drawing/2014/main" id="{7873C06B-42EC-46B9-8898-9295B3AEC6E1}"/>
              </a:ext>
            </a:extLst>
          </p:cNvPr>
          <p:cNvPicPr/>
          <p:nvPr/>
        </p:nvPicPr>
        <p:blipFill>
          <a:blip r:embed="rId2"/>
          <a:stretch>
            <a:fillRect/>
          </a:stretch>
        </p:blipFill>
        <p:spPr>
          <a:xfrm>
            <a:off x="330584" y="2888162"/>
            <a:ext cx="5373930" cy="2237511"/>
          </a:xfrm>
          <a:prstGeom prst="rect">
            <a:avLst/>
          </a:prstGeom>
        </p:spPr>
      </p:pic>
      <p:pic>
        <p:nvPicPr>
          <p:cNvPr id="6" name="Picture 5" descr="Chart, pie chart&#10;&#10;Description automatically generated">
            <a:extLst>
              <a:ext uri="{FF2B5EF4-FFF2-40B4-BE49-F238E27FC236}">
                <a16:creationId xmlns:a16="http://schemas.microsoft.com/office/drawing/2014/main" id="{3E9FF8F3-0B9A-447E-8D1C-E3281634467A}"/>
              </a:ext>
            </a:extLst>
          </p:cNvPr>
          <p:cNvPicPr/>
          <p:nvPr/>
        </p:nvPicPr>
        <p:blipFill rotWithShape="1">
          <a:blip r:embed="rId3"/>
          <a:srcRect t="12872"/>
          <a:stretch/>
        </p:blipFill>
        <p:spPr bwMode="auto">
          <a:xfrm>
            <a:off x="6345383" y="2888162"/>
            <a:ext cx="5105590" cy="223751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BCF226A-1852-4995-9A7A-AAADC49D4D85}"/>
              </a:ext>
            </a:extLst>
          </p:cNvPr>
          <p:cNvSpPr txBox="1"/>
          <p:nvPr/>
        </p:nvSpPr>
        <p:spPr>
          <a:xfrm>
            <a:off x="268448" y="5444455"/>
            <a:ext cx="11669086" cy="738664"/>
          </a:xfrm>
          <a:prstGeom prst="rect">
            <a:avLst/>
          </a:prstGeom>
          <a:noFill/>
        </p:spPr>
        <p:txBody>
          <a:bodyPr wrap="square" rtlCol="0">
            <a:spAutoFit/>
          </a:bodyPr>
          <a:lstStyle/>
          <a:p>
            <a:r>
              <a:rPr lang="en-GB" dirty="0"/>
              <a:t>Recommendation: </a:t>
            </a:r>
            <a:r>
              <a:rPr lang="en-GB" sz="1200" dirty="0"/>
              <a:t>Public Realm found it extremely difficult to get responses to the consultation or to get engagement with schools and clubs due to Covid lockdowns at the time. We had  hoped to reach several hundred teenagers and have a good representation of boys and girls.  We are therefore not satisfied that the results of the consultation are an accurate representation of the needs of local teenagers especially given the low numbers of girls who responded</a:t>
            </a:r>
            <a:r>
              <a:rPr lang="en-GB" sz="1200"/>
              <a:t>.  </a:t>
            </a:r>
            <a:endParaRPr lang="en-IE" sz="1200" dirty="0"/>
          </a:p>
        </p:txBody>
      </p:sp>
    </p:spTree>
    <p:extLst>
      <p:ext uri="{BB962C8B-B14F-4D97-AF65-F5344CB8AC3E}">
        <p14:creationId xmlns:p14="http://schemas.microsoft.com/office/powerpoint/2010/main" val="1453338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CBC91-0E0F-48F9-BDFE-02B24BA599E7}"/>
              </a:ext>
            </a:extLst>
          </p:cNvPr>
          <p:cNvSpPr txBox="1"/>
          <p:nvPr/>
        </p:nvSpPr>
        <p:spPr>
          <a:xfrm>
            <a:off x="0" y="0"/>
            <a:ext cx="11866439" cy="877163"/>
          </a:xfrm>
          <a:prstGeom prst="rect">
            <a:avLst/>
          </a:prstGeom>
          <a:noFill/>
        </p:spPr>
        <p:txBody>
          <a:bodyPr wrap="square" rtlCol="0">
            <a:spAutoFit/>
          </a:bodyPr>
          <a:lstStyle/>
          <a:p>
            <a:r>
              <a:rPr lang="en-GB" dirty="0"/>
              <a:t>Proposal:</a:t>
            </a:r>
          </a:p>
          <a:p>
            <a:r>
              <a:rPr lang="en-GB" sz="1100" dirty="0"/>
              <a:t>The responses to the consultation, although not properly representative,  are similar to consultations with teenagers in other areas in that they point to the need for meeting places. Again the main request was for seating and </a:t>
            </a:r>
            <a:r>
              <a:rPr lang="en-GB" sz="1100" dirty="0" err="1"/>
              <a:t>wifi</a:t>
            </a:r>
            <a:r>
              <a:rPr lang="en-GB" sz="1100" dirty="0"/>
              <a:t> and for the provision of exercise equipment. We are therefore proposing as an interim measure to install a </a:t>
            </a:r>
            <a:r>
              <a:rPr lang="en-GB" sz="1100" dirty="0" err="1"/>
              <a:t>wifi</a:t>
            </a:r>
            <a:r>
              <a:rPr lang="en-GB" sz="1100" dirty="0"/>
              <a:t> point and seating close to the existing Calisthenics area at Tymon Limekiln and to recommence the consultation in Templeogue later in the programme when the restrictions of COVID may allow greater access to consult with schools and Clubs. </a:t>
            </a:r>
            <a:endParaRPr lang="en-IE" sz="1100" dirty="0"/>
          </a:p>
        </p:txBody>
      </p:sp>
      <p:pic>
        <p:nvPicPr>
          <p:cNvPr id="5" name="Picture 4">
            <a:extLst>
              <a:ext uri="{FF2B5EF4-FFF2-40B4-BE49-F238E27FC236}">
                <a16:creationId xmlns:a16="http://schemas.microsoft.com/office/drawing/2014/main" id="{DD02E0F0-52A3-4BF7-BE67-485AF7400027}"/>
              </a:ext>
            </a:extLst>
          </p:cNvPr>
          <p:cNvPicPr>
            <a:picLocks noChangeAspect="1"/>
          </p:cNvPicPr>
          <p:nvPr/>
        </p:nvPicPr>
        <p:blipFill rotWithShape="1">
          <a:blip r:embed="rId2"/>
          <a:srcRect l="75055" t="60063" r="9330" b="7402"/>
          <a:stretch/>
        </p:blipFill>
        <p:spPr>
          <a:xfrm>
            <a:off x="339926" y="1162671"/>
            <a:ext cx="9089300" cy="5326214"/>
          </a:xfrm>
          <a:prstGeom prst="rect">
            <a:avLst/>
          </a:prstGeom>
        </p:spPr>
      </p:pic>
      <p:pic>
        <p:nvPicPr>
          <p:cNvPr id="7" name="Picture 6">
            <a:extLst>
              <a:ext uri="{FF2B5EF4-FFF2-40B4-BE49-F238E27FC236}">
                <a16:creationId xmlns:a16="http://schemas.microsoft.com/office/drawing/2014/main" id="{2CA02A9B-C4C0-48A2-8349-3653A48CCBBA}"/>
              </a:ext>
            </a:extLst>
          </p:cNvPr>
          <p:cNvPicPr>
            <a:picLocks noChangeAspect="1"/>
          </p:cNvPicPr>
          <p:nvPr/>
        </p:nvPicPr>
        <p:blipFill rotWithShape="1">
          <a:blip r:embed="rId3"/>
          <a:srcRect l="74848" t="17610" r="9243" b="40640"/>
          <a:stretch/>
        </p:blipFill>
        <p:spPr>
          <a:xfrm>
            <a:off x="9792748" y="2179780"/>
            <a:ext cx="2315049" cy="1708727"/>
          </a:xfrm>
          <a:prstGeom prst="rect">
            <a:avLst/>
          </a:prstGeom>
        </p:spPr>
      </p:pic>
    </p:spTree>
    <p:extLst>
      <p:ext uri="{BB962C8B-B14F-4D97-AF65-F5344CB8AC3E}">
        <p14:creationId xmlns:p14="http://schemas.microsoft.com/office/powerpoint/2010/main" val="1640748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522</Words>
  <Application>Microsoft Office PowerPoint</Application>
  <PresentationFormat>Widescreen</PresentationFormat>
  <Paragraphs>18</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Update on Teenspace Projects in Rathfarnham/Templeogue/ Firhouse/Bohernabreena Area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Teenspace Projects in Rathfarnham/Templeogue/ Firhouse/Bohernabreena Area</dc:title>
  <dc:creator>Laurence Colleran</dc:creator>
  <cp:lastModifiedBy>Laurence Colleran</cp:lastModifiedBy>
  <cp:revision>12</cp:revision>
  <dcterms:created xsi:type="dcterms:W3CDTF">2021-09-13T13:22:52Z</dcterms:created>
  <dcterms:modified xsi:type="dcterms:W3CDTF">2021-09-13T14:57:10Z</dcterms:modified>
</cp:coreProperties>
</file>