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64" r:id="rId7"/>
    <p:sldId id="259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1" y="590062"/>
            <a:ext cx="5409655" cy="2838938"/>
          </a:xfrm>
        </p:spPr>
        <p:txBody>
          <a:bodyPr>
            <a:normAutofit/>
          </a:bodyPr>
          <a:lstStyle/>
          <a:p>
            <a:pPr algn="l"/>
            <a:r>
              <a:rPr lang="en-IE" sz="4800" b="1">
                <a:solidFill>
                  <a:srgbClr val="FFFFFF"/>
                </a:solidFill>
              </a:rPr>
              <a:t>Litter Management Plan 2020-2022</a:t>
            </a:r>
            <a:br>
              <a:rPr lang="en-IE" sz="4800">
                <a:solidFill>
                  <a:srgbClr val="FFFFFF"/>
                </a:solidFill>
              </a:rPr>
            </a:br>
            <a:r>
              <a:rPr lang="en-IE" sz="4800">
                <a:solidFill>
                  <a:srgbClr val="FFFFFF"/>
                </a:solidFill>
              </a:rPr>
              <a:t>January to June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4698614"/>
            <a:ext cx="5088650" cy="1198120"/>
          </a:xfrm>
        </p:spPr>
        <p:txBody>
          <a:bodyPr>
            <a:normAutofit/>
          </a:bodyPr>
          <a:lstStyle/>
          <a:p>
            <a:pPr algn="r"/>
            <a:endParaRPr lang="en-IE" sz="2000">
              <a:solidFill>
                <a:srgbClr val="FFFFFF"/>
              </a:solidFill>
            </a:endParaRPr>
          </a:p>
          <a:p>
            <a:pPr algn="r"/>
            <a:r>
              <a:rPr lang="en-IE" sz="2000">
                <a:solidFill>
                  <a:srgbClr val="FFFFFF"/>
                </a:solidFill>
              </a:rPr>
              <a:t>Area Committee Meetings</a:t>
            </a:r>
          </a:p>
          <a:p>
            <a:pPr algn="r"/>
            <a:r>
              <a:rPr lang="en-IE" sz="2000">
                <a:solidFill>
                  <a:srgbClr val="FFFFFF"/>
                </a:solidFill>
              </a:rPr>
              <a:t>September 2021</a:t>
            </a:r>
          </a:p>
          <a:p>
            <a:pPr algn="r"/>
            <a:endParaRPr lang="en-IE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br>
              <a:rPr lang="en-IE" sz="5000">
                <a:solidFill>
                  <a:srgbClr val="FFFFFF"/>
                </a:solidFill>
              </a:rPr>
            </a:br>
            <a:r>
              <a:rPr lang="en-IE" sz="5000">
                <a:solidFill>
                  <a:srgbClr val="FFFFFF"/>
                </a:solidFill>
              </a:rPr>
              <a:t>Litter Management Plan 2020-2022</a:t>
            </a:r>
            <a:br>
              <a:rPr lang="en-IE" sz="5000">
                <a:solidFill>
                  <a:srgbClr val="FFFFFF"/>
                </a:solidFill>
              </a:rPr>
            </a:br>
            <a:endParaRPr lang="en-IE" sz="5000">
              <a:solidFill>
                <a:srgbClr val="FFFFFF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000" b="1">
                <a:solidFill>
                  <a:schemeClr val="tx1">
                    <a:alpha val="80000"/>
                  </a:schemeClr>
                </a:solidFill>
              </a:rPr>
              <a:t>Objectives in the Plan to prevent and control litter through:</a:t>
            </a:r>
            <a:br>
              <a:rPr lang="en-IE" sz="2000">
                <a:solidFill>
                  <a:schemeClr val="tx1">
                    <a:alpha val="80000"/>
                  </a:schemeClr>
                </a:solidFill>
              </a:rPr>
            </a:br>
            <a:endParaRPr lang="en-IE" sz="200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Litter and Waste Enforcement and Regulation</a:t>
            </a: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Management of the Public Realm</a:t>
            </a: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Communication, awareness and education</a:t>
            </a:r>
          </a:p>
          <a:p>
            <a:endParaRPr lang="en-IE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Litter &amp; Waste Enforcement</a:t>
            </a:r>
            <a:endParaRPr lang="en-IE" sz="5200">
              <a:solidFill>
                <a:srgbClr val="FFFFFF"/>
              </a:solidFill>
            </a:endParaRPr>
          </a:p>
        </p:txBody>
      </p:sp>
      <p:sp>
        <p:nvSpPr>
          <p:cNvPr id="3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1360 Litter cases closed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3548 tonnes of litter and dumping removed by Public Realm crews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271 Fines issued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64 Cases scheduled for hearing in District Court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Surveys under the National Litter Pollution Monitoring System underway in South Dublin</a:t>
            </a:r>
          </a:p>
        </p:txBody>
      </p:sp>
      <p:sp>
        <p:nvSpPr>
          <p:cNvPr id="3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Litter &amp; Waste Enforcement</a:t>
            </a:r>
            <a:endParaRPr lang="en-IE" sz="5200">
              <a:solidFill>
                <a:srgbClr val="FFFFFF"/>
              </a:solidFill>
            </a:endParaRPr>
          </a:p>
        </p:txBody>
      </p:sp>
      <p:sp>
        <p:nvSpPr>
          <p:cNvPr id="2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191 Inspections related to enforcement of Household and Commercial Waste Byelaws, backyard burning and hoarding of waste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54 Inspections related to enforcement of Producer responsibility legislation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117 operations carried out to combat illegal household waste/junk collections</a:t>
            </a:r>
            <a:endParaRPr lang="en-IE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Public Realm</a:t>
            </a:r>
            <a:endParaRPr lang="en-IE" sz="5600">
              <a:solidFill>
                <a:srgbClr val="FFFFFF"/>
              </a:solidFill>
            </a:endParaRPr>
          </a:p>
        </p:txBody>
      </p:sp>
      <p:sp>
        <p:nvSpPr>
          <p:cNvPr id="2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256 tonnes collected from street bins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3548 tonnes of litter &amp; illegal dumping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5108 tonnes from road sweeping / gullies</a:t>
            </a:r>
          </a:p>
          <a:p>
            <a:endParaRPr lang="en-GB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Servicing and Maintenance of Brink Banks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Audio devices in place at eight brink bank locations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134 graffiti incidents investigated</a:t>
            </a:r>
          </a:p>
        </p:txBody>
      </p:sp>
      <p:sp>
        <p:nvSpPr>
          <p:cNvPr id="2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3900">
                <a:solidFill>
                  <a:srgbClr val="FFFFFF"/>
                </a:solidFill>
              </a:rPr>
              <a:t>Communication and Awareness</a:t>
            </a:r>
            <a:endParaRPr lang="en-IE" sz="3900">
              <a:solidFill>
                <a:srgbClr val="FFFFFF"/>
              </a:solidFill>
            </a:endParaRPr>
          </a:p>
        </p:txBody>
      </p:sp>
      <p:sp>
        <p:nvSpPr>
          <p:cNvPr id="2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Dublin Canvas underway – 21 locations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National Gum Litter Task force launched by the Mayor in June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94 groups signed up for National Spring Clean in April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70 new groups signed up for clean-ups.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1090 clean up events</a:t>
            </a:r>
          </a:p>
        </p:txBody>
      </p:sp>
      <p:sp>
        <p:nvSpPr>
          <p:cNvPr id="2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6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en-IE" sz="5600"/>
              <a:t>Halloween 2021</a:t>
            </a:r>
          </a:p>
        </p:txBody>
      </p:sp>
      <p:grpSp>
        <p:nvGrpSpPr>
          <p:cNvPr id="25" name="Group 13">
            <a:extLst>
              <a:ext uri="{FF2B5EF4-FFF2-40B4-BE49-F238E27FC236}">
                <a16:creationId xmlns:a16="http://schemas.microsoft.com/office/drawing/2014/main" id="{05BBA018-FA75-43BF-99E6-1F5245727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2753" y="703679"/>
            <a:ext cx="753718" cy="1016562"/>
            <a:chOff x="422753" y="703679"/>
            <a:chExt cx="753718" cy="1016562"/>
          </a:xfrm>
        </p:grpSpPr>
        <p:sp>
          <p:nvSpPr>
            <p:cNvPr id="26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956" y="703679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1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2753" y="1562696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1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Freeform: Shape 17">
            <a:extLst>
              <a:ext uri="{FF2B5EF4-FFF2-40B4-BE49-F238E27FC236}">
                <a16:creationId xmlns:a16="http://schemas.microsoft.com/office/drawing/2014/main" id="{AB673405-BF85-493E-8558-0DCBEDB2B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779610"/>
            <a:ext cx="4831130" cy="4078390"/>
          </a:xfrm>
          <a:custGeom>
            <a:avLst/>
            <a:gdLst>
              <a:gd name="connsiteX0" fmla="*/ 1960035 w 4831130"/>
              <a:gd name="connsiteY0" fmla="*/ 0 h 4078390"/>
              <a:gd name="connsiteX1" fmla="*/ 4831130 w 4831130"/>
              <a:gd name="connsiteY1" fmla="*/ 2871095 h 4078390"/>
              <a:gd name="connsiteX2" fmla="*/ 4605505 w 4831130"/>
              <a:gd name="connsiteY2" fmla="*/ 3988655 h 4078390"/>
              <a:gd name="connsiteX3" fmla="*/ 4562278 w 4831130"/>
              <a:gd name="connsiteY3" fmla="*/ 4078390 h 4078390"/>
              <a:gd name="connsiteX4" fmla="*/ 0 w 4831130"/>
              <a:gd name="connsiteY4" fmla="*/ 4078390 h 4078390"/>
              <a:gd name="connsiteX5" fmla="*/ 0 w 4831130"/>
              <a:gd name="connsiteY5" fmla="*/ 777181 h 4078390"/>
              <a:gd name="connsiteX6" fmla="*/ 133752 w 4831130"/>
              <a:gd name="connsiteY6" fmla="*/ 655619 h 4078390"/>
              <a:gd name="connsiteX7" fmla="*/ 1960035 w 4831130"/>
              <a:gd name="connsiteY7" fmla="*/ 0 h 4078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1130" h="4078390">
                <a:moveTo>
                  <a:pt x="1960035" y="0"/>
                </a:moveTo>
                <a:cubicBezTo>
                  <a:pt x="3545697" y="0"/>
                  <a:pt x="4831130" y="1285433"/>
                  <a:pt x="4831130" y="2871095"/>
                </a:cubicBezTo>
                <a:cubicBezTo>
                  <a:pt x="4831130" y="3267511"/>
                  <a:pt x="4750791" y="3645162"/>
                  <a:pt x="4605505" y="3988655"/>
                </a:cubicBezTo>
                <a:lnTo>
                  <a:pt x="4562278" y="4078390"/>
                </a:lnTo>
                <a:lnTo>
                  <a:pt x="0" y="4078390"/>
                </a:lnTo>
                <a:lnTo>
                  <a:pt x="0" y="777181"/>
                </a:lnTo>
                <a:lnTo>
                  <a:pt x="133752" y="655619"/>
                </a:lnTo>
                <a:cubicBezTo>
                  <a:pt x="630047" y="246040"/>
                  <a:pt x="1266308" y="0"/>
                  <a:pt x="1960035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: Shape 19">
            <a:extLst>
              <a:ext uri="{FF2B5EF4-FFF2-40B4-BE49-F238E27FC236}">
                <a16:creationId xmlns:a16="http://schemas.microsoft.com/office/drawing/2014/main" id="{C64EAE84-A813-4501-BC71-DBD14BA02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59782" y="1"/>
            <a:ext cx="4195674" cy="3095741"/>
          </a:xfrm>
          <a:custGeom>
            <a:avLst/>
            <a:gdLst>
              <a:gd name="connsiteX0" fmla="*/ 252211 w 4195674"/>
              <a:gd name="connsiteY0" fmla="*/ 0 h 3095741"/>
              <a:gd name="connsiteX1" fmla="*/ 3943464 w 4195674"/>
              <a:gd name="connsiteY1" fmla="*/ 0 h 3095741"/>
              <a:gd name="connsiteX2" fmla="*/ 4030816 w 4195674"/>
              <a:gd name="connsiteY2" fmla="*/ 181331 h 3095741"/>
              <a:gd name="connsiteX3" fmla="*/ 4195674 w 4195674"/>
              <a:gd name="connsiteY3" fmla="*/ 997904 h 3095741"/>
              <a:gd name="connsiteX4" fmla="*/ 2097837 w 4195674"/>
              <a:gd name="connsiteY4" fmla="*/ 3095741 h 3095741"/>
              <a:gd name="connsiteX5" fmla="*/ 0 w 4195674"/>
              <a:gd name="connsiteY5" fmla="*/ 997904 h 3095741"/>
              <a:gd name="connsiteX6" fmla="*/ 164859 w 4195674"/>
              <a:gd name="connsiteY6" fmla="*/ 181331 h 309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5674" h="3095741">
                <a:moveTo>
                  <a:pt x="252211" y="0"/>
                </a:moveTo>
                <a:lnTo>
                  <a:pt x="3943464" y="0"/>
                </a:lnTo>
                <a:lnTo>
                  <a:pt x="4030816" y="181331"/>
                </a:lnTo>
                <a:cubicBezTo>
                  <a:pt x="4136972" y="432313"/>
                  <a:pt x="4195674" y="708253"/>
                  <a:pt x="4195674" y="997904"/>
                </a:cubicBezTo>
                <a:cubicBezTo>
                  <a:pt x="4195674" y="2156507"/>
                  <a:pt x="3256440" y="3095741"/>
                  <a:pt x="2097837" y="3095741"/>
                </a:cubicBezTo>
                <a:cubicBezTo>
                  <a:pt x="939234" y="3095741"/>
                  <a:pt x="0" y="2156507"/>
                  <a:pt x="0" y="997904"/>
                </a:cubicBezTo>
                <a:cubicBezTo>
                  <a:pt x="0" y="708253"/>
                  <a:pt x="58702" y="432313"/>
                  <a:pt x="164859" y="1813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 descr="Jack-O-Lantern with solid fill">
            <a:extLst>
              <a:ext uri="{FF2B5EF4-FFF2-40B4-BE49-F238E27FC236}">
                <a16:creationId xmlns:a16="http://schemas.microsoft.com/office/drawing/2014/main" id="{2019BB86-295F-4417-8F87-8A9017DFF2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6211" y="165871"/>
            <a:ext cx="2353922" cy="235392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5" cy="2913872"/>
          </a:xfrm>
        </p:spPr>
        <p:txBody>
          <a:bodyPr anchor="t">
            <a:normAutofit/>
          </a:bodyPr>
          <a:lstStyle/>
          <a:p>
            <a:r>
              <a:rPr lang="en-GB" sz="2000"/>
              <a:t>Mattress Amnesty during October </a:t>
            </a:r>
          </a:p>
          <a:p>
            <a:r>
              <a:rPr lang="en-GB" sz="2000"/>
              <a:t>Bulky Waste for Re-Use Collection last week of October</a:t>
            </a:r>
          </a:p>
          <a:p>
            <a:r>
              <a:rPr lang="en-GB" sz="2000"/>
              <a:t>Removal of stockpiles prior to Halloween</a:t>
            </a:r>
          </a:p>
          <a:p>
            <a:r>
              <a:rPr lang="en-GB" sz="2000"/>
              <a:t>Campaign by Communications &amp; Awareness</a:t>
            </a:r>
            <a:endParaRPr lang="en-IE" sz="2000"/>
          </a:p>
        </p:txBody>
      </p:sp>
      <p:pic>
        <p:nvPicPr>
          <p:cNvPr id="7" name="Graphic 6" descr="Spooky house with solid fill">
            <a:extLst>
              <a:ext uri="{FF2B5EF4-FFF2-40B4-BE49-F238E27FC236}">
                <a16:creationId xmlns:a16="http://schemas.microsoft.com/office/drawing/2014/main" id="{AAEF349D-F285-4354-AF33-4ED49BAD25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5154" y="3684772"/>
            <a:ext cx="2752751" cy="2752751"/>
          </a:xfrm>
          <a:prstGeom prst="rect">
            <a:avLst/>
          </a:prstGeom>
        </p:spPr>
      </p:pic>
      <p:sp>
        <p:nvSpPr>
          <p:cNvPr id="22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58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030" y="1209220"/>
            <a:ext cx="9147940" cy="23372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1869" y="2383077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4364" y="226546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4834" y="253720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053" y="2832967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72266" y="28039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3405" y="324249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12188952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January to June 2021</vt:lpstr>
      <vt:lpstr> Litter Management Plan 2020-2022 </vt:lpstr>
      <vt:lpstr>Litter &amp; Waste Enforcement</vt:lpstr>
      <vt:lpstr>Litter &amp; Waste Enforcement</vt:lpstr>
      <vt:lpstr>Public Realm</vt:lpstr>
      <vt:lpstr>Communication and Awareness</vt:lpstr>
      <vt:lpstr>Halloween 2021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Ita Kenny</cp:lastModifiedBy>
  <cp:revision>8</cp:revision>
  <dcterms:created xsi:type="dcterms:W3CDTF">2021-02-09T11:25:11Z</dcterms:created>
  <dcterms:modified xsi:type="dcterms:W3CDTF">2021-09-13T10:09:08Z</dcterms:modified>
</cp:coreProperties>
</file>