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359" r:id="rId3"/>
    <p:sldId id="321" r:id="rId4"/>
    <p:sldId id="334" r:id="rId5"/>
    <p:sldId id="335" r:id="rId6"/>
    <p:sldId id="337" r:id="rId7"/>
    <p:sldId id="350" r:id="rId8"/>
    <p:sldId id="341" r:id="rId9"/>
    <p:sldId id="342" r:id="rId10"/>
    <p:sldId id="344" r:id="rId11"/>
    <p:sldId id="346" r:id="rId12"/>
    <p:sldId id="315" r:id="rId13"/>
    <p:sldId id="349" r:id="rId14"/>
    <p:sldId id="351" r:id="rId15"/>
    <p:sldId id="352" r:id="rId16"/>
    <p:sldId id="353" r:id="rId17"/>
    <p:sldId id="354" r:id="rId18"/>
    <p:sldId id="355" r:id="rId19"/>
    <p:sldId id="356" r:id="rId20"/>
    <p:sldId id="3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snapToGrid="0">
      <p:cViewPr varScale="1">
        <p:scale>
          <a:sx n="63" d="100"/>
          <a:sy n="63" d="100"/>
        </p:scale>
        <p:origin x="48" y="-2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C4DB-A799-48D2-905F-8139981C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F29DCC-D06B-493C-9495-BD511F3BC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1BE5B0A-BC7B-4651-8A08-521C47516216}"/>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C7E21462-9FAB-456D-917B-CE4FA242D1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6FA627-EB8F-42F4-88AE-2ABA16FFDF46}"/>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409262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BC9-2D19-413C-9489-1650D9CE435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3872451-3C04-436A-8A0F-472AD4CDD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52F68E-5B08-4EBA-BE57-ACD747BC7971}"/>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C564206F-BB29-4F3D-8CA8-F18AF62188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F56C06-3628-4AE5-86FD-794AC550CABB}"/>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1787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D0A0C-6B87-4209-863F-995C0126C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CD0AC82-9B98-45D5-A0DD-6431883A4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7B76E10-9BAD-479A-BF59-06F400C302B4}"/>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C2AB2656-B6D1-47B5-BA25-9BE350D495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4A0E91-4703-4A80-A34A-553BD4CF26D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05546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645-4163-4043-8218-79779C5EEB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C755481-76CA-40EA-9A07-6B83EA5F1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51124F-2BCD-4FBE-AF21-99DBD81B2AC4}"/>
              </a:ext>
            </a:extLst>
          </p:cNvPr>
          <p:cNvSpPr>
            <a:spLocks noGrp="1"/>
          </p:cNvSpPr>
          <p:nvPr>
            <p:ph type="dt" sz="half" idx="10"/>
          </p:nvPr>
        </p:nvSpPr>
        <p:spPr/>
        <p:txBody>
          <a:bodyPr/>
          <a:lstStyle/>
          <a:p>
            <a:fld id="{AF8D6AED-0A0C-4636-8B2C-00DD65D06992}" type="datetimeFigureOut">
              <a:rPr lang="en-IE" smtClean="0"/>
              <a:t>02/09/2021</a:t>
            </a:fld>
            <a:endParaRPr lang="en-IE"/>
          </a:p>
        </p:txBody>
      </p:sp>
      <p:sp>
        <p:nvSpPr>
          <p:cNvPr id="5" name="Footer Placeholder 4">
            <a:extLst>
              <a:ext uri="{FF2B5EF4-FFF2-40B4-BE49-F238E27FC236}">
                <a16:creationId xmlns:a16="http://schemas.microsoft.com/office/drawing/2014/main" id="{BF3DB88A-43AE-4325-8DE0-D77ADA4B91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7DDEC4-7ACB-494E-91C8-728B30297647}"/>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358704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2289-1332-4431-9040-949B95B74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DCF1E9-2F76-4F1F-BABD-C39ED3EDE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F21C76-D309-4B36-B5A4-BCB25716155D}"/>
              </a:ext>
            </a:extLst>
          </p:cNvPr>
          <p:cNvSpPr>
            <a:spLocks noGrp="1"/>
          </p:cNvSpPr>
          <p:nvPr>
            <p:ph type="dt" sz="half" idx="10"/>
          </p:nvPr>
        </p:nvSpPr>
        <p:spPr/>
        <p:txBody>
          <a:bodyPr/>
          <a:lstStyle/>
          <a:p>
            <a:fld id="{AF8D6AED-0A0C-4636-8B2C-00DD65D06992}" type="datetimeFigureOut">
              <a:rPr lang="en-IE" smtClean="0"/>
              <a:t>02/09/2021</a:t>
            </a:fld>
            <a:endParaRPr lang="en-IE"/>
          </a:p>
        </p:txBody>
      </p:sp>
      <p:sp>
        <p:nvSpPr>
          <p:cNvPr id="5" name="Footer Placeholder 4">
            <a:extLst>
              <a:ext uri="{FF2B5EF4-FFF2-40B4-BE49-F238E27FC236}">
                <a16:creationId xmlns:a16="http://schemas.microsoft.com/office/drawing/2014/main" id="{6165EEB7-B2CA-43A3-9B4B-F702E4E9A2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A740DA-7982-44B8-A055-784537B23782}"/>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253708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E653-5B8E-45F2-A16E-F948109EB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5EA6C3F-A45F-442B-875A-A68162655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AE4A2F-262D-4B68-BFBF-4739FAB04DCE}"/>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A7A061D4-A7EE-4A79-998E-4DE718E72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1EAB69-EB1D-4F15-A698-39334F00F46D}"/>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9295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3CBF-3C5D-4805-80A3-0A45B4F7A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10A1E9D-A01F-4F7E-996A-B731C7339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D64CE-1792-4BFC-8F05-A8FFF198BDBE}"/>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2FBA07E5-CA89-49E5-825D-6D3CD2B449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CD997-A109-4813-B111-2BF8214B2B91}"/>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378017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5B68-791C-479A-9545-26946F1FB6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186C14-37B9-4E9B-8EF9-BC10AA7B6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1FBF15-E797-4A83-A24D-28EF1525E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C64DDD-86F8-4AF7-9F7E-1319EB50DC06}"/>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6" name="Footer Placeholder 5">
            <a:extLst>
              <a:ext uri="{FF2B5EF4-FFF2-40B4-BE49-F238E27FC236}">
                <a16:creationId xmlns:a16="http://schemas.microsoft.com/office/drawing/2014/main" id="{1417A61D-ED3A-4791-BF96-7D57B4B934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255807-5CEF-4CE5-8353-0F366CA4D3E9}"/>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622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16CA-025F-4231-BDAD-120EC430D8D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E0547E-0883-42BB-B478-E55F6ED3B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3344A-54C5-4B8F-BCB3-3E298F560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1D44D66-ECE8-4E06-AACB-426C3CC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AE58C-149B-40A9-AAE0-26F2BB3A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AA7EDD4-80BA-4216-8622-D4716978202F}"/>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8" name="Footer Placeholder 7">
            <a:extLst>
              <a:ext uri="{FF2B5EF4-FFF2-40B4-BE49-F238E27FC236}">
                <a16:creationId xmlns:a16="http://schemas.microsoft.com/office/drawing/2014/main" id="{61DD2F87-92A4-4E61-98EE-5347B2E540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65CC1A-980F-48D0-9281-80614F39796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8784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9490-E2F1-4D43-A819-B0C0FF87550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D35EA2-B7DD-4347-B556-781F4F3DF453}"/>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4" name="Footer Placeholder 3">
            <a:extLst>
              <a:ext uri="{FF2B5EF4-FFF2-40B4-BE49-F238E27FC236}">
                <a16:creationId xmlns:a16="http://schemas.microsoft.com/office/drawing/2014/main" id="{E219A313-F7E6-4D25-A018-75737EDE889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3B0B791-0377-4124-B80F-202F0E1E452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743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0D469-4AE1-4161-A29E-4FD1E8AFACE1}"/>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3" name="Footer Placeholder 2">
            <a:extLst>
              <a:ext uri="{FF2B5EF4-FFF2-40B4-BE49-F238E27FC236}">
                <a16:creationId xmlns:a16="http://schemas.microsoft.com/office/drawing/2014/main" id="{D30BF3A1-E7E7-4FCB-AF6C-97996DDD29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FF29CB-2193-482A-A738-18D22152F92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076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2525-FE97-4EE5-A04C-F8608B83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CAAC48-31A7-490E-9F12-8F1910083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4829112-C051-4933-9555-378E47B9E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3DDF-DC07-4FAC-9662-088904F35BA3}"/>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6" name="Footer Placeholder 5">
            <a:extLst>
              <a:ext uri="{FF2B5EF4-FFF2-40B4-BE49-F238E27FC236}">
                <a16:creationId xmlns:a16="http://schemas.microsoft.com/office/drawing/2014/main" id="{353B0B4E-CF69-4F0F-BBBC-ABCFEC2F46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55D5F9-1A30-445C-B36E-3330FFB227E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28112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56F-C0DD-4437-A02A-89816BCF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4AD4DE3-BD3E-468A-AA90-F0E0F3E3D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6054701-91E9-4D04-868A-BBCD0A66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3A49-5A3D-4C39-AEF1-CDE0E876CCC6}"/>
              </a:ext>
            </a:extLst>
          </p:cNvPr>
          <p:cNvSpPr>
            <a:spLocks noGrp="1"/>
          </p:cNvSpPr>
          <p:nvPr>
            <p:ph type="dt" sz="half" idx="10"/>
          </p:nvPr>
        </p:nvSpPr>
        <p:spPr/>
        <p:txBody>
          <a:bodyPr/>
          <a:lstStyle/>
          <a:p>
            <a:fld id="{725AC7FF-B1D6-468A-BD88-07CE891082F4}" type="datetimeFigureOut">
              <a:rPr lang="en-IE" smtClean="0"/>
              <a:t>02/09/2021</a:t>
            </a:fld>
            <a:endParaRPr lang="en-IE"/>
          </a:p>
        </p:txBody>
      </p:sp>
      <p:sp>
        <p:nvSpPr>
          <p:cNvPr id="6" name="Footer Placeholder 5">
            <a:extLst>
              <a:ext uri="{FF2B5EF4-FFF2-40B4-BE49-F238E27FC236}">
                <a16:creationId xmlns:a16="http://schemas.microsoft.com/office/drawing/2014/main" id="{B20420EB-C984-4228-84C8-B2BD70B335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582BBB-F10C-4E2A-B80D-30A31CE95B5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763972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23D6-D4B7-439B-A711-A31E0DE1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BAEB0C-AC2A-499A-939E-E6A63C822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4E611-6F62-4578-8AC4-D25238DC2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AC7FF-B1D6-468A-BD88-07CE891082F4}" type="datetimeFigureOut">
              <a:rPr lang="en-IE" smtClean="0"/>
              <a:t>02/09/2021</a:t>
            </a:fld>
            <a:endParaRPr lang="en-IE"/>
          </a:p>
        </p:txBody>
      </p:sp>
      <p:sp>
        <p:nvSpPr>
          <p:cNvPr id="5" name="Footer Placeholder 4">
            <a:extLst>
              <a:ext uri="{FF2B5EF4-FFF2-40B4-BE49-F238E27FC236}">
                <a16:creationId xmlns:a16="http://schemas.microsoft.com/office/drawing/2014/main" id="{B5A50AEC-260B-4F08-B500-465B75F7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B83BCE-3CFF-4FA1-8856-971CA6E44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110C-7830-4FED-BF08-84DB6BB69580}" type="slidenum">
              <a:rPr lang="en-IE" smtClean="0"/>
              <a:t>‹#›</a:t>
            </a:fld>
            <a:endParaRPr lang="en-IE"/>
          </a:p>
        </p:txBody>
      </p:sp>
    </p:spTree>
    <p:extLst>
      <p:ext uri="{BB962C8B-B14F-4D97-AF65-F5344CB8AC3E}">
        <p14:creationId xmlns:p14="http://schemas.microsoft.com/office/powerpoint/2010/main" val="37000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7507F-D9A7-484D-A3CA-9BDF32EF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D1696B9-79D3-459A-8E7A-C4D8BD412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277F6-2C25-4D00-B931-46A4EEB80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D6AED-0A0C-4636-8B2C-00DD65D06992}" type="datetimeFigureOut">
              <a:rPr lang="en-IE" smtClean="0"/>
              <a:t>02/09/2021</a:t>
            </a:fld>
            <a:endParaRPr lang="en-IE"/>
          </a:p>
        </p:txBody>
      </p:sp>
      <p:sp>
        <p:nvSpPr>
          <p:cNvPr id="5" name="Footer Placeholder 4">
            <a:extLst>
              <a:ext uri="{FF2B5EF4-FFF2-40B4-BE49-F238E27FC236}">
                <a16:creationId xmlns:a16="http://schemas.microsoft.com/office/drawing/2014/main" id="{1F2A656C-7AE0-40E7-B09E-874EFA6F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009997B-473F-4AC2-BFC0-3FA4D259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7167-DA75-4E43-BEA7-160F675436CB}" type="slidenum">
              <a:rPr lang="en-IE" smtClean="0"/>
              <a:t>‹#›</a:t>
            </a:fld>
            <a:endParaRPr lang="en-IE"/>
          </a:p>
        </p:txBody>
      </p:sp>
    </p:spTree>
    <p:extLst>
      <p:ext uri="{BB962C8B-B14F-4D97-AF65-F5344CB8AC3E}">
        <p14:creationId xmlns:p14="http://schemas.microsoft.com/office/powerpoint/2010/main" val="43380906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consult.sdublincoco.i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dcc.ie/en/devplan2022/"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onsult.sdublincoco.ie/en/consultation/draft-south-dublin-county-development-plan-2022-2028/chapter/appendix-4-green-infrastructure-local-objectives-and-case-studies" TargetMode="External"/><Relationship Id="rId4" Type="http://schemas.openxmlformats.org/officeDocument/2006/relationships/hyperlink" Target="https://consult.sdublincoco.ie/en/consultation/draft-south-dublin-county-development-plan-2022-2028/chapter/chapter-4-green-infrastructur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301116" y="3509402"/>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66668" y="3603"/>
            <a:ext cx="7555832" cy="3383280"/>
          </a:xfrm>
          <a:prstGeom prst="rect">
            <a:avLst/>
          </a:prstGeom>
        </p:spPr>
      </p:pic>
      <p:sp useBgFill="1">
        <p:nvSpPr>
          <p:cNvPr id="50" name="Freeform: Shape 49">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33547" y="3685871"/>
            <a:ext cx="5793829" cy="2211092"/>
          </a:xfrm>
        </p:spPr>
        <p:txBody>
          <a:bodyPr anchor="t">
            <a:normAutofit/>
          </a:bodyPr>
          <a:lstStyle/>
          <a:p>
            <a:pPr algn="l"/>
            <a:r>
              <a:rPr lang="en-IE" sz="2800" dirty="0"/>
              <a:t>Parks and Open Space (POS) Strategy</a:t>
            </a:r>
            <a:br>
              <a:rPr lang="en-IE" sz="2800" dirty="0"/>
            </a:br>
            <a:r>
              <a:rPr lang="en-IE" sz="2800" dirty="0"/>
              <a:t>Update </a:t>
            </a: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30631" y="6145467"/>
            <a:ext cx="4007449" cy="1343972"/>
          </a:xfrm>
        </p:spPr>
        <p:txBody>
          <a:bodyPr>
            <a:normAutofit/>
          </a:bodyPr>
          <a:lstStyle/>
          <a:p>
            <a:pPr algn="l"/>
            <a:r>
              <a:rPr lang="en-IE" sz="1800" dirty="0"/>
              <a:t>07 09 2021</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177640" y="302591"/>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IE" sz="2800" dirty="0"/>
              <a:t>Green Infrastructure (GI) Strategy</a:t>
            </a:r>
            <a:br>
              <a:rPr lang="en-IE" sz="2800" dirty="0"/>
            </a:br>
            <a:r>
              <a:rPr lang="en-IE" sz="2800" dirty="0"/>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
        <p:nvSpPr>
          <p:cNvPr id="10" name="Subtitle 2">
            <a:extLst>
              <a:ext uri="{FF2B5EF4-FFF2-40B4-BE49-F238E27FC236}">
                <a16:creationId xmlns:a16="http://schemas.microsoft.com/office/drawing/2014/main" id="{013EDF48-F59F-41FA-B7AA-E21DFAABC626}"/>
              </a:ext>
            </a:extLst>
          </p:cNvPr>
          <p:cNvSpPr txBox="1">
            <a:spLocks/>
          </p:cNvSpPr>
          <p:nvPr/>
        </p:nvSpPr>
        <p:spPr>
          <a:xfrm>
            <a:off x="321733" y="5754748"/>
            <a:ext cx="4007449" cy="1343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dirty="0"/>
              <a:t>Update to EWCC SPC</a:t>
            </a:r>
          </a:p>
        </p:txBody>
      </p:sp>
    </p:spTree>
    <p:extLst>
      <p:ext uri="{BB962C8B-B14F-4D97-AF65-F5344CB8AC3E}">
        <p14:creationId xmlns:p14="http://schemas.microsoft.com/office/powerpoint/2010/main" val="1922777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4">
            <a:extLst>
              <a:ext uri="{FF2B5EF4-FFF2-40B4-BE49-F238E27FC236}">
                <a16:creationId xmlns:a16="http://schemas.microsoft.com/office/drawing/2014/main" id="{2A59488F-36BD-4700-BC85-CA814EA5716F}"/>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a:lnSpc>
                <a:spcPct val="90000"/>
              </a:lnSpc>
              <a:spcBef>
                <a:spcPct val="0"/>
              </a:spcBef>
              <a:spcAft>
                <a:spcPct val="35000"/>
              </a:spcAft>
            </a:pPr>
            <a:r>
              <a:rPr lang="en-US" sz="3700">
                <a:solidFill>
                  <a:schemeClr val="tx1"/>
                </a:solidFill>
                <a:latin typeface="+mj-lt"/>
                <a:ea typeface="+mj-ea"/>
                <a:cs typeface="+mj-cs"/>
              </a:rPr>
              <a:t>GI Strategy-Landscape, Natural, Cultural and Built Heritage </a:t>
            </a:r>
          </a:p>
          <a:p>
            <a:pPr marL="0" lvl="0" indent="0">
              <a:lnSpc>
                <a:spcPct val="90000"/>
              </a:lnSpc>
              <a:spcBef>
                <a:spcPct val="0"/>
              </a:spcBef>
              <a:spcAft>
                <a:spcPct val="35000"/>
              </a:spcAft>
            </a:pPr>
            <a:endParaRPr lang="en-US" sz="3700">
              <a:solidFill>
                <a:schemeClr val="tx1"/>
              </a:solidFill>
              <a:latin typeface="+mj-lt"/>
              <a:ea typeface="+mj-ea"/>
              <a:cs typeface="+mj-cs"/>
            </a:endParaRP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2322576"/>
            <a:ext cx="6172200" cy="3858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400" b="1" dirty="0">
                <a:solidFill>
                  <a:schemeClr val="tx1"/>
                </a:solidFill>
              </a:rPr>
              <a:t>Policy GI7: Landscape, Natural, Cultural and Built Heritage </a:t>
            </a:r>
          </a:p>
          <a:p>
            <a:pPr indent="-228600">
              <a:lnSpc>
                <a:spcPct val="90000"/>
              </a:lnSpc>
              <a:spcBef>
                <a:spcPct val="0"/>
              </a:spcBef>
              <a:spcAft>
                <a:spcPct val="35000"/>
              </a:spcAft>
              <a:buFont typeface="Arial" panose="020B0604020202020204" pitchFamily="34" charset="0"/>
              <a:buChar char="•"/>
            </a:pPr>
            <a:endParaRPr lang="en-US" sz="2400" b="1" dirty="0">
              <a:solidFill>
                <a:schemeClr val="tx1"/>
              </a:solidFill>
            </a:endParaRPr>
          </a:p>
          <a:p>
            <a:pPr>
              <a:lnSpc>
                <a:spcPct val="90000"/>
              </a:lnSpc>
              <a:spcBef>
                <a:spcPct val="0"/>
              </a:spcBef>
              <a:spcAft>
                <a:spcPct val="35000"/>
              </a:spcAft>
            </a:pPr>
            <a:r>
              <a:rPr lang="en-US" sz="2400" dirty="0">
                <a:solidFill>
                  <a:schemeClr val="tx1"/>
                </a:solidFill>
              </a:rPr>
              <a:t>Protect, conserve and enhance landscape, natural, cultural and built heritage features, and support the objectives and actions of the County Heritage Plan. </a:t>
            </a: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p:txBody>
      </p:sp>
      <p:sp>
        <p:nvSpPr>
          <p:cNvPr id="2" name="TextBox 1">
            <a:extLst>
              <a:ext uri="{FF2B5EF4-FFF2-40B4-BE49-F238E27FC236}">
                <a16:creationId xmlns:a16="http://schemas.microsoft.com/office/drawing/2014/main" id="{57BBA3EC-703D-4CD4-9FE2-4207198DDAE7}"/>
              </a:ext>
            </a:extLst>
          </p:cNvPr>
          <p:cNvSpPr txBox="1"/>
          <p:nvPr/>
        </p:nvSpPr>
        <p:spPr>
          <a:xfrm>
            <a:off x="4984251" y="1371067"/>
            <a:ext cx="6880284" cy="5201430"/>
          </a:xfrm>
          <a:prstGeom prst="rect">
            <a:avLst/>
          </a:prstGeom>
        </p:spPr>
        <p:txBody>
          <a:bodyPr vert="horz" lIns="91440" tIns="45720" rIns="91440" bIns="45720" rtlCol="0">
            <a:normAutofit/>
          </a:bodyPr>
          <a:lstStyle/>
          <a:p>
            <a:pPr algn="l"/>
            <a:endParaRPr lang="en-IE" sz="18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36962601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13023F-8528-4111-8C15-F91D0E6BE658}"/>
              </a:ext>
            </a:extLst>
          </p:cNvPr>
          <p:cNvSpPr/>
          <p:nvPr/>
        </p:nvSpPr>
        <p:spPr>
          <a:xfrm>
            <a:off x="630935" y="1197617"/>
            <a:ext cx="6234541" cy="5251309"/>
          </a:xfrm>
          <a:prstGeom prst="rect">
            <a:avLst/>
          </a:prstGeom>
        </p:spPr>
        <p:txBody>
          <a:bodyPr vert="horz" lIns="91440" tIns="45720" rIns="91440" bIns="45720" rtlCol="0" anchor="t">
            <a:noAutofit/>
          </a:bodyPr>
          <a:lstStyle/>
          <a:p>
            <a:pPr>
              <a:lnSpc>
                <a:spcPct val="90000"/>
              </a:lnSpc>
              <a:spcAft>
                <a:spcPts val="600"/>
              </a:spcAft>
            </a:pPr>
            <a:r>
              <a:rPr lang="en-US" sz="1400" b="1" dirty="0">
                <a:effectLst/>
              </a:rPr>
              <a:t>GI Cores serve as anchors within the network. </a:t>
            </a:r>
          </a:p>
          <a:p>
            <a:pPr>
              <a:lnSpc>
                <a:spcPct val="90000"/>
              </a:lnSpc>
              <a:spcAft>
                <a:spcPts val="600"/>
              </a:spcAft>
            </a:pPr>
            <a:r>
              <a:rPr lang="en-US" sz="1400" b="1" dirty="0"/>
              <a:t>T</a:t>
            </a:r>
            <a:r>
              <a:rPr lang="en-US" sz="1400" dirty="0">
                <a:effectLst/>
              </a:rPr>
              <a:t>hey are ecological resources of regional / national importance, and / or high levels of outstanding amenity and act as points of origin / destination for wildlife at which essential ecological processes occur.</a:t>
            </a:r>
          </a:p>
          <a:p>
            <a:pPr>
              <a:lnSpc>
                <a:spcPct val="90000"/>
              </a:lnSpc>
              <a:spcAft>
                <a:spcPts val="600"/>
              </a:spcAft>
            </a:pPr>
            <a:r>
              <a:rPr lang="en-US" sz="1400" b="1" u="sng" dirty="0"/>
              <a:t>Dublin Mountains, Liffey Valley, Grand Canal, Regional Parks.</a:t>
            </a:r>
            <a:endParaRPr lang="en-US" sz="1400" b="1" u="sng" dirty="0">
              <a:effectLst/>
            </a:endParaRPr>
          </a:p>
          <a:p>
            <a:pPr indent="-228600">
              <a:lnSpc>
                <a:spcPct val="90000"/>
              </a:lnSpc>
              <a:spcAft>
                <a:spcPts val="600"/>
              </a:spcAft>
              <a:buFont typeface="Arial" panose="020B0604020202020204" pitchFamily="34" charset="0"/>
              <a:buChar char="•"/>
            </a:pPr>
            <a:endParaRPr lang="en-US" sz="1400" dirty="0">
              <a:effectLst/>
            </a:endParaRPr>
          </a:p>
          <a:p>
            <a:pPr>
              <a:lnSpc>
                <a:spcPct val="90000"/>
              </a:lnSpc>
              <a:spcAft>
                <a:spcPts val="600"/>
              </a:spcAft>
            </a:pPr>
            <a:r>
              <a:rPr lang="en-US" sz="1400" b="1" dirty="0">
                <a:effectLst/>
              </a:rPr>
              <a:t>GI Corridors are physical links that tie the network together. </a:t>
            </a:r>
          </a:p>
          <a:p>
            <a:pPr>
              <a:lnSpc>
                <a:spcPct val="90000"/>
              </a:lnSpc>
              <a:spcAft>
                <a:spcPts val="600"/>
              </a:spcAft>
            </a:pPr>
            <a:r>
              <a:rPr lang="en-US" sz="1400" dirty="0">
                <a:effectLst/>
              </a:rPr>
              <a:t>They provide for movement of flora and fauna between GI Cores. Primary GI Corridors operate at the regional level; linking GI Cores within and beyond our own county. Local GI Corridors link Cores or Corridors within our county at a more local level.</a:t>
            </a:r>
            <a:endParaRPr lang="en-US" sz="1400" b="1" u="sng" dirty="0">
              <a:effectLst/>
            </a:endParaRPr>
          </a:p>
          <a:p>
            <a:pPr>
              <a:lnSpc>
                <a:spcPct val="90000"/>
              </a:lnSpc>
              <a:spcAft>
                <a:spcPts val="600"/>
              </a:spcAft>
            </a:pPr>
            <a:r>
              <a:rPr lang="en-US" sz="1400" b="1" u="sng" dirty="0">
                <a:effectLst/>
              </a:rPr>
              <a:t>Primary </a:t>
            </a:r>
            <a:r>
              <a:rPr lang="en-US" sz="1400" b="1" u="sng" dirty="0"/>
              <a:t>GI Corridors: </a:t>
            </a:r>
            <a:r>
              <a:rPr lang="en-US" sz="1400" b="1" u="sng" dirty="0" err="1">
                <a:effectLst/>
              </a:rPr>
              <a:t>Camac</a:t>
            </a:r>
            <a:r>
              <a:rPr lang="en-US" sz="1400" b="1" u="sng" dirty="0">
                <a:effectLst/>
              </a:rPr>
              <a:t> </a:t>
            </a:r>
            <a:r>
              <a:rPr lang="en-US" sz="1400" b="1" u="sng" dirty="0"/>
              <a:t>Va</a:t>
            </a:r>
            <a:r>
              <a:rPr lang="en-US" sz="1400" b="1" u="sng" dirty="0">
                <a:effectLst/>
              </a:rPr>
              <a:t>lley, Dodder Valley, Rural </a:t>
            </a:r>
            <a:r>
              <a:rPr lang="en-US" sz="1400" b="1" u="sng" dirty="0"/>
              <a:t>F</a:t>
            </a:r>
            <a:r>
              <a:rPr lang="en-US" sz="1400" b="1" u="sng" dirty="0">
                <a:effectLst/>
              </a:rPr>
              <a:t>ringe</a:t>
            </a:r>
          </a:p>
          <a:p>
            <a:pPr>
              <a:lnSpc>
                <a:spcPct val="90000"/>
              </a:lnSpc>
              <a:spcAft>
                <a:spcPts val="600"/>
              </a:spcAft>
            </a:pPr>
            <a:r>
              <a:rPr lang="en-US" sz="1400" b="1" u="sng" dirty="0"/>
              <a:t>Local GI Corridors: </a:t>
            </a:r>
            <a:r>
              <a:rPr lang="en-US" sz="1400" b="1" u="sng" dirty="0" err="1"/>
              <a:t>Griffeen</a:t>
            </a:r>
            <a:r>
              <a:rPr lang="en-US" sz="1400" b="1" u="sng" dirty="0"/>
              <a:t> River Valley, tributaries of the Dodder River.</a:t>
            </a:r>
            <a:endParaRPr lang="en-US" sz="1400" b="1" u="sng" dirty="0">
              <a:effectLst/>
            </a:endParaRPr>
          </a:p>
          <a:p>
            <a:pPr indent="-228600">
              <a:lnSpc>
                <a:spcPct val="90000"/>
              </a:lnSpc>
              <a:spcAft>
                <a:spcPts val="600"/>
              </a:spcAft>
              <a:buFont typeface="Arial" panose="020B0604020202020204" pitchFamily="34" charset="0"/>
              <a:buChar char="•"/>
            </a:pPr>
            <a:endParaRPr lang="en-US" sz="1400" dirty="0">
              <a:effectLst/>
            </a:endParaRPr>
          </a:p>
          <a:p>
            <a:pPr>
              <a:lnSpc>
                <a:spcPct val="90000"/>
              </a:lnSpc>
              <a:spcAft>
                <a:spcPts val="600"/>
              </a:spcAft>
            </a:pPr>
            <a:r>
              <a:rPr lang="en-US" sz="1400" b="1" dirty="0">
                <a:effectLst/>
              </a:rPr>
              <a:t>GI Stepping Stones are smaller areas of green space; important at the local level. </a:t>
            </a:r>
          </a:p>
          <a:p>
            <a:pPr>
              <a:lnSpc>
                <a:spcPct val="90000"/>
              </a:lnSpc>
              <a:spcAft>
                <a:spcPts val="600"/>
              </a:spcAft>
            </a:pPr>
            <a:r>
              <a:rPr lang="en-US" sz="1400" dirty="0">
                <a:effectLst/>
              </a:rPr>
              <a:t>They are discrete pieces of GI Infrastructure that are not linked to a wider network as yet but can act as alternative ecological routes, as refuges for ecology or small zones of biodiversity and amenity within an urban or hard landscape area or an area of monoculture. GI stepping stones can be improved on or linked-up over time to become local or even primary GI Corridors.</a:t>
            </a:r>
          </a:p>
          <a:p>
            <a:pPr>
              <a:lnSpc>
                <a:spcPct val="90000"/>
              </a:lnSpc>
              <a:spcAft>
                <a:spcPts val="600"/>
              </a:spcAft>
            </a:pPr>
            <a:r>
              <a:rPr lang="en-US" sz="1400" b="1" u="sng" dirty="0"/>
              <a:t>Small open space areas proximal to GI  Cores and Corridors, private gardens, hedge and ditch combinations.</a:t>
            </a:r>
            <a:endParaRPr lang="en-US" sz="1400" b="1" u="sng" dirty="0">
              <a:effectLst/>
            </a:endParaRPr>
          </a:p>
        </p:txBody>
      </p:sp>
      <p:pic>
        <p:nvPicPr>
          <p:cNvPr id="4" name="Picture 3">
            <a:extLst>
              <a:ext uri="{FF2B5EF4-FFF2-40B4-BE49-F238E27FC236}">
                <a16:creationId xmlns:a16="http://schemas.microsoft.com/office/drawing/2014/main" id="{52035304-900C-4AF7-8DA9-BD24E09CF354}"/>
              </a:ext>
            </a:extLst>
          </p:cNvPr>
          <p:cNvPicPr>
            <a:picLocks noChangeAspect="1"/>
          </p:cNvPicPr>
          <p:nvPr/>
        </p:nvPicPr>
        <p:blipFill>
          <a:blip r:embed="rId2"/>
          <a:stretch>
            <a:fillRect/>
          </a:stretch>
        </p:blipFill>
        <p:spPr>
          <a:xfrm>
            <a:off x="7274067" y="2627016"/>
            <a:ext cx="4509341" cy="3565236"/>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643278" y="576553"/>
            <a:ext cx="5257800" cy="369332"/>
          </a:xfrm>
          <a:prstGeom prst="rect">
            <a:avLst/>
          </a:prstGeom>
          <a:noFill/>
        </p:spPr>
        <p:txBody>
          <a:bodyPr wrap="square" rtlCol="0">
            <a:spAutoFit/>
          </a:bodyPr>
          <a:lstStyle/>
          <a:p>
            <a:pPr>
              <a:spcAft>
                <a:spcPts val="600"/>
              </a:spcAft>
            </a:pPr>
            <a:r>
              <a:rPr lang="en-IE" b="1" dirty="0"/>
              <a:t>Components of GI:</a:t>
            </a:r>
          </a:p>
        </p:txBody>
      </p:sp>
    </p:spTree>
    <p:extLst>
      <p:ext uri="{BB962C8B-B14F-4D97-AF65-F5344CB8AC3E}">
        <p14:creationId xmlns:p14="http://schemas.microsoft.com/office/powerpoint/2010/main" val="356440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DAAB83-2EAE-47B9-9D7F-38D13064310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GI Strategy Map</a:t>
            </a:r>
            <a:br>
              <a:rPr lang="en-US" sz="3600" kern="1200" dirty="0">
                <a:solidFill>
                  <a:srgbClr val="FFFFFF"/>
                </a:solidFill>
                <a:latin typeface="+mj-lt"/>
                <a:ea typeface="+mj-ea"/>
                <a:cs typeface="+mj-cs"/>
              </a:rPr>
            </a:br>
            <a:endParaRPr lang="en-US" sz="3600" kern="1200" dirty="0">
              <a:solidFill>
                <a:srgbClr val="FFFFFF"/>
              </a:solidFill>
              <a:latin typeface="+mj-lt"/>
              <a:ea typeface="+mj-ea"/>
              <a:cs typeface="+mj-cs"/>
            </a:endParaRPr>
          </a:p>
        </p:txBody>
      </p:sp>
      <p:pic>
        <p:nvPicPr>
          <p:cNvPr id="12" name="Picture 11">
            <a:extLst>
              <a:ext uri="{FF2B5EF4-FFF2-40B4-BE49-F238E27FC236}">
                <a16:creationId xmlns:a16="http://schemas.microsoft.com/office/drawing/2014/main" id="{33021D51-D12F-493D-8401-8103234A0DC0}"/>
              </a:ext>
            </a:extLst>
          </p:cNvPr>
          <p:cNvPicPr>
            <a:picLocks noChangeAspect="1"/>
          </p:cNvPicPr>
          <p:nvPr/>
        </p:nvPicPr>
        <p:blipFill>
          <a:blip r:embed="rId2"/>
          <a:stretch>
            <a:fillRect/>
          </a:stretch>
        </p:blipFill>
        <p:spPr>
          <a:xfrm>
            <a:off x="6123820" y="643466"/>
            <a:ext cx="4087691" cy="5568739"/>
          </a:xfrm>
          <a:prstGeom prst="rect">
            <a:avLst/>
          </a:prstGeom>
        </p:spPr>
      </p:pic>
      <p:sp>
        <p:nvSpPr>
          <p:cNvPr id="6" name="TextBox 5">
            <a:extLst>
              <a:ext uri="{FF2B5EF4-FFF2-40B4-BE49-F238E27FC236}">
                <a16:creationId xmlns:a16="http://schemas.microsoft.com/office/drawing/2014/main" id="{DB4C34AE-48B4-4E7F-AC13-800A6C687E99}"/>
              </a:ext>
            </a:extLst>
          </p:cNvPr>
          <p:cNvSpPr txBox="1"/>
          <p:nvPr/>
        </p:nvSpPr>
        <p:spPr>
          <a:xfrm>
            <a:off x="6501384" y="2121763"/>
            <a:ext cx="5129784"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700" i="1" dirty="0"/>
          </a:p>
          <a:p>
            <a:pPr indent="-228600">
              <a:lnSpc>
                <a:spcPct val="90000"/>
              </a:lnSpc>
              <a:spcAft>
                <a:spcPts val="600"/>
              </a:spcAft>
              <a:buFont typeface="Arial" panose="020B0604020202020204" pitchFamily="34" charset="0"/>
              <a:buChar char="•"/>
            </a:pPr>
            <a:endParaRPr lang="en-US" sz="1700" i="1" dirty="0"/>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64283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6585882" y="4267832"/>
            <a:ext cx="4805996" cy="1401448"/>
          </a:xfrm>
        </p:spPr>
        <p:txBody>
          <a:bodyPr anchor="t">
            <a:normAutofit/>
          </a:bodyPr>
          <a:lstStyle/>
          <a:p>
            <a:pPr algn="l"/>
            <a:r>
              <a:rPr lang="en-IE" sz="3100" dirty="0">
                <a:solidFill>
                  <a:srgbClr val="000000"/>
                </a:solidFill>
              </a:rPr>
              <a:t>Parks and Open Space (POS) Strategy Update</a:t>
            </a:r>
            <a:br>
              <a:rPr lang="en-IE" sz="3100" dirty="0">
                <a:solidFill>
                  <a:srgbClr val="000000"/>
                </a:solidFill>
              </a:rPr>
            </a:br>
            <a:endParaRPr lang="en-IE" sz="3100" dirty="0">
              <a:solidFill>
                <a:srgbClr val="000000"/>
              </a:solidFill>
            </a:endParaRPr>
          </a:p>
        </p:txBody>
      </p:sp>
      <p:sp>
        <p:nvSpPr>
          <p:cNvPr id="2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507" r="27488"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14271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a:extLst>
              <a:ext uri="{FF2B5EF4-FFF2-40B4-BE49-F238E27FC236}">
                <a16:creationId xmlns:a16="http://schemas.microsoft.com/office/drawing/2014/main" id="{E86DC68B-C821-4974-B37C-D47D37DDA8F4}"/>
              </a:ext>
            </a:extLst>
          </p:cNvPr>
          <p:cNvPicPr>
            <a:picLocks noGrp="1" noChangeAspect="1"/>
          </p:cNvPicPr>
          <p:nvPr>
            <p:ph idx="1"/>
          </p:nvPr>
        </p:nvPicPr>
        <p:blipFill rotWithShape="1">
          <a:blip r:embed="rId2"/>
          <a:srcRect r="1476" b="-3"/>
          <a:stretch/>
        </p:blipFill>
        <p:spPr>
          <a:xfrm>
            <a:off x="786385" y="2197387"/>
            <a:ext cx="5196535" cy="3903162"/>
          </a:xfrm>
          <a:prstGeom prst="rect">
            <a:avLst/>
          </a:prstGeom>
        </p:spPr>
      </p:pic>
      <p:grpSp>
        <p:nvGrpSpPr>
          <p:cNvPr id="106" name="Group 10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07" name="Freeform: Shape 10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8" name="Freeform: Shape 10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9" name="Freeform: Shape 10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0" name="Freeform: Shape 10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1" name="Freeform: Shape 11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2" name="Freeform: Shape 11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3" name="Freeform: Shape 11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5CA35C8-5D76-4EF5-B1D1-3961E017C686}"/>
              </a:ext>
            </a:extLst>
          </p:cNvPr>
          <p:cNvSpPr>
            <a:spLocks noGrp="1"/>
          </p:cNvSpPr>
          <p:nvPr>
            <p:ph type="title"/>
          </p:nvPr>
        </p:nvSpPr>
        <p:spPr>
          <a:xfrm>
            <a:off x="786384" y="576072"/>
            <a:ext cx="10377484" cy="1546533"/>
          </a:xfrm>
        </p:spPr>
        <p:txBody>
          <a:bodyPr vert="horz" lIns="91440" tIns="45720" rIns="91440" bIns="45720" rtlCol="0" anchor="t">
            <a:normAutofit/>
          </a:bodyPr>
          <a:lstStyle/>
          <a:p>
            <a:r>
              <a:rPr lang="en-US" sz="1600" kern="1200">
                <a:solidFill>
                  <a:schemeClr val="bg1"/>
                </a:solidFill>
                <a:latin typeface="+mj-lt"/>
                <a:ea typeface="+mj-ea"/>
                <a:cs typeface="+mj-cs"/>
              </a:rPr>
              <a:t>PARKS AND OPEN SPACES:</a:t>
            </a:r>
            <a:br>
              <a:rPr lang="en-US" sz="1600" i="1" kern="1200">
                <a:solidFill>
                  <a:schemeClr val="bg1"/>
                </a:solidFill>
                <a:latin typeface="+mj-lt"/>
                <a:ea typeface="+mj-ea"/>
                <a:cs typeface="+mj-cs"/>
              </a:rPr>
            </a:br>
            <a:br>
              <a:rPr lang="en-US" sz="1600" i="1" kern="1200">
                <a:solidFill>
                  <a:schemeClr val="bg1"/>
                </a:solidFill>
                <a:latin typeface="+mj-lt"/>
                <a:ea typeface="+mj-ea"/>
                <a:cs typeface="+mj-cs"/>
              </a:rPr>
            </a:br>
            <a:r>
              <a:rPr lang="en-US" sz="1600" i="1" kern="1200">
                <a:solidFill>
                  <a:schemeClr val="bg1"/>
                </a:solidFill>
                <a:latin typeface="+mj-lt"/>
                <a:ea typeface="+mj-ea"/>
                <a:cs typeface="+mj-cs"/>
              </a:rPr>
              <a:t>Are fundamental in contributing to a high quality of life for those living, working and visiting the County. </a:t>
            </a:r>
            <a:br>
              <a:rPr lang="en-US" sz="1600" i="1" kern="1200">
                <a:solidFill>
                  <a:schemeClr val="bg1"/>
                </a:solidFill>
                <a:latin typeface="+mj-lt"/>
                <a:ea typeface="+mj-ea"/>
                <a:cs typeface="+mj-cs"/>
              </a:rPr>
            </a:br>
            <a:br>
              <a:rPr lang="en-US" sz="1600" i="1" kern="1200">
                <a:solidFill>
                  <a:schemeClr val="bg1"/>
                </a:solidFill>
                <a:latin typeface="+mj-lt"/>
                <a:ea typeface="+mj-ea"/>
                <a:cs typeface="+mj-cs"/>
              </a:rPr>
            </a:br>
            <a:r>
              <a:rPr lang="en-US" sz="1600" i="1" kern="1200">
                <a:solidFill>
                  <a:schemeClr val="bg1"/>
                </a:solidFill>
                <a:latin typeface="+mj-lt"/>
                <a:ea typeface="+mj-ea"/>
                <a:cs typeface="+mj-cs"/>
              </a:rPr>
              <a:t>They provide habitats for ecological processes, a focal point for active and passive recreation, promote community interaction and help mitigate the impacts of climate change. </a:t>
            </a:r>
          </a:p>
        </p:txBody>
      </p:sp>
      <p:sp>
        <p:nvSpPr>
          <p:cNvPr id="7" name="TextBox 6">
            <a:extLst>
              <a:ext uri="{FF2B5EF4-FFF2-40B4-BE49-F238E27FC236}">
                <a16:creationId xmlns:a16="http://schemas.microsoft.com/office/drawing/2014/main" id="{AC3C6101-EB83-4231-9642-CE1E081EAE82}"/>
              </a:ext>
            </a:extLst>
          </p:cNvPr>
          <p:cNvSpPr txBox="1"/>
          <p:nvPr/>
        </p:nvSpPr>
        <p:spPr>
          <a:xfrm>
            <a:off x="6304786" y="2620884"/>
            <a:ext cx="5690902" cy="30410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bg1"/>
                </a:solidFill>
              </a:rPr>
              <a:t>Define Open Space standards</a:t>
            </a:r>
          </a:p>
          <a:p>
            <a:pPr lvl="1" indent="-228600">
              <a:lnSpc>
                <a:spcPct val="90000"/>
              </a:lnSpc>
              <a:spcAft>
                <a:spcPts val="600"/>
              </a:spcAft>
              <a:buFont typeface="Arial" panose="020B0604020202020204" pitchFamily="34" charset="0"/>
              <a:buChar char="•"/>
            </a:pPr>
            <a:r>
              <a:rPr lang="en-US" dirty="0">
                <a:solidFill>
                  <a:schemeClr val="bg1"/>
                </a:solidFill>
              </a:rPr>
              <a:t>Quantity </a:t>
            </a:r>
          </a:p>
          <a:p>
            <a:pPr lvl="1" indent="-228600">
              <a:lnSpc>
                <a:spcPct val="90000"/>
              </a:lnSpc>
              <a:spcAft>
                <a:spcPts val="600"/>
              </a:spcAft>
              <a:buFont typeface="Arial" panose="020B0604020202020204" pitchFamily="34" charset="0"/>
              <a:buChar char="•"/>
            </a:pPr>
            <a:r>
              <a:rPr lang="en-US" dirty="0">
                <a:solidFill>
                  <a:schemeClr val="bg1"/>
                </a:solidFill>
              </a:rPr>
              <a:t>Access </a:t>
            </a:r>
          </a:p>
          <a:p>
            <a:pPr lvl="1" indent="-228600">
              <a:lnSpc>
                <a:spcPct val="90000"/>
              </a:lnSpc>
              <a:spcAft>
                <a:spcPts val="600"/>
              </a:spcAft>
              <a:buFont typeface="Arial" panose="020B0604020202020204" pitchFamily="34" charset="0"/>
              <a:buChar char="•"/>
            </a:pPr>
            <a:r>
              <a:rPr lang="en-US" dirty="0">
                <a:solidFill>
                  <a:schemeClr val="bg1"/>
                </a:solidFill>
              </a:rPr>
              <a:t>Quality	</a:t>
            </a:r>
          </a:p>
          <a:p>
            <a:pPr indent="-228600">
              <a:lnSpc>
                <a:spcPct val="90000"/>
              </a:lnSpc>
              <a:spcAft>
                <a:spcPts val="600"/>
              </a:spcAft>
              <a:buFont typeface="Arial" panose="020B0604020202020204" pitchFamily="34" charset="0"/>
              <a:buChar char="•"/>
            </a:pPr>
            <a:r>
              <a:rPr lang="en-US" dirty="0">
                <a:solidFill>
                  <a:schemeClr val="bg1"/>
                </a:solidFill>
              </a:rPr>
              <a:t>Benchmarking of Standards</a:t>
            </a:r>
          </a:p>
          <a:p>
            <a:pPr indent="-228600">
              <a:lnSpc>
                <a:spcPct val="90000"/>
              </a:lnSpc>
              <a:spcAft>
                <a:spcPts val="600"/>
              </a:spcAft>
              <a:buFont typeface="Arial" panose="020B0604020202020204" pitchFamily="34" charset="0"/>
              <a:buChar char="•"/>
            </a:pPr>
            <a:r>
              <a:rPr lang="en-US" dirty="0">
                <a:solidFill>
                  <a:schemeClr val="bg1"/>
                </a:solidFill>
              </a:rPr>
              <a:t>Application of Standards to South Dublin </a:t>
            </a:r>
            <a:r>
              <a:rPr lang="en-US" dirty="0" err="1">
                <a:solidFill>
                  <a:schemeClr val="bg1"/>
                </a:solidFill>
              </a:rPr>
              <a:t>neighbourhoods</a:t>
            </a:r>
            <a:r>
              <a:rPr lang="en-US" dirty="0">
                <a:solidFill>
                  <a:schemeClr val="bg1"/>
                </a:solidFill>
              </a:rPr>
              <a:t> (as per county development plan)</a:t>
            </a:r>
          </a:p>
          <a:p>
            <a:pPr indent="-228600">
              <a:lnSpc>
                <a:spcPct val="90000"/>
              </a:lnSpc>
              <a:spcAft>
                <a:spcPts val="600"/>
              </a:spcAft>
              <a:buFont typeface="Arial" panose="020B0604020202020204" pitchFamily="34" charset="0"/>
              <a:buChar char="•"/>
            </a:pPr>
            <a:r>
              <a:rPr lang="en-US" dirty="0">
                <a:solidFill>
                  <a:schemeClr val="bg1"/>
                </a:solidFill>
              </a:rPr>
              <a:t>Policies and Objectives incorporated as part of Draft CDP.</a:t>
            </a:r>
          </a:p>
        </p:txBody>
      </p:sp>
    </p:spTree>
    <p:extLst>
      <p:ext uri="{BB962C8B-B14F-4D97-AF65-F5344CB8AC3E}">
        <p14:creationId xmlns:p14="http://schemas.microsoft.com/office/powerpoint/2010/main" val="121998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AEF24A-1E99-4407-A62D-91A57BE601D2}"/>
              </a:ext>
            </a:extLst>
          </p:cNvPr>
          <p:cNvPicPr>
            <a:picLocks noChangeAspect="1"/>
          </p:cNvPicPr>
          <p:nvPr/>
        </p:nvPicPr>
        <p:blipFill>
          <a:blip r:embed="rId2"/>
          <a:stretch>
            <a:fillRect/>
          </a:stretch>
        </p:blipFill>
        <p:spPr>
          <a:xfrm>
            <a:off x="1718709" y="1714377"/>
            <a:ext cx="4377291" cy="5143623"/>
          </a:xfrm>
          <a:prstGeom prst="rect">
            <a:avLst/>
          </a:prstGeom>
        </p:spPr>
      </p:pic>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0" y="1489480"/>
            <a:ext cx="5783942" cy="760839"/>
          </a:xfrm>
        </p:spPr>
        <p:txBody>
          <a:bodyPr>
            <a:normAutofit lnSpcReduction="10000"/>
          </a:bodyPr>
          <a:lstStyle/>
          <a:p>
            <a:pPr marL="457200" lvl="1" indent="0">
              <a:buNone/>
            </a:pPr>
            <a:r>
              <a:rPr lang="en-GB" dirty="0">
                <a:solidFill>
                  <a:srgbClr val="600060"/>
                </a:solidFill>
              </a:rPr>
              <a:t>Applying the Standards: Tallaght</a:t>
            </a:r>
          </a:p>
          <a:p>
            <a:pPr marL="457200" lvl="1" indent="0">
              <a:buNone/>
            </a:pPr>
            <a:r>
              <a:rPr lang="en-GB" dirty="0">
                <a:solidFill>
                  <a:srgbClr val="600060"/>
                </a:solidFill>
              </a:rPr>
              <a:t>Quantity </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97993" y="159158"/>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4" name="Control 1">
            <a:extLst>
              <a:ext uri="{FF2B5EF4-FFF2-40B4-BE49-F238E27FC236}">
                <a16:creationId xmlns:a16="http://schemas.microsoft.com/office/drawing/2014/main" id="{7DD38172-434A-4CA3-AE86-5F7914B25030}"/>
              </a:ext>
            </a:extLst>
          </p:cNvPr>
          <p:cNvSpPr>
            <a:spLocks noChangeArrowheads="1" noChangeShapeType="1"/>
          </p:cNvSpPr>
          <p:nvPr/>
        </p:nvSpPr>
        <p:spPr bwMode="auto">
          <a:xfrm>
            <a:off x="3948113" y="6045200"/>
            <a:ext cx="11972925" cy="5461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aphicFrame>
        <p:nvGraphicFramePr>
          <p:cNvPr id="11" name="Table 10">
            <a:extLst>
              <a:ext uri="{FF2B5EF4-FFF2-40B4-BE49-F238E27FC236}">
                <a16:creationId xmlns:a16="http://schemas.microsoft.com/office/drawing/2014/main" id="{288634BB-9037-43DE-B1F0-8676FAC5EF96}"/>
              </a:ext>
            </a:extLst>
          </p:cNvPr>
          <p:cNvGraphicFramePr>
            <a:graphicFrameLocks noGrp="1"/>
          </p:cNvGraphicFramePr>
          <p:nvPr/>
        </p:nvGraphicFramePr>
        <p:xfrm>
          <a:off x="7160382" y="541658"/>
          <a:ext cx="5031618" cy="6302486"/>
        </p:xfrm>
        <a:graphic>
          <a:graphicData uri="http://schemas.openxmlformats.org/drawingml/2006/table">
            <a:tbl>
              <a:tblPr/>
              <a:tblGrid>
                <a:gridCol w="1579025">
                  <a:extLst>
                    <a:ext uri="{9D8B030D-6E8A-4147-A177-3AD203B41FA5}">
                      <a16:colId xmlns:a16="http://schemas.microsoft.com/office/drawing/2014/main" val="1262695827"/>
                    </a:ext>
                  </a:extLst>
                </a:gridCol>
                <a:gridCol w="1716553">
                  <a:extLst>
                    <a:ext uri="{9D8B030D-6E8A-4147-A177-3AD203B41FA5}">
                      <a16:colId xmlns:a16="http://schemas.microsoft.com/office/drawing/2014/main" val="2300546585"/>
                    </a:ext>
                  </a:extLst>
                </a:gridCol>
                <a:gridCol w="1048524">
                  <a:extLst>
                    <a:ext uri="{9D8B030D-6E8A-4147-A177-3AD203B41FA5}">
                      <a16:colId xmlns:a16="http://schemas.microsoft.com/office/drawing/2014/main" val="762285830"/>
                    </a:ext>
                  </a:extLst>
                </a:gridCol>
                <a:gridCol w="687516">
                  <a:extLst>
                    <a:ext uri="{9D8B030D-6E8A-4147-A177-3AD203B41FA5}">
                      <a16:colId xmlns:a16="http://schemas.microsoft.com/office/drawing/2014/main" val="3569367495"/>
                    </a:ext>
                  </a:extLst>
                </a:gridCol>
              </a:tblGrid>
              <a:tr h="220151">
                <a:tc>
                  <a:txBody>
                    <a:bodyPr/>
                    <a:lstStyle/>
                    <a:p>
                      <a:pPr marR="0" indent="0" algn="l" rtl="0">
                        <a:lnSpc>
                          <a:spcPct val="119000"/>
                        </a:lnSpc>
                        <a:spcBef>
                          <a:spcPts val="0"/>
                        </a:spcBef>
                        <a:spcAft>
                          <a:spcPts val="0"/>
                        </a:spcAft>
                      </a:pPr>
                      <a:r>
                        <a:rPr lang="en-GB" sz="1100" b="1" kern="1400">
                          <a:ln>
                            <a:noFill/>
                          </a:ln>
                          <a:solidFill>
                            <a:srgbClr val="FFFFFF"/>
                          </a:solidFill>
                          <a:effectLst/>
                          <a:latin typeface="+mn-lt"/>
                        </a:rPr>
                        <a:t>Type</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l" rtl="0">
                        <a:lnSpc>
                          <a:spcPct val="119000"/>
                        </a:lnSpc>
                        <a:spcBef>
                          <a:spcPts val="0"/>
                        </a:spcBef>
                        <a:spcAft>
                          <a:spcPts val="0"/>
                        </a:spcAft>
                      </a:pPr>
                      <a:r>
                        <a:rPr lang="en-GB" sz="1100" b="1" kern="1400">
                          <a:ln>
                            <a:noFill/>
                          </a:ln>
                          <a:solidFill>
                            <a:srgbClr val="FFFFFF"/>
                          </a:solidFill>
                          <a:effectLst/>
                          <a:latin typeface="+mn-lt"/>
                        </a:rPr>
                        <a:t>Park</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ctr" rtl="0">
                        <a:lnSpc>
                          <a:spcPct val="119000"/>
                        </a:lnSpc>
                        <a:spcBef>
                          <a:spcPts val="0"/>
                        </a:spcBef>
                        <a:spcAft>
                          <a:spcPts val="0"/>
                        </a:spcAft>
                      </a:pPr>
                      <a:r>
                        <a:rPr lang="en-GB" sz="1100" b="1" kern="1400">
                          <a:ln>
                            <a:noFill/>
                          </a:ln>
                          <a:solidFill>
                            <a:srgbClr val="FFFFFF"/>
                          </a:solidFill>
                          <a:effectLst/>
                          <a:latin typeface="+mn-lt"/>
                        </a:rPr>
                        <a:t>Area (ha)</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tc>
                  <a:txBody>
                    <a:bodyPr/>
                    <a:lstStyle/>
                    <a:p>
                      <a:pPr marR="0" indent="0" algn="l" rtl="0">
                        <a:lnSpc>
                          <a:spcPct val="119000"/>
                        </a:lnSpc>
                        <a:spcBef>
                          <a:spcPts val="0"/>
                        </a:spcBef>
                        <a:spcAft>
                          <a:spcPts val="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400040"/>
                    </a:solidFill>
                  </a:tcPr>
                </a:tc>
                <a:extLst>
                  <a:ext uri="{0D108BD9-81ED-4DB2-BD59-A6C34878D82A}">
                    <a16:rowId xmlns:a16="http://schemas.microsoft.com/office/drawing/2014/main" val="75644228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Regional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Tymon Park West</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128.83</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1629807"/>
                  </a:ext>
                </a:extLst>
              </a:tr>
              <a:tr h="387310">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dirty="0">
                          <a:ln>
                            <a:noFill/>
                          </a:ln>
                          <a:solidFill>
                            <a:srgbClr val="000000"/>
                          </a:solidFill>
                          <a:effectLst/>
                          <a:latin typeface="+mn-lt"/>
                        </a:rPr>
                        <a:t>Dodder Valley (Proposed)</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118.31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68040951"/>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247.14</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516466392"/>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Neighbourhood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Ballymount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21.15</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4095554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Sean Walsh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21.86</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00932194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Killinarden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20.81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3797906"/>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Butler McGee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20.67</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707900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84.49</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414360515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Local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Kilnamanagh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15.52</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1708469"/>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Kingswood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6.71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8453588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Bancroft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18.00</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857531353"/>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Carrigmore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2.38</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50429897"/>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Aylesbury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5.15</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99737646"/>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Kiltalown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5.49</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4398027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Jobstown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13.34</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1662685"/>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66.59</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3431417132"/>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Small Parks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Tymonville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dirty="0">
                          <a:ln>
                            <a:noFill/>
                          </a:ln>
                          <a:solidFill>
                            <a:srgbClr val="000000"/>
                          </a:solidFill>
                          <a:effectLst/>
                          <a:latin typeface="+mn-lt"/>
                        </a:rPr>
                        <a:t>1.73</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3981398"/>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West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1.42</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56017980"/>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Brookview Park</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dirty="0">
                          <a:ln>
                            <a:noFill/>
                          </a:ln>
                          <a:solidFill>
                            <a:schemeClr val="tx1"/>
                          </a:solidFill>
                          <a:effectLst/>
                          <a:latin typeface="+mn-lt"/>
                        </a:rPr>
                        <a:t>1.40</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3533030"/>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kern="1400">
                          <a:ln>
                            <a:noFill/>
                          </a:ln>
                          <a:solidFill>
                            <a:srgbClr val="000000"/>
                          </a:solidFill>
                          <a:effectLst/>
                          <a:latin typeface="+mn-lt"/>
                        </a:rPr>
                        <a:t>Brady’s Field</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1100" kern="1400">
                          <a:ln>
                            <a:noFill/>
                          </a:ln>
                          <a:solidFill>
                            <a:srgbClr val="000000"/>
                          </a:solidFill>
                          <a:effectLst/>
                          <a:latin typeface="+mn-lt"/>
                        </a:rPr>
                        <a:t>1.91</a:t>
                      </a: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0631084"/>
                  </a:ext>
                </a:extLst>
              </a:tr>
              <a:tr h="220151">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 </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Totals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6.46</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55963113"/>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Amenity Green Space</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Various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a:ln>
                            <a:noFill/>
                          </a:ln>
                          <a:solidFill>
                            <a:srgbClr val="000000"/>
                          </a:solidFill>
                          <a:effectLst/>
                          <a:latin typeface="+mn-lt"/>
                        </a:rPr>
                        <a:t>118.72</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2105920474"/>
                  </a:ext>
                </a:extLst>
              </a:tr>
              <a:tr h="336659">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Natural/semi-natural</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r>
                        <a:rPr lang="en-GB" sz="1100" b="1" kern="1400">
                          <a:ln>
                            <a:noFill/>
                          </a:ln>
                          <a:solidFill>
                            <a:srgbClr val="000000"/>
                          </a:solidFill>
                          <a:effectLst/>
                          <a:latin typeface="+mn-lt"/>
                        </a:rPr>
                        <a:t>Various</a:t>
                      </a:r>
                      <a:endParaRPr lang="en-GB" sz="1100" kern="140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r>
                        <a:rPr lang="en-GB" sz="1100" b="1" kern="1400" dirty="0">
                          <a:ln>
                            <a:noFill/>
                          </a:ln>
                          <a:solidFill>
                            <a:srgbClr val="000000"/>
                          </a:solidFill>
                          <a:effectLst/>
                          <a:latin typeface="+mn-lt"/>
                        </a:rPr>
                        <a:t>92.90</a:t>
                      </a: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1515530969"/>
                  </a:ext>
                </a:extLst>
              </a:tr>
              <a:tr h="220151">
                <a:tc>
                  <a:txBody>
                    <a:bodyPr/>
                    <a:lstStyle/>
                    <a:p>
                      <a:pPr marR="0" indent="0" algn="l"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ctr" rtl="0">
                        <a:lnSpc>
                          <a:spcPct val="119000"/>
                        </a:lnSpc>
                        <a:spcBef>
                          <a:spcPts val="0"/>
                        </a:spcBef>
                        <a:spcAft>
                          <a:spcPts val="600"/>
                        </a:spcAft>
                      </a:pPr>
                      <a:endParaRPr lang="en-GB" sz="1100" kern="1400" dirty="0">
                        <a:ln>
                          <a:noFill/>
                        </a:ln>
                        <a:solidFill>
                          <a:srgbClr val="000000"/>
                        </a:solidFill>
                        <a:effectLst/>
                        <a:latin typeface="+mn-lt"/>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tc>
                  <a:txBody>
                    <a:bodyPr/>
                    <a:lstStyle/>
                    <a:p>
                      <a:pPr marR="0" indent="0" algn="l" rtl="0">
                        <a:lnSpc>
                          <a:spcPct val="119000"/>
                        </a:lnSpc>
                        <a:spcBef>
                          <a:spcPts val="0"/>
                        </a:spcBef>
                        <a:spcAft>
                          <a:spcPts val="600"/>
                        </a:spcAft>
                      </a:pPr>
                      <a:endParaRPr lang="en-GB" sz="500" kern="1400" dirty="0">
                        <a:ln>
                          <a:noFill/>
                        </a:ln>
                        <a:solidFill>
                          <a:srgbClr val="000000"/>
                        </a:solidFill>
                        <a:effectLst/>
                        <a:latin typeface="Cambria" panose="02040503050406030204" pitchFamily="18" charset="0"/>
                      </a:endParaRPr>
                    </a:p>
                  </a:txBody>
                  <a:tcPr marL="20932" marR="20932" marT="20932" marB="20932">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solidFill>
                      <a:srgbClr val="E6CCE6"/>
                    </a:solidFill>
                  </a:tcPr>
                </a:tc>
                <a:extLst>
                  <a:ext uri="{0D108BD9-81ED-4DB2-BD59-A6C34878D82A}">
                    <a16:rowId xmlns:a16="http://schemas.microsoft.com/office/drawing/2014/main" val="1178930115"/>
                  </a:ext>
                </a:extLst>
              </a:tr>
            </a:tbl>
          </a:graphicData>
        </a:graphic>
      </p:graphicFrame>
      <p:sp>
        <p:nvSpPr>
          <p:cNvPr id="12" name="Control 1">
            <a:extLst>
              <a:ext uri="{FF2B5EF4-FFF2-40B4-BE49-F238E27FC236}">
                <a16:creationId xmlns:a16="http://schemas.microsoft.com/office/drawing/2014/main" id="{5849CF58-7D0A-40F6-A027-2072117C26CD}"/>
              </a:ext>
            </a:extLst>
          </p:cNvPr>
          <p:cNvSpPr>
            <a:spLocks noChangeArrowheads="1" noChangeShapeType="1"/>
          </p:cNvSpPr>
          <p:nvPr/>
        </p:nvSpPr>
        <p:spPr bwMode="auto">
          <a:xfrm>
            <a:off x="15436010" y="4092069"/>
            <a:ext cx="6246911" cy="791273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Tree>
    <p:extLst>
      <p:ext uri="{BB962C8B-B14F-4D97-AF65-F5344CB8AC3E}">
        <p14:creationId xmlns:p14="http://schemas.microsoft.com/office/powerpoint/2010/main" val="1139950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862565" y="718285"/>
            <a:ext cx="4708122" cy="669480"/>
          </a:xfrm>
        </p:spPr>
        <p:txBody>
          <a:bodyPr>
            <a:normAutofit fontScale="92500" lnSpcReduction="20000"/>
          </a:bodyPr>
          <a:lstStyle/>
          <a:p>
            <a:pPr marL="457200" lvl="1" indent="0">
              <a:buNone/>
            </a:pPr>
            <a:r>
              <a:rPr lang="en-GB" dirty="0">
                <a:solidFill>
                  <a:srgbClr val="600060"/>
                </a:solidFill>
              </a:rPr>
              <a:t>Applying the Standards: Tallaght</a:t>
            </a:r>
          </a:p>
          <a:p>
            <a:pPr marL="457200" lvl="1" indent="0">
              <a:buNone/>
            </a:pPr>
            <a:r>
              <a:rPr lang="en-GB" dirty="0">
                <a:solidFill>
                  <a:srgbClr val="600060"/>
                </a:solidFill>
              </a:rPr>
              <a:t>Accessibility  </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20182" y="172238"/>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4" name="Control 1">
            <a:extLst>
              <a:ext uri="{FF2B5EF4-FFF2-40B4-BE49-F238E27FC236}">
                <a16:creationId xmlns:a16="http://schemas.microsoft.com/office/drawing/2014/main" id="{7DD38172-434A-4CA3-AE86-5F7914B25030}"/>
              </a:ext>
            </a:extLst>
          </p:cNvPr>
          <p:cNvSpPr>
            <a:spLocks noChangeArrowheads="1" noChangeShapeType="1"/>
          </p:cNvSpPr>
          <p:nvPr/>
        </p:nvSpPr>
        <p:spPr bwMode="auto">
          <a:xfrm>
            <a:off x="3948113" y="6045200"/>
            <a:ext cx="11972925" cy="5461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6146" name="Picture 2">
            <a:extLst>
              <a:ext uri="{FF2B5EF4-FFF2-40B4-BE49-F238E27FC236}">
                <a16:creationId xmlns:a16="http://schemas.microsoft.com/office/drawing/2014/main" id="{B7B278D7-9CE4-4F40-81BA-B6D70C66A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88" t="5467" r="11688" b="5598"/>
          <a:stretch>
            <a:fillRect/>
          </a:stretch>
        </p:blipFill>
        <p:spPr bwMode="auto">
          <a:xfrm>
            <a:off x="800024" y="2383056"/>
            <a:ext cx="3564482" cy="292596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FE6ABE36-7A52-4A27-B7B1-6102C220FC99}"/>
              </a:ext>
            </a:extLst>
          </p:cNvPr>
          <p:cNvSpPr txBox="1"/>
          <p:nvPr/>
        </p:nvSpPr>
        <p:spPr>
          <a:xfrm>
            <a:off x="873717" y="2068979"/>
            <a:ext cx="3721531" cy="599972"/>
          </a:xfrm>
          <a:prstGeom prst="rect">
            <a:avLst/>
          </a:prstGeom>
          <a:noFill/>
        </p:spPr>
        <p:txBody>
          <a:bodyPr wrap="square">
            <a:spAutoFit/>
          </a:bodyPr>
          <a:lstStyle/>
          <a:p>
            <a:pPr marL="0" marR="0" indent="0" algn="l">
              <a:lnSpc>
                <a:spcPct val="125000"/>
              </a:lnSpc>
              <a:spcBef>
                <a:spcPts val="0"/>
              </a:spcBef>
              <a:spcAft>
                <a:spcPts val="600"/>
              </a:spcAft>
            </a:pPr>
            <a:r>
              <a:rPr lang="en-US" sz="1200" kern="1400" dirty="0">
                <a:ln>
                  <a:noFill/>
                </a:ln>
                <a:solidFill>
                  <a:srgbClr val="000000"/>
                </a:solidFill>
                <a:effectLst/>
              </a:rPr>
              <a:t>Within prescribed walking thresholds of all SDCC Parks</a:t>
            </a: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sp>
        <p:nvSpPr>
          <p:cNvPr id="12" name="TextBox 11">
            <a:extLst>
              <a:ext uri="{FF2B5EF4-FFF2-40B4-BE49-F238E27FC236}">
                <a16:creationId xmlns:a16="http://schemas.microsoft.com/office/drawing/2014/main" id="{BC4F5D03-227E-401C-A2DE-5A5DDB017B68}"/>
              </a:ext>
            </a:extLst>
          </p:cNvPr>
          <p:cNvSpPr txBox="1"/>
          <p:nvPr/>
        </p:nvSpPr>
        <p:spPr>
          <a:xfrm>
            <a:off x="800025" y="5309021"/>
            <a:ext cx="3564482" cy="1215526"/>
          </a:xfrm>
          <a:prstGeom prst="rect">
            <a:avLst/>
          </a:prstGeom>
          <a:noFill/>
        </p:spPr>
        <p:txBody>
          <a:bodyPr wrap="square">
            <a:spAutoFit/>
          </a:bodyPr>
          <a:lstStyle/>
          <a:p>
            <a:pPr marL="0" marR="0" indent="0" algn="l">
              <a:spcBef>
                <a:spcPts val="0"/>
              </a:spcBef>
            </a:pPr>
            <a:r>
              <a:rPr lang="en-US" sz="1000" b="1" kern="1400" dirty="0">
                <a:ln>
                  <a:noFill/>
                </a:ln>
                <a:solidFill>
                  <a:srgbClr val="000000"/>
                </a:solidFill>
                <a:effectLst/>
              </a:rPr>
              <a:t>Applying the Access Standards: Public Parks </a:t>
            </a:r>
            <a:endParaRPr lang="en-US" sz="1000" kern="1400" dirty="0">
              <a:ln>
                <a:noFill/>
              </a:ln>
              <a:solidFill>
                <a:srgbClr val="000000"/>
              </a:solidFill>
              <a:effectLst/>
            </a:endParaRPr>
          </a:p>
          <a:p>
            <a:pPr marL="171450" marR="0" indent="-171450" algn="l">
              <a:spcBef>
                <a:spcPts val="0"/>
              </a:spcBef>
              <a:buFont typeface="Arial" panose="020B0604020202020204" pitchFamily="34" charset="0"/>
              <a:buChar char="•"/>
            </a:pPr>
            <a:r>
              <a:rPr lang="en-US" sz="1000" kern="1400" dirty="0">
                <a:ln>
                  <a:noFill/>
                </a:ln>
                <a:solidFill>
                  <a:srgbClr val="000000"/>
                </a:solidFill>
                <a:effectLst/>
              </a:rPr>
              <a:t>Within the </a:t>
            </a:r>
            <a:r>
              <a:rPr lang="en-US" sz="1000" kern="1400" dirty="0" err="1">
                <a:ln>
                  <a:noFill/>
                </a:ln>
                <a:solidFill>
                  <a:srgbClr val="000000"/>
                </a:solidFill>
                <a:effectLst/>
              </a:rPr>
              <a:t>Tallaght</a:t>
            </a:r>
            <a:r>
              <a:rPr lang="en-US" sz="1000" kern="1400" dirty="0">
                <a:ln>
                  <a:noFill/>
                </a:ln>
                <a:solidFill>
                  <a:srgbClr val="000000"/>
                </a:solidFill>
                <a:effectLst/>
              </a:rPr>
              <a:t> </a:t>
            </a:r>
            <a:r>
              <a:rPr lang="en-US" sz="1000" kern="1400" dirty="0" err="1">
                <a:ln>
                  <a:noFill/>
                </a:ln>
                <a:solidFill>
                  <a:srgbClr val="000000"/>
                </a:solidFill>
                <a:effectLst/>
              </a:rPr>
              <a:t>neighbourhood</a:t>
            </a:r>
            <a:r>
              <a:rPr lang="en-US" sz="1000" kern="1400" dirty="0">
                <a:ln>
                  <a:noFill/>
                </a:ln>
                <a:solidFill>
                  <a:srgbClr val="000000"/>
                </a:solidFill>
                <a:effectLst/>
              </a:rPr>
              <a:t> there is an existing well-distributed network of public parks. </a:t>
            </a:r>
          </a:p>
          <a:p>
            <a:pPr marL="171450" marR="0" indent="-171450" algn="l">
              <a:spcBef>
                <a:spcPts val="0"/>
              </a:spcBef>
              <a:buFont typeface="Arial" panose="020B0604020202020204" pitchFamily="34" charset="0"/>
              <a:buChar char="•"/>
            </a:pPr>
            <a:r>
              <a:rPr lang="en-US" sz="1000" kern="1400" dirty="0">
                <a:ln>
                  <a:noFill/>
                </a:ln>
                <a:solidFill>
                  <a:srgbClr val="000000"/>
                </a:solidFill>
                <a:effectLst/>
              </a:rPr>
              <a:t>There are no residential areas in the </a:t>
            </a:r>
            <a:r>
              <a:rPr lang="en-US" sz="1000" kern="1400" dirty="0" err="1">
                <a:ln>
                  <a:noFill/>
                </a:ln>
                <a:solidFill>
                  <a:srgbClr val="000000"/>
                </a:solidFill>
                <a:effectLst/>
              </a:rPr>
              <a:t>neighbourhood</a:t>
            </a:r>
            <a:r>
              <a:rPr lang="en-US" sz="1000" kern="1400" dirty="0">
                <a:ln>
                  <a:noFill/>
                </a:ln>
                <a:solidFill>
                  <a:srgbClr val="000000"/>
                </a:solidFill>
                <a:effectLst/>
              </a:rPr>
              <a:t> that do not have access to a park within the prescribed walking thresholds.</a:t>
            </a: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pic>
        <p:nvPicPr>
          <p:cNvPr id="11" name="Picture 10">
            <a:extLst>
              <a:ext uri="{FF2B5EF4-FFF2-40B4-BE49-F238E27FC236}">
                <a16:creationId xmlns:a16="http://schemas.microsoft.com/office/drawing/2014/main" id="{75630B57-03FA-4806-9477-2FF077648B81}"/>
              </a:ext>
            </a:extLst>
          </p:cNvPr>
          <p:cNvPicPr>
            <a:picLocks noChangeAspect="1"/>
          </p:cNvPicPr>
          <p:nvPr/>
        </p:nvPicPr>
        <p:blipFill>
          <a:blip r:embed="rId3"/>
          <a:stretch>
            <a:fillRect/>
          </a:stretch>
        </p:blipFill>
        <p:spPr>
          <a:xfrm>
            <a:off x="4668941" y="2403057"/>
            <a:ext cx="3547685" cy="2914169"/>
          </a:xfrm>
          <a:prstGeom prst="rect">
            <a:avLst/>
          </a:prstGeom>
        </p:spPr>
      </p:pic>
      <p:sp>
        <p:nvSpPr>
          <p:cNvPr id="15" name="TextBox 14">
            <a:extLst>
              <a:ext uri="{FF2B5EF4-FFF2-40B4-BE49-F238E27FC236}">
                <a16:creationId xmlns:a16="http://schemas.microsoft.com/office/drawing/2014/main" id="{B0B8235D-C71D-4436-A02C-9B415113C05B}"/>
              </a:ext>
            </a:extLst>
          </p:cNvPr>
          <p:cNvSpPr txBox="1"/>
          <p:nvPr/>
        </p:nvSpPr>
        <p:spPr>
          <a:xfrm>
            <a:off x="4510906" y="2126278"/>
            <a:ext cx="4170981" cy="276999"/>
          </a:xfrm>
          <a:prstGeom prst="rect">
            <a:avLst/>
          </a:prstGeom>
          <a:noFill/>
        </p:spPr>
        <p:txBody>
          <a:bodyPr wrap="square">
            <a:spAutoFit/>
          </a:bodyPr>
          <a:lstStyle/>
          <a:p>
            <a:r>
              <a:rPr lang="en-US" sz="1200" dirty="0"/>
              <a:t>Within 300m band of all SDCC Parks</a:t>
            </a:r>
          </a:p>
        </p:txBody>
      </p:sp>
      <p:sp>
        <p:nvSpPr>
          <p:cNvPr id="17" name="TextBox 16">
            <a:extLst>
              <a:ext uri="{FF2B5EF4-FFF2-40B4-BE49-F238E27FC236}">
                <a16:creationId xmlns:a16="http://schemas.microsoft.com/office/drawing/2014/main" id="{AC729ACD-85A8-4AA9-82D2-7727F33FA932}"/>
              </a:ext>
            </a:extLst>
          </p:cNvPr>
          <p:cNvSpPr txBox="1"/>
          <p:nvPr/>
        </p:nvSpPr>
        <p:spPr>
          <a:xfrm>
            <a:off x="4683148" y="5498993"/>
            <a:ext cx="3621378" cy="246221"/>
          </a:xfrm>
          <a:prstGeom prst="rect">
            <a:avLst/>
          </a:prstGeom>
          <a:noFill/>
        </p:spPr>
        <p:txBody>
          <a:bodyPr wrap="square">
            <a:spAutoFit/>
          </a:bodyPr>
          <a:lstStyle/>
          <a:p>
            <a:pPr marL="0" marR="0" indent="0" algn="l">
              <a:spcBef>
                <a:spcPts val="0"/>
              </a:spcBef>
            </a:pPr>
            <a:r>
              <a:rPr lang="en-US" sz="1000" b="1" kern="1400" dirty="0">
                <a:ln>
                  <a:noFill/>
                </a:ln>
                <a:solidFill>
                  <a:srgbClr val="000000"/>
                </a:solidFill>
                <a:effectLst/>
              </a:rPr>
              <a:t>Adding a 300m band (to existing public parks only)</a:t>
            </a:r>
            <a:endParaRPr lang="en-US" sz="1000" kern="1400" dirty="0">
              <a:ln>
                <a:noFill/>
              </a:ln>
              <a:solidFill>
                <a:srgbClr val="000000"/>
              </a:solidFill>
              <a:effectLst/>
            </a:endParaRPr>
          </a:p>
        </p:txBody>
      </p:sp>
      <p:pic>
        <p:nvPicPr>
          <p:cNvPr id="6147" name="Picture 1">
            <a:extLst>
              <a:ext uri="{FF2B5EF4-FFF2-40B4-BE49-F238E27FC236}">
                <a16:creationId xmlns:a16="http://schemas.microsoft.com/office/drawing/2014/main" id="{93EC1D2B-212E-4DE1-BD2E-9DFE11CE1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665" y="2403057"/>
            <a:ext cx="3953191" cy="238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58386D38-8282-4B97-BD9D-F0FADEB72F5E}"/>
              </a:ext>
            </a:extLst>
          </p:cNvPr>
          <p:cNvSpPr txBox="1"/>
          <p:nvPr/>
        </p:nvSpPr>
        <p:spPr>
          <a:xfrm>
            <a:off x="8793360" y="5317226"/>
            <a:ext cx="2801662" cy="1061637"/>
          </a:xfrm>
          <a:prstGeom prst="rect">
            <a:avLst/>
          </a:prstGeom>
          <a:noFill/>
        </p:spPr>
        <p:txBody>
          <a:bodyPr wrap="square">
            <a:spAutoFit/>
          </a:bodyPr>
          <a:lstStyle/>
          <a:p>
            <a:pPr marL="0" marR="0" indent="0" algn="l">
              <a:spcBef>
                <a:spcPts val="0"/>
              </a:spcBef>
            </a:pPr>
            <a:r>
              <a:rPr lang="en-US" sz="1000" b="1" kern="1400" dirty="0">
                <a:solidFill>
                  <a:srgbClr val="000000"/>
                </a:solidFill>
              </a:rPr>
              <a:t>Note:</a:t>
            </a:r>
          </a:p>
          <a:p>
            <a:pPr marL="0" marR="0" indent="0" algn="l">
              <a:spcBef>
                <a:spcPts val="0"/>
              </a:spcBef>
            </a:pPr>
            <a:r>
              <a:rPr lang="en-GB" sz="1000" dirty="0">
                <a:effectLst/>
                <a:ea typeface="Calibri" panose="020F0502020204030204" pitchFamily="34" charset="0"/>
                <a:cs typeface="Times New Roman" panose="02020603050405020304" pitchFamily="18" charset="0"/>
              </a:rPr>
              <a:t>Initial access thresholds and assessments are being up-dated in line with walkability bands created by SDCC using 'Open Street Maps' to give truer walking routes and catchments.</a:t>
            </a:r>
            <a:endParaRPr lang="en-US" sz="1000" kern="1400" dirty="0">
              <a:ln>
                <a:noFill/>
              </a:ln>
              <a:solidFill>
                <a:srgbClr val="000000"/>
              </a:solidFill>
              <a:effectLst/>
            </a:endParaRPr>
          </a:p>
          <a:p>
            <a:pPr marL="0" marR="0" indent="0" algn="l">
              <a:lnSpc>
                <a:spcPct val="119000"/>
              </a:lnSpc>
              <a:spcBef>
                <a:spcPts val="0"/>
              </a:spcBef>
              <a:spcAft>
                <a:spcPts val="600"/>
              </a:spcAft>
            </a:pPr>
            <a:r>
              <a:rPr lang="en-US" sz="1200" kern="1400" dirty="0">
                <a:ln>
                  <a:noFill/>
                </a:ln>
                <a:solidFill>
                  <a:srgbClr val="000000"/>
                </a:solidFill>
                <a:effectLst/>
                <a:latin typeface="Cambria" panose="02040503050406030204" pitchFamily="18" charset="0"/>
              </a:rPr>
              <a:t> </a:t>
            </a:r>
          </a:p>
        </p:txBody>
      </p:sp>
      <p:sp>
        <p:nvSpPr>
          <p:cNvPr id="16" name="TextBox 15">
            <a:extLst>
              <a:ext uri="{FF2B5EF4-FFF2-40B4-BE49-F238E27FC236}">
                <a16:creationId xmlns:a16="http://schemas.microsoft.com/office/drawing/2014/main" id="{3A199454-3D94-4BFA-B19B-8357D3F140B9}"/>
              </a:ext>
            </a:extLst>
          </p:cNvPr>
          <p:cNvSpPr txBox="1"/>
          <p:nvPr/>
        </p:nvSpPr>
        <p:spPr>
          <a:xfrm>
            <a:off x="8104453" y="2097408"/>
            <a:ext cx="4170981" cy="276999"/>
          </a:xfrm>
          <a:prstGeom prst="rect">
            <a:avLst/>
          </a:prstGeom>
          <a:noFill/>
        </p:spPr>
        <p:txBody>
          <a:bodyPr wrap="square">
            <a:spAutoFit/>
          </a:bodyPr>
          <a:lstStyle/>
          <a:p>
            <a:r>
              <a:rPr lang="en-US" sz="1200" dirty="0"/>
              <a:t>Information is being refined</a:t>
            </a:r>
          </a:p>
        </p:txBody>
      </p:sp>
    </p:spTree>
    <p:extLst>
      <p:ext uri="{BB962C8B-B14F-4D97-AF65-F5344CB8AC3E}">
        <p14:creationId xmlns:p14="http://schemas.microsoft.com/office/powerpoint/2010/main" val="3021798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536598" y="198646"/>
            <a:ext cx="6161550" cy="669480"/>
          </a:xfrm>
        </p:spPr>
        <p:txBody>
          <a:bodyPr>
            <a:normAutofit fontScale="92500" lnSpcReduction="10000"/>
          </a:bodyPr>
          <a:lstStyle/>
          <a:p>
            <a:pPr marL="457200" lvl="1" indent="0">
              <a:buNone/>
            </a:pPr>
            <a:r>
              <a:rPr lang="en-GB" dirty="0">
                <a:solidFill>
                  <a:srgbClr val="600060"/>
                </a:solidFill>
              </a:rPr>
              <a:t>Quality Standards – Green flag standard with developed biodiversity section.</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164342" y="140469"/>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5" name="TextBox 14">
            <a:extLst>
              <a:ext uri="{FF2B5EF4-FFF2-40B4-BE49-F238E27FC236}">
                <a16:creationId xmlns:a16="http://schemas.microsoft.com/office/drawing/2014/main" id="{FACEBFFC-ACF1-42E9-93C9-424EBBFD607E}"/>
              </a:ext>
            </a:extLst>
          </p:cNvPr>
          <p:cNvSpPr txBox="1"/>
          <p:nvPr/>
        </p:nvSpPr>
        <p:spPr>
          <a:xfrm>
            <a:off x="6950954" y="1746594"/>
            <a:ext cx="3739035" cy="4912370"/>
          </a:xfrm>
          <a:prstGeom prst="rect">
            <a:avLst/>
          </a:prstGeom>
          <a:solidFill>
            <a:schemeClr val="accent6">
              <a:lumMod val="20000"/>
              <a:lumOff val="80000"/>
            </a:schemeClr>
          </a:solidFill>
        </p:spPr>
        <p:txBody>
          <a:bodyPr wrap="square">
            <a:spAutoFit/>
          </a:bodyPr>
          <a:lstStyle/>
          <a:p>
            <a:pPr marL="0" marR="0" indent="0" algn="l">
              <a:lnSpc>
                <a:spcPct val="119000"/>
              </a:lnSpc>
              <a:spcBef>
                <a:spcPts val="0"/>
              </a:spcBef>
              <a:spcAft>
                <a:spcPts val="0"/>
              </a:spcAft>
            </a:pPr>
            <a:r>
              <a:rPr lang="en-US" sz="1200" b="1" kern="1400" dirty="0">
                <a:ln>
                  <a:noFill/>
                </a:ln>
                <a:solidFill>
                  <a:srgbClr val="000000"/>
                </a:solidFill>
                <a:effectLst/>
              </a:rPr>
              <a:t>A Welcoming Place</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 Welcoming entrances</a:t>
            </a:r>
          </a:p>
          <a:p>
            <a:pPr marL="359994" marR="0" indent="-359994" algn="l">
              <a:lnSpc>
                <a:spcPct val="119000"/>
              </a:lnSpc>
              <a:spcBef>
                <a:spcPts val="0"/>
              </a:spcBef>
              <a:spcAft>
                <a:spcPts val="0"/>
              </a:spcAft>
            </a:pPr>
            <a:r>
              <a:rPr lang="en-US" sz="1200" kern="1400" dirty="0">
                <a:ln>
                  <a:noFill/>
                </a:ln>
                <a:solidFill>
                  <a:srgbClr val="000000"/>
                </a:solidFill>
                <a:effectLst/>
              </a:rPr>
              <a:t>2. Good and safe access</a:t>
            </a:r>
          </a:p>
          <a:p>
            <a:pPr marL="359994" marR="0" indent="-359994" algn="l">
              <a:lnSpc>
                <a:spcPct val="119000"/>
              </a:lnSpc>
              <a:spcBef>
                <a:spcPts val="0"/>
              </a:spcBef>
              <a:spcAft>
                <a:spcPts val="0"/>
              </a:spcAft>
            </a:pPr>
            <a:r>
              <a:rPr lang="en-US" sz="1200" kern="1400" dirty="0">
                <a:ln>
                  <a:noFill/>
                </a:ln>
                <a:solidFill>
                  <a:srgbClr val="000000"/>
                </a:solidFill>
                <a:effectLst/>
              </a:rPr>
              <a:t>3. Signage</a:t>
            </a:r>
          </a:p>
          <a:p>
            <a:pPr marL="359994" marR="0" indent="-359994" algn="l">
              <a:lnSpc>
                <a:spcPct val="119000"/>
              </a:lnSpc>
              <a:spcBef>
                <a:spcPts val="0"/>
              </a:spcBef>
              <a:spcAft>
                <a:spcPts val="0"/>
              </a:spcAft>
            </a:pPr>
            <a:r>
              <a:rPr lang="en-US" sz="1200" kern="1400" dirty="0">
                <a:ln>
                  <a:noFill/>
                </a:ln>
                <a:solidFill>
                  <a:srgbClr val="000000"/>
                </a:solidFill>
                <a:effectLst/>
              </a:rPr>
              <a:t>4. Equal access for all</a:t>
            </a:r>
          </a:p>
          <a:p>
            <a:pPr marL="0" marR="0" indent="0" algn="l">
              <a:lnSpc>
                <a:spcPct val="119000"/>
              </a:lnSpc>
              <a:spcBef>
                <a:spcPts val="0"/>
              </a:spcBef>
              <a:spcAft>
                <a:spcPts val="0"/>
              </a:spcAft>
            </a:pPr>
            <a:r>
              <a:rPr lang="en-US" sz="1200" b="1" kern="1400" dirty="0">
                <a:ln>
                  <a:noFill/>
                </a:ln>
                <a:solidFill>
                  <a:srgbClr val="000000"/>
                </a:solidFill>
                <a:effectLst/>
              </a:rPr>
              <a:t>Healthy, Safe and Secure</a:t>
            </a:r>
            <a:endParaRPr lang="en-US" sz="1200" kern="1400" dirty="0">
              <a:ln>
                <a:noFill/>
              </a:ln>
              <a:solidFill>
                <a:srgbClr val="000000"/>
              </a:solidFill>
              <a:effectLst/>
            </a:endParaRPr>
          </a:p>
          <a:p>
            <a:pPr marL="0" marR="0" indent="0" algn="l">
              <a:lnSpc>
                <a:spcPct val="119000"/>
              </a:lnSpc>
              <a:spcBef>
                <a:spcPts val="0"/>
              </a:spcBef>
              <a:spcAft>
                <a:spcPts val="0"/>
              </a:spcAft>
            </a:pPr>
            <a:r>
              <a:rPr lang="en-US" sz="1200" kern="1400" dirty="0">
                <a:ln>
                  <a:noFill/>
                </a:ln>
                <a:solidFill>
                  <a:srgbClr val="000000"/>
                </a:solidFill>
                <a:effectLst/>
              </a:rPr>
              <a:t>5.</a:t>
            </a:r>
            <a:r>
              <a:rPr lang="en-US" sz="1200" kern="1400" dirty="0">
                <a:solidFill>
                  <a:srgbClr val="000000"/>
                </a:solidFill>
              </a:rPr>
              <a:t> </a:t>
            </a:r>
            <a:r>
              <a:rPr lang="en-US" sz="1200" kern="1400" dirty="0">
                <a:ln>
                  <a:noFill/>
                </a:ln>
                <a:solidFill>
                  <a:srgbClr val="000000"/>
                </a:solidFill>
                <a:effectLst/>
              </a:rPr>
              <a:t>Safe and accessible equipment and facilities</a:t>
            </a:r>
          </a:p>
          <a:p>
            <a:pPr marL="359994" marR="0" indent="-359994" algn="l">
              <a:lnSpc>
                <a:spcPct val="119000"/>
              </a:lnSpc>
              <a:spcBef>
                <a:spcPts val="0"/>
              </a:spcBef>
              <a:spcAft>
                <a:spcPts val="0"/>
              </a:spcAft>
            </a:pPr>
            <a:r>
              <a:rPr lang="en-US" sz="1200" kern="1400" dirty="0">
                <a:ln>
                  <a:noFill/>
                </a:ln>
                <a:solidFill>
                  <a:srgbClr val="000000"/>
                </a:solidFill>
                <a:effectLst/>
              </a:rPr>
              <a:t>6. Personal security</a:t>
            </a:r>
          </a:p>
          <a:p>
            <a:pPr marL="359994" marR="0" indent="-359994" algn="l">
              <a:lnSpc>
                <a:spcPct val="119000"/>
              </a:lnSpc>
              <a:spcBef>
                <a:spcPts val="0"/>
              </a:spcBef>
              <a:spcAft>
                <a:spcPts val="0"/>
              </a:spcAft>
            </a:pPr>
            <a:r>
              <a:rPr lang="en-US" sz="1200" kern="1400" dirty="0">
                <a:ln>
                  <a:noFill/>
                </a:ln>
                <a:solidFill>
                  <a:srgbClr val="000000"/>
                </a:solidFill>
                <a:effectLst/>
              </a:rPr>
              <a:t>7. Appropriate provision of facilities</a:t>
            </a:r>
          </a:p>
          <a:p>
            <a:pPr marL="359994" marR="0" indent="-359994" algn="l">
              <a:lnSpc>
                <a:spcPct val="119000"/>
              </a:lnSpc>
              <a:spcBef>
                <a:spcPts val="0"/>
              </a:spcBef>
              <a:spcAft>
                <a:spcPts val="0"/>
              </a:spcAft>
            </a:pPr>
            <a:r>
              <a:rPr lang="en-US" sz="1200" kern="1400" dirty="0">
                <a:ln>
                  <a:noFill/>
                </a:ln>
                <a:solidFill>
                  <a:srgbClr val="000000"/>
                </a:solidFill>
                <a:effectLst/>
              </a:rPr>
              <a:t>8. Quality of places</a:t>
            </a:r>
          </a:p>
          <a:p>
            <a:pPr marL="0" marR="0" indent="0" algn="l">
              <a:lnSpc>
                <a:spcPct val="119000"/>
              </a:lnSpc>
              <a:spcBef>
                <a:spcPts val="0"/>
              </a:spcBef>
              <a:spcAft>
                <a:spcPts val="0"/>
              </a:spcAft>
            </a:pPr>
            <a:r>
              <a:rPr lang="en-US" sz="1200" b="1" kern="1400" dirty="0">
                <a:ln>
                  <a:noFill/>
                </a:ln>
                <a:solidFill>
                  <a:srgbClr val="000000"/>
                </a:solidFill>
                <a:effectLst/>
              </a:rPr>
              <a:t>Management</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9. Clean and well-maintained</a:t>
            </a:r>
          </a:p>
          <a:p>
            <a:pPr marL="359994" marR="0" indent="-359994" algn="l">
              <a:lnSpc>
                <a:spcPct val="119000"/>
              </a:lnSpc>
              <a:spcBef>
                <a:spcPts val="0"/>
              </a:spcBef>
              <a:spcAft>
                <a:spcPts val="0"/>
              </a:spcAft>
            </a:pPr>
            <a:r>
              <a:rPr lang="en-US" sz="1200" kern="1400" dirty="0">
                <a:ln>
                  <a:noFill/>
                </a:ln>
                <a:solidFill>
                  <a:srgbClr val="000000"/>
                </a:solidFill>
                <a:effectLst/>
              </a:rPr>
              <a:t>10. Litter and waste management</a:t>
            </a:r>
          </a:p>
          <a:p>
            <a:pPr marL="359994" marR="0" indent="-359994" algn="l">
              <a:lnSpc>
                <a:spcPct val="119000"/>
              </a:lnSpc>
              <a:spcBef>
                <a:spcPts val="0"/>
              </a:spcBef>
              <a:spcAft>
                <a:spcPts val="0"/>
              </a:spcAft>
            </a:pPr>
            <a:r>
              <a:rPr lang="en-US" sz="1200" kern="1400" dirty="0">
                <a:ln>
                  <a:noFill/>
                </a:ln>
                <a:solidFill>
                  <a:srgbClr val="000000"/>
                </a:solidFill>
                <a:effectLst/>
              </a:rPr>
              <a:t>11. Grounds maintenance and horticulture</a:t>
            </a:r>
          </a:p>
          <a:p>
            <a:pPr marL="359994" marR="0" indent="-359994" algn="l">
              <a:lnSpc>
                <a:spcPct val="119000"/>
              </a:lnSpc>
              <a:spcBef>
                <a:spcPts val="0"/>
              </a:spcBef>
              <a:spcAft>
                <a:spcPts val="0"/>
              </a:spcAft>
            </a:pPr>
            <a:r>
              <a:rPr lang="en-US" sz="1200" kern="1400" dirty="0">
                <a:ln>
                  <a:noFill/>
                </a:ln>
                <a:solidFill>
                  <a:srgbClr val="000000"/>
                </a:solidFill>
                <a:effectLst/>
              </a:rPr>
              <a:t>12. Building and infrastructure maintenance</a:t>
            </a:r>
          </a:p>
          <a:p>
            <a:pPr marL="0" marR="0" indent="0" algn="l">
              <a:lnSpc>
                <a:spcPct val="119000"/>
              </a:lnSpc>
              <a:spcBef>
                <a:spcPts val="0"/>
              </a:spcBef>
              <a:spcAft>
                <a:spcPts val="0"/>
              </a:spcAft>
            </a:pPr>
            <a:r>
              <a:rPr lang="en-US" sz="1200" b="1" kern="1400" dirty="0">
                <a:ln>
                  <a:noFill/>
                </a:ln>
                <a:solidFill>
                  <a:srgbClr val="000000"/>
                </a:solidFill>
                <a:effectLst/>
              </a:rPr>
              <a:t>Potential for Biodiversity</a:t>
            </a:r>
            <a:endParaRPr lang="en-US" sz="1200" kern="1400" dirty="0">
              <a:ln>
                <a:noFill/>
              </a:ln>
              <a:solidFill>
                <a:srgbClr val="000000"/>
              </a:solidFill>
              <a:effectLst/>
            </a:endParaRPr>
          </a:p>
          <a:p>
            <a:pPr marL="359994" marR="0" indent="-359994" algn="l">
              <a:lnSpc>
                <a:spcPct val="119000"/>
              </a:lnSpc>
              <a:spcBef>
                <a:spcPts val="0"/>
              </a:spcBef>
              <a:spcAft>
                <a:spcPts val="0"/>
              </a:spcAft>
            </a:pPr>
            <a:r>
              <a:rPr lang="en-US" sz="1200" kern="1400" dirty="0">
                <a:ln>
                  <a:noFill/>
                </a:ln>
                <a:solidFill>
                  <a:srgbClr val="000000"/>
                </a:solidFill>
                <a:effectLst/>
              </a:rPr>
              <a:t>13. Linkages to GI network</a:t>
            </a:r>
          </a:p>
          <a:p>
            <a:pPr marL="359994" marR="0" indent="-359994" algn="l">
              <a:lnSpc>
                <a:spcPct val="119000"/>
              </a:lnSpc>
              <a:spcBef>
                <a:spcPts val="0"/>
              </a:spcBef>
              <a:spcAft>
                <a:spcPts val="0"/>
              </a:spcAft>
            </a:pPr>
            <a:r>
              <a:rPr lang="en-US" sz="1200" kern="1400" dirty="0">
                <a:ln>
                  <a:noFill/>
                </a:ln>
                <a:solidFill>
                  <a:srgbClr val="000000"/>
                </a:solidFill>
                <a:effectLst/>
              </a:rPr>
              <a:t>14. Native tree and shrub planting</a:t>
            </a:r>
          </a:p>
          <a:p>
            <a:pPr marL="359994" marR="0" indent="-359994" algn="l">
              <a:lnSpc>
                <a:spcPct val="119000"/>
              </a:lnSpc>
              <a:spcBef>
                <a:spcPts val="0"/>
              </a:spcBef>
              <a:spcAft>
                <a:spcPts val="0"/>
              </a:spcAft>
            </a:pPr>
            <a:r>
              <a:rPr lang="en-US" sz="1200" kern="1400" dirty="0">
                <a:ln>
                  <a:noFill/>
                </a:ln>
                <a:solidFill>
                  <a:srgbClr val="000000"/>
                </a:solidFill>
                <a:effectLst/>
              </a:rPr>
              <a:t>15. Hedgerows</a:t>
            </a:r>
          </a:p>
          <a:p>
            <a:pPr marL="359994" marR="0" indent="-359994" algn="l">
              <a:lnSpc>
                <a:spcPct val="119000"/>
              </a:lnSpc>
              <a:spcBef>
                <a:spcPts val="0"/>
              </a:spcBef>
              <a:spcAft>
                <a:spcPts val="0"/>
              </a:spcAft>
            </a:pPr>
            <a:r>
              <a:rPr lang="en-US" sz="1200" kern="1400" dirty="0">
                <a:ln>
                  <a:noFill/>
                </a:ln>
                <a:solidFill>
                  <a:srgbClr val="000000"/>
                </a:solidFill>
                <a:effectLst/>
              </a:rPr>
              <a:t>16. </a:t>
            </a:r>
            <a:r>
              <a:rPr lang="en-US" sz="1200" kern="1400" dirty="0" err="1">
                <a:ln>
                  <a:noFill/>
                </a:ln>
                <a:solidFill>
                  <a:srgbClr val="000000"/>
                </a:solidFill>
                <a:effectLst/>
              </a:rPr>
              <a:t>SuDS</a:t>
            </a:r>
            <a:r>
              <a:rPr lang="en-US" sz="1200" kern="1400" dirty="0">
                <a:ln>
                  <a:noFill/>
                </a:ln>
                <a:solidFill>
                  <a:srgbClr val="000000"/>
                </a:solidFill>
                <a:effectLst/>
              </a:rPr>
              <a:t> features (incl. integrated wetlands)</a:t>
            </a:r>
          </a:p>
          <a:p>
            <a:pPr marL="359994" marR="0" indent="-359994" algn="l">
              <a:lnSpc>
                <a:spcPct val="119000"/>
              </a:lnSpc>
              <a:spcBef>
                <a:spcPts val="0"/>
              </a:spcBef>
              <a:spcAft>
                <a:spcPts val="0"/>
              </a:spcAft>
            </a:pPr>
            <a:r>
              <a:rPr lang="en-US" sz="1200" kern="1400" dirty="0">
                <a:ln>
                  <a:noFill/>
                </a:ln>
                <a:solidFill>
                  <a:srgbClr val="000000"/>
                </a:solidFill>
                <a:effectLst/>
              </a:rPr>
              <a:t>17. Natural water features (including stream re-profiling)</a:t>
            </a:r>
          </a:p>
          <a:p>
            <a:pPr marL="0" marR="0" indent="0" algn="l">
              <a:lnSpc>
                <a:spcPct val="119000"/>
              </a:lnSpc>
              <a:spcBef>
                <a:spcPts val="0"/>
              </a:spcBef>
              <a:spcAft>
                <a:spcPts val="600"/>
              </a:spcAft>
            </a:pPr>
            <a:r>
              <a:rPr lang="en-US" sz="1200" kern="1400" dirty="0">
                <a:ln>
                  <a:noFill/>
                </a:ln>
                <a:solidFill>
                  <a:srgbClr val="000000"/>
                </a:solidFill>
                <a:effectLst/>
              </a:rPr>
              <a:t> </a:t>
            </a:r>
          </a:p>
        </p:txBody>
      </p:sp>
      <p:sp>
        <p:nvSpPr>
          <p:cNvPr id="16" name="TextBox 15">
            <a:extLst>
              <a:ext uri="{FF2B5EF4-FFF2-40B4-BE49-F238E27FC236}">
                <a16:creationId xmlns:a16="http://schemas.microsoft.com/office/drawing/2014/main" id="{2EE203B1-AD4D-4104-8A3A-FFFCCAEC88B9}"/>
              </a:ext>
            </a:extLst>
          </p:cNvPr>
          <p:cNvSpPr txBox="1"/>
          <p:nvPr/>
        </p:nvSpPr>
        <p:spPr>
          <a:xfrm>
            <a:off x="5986626" y="748249"/>
            <a:ext cx="6041032" cy="1286634"/>
          </a:xfrm>
          <a:prstGeom prst="rect">
            <a:avLst/>
          </a:prstGeom>
          <a:noFill/>
        </p:spPr>
        <p:txBody>
          <a:bodyPr wrap="square">
            <a:spAutoFit/>
          </a:bodyPr>
          <a:lstStyle/>
          <a:p>
            <a:pPr marL="0" marR="0" indent="0" algn="l">
              <a:lnSpc>
                <a:spcPct val="119000"/>
              </a:lnSpc>
              <a:spcBef>
                <a:spcPts val="0"/>
              </a:spcBef>
              <a:spcAft>
                <a:spcPts val="0"/>
              </a:spcAft>
            </a:pPr>
            <a:r>
              <a:rPr lang="en-US" sz="1400" kern="1400" dirty="0">
                <a:solidFill>
                  <a:srgbClr val="000000"/>
                </a:solidFill>
              </a:rPr>
              <a:t>A</a:t>
            </a:r>
            <a:r>
              <a:rPr lang="en-US" sz="1400" kern="1400" dirty="0">
                <a:ln>
                  <a:noFill/>
                </a:ln>
                <a:solidFill>
                  <a:srgbClr val="000000"/>
                </a:solidFill>
                <a:effectLst/>
              </a:rPr>
              <a:t> locally set quality assessment is being undertaken for each area of open space. Scores are given against a basic expected level of quality/maintenance, potential for biodiversity and community value, as </a:t>
            </a:r>
            <a:r>
              <a:rPr lang="en-US" sz="1400" kern="1400" dirty="0">
                <a:solidFill>
                  <a:srgbClr val="000000"/>
                </a:solidFill>
              </a:rPr>
              <a:t>shown.</a:t>
            </a:r>
          </a:p>
          <a:p>
            <a:pPr marL="0" marR="0" indent="0" algn="l">
              <a:lnSpc>
                <a:spcPct val="119000"/>
              </a:lnSpc>
              <a:spcBef>
                <a:spcPts val="0"/>
              </a:spcBef>
              <a:spcAft>
                <a:spcPts val="0"/>
              </a:spcAft>
            </a:pPr>
            <a:endParaRPr lang="en-US" sz="1200" kern="1400" dirty="0">
              <a:ln>
                <a:noFill/>
              </a:ln>
              <a:solidFill>
                <a:srgbClr val="000000"/>
              </a:solidFill>
              <a:effectLst/>
            </a:endParaRPr>
          </a:p>
          <a:p>
            <a:pPr marL="0" marR="0" indent="0" algn="l">
              <a:lnSpc>
                <a:spcPct val="119000"/>
              </a:lnSpc>
              <a:spcBef>
                <a:spcPts val="0"/>
              </a:spcBef>
              <a:spcAft>
                <a:spcPts val="600"/>
              </a:spcAft>
              <a:tabLst>
                <a:tab pos="209398" algn="l"/>
              </a:tabLst>
            </a:pPr>
            <a:endParaRPr lang="en-US" sz="1200" kern="1400" dirty="0">
              <a:ln>
                <a:noFill/>
              </a:ln>
              <a:solidFill>
                <a:srgbClr val="000000"/>
              </a:solidFill>
              <a:effectLst/>
            </a:endParaRPr>
          </a:p>
        </p:txBody>
      </p:sp>
      <p:pic>
        <p:nvPicPr>
          <p:cNvPr id="4" name="Picture 3">
            <a:extLst>
              <a:ext uri="{FF2B5EF4-FFF2-40B4-BE49-F238E27FC236}">
                <a16:creationId xmlns:a16="http://schemas.microsoft.com/office/drawing/2014/main" id="{19A21C61-F661-4198-9F6E-8B878641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167" y="1746594"/>
            <a:ext cx="3275174" cy="4912760"/>
          </a:xfrm>
          <a:prstGeom prst="rect">
            <a:avLst/>
          </a:prstGeom>
        </p:spPr>
      </p:pic>
    </p:spTree>
    <p:extLst>
      <p:ext uri="{BB962C8B-B14F-4D97-AF65-F5344CB8AC3E}">
        <p14:creationId xmlns:p14="http://schemas.microsoft.com/office/powerpoint/2010/main" val="285251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927327" y="1088677"/>
            <a:ext cx="4708122" cy="669480"/>
          </a:xfrm>
        </p:spPr>
        <p:txBody>
          <a:bodyPr>
            <a:normAutofit fontScale="92500" lnSpcReduction="10000"/>
          </a:bodyPr>
          <a:lstStyle/>
          <a:p>
            <a:pPr marL="457200" lvl="1" indent="0">
              <a:buNone/>
            </a:pPr>
            <a:r>
              <a:rPr lang="en-GB" dirty="0">
                <a:solidFill>
                  <a:srgbClr val="600060"/>
                </a:solidFill>
              </a:rPr>
              <a:t>Parks and Open Space Survey &amp; Review</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3" y="2206701"/>
            <a:ext cx="5532825" cy="4251100"/>
          </a:xfrm>
          <a:prstGeom prst="rect">
            <a:avLst/>
          </a:prstGeom>
          <a:noFill/>
        </p:spPr>
        <p:txBody>
          <a:bodyPr wrap="square" rtlCol="0">
            <a:spAutoFit/>
          </a:bodyPr>
          <a:lstStyle/>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Strategic level assessment carried out for Parks and Open Spaces.</a:t>
            </a: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Related policies and objectives included in Draft County Development Plan</a:t>
            </a:r>
          </a:p>
          <a:p>
            <a:pPr algn="just">
              <a:lnSpc>
                <a:spcPct val="107000"/>
              </a:lnSpc>
              <a:spcAft>
                <a:spcPts val="800"/>
              </a:spcAft>
            </a:pPr>
            <a:r>
              <a:rPr lang="en-IE"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Public Survey:</a:t>
            </a:r>
            <a:endParaRPr lang="en-GB"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just">
              <a:lnSpc>
                <a:spcPct val="107000"/>
              </a:lnSpc>
              <a:spcAft>
                <a:spcPts val="800"/>
              </a:spcAft>
            </a:pPr>
            <a:r>
              <a:rPr lang="en-GB"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https://consult.sdublincoco.ie/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 video promoting SDCC parks and requesting feedback accompanied the survey.</a:t>
            </a: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4274 submissions received that are currently being assessed. </a:t>
            </a: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Review of existing facilities within parks and open spaces underway to allow more local assessment.</a:t>
            </a:r>
          </a:p>
        </p:txBody>
      </p:sp>
      <p:pic>
        <p:nvPicPr>
          <p:cNvPr id="5" name="Picture 4">
            <a:extLst>
              <a:ext uri="{FF2B5EF4-FFF2-40B4-BE49-F238E27FC236}">
                <a16:creationId xmlns:a16="http://schemas.microsoft.com/office/drawing/2014/main" id="{EB324C12-ED1D-49B6-9979-DE2F3E3A8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778" y="2650211"/>
            <a:ext cx="5206601" cy="3471068"/>
          </a:xfrm>
          <a:prstGeom prst="rect">
            <a:avLst/>
          </a:prstGeom>
        </p:spPr>
      </p:pic>
    </p:spTree>
    <p:extLst>
      <p:ext uri="{BB962C8B-B14F-4D97-AF65-F5344CB8AC3E}">
        <p14:creationId xmlns:p14="http://schemas.microsoft.com/office/powerpoint/2010/main" val="408194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263360" y="22530"/>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50916" y="3474720"/>
            <a:ext cx="7555832" cy="3383280"/>
          </a:xfrm>
          <a:prstGeom prst="rect">
            <a:avLst/>
          </a:prstGeom>
        </p:spPr>
      </p:pic>
      <p:sp useBgFill="1">
        <p:nvSpPr>
          <p:cNvPr id="43" name="Freeform: Shape 4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7026899" y="-481440"/>
            <a:ext cx="4816878" cy="3877197"/>
          </a:xfrm>
        </p:spPr>
        <p:txBody>
          <a:bodyPr>
            <a:normAutofit/>
          </a:bodyPr>
          <a:lstStyle/>
          <a:p>
            <a:r>
              <a:rPr lang="en-IE" sz="2400" dirty="0">
                <a:solidFill>
                  <a:schemeClr val="bg1"/>
                </a:solidFill>
              </a:rPr>
              <a:t>Parks and Open Space (POS) Strategy</a:t>
            </a:r>
            <a:br>
              <a:rPr lang="en-IE" sz="2400" dirty="0">
                <a:solidFill>
                  <a:schemeClr val="bg1"/>
                </a:solidFill>
              </a:rPr>
            </a:br>
            <a:r>
              <a:rPr lang="en-IE" sz="2400" dirty="0">
                <a:solidFill>
                  <a:schemeClr val="bg1"/>
                </a:solidFill>
              </a:rPr>
              <a:t>Update </a:t>
            </a:r>
            <a:endParaRPr lang="en-IE" sz="4400" dirty="0"/>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21734" y="6186014"/>
            <a:ext cx="4007449" cy="1343972"/>
          </a:xfrm>
        </p:spPr>
        <p:txBody>
          <a:bodyPr>
            <a:normAutofit/>
          </a:bodyPr>
          <a:lstStyle/>
          <a:p>
            <a:pPr algn="l"/>
            <a:r>
              <a:rPr lang="en-IE" dirty="0"/>
              <a:t>Thank you</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6338133" y="6100825"/>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IE" sz="2400" dirty="0">
                <a:solidFill>
                  <a:srgbClr val="FFFFFF"/>
                </a:solidFill>
              </a:rPr>
              <a:t>Green Infrastructure (GI) Strategy</a:t>
            </a:r>
            <a:br>
              <a:rPr lang="en-IE" sz="2400" dirty="0">
                <a:solidFill>
                  <a:srgbClr val="FFFFFF"/>
                </a:solidFill>
              </a:rPr>
            </a:br>
            <a:r>
              <a:rPr lang="en-IE" sz="2400" dirty="0">
                <a:solidFill>
                  <a:srgbClr val="FFFFFF"/>
                </a:solidFill>
              </a:rPr>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Tree>
    <p:extLst>
      <p:ext uri="{BB962C8B-B14F-4D97-AF65-F5344CB8AC3E}">
        <p14:creationId xmlns:p14="http://schemas.microsoft.com/office/powerpoint/2010/main" val="412649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4944923" y="0"/>
            <a:ext cx="7072207"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a:t>
            </a:r>
          </a:p>
        </p:txBody>
      </p:sp>
      <p:sp>
        <p:nvSpPr>
          <p:cNvPr id="2" name="TextBox 1">
            <a:extLst>
              <a:ext uri="{FF2B5EF4-FFF2-40B4-BE49-F238E27FC236}">
                <a16:creationId xmlns:a16="http://schemas.microsoft.com/office/drawing/2014/main" id="{57BBA3EC-703D-4CD4-9FE2-4207198DDAE7}"/>
              </a:ext>
            </a:extLst>
          </p:cNvPr>
          <p:cNvSpPr txBox="1"/>
          <p:nvPr/>
        </p:nvSpPr>
        <p:spPr>
          <a:xfrm>
            <a:off x="4944923" y="1169873"/>
            <a:ext cx="6880284" cy="5201430"/>
          </a:xfrm>
          <a:prstGeom prst="rect">
            <a:avLst/>
          </a:prstGeom>
        </p:spPr>
        <p:txBody>
          <a:bodyPr vert="horz" lIns="91440" tIns="45720" rIns="91440" bIns="45720" rtlCol="0">
            <a:normAutofit fontScale="40000" lnSpcReduction="20000"/>
          </a:bodyPr>
          <a:lstStyle/>
          <a:p>
            <a:pPr algn="l"/>
            <a:endParaRPr lang="en-IE" sz="1900" dirty="0"/>
          </a:p>
          <a:p>
            <a:pPr algn="l"/>
            <a:r>
              <a:rPr lang="en-IE" sz="6400" b="1" i="1" dirty="0"/>
              <a:t>Vision</a:t>
            </a:r>
          </a:p>
          <a:p>
            <a:pPr algn="l"/>
            <a:endParaRPr lang="en-IE" sz="6400" dirty="0"/>
          </a:p>
          <a:p>
            <a:pPr algn="l"/>
            <a:r>
              <a:rPr lang="en-IE" sz="6400" b="1" dirty="0"/>
              <a:t>Promote the development of an integrated GI network for South Dublin County working with and enhancing existing biodiversity and natural heritage, improving our resilience to climate change and enabling the role of GI in delivering </a:t>
            </a:r>
          </a:p>
          <a:p>
            <a:pPr algn="l"/>
            <a:r>
              <a:rPr lang="en-IE" sz="6400" b="1" dirty="0"/>
              <a:t>sustainable communities to provide environmental, economic and social benefits.</a:t>
            </a:r>
          </a:p>
          <a:p>
            <a:pPr algn="l"/>
            <a:endParaRPr lang="en-IE" sz="6400" dirty="0"/>
          </a:p>
          <a:p>
            <a:pPr algn="l"/>
            <a:endParaRPr lang="en-IE" sz="6400" dirty="0"/>
          </a:p>
          <a:p>
            <a:pPr algn="l"/>
            <a:r>
              <a:rPr lang="en-IE" sz="6400" dirty="0"/>
              <a:t>This chapter of the Development Plan, alongside the associated maps and appendices, sets out the Green Infrastructure Strategy for the County. </a:t>
            </a:r>
          </a:p>
          <a:p>
            <a:pPr>
              <a:lnSpc>
                <a:spcPct val="90000"/>
              </a:lnSpc>
              <a:spcAft>
                <a:spcPts val="0"/>
              </a:spcAft>
            </a:pPr>
            <a:endParaRPr lang="en-US" sz="1700" dirty="0">
              <a:effectLst/>
            </a:endParaRPr>
          </a:p>
        </p:txBody>
      </p:sp>
      <p:sp>
        <p:nvSpPr>
          <p:cNvPr id="15" name="Rectangle 14">
            <a:extLst>
              <a:ext uri="{FF2B5EF4-FFF2-40B4-BE49-F238E27FC236}">
                <a16:creationId xmlns:a16="http://schemas.microsoft.com/office/drawing/2014/main" id="{CD13023F-8528-4111-8C15-F91D0E6BE658}"/>
              </a:ext>
            </a:extLst>
          </p:cNvPr>
          <p:cNvSpPr/>
          <p:nvPr/>
        </p:nvSpPr>
        <p:spPr>
          <a:xfrm>
            <a:off x="4639732" y="1351578"/>
            <a:ext cx="7072208"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pic>
        <p:nvPicPr>
          <p:cNvPr id="6" name="Picture 5">
            <a:extLst>
              <a:ext uri="{FF2B5EF4-FFF2-40B4-BE49-F238E27FC236}">
                <a16:creationId xmlns:a16="http://schemas.microsoft.com/office/drawing/2014/main" id="{D03297EF-F1FA-4C36-A05C-CC5065E8425F}"/>
              </a:ext>
            </a:extLst>
          </p:cNvPr>
          <p:cNvPicPr>
            <a:picLocks noChangeAspect="1"/>
          </p:cNvPicPr>
          <p:nvPr/>
        </p:nvPicPr>
        <p:blipFill rotWithShape="1">
          <a:blip r:embed="rId2"/>
          <a:srcRect l="962"/>
          <a:stretch/>
        </p:blipFill>
        <p:spPr>
          <a:xfrm>
            <a:off x="20" y="10"/>
            <a:ext cx="4635571" cy="6857990"/>
          </a:xfrm>
          <a:prstGeom prst="rect">
            <a:avLst/>
          </a:prstGeom>
          <a:effectLst/>
        </p:spPr>
      </p:pic>
    </p:spTree>
    <p:extLst>
      <p:ext uri="{BB962C8B-B14F-4D97-AF65-F5344CB8AC3E}">
        <p14:creationId xmlns:p14="http://schemas.microsoft.com/office/powerpoint/2010/main" val="24231300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5169E2-2F21-4725-A35D-DBD640DE32D4}"/>
              </a:ext>
            </a:extLst>
          </p:cNvPr>
          <p:cNvPicPr>
            <a:picLocks noChangeAspect="1"/>
          </p:cNvPicPr>
          <p:nvPr/>
        </p:nvPicPr>
        <p:blipFill rotWithShape="1">
          <a:blip r:embed="rId2"/>
          <a:srcRect r="2206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0" name="Freeform: Shape 1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4">
            <a:extLst>
              <a:ext uri="{FF2B5EF4-FFF2-40B4-BE49-F238E27FC236}">
                <a16:creationId xmlns:a16="http://schemas.microsoft.com/office/drawing/2014/main" id="{C2D31002-967D-4B0E-9C76-40E53D886779}"/>
              </a:ext>
            </a:extLst>
          </p:cNvPr>
          <p:cNvSpPr txBox="1"/>
          <p:nvPr/>
        </p:nvSpPr>
        <p:spPr>
          <a:xfrm>
            <a:off x="6460921" y="207849"/>
            <a:ext cx="4819952" cy="1325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Draft CDP</a:t>
            </a:r>
          </a:p>
        </p:txBody>
      </p:sp>
      <p:sp>
        <p:nvSpPr>
          <p:cNvPr id="2" name="TextBox 1">
            <a:extLst>
              <a:ext uri="{FF2B5EF4-FFF2-40B4-BE49-F238E27FC236}">
                <a16:creationId xmlns:a16="http://schemas.microsoft.com/office/drawing/2014/main" id="{57BBA3EC-703D-4CD4-9FE2-4207198DDAE7}"/>
              </a:ext>
            </a:extLst>
          </p:cNvPr>
          <p:cNvSpPr txBox="1"/>
          <p:nvPr/>
        </p:nvSpPr>
        <p:spPr>
          <a:xfrm>
            <a:off x="6546889" y="1351577"/>
            <a:ext cx="5628059" cy="4660911"/>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1900" b="0" i="0" dirty="0">
                <a:effectLst/>
              </a:rPr>
              <a:t>The Draft Plan (Written Statement, including Appendices and maps) and associated SEA Environmental Report and AA Natura Impact Report will be on public display and available for public inspection from:</a:t>
            </a:r>
          </a:p>
          <a:p>
            <a:pPr>
              <a:lnSpc>
                <a:spcPct val="90000"/>
              </a:lnSpc>
              <a:spcAft>
                <a:spcPts val="600"/>
              </a:spcAft>
            </a:pPr>
            <a:r>
              <a:rPr lang="en-US" sz="1900" b="1" i="0" dirty="0">
                <a:effectLst/>
              </a:rPr>
              <a:t>7th July to 15th September 2021</a:t>
            </a:r>
            <a:r>
              <a:rPr lang="en-US" sz="1900" b="0" i="0" dirty="0">
                <a:effectLst/>
              </a:rPr>
              <a:t> </a:t>
            </a:r>
          </a:p>
          <a:p>
            <a:pPr>
              <a:lnSpc>
                <a:spcPct val="90000"/>
              </a:lnSpc>
              <a:spcAft>
                <a:spcPts val="600"/>
              </a:spcAft>
            </a:pPr>
            <a:r>
              <a:rPr lang="en-US" sz="1900" dirty="0"/>
              <a:t>O</a:t>
            </a:r>
            <a:r>
              <a:rPr lang="en-US" sz="1900" b="0" i="0" dirty="0">
                <a:effectLst/>
              </a:rPr>
              <a:t>n public consultation portal:</a:t>
            </a:r>
            <a:endParaRPr lang="en-US" sz="1900" b="0" i="0" u="none" strike="noStrike" dirty="0">
              <a:effectLst/>
              <a:hlinkClick r:id="rId3">
                <a:extLst>
                  <a:ext uri="{A12FA001-AC4F-418D-AE19-62706E023703}">
                    <ahyp:hlinkClr xmlns:ahyp="http://schemas.microsoft.com/office/drawing/2018/hyperlinkcolor" val="tx"/>
                  </a:ext>
                </a:extLst>
              </a:hlinkClick>
            </a:endParaRPr>
          </a:p>
          <a:p>
            <a:pPr indent="-228600">
              <a:lnSpc>
                <a:spcPct val="90000"/>
              </a:lnSpc>
              <a:spcAft>
                <a:spcPts val="600"/>
              </a:spcAft>
              <a:buFont typeface="Arial" panose="020B0604020202020204" pitchFamily="34" charset="0"/>
              <a:buChar char="•"/>
            </a:pPr>
            <a:r>
              <a:rPr lang="en-US" sz="1900" b="0" i="0" u="none" strike="noStrike" dirty="0">
                <a:effectLst/>
                <a:hlinkClick r:id="rId3">
                  <a:extLst>
                    <a:ext uri="{A12FA001-AC4F-418D-AE19-62706E023703}">
                      <ahyp:hlinkClr xmlns:ahyp="http://schemas.microsoft.com/office/drawing/2018/hyperlinkcolor" val="tx"/>
                    </a:ext>
                  </a:extLst>
                </a:hlinkClick>
              </a:rPr>
              <a:t>https://www.sdcc.ie/en/devplan2022/</a:t>
            </a:r>
            <a:endParaRPr lang="en-US" sz="1900" b="0" i="0" u="none" strike="noStrike" dirty="0">
              <a:effectLst/>
            </a:endParaRPr>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b="0" i="0" u="none" strike="noStrike" dirty="0">
                <a:effectLst/>
              </a:rPr>
              <a:t>Green Infrastructure Strategy is contained within </a:t>
            </a:r>
            <a:r>
              <a:rPr lang="en-US" sz="1900" b="1" i="0" u="none" strike="noStrike" dirty="0">
                <a:effectLst/>
              </a:rPr>
              <a:t>Chapter 4 </a:t>
            </a:r>
            <a:r>
              <a:rPr lang="en-US" sz="1900" b="0" i="0" u="none" strike="noStrike" dirty="0">
                <a:effectLst/>
              </a:rPr>
              <a:t>and </a:t>
            </a:r>
            <a:r>
              <a:rPr lang="en-US" sz="1900" b="1" i="0" u="none" strike="noStrike" dirty="0">
                <a:effectLst/>
              </a:rPr>
              <a:t>Appendix 4:</a:t>
            </a:r>
            <a:endParaRPr lang="en-US" sz="1900" b="1" dirty="0"/>
          </a:p>
          <a:p>
            <a:pPr>
              <a:lnSpc>
                <a:spcPct val="90000"/>
              </a:lnSpc>
              <a:spcAft>
                <a:spcPts val="600"/>
              </a:spcAft>
            </a:pPr>
            <a:r>
              <a:rPr lang="en-US" sz="1900" dirty="0">
                <a:hlinkClick r:id="rId4">
                  <a:extLst>
                    <a:ext uri="{A12FA001-AC4F-418D-AE19-62706E023703}">
                      <ahyp:hlinkClr xmlns:ahyp="http://schemas.microsoft.com/office/drawing/2018/hyperlinkcolor" val="tx"/>
                    </a:ext>
                  </a:extLst>
                </a:hlinkClick>
              </a:rPr>
              <a:t>Chapter 4: Green Infrastructure | South Dublin County Council's Online Consultation Portal (sdublincoco.ie)</a:t>
            </a:r>
            <a:endParaRPr lang="en-US" sz="1900" dirty="0"/>
          </a:p>
          <a:p>
            <a:pPr>
              <a:lnSpc>
                <a:spcPct val="90000"/>
              </a:lnSpc>
              <a:spcAft>
                <a:spcPts val="600"/>
              </a:spcAft>
            </a:pPr>
            <a:endParaRPr lang="en-US" sz="1900" dirty="0"/>
          </a:p>
          <a:p>
            <a:pPr>
              <a:lnSpc>
                <a:spcPct val="90000"/>
              </a:lnSpc>
              <a:spcAft>
                <a:spcPts val="600"/>
              </a:spcAft>
            </a:pPr>
            <a:r>
              <a:rPr lang="en-IE" sz="2000" dirty="0">
                <a:hlinkClick r:id="rId5">
                  <a:extLst>
                    <a:ext uri="{A12FA001-AC4F-418D-AE19-62706E023703}">
                      <ahyp:hlinkClr xmlns:ahyp="http://schemas.microsoft.com/office/drawing/2018/hyperlinkcolor" val="tx"/>
                    </a:ext>
                  </a:extLst>
                </a:hlinkClick>
              </a:rPr>
              <a:t>Appendix 4: Green Infrastructure: Local Objectives and Case Studies | South Dublin County Council's Online Consultation Portal (sdublincoco.ie)</a:t>
            </a:r>
            <a:endParaRPr lang="en-IE" sz="2000"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sz="1900" dirty="0"/>
          </a:p>
          <a:p>
            <a:pPr indent="-228600">
              <a:lnSpc>
                <a:spcPct val="90000"/>
              </a:lnSpc>
              <a:spcAft>
                <a:spcPts val="600"/>
              </a:spcAft>
              <a:buFont typeface="Arial" panose="020B0604020202020204" pitchFamily="34" charset="0"/>
              <a:buChar char="•"/>
            </a:pPr>
            <a:endParaRPr lang="en-US" sz="11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84103863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Strategy-Overarching</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5069940" y="2322576"/>
            <a:ext cx="6172200" cy="38587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a:t>Policy GI1: Overarching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Protect, enhance and further develop a multifunctional GI network, using an ecosystem services approach, protecting, enhancing and further developing the identified interconnected network of parks, open spaces, natural features, protected areas, and rivers and streams that provide a shared space for amenity and recreation, biodiversity protection, water quality, flood management and adaptation to climate change. </a:t>
            </a:r>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36948850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 Biodiversity</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5069940" y="2322576"/>
            <a:ext cx="6172200" cy="3858768"/>
          </a:xfrm>
          <a:prstGeom prst="rect">
            <a:avLst/>
          </a:prstGeom>
        </p:spPr>
        <p:txBody>
          <a:bodyPr vert="horz" lIns="91440" tIns="45720" rIns="91440" bIns="45720" rtlCol="0">
            <a:normAutofit/>
          </a:bodyPr>
          <a:lstStyle/>
          <a:p>
            <a:pPr>
              <a:lnSpc>
                <a:spcPct val="90000"/>
              </a:lnSpc>
              <a:spcAft>
                <a:spcPts val="600"/>
              </a:spcAft>
            </a:pPr>
            <a:r>
              <a:rPr lang="en-US" sz="2200" b="1" dirty="0"/>
              <a:t>Policy GI2: Biodiversity </a:t>
            </a:r>
          </a:p>
          <a:p>
            <a:pPr indent="-228600">
              <a:lnSpc>
                <a:spcPct val="90000"/>
              </a:lnSpc>
              <a:spcAft>
                <a:spcPts val="600"/>
              </a:spcAft>
              <a:buFont typeface="Arial" panose="020B0604020202020204" pitchFamily="34" charset="0"/>
              <a:buChar char="•"/>
            </a:pPr>
            <a:endParaRPr lang="en-US" sz="2200" b="1" dirty="0"/>
          </a:p>
          <a:p>
            <a:pPr>
              <a:lnSpc>
                <a:spcPct val="90000"/>
              </a:lnSpc>
              <a:spcAft>
                <a:spcPts val="600"/>
              </a:spcAft>
            </a:pPr>
            <a:r>
              <a:rPr lang="en-US" sz="2200" dirty="0"/>
              <a:t>Strengthen the existing GI network and ensure all new developments contribute towards GI, in order to protect and enhance biodiversity across the County as part of South Dublin County Council’s commitment to the National Biodiversity Action Plan 2021- 2025 and the South Dublin County Council Biodiversity Action Plan, 2020-2026, the National Planning Framework (NPF)and the East Region Spatial and Economic Strategy (RSES).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8923177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4844624" y="-172230"/>
            <a:ext cx="7072207"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Strategy-Sustainable Water Management </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842" b="5015"/>
          <a:stretch/>
        </p:blipFill>
        <p:spPr>
          <a:xfrm>
            <a:off x="20" y="10"/>
            <a:ext cx="4639713" cy="6857990"/>
          </a:xfrm>
          <a:prstGeom prst="rect">
            <a:avLst/>
          </a:prstGeom>
        </p:spPr>
      </p:pic>
      <p:sp>
        <p:nvSpPr>
          <p:cNvPr id="2" name="TextBox 1">
            <a:extLst>
              <a:ext uri="{FF2B5EF4-FFF2-40B4-BE49-F238E27FC236}">
                <a16:creationId xmlns:a16="http://schemas.microsoft.com/office/drawing/2014/main" id="{57BBA3EC-703D-4CD4-9FE2-4207198DDAE7}"/>
              </a:ext>
            </a:extLst>
          </p:cNvPr>
          <p:cNvSpPr txBox="1"/>
          <p:nvPr/>
        </p:nvSpPr>
        <p:spPr>
          <a:xfrm>
            <a:off x="4984251" y="1666045"/>
            <a:ext cx="6880284" cy="5201430"/>
          </a:xfrm>
          <a:prstGeom prst="rect">
            <a:avLst/>
          </a:prstGeom>
        </p:spPr>
        <p:txBody>
          <a:bodyPr vert="horz" lIns="91440" tIns="45720" rIns="91440" bIns="45720" rtlCol="0">
            <a:normAutofit/>
          </a:bodyPr>
          <a:lstStyle/>
          <a:p>
            <a:pPr algn="l"/>
            <a:r>
              <a:rPr lang="en-IE" sz="2200" b="1" dirty="0"/>
              <a:t>Policy GI3: Sustainable Water Management </a:t>
            </a:r>
          </a:p>
          <a:p>
            <a:pPr algn="l"/>
            <a:endParaRPr lang="en-IE" sz="2200" b="1" dirty="0"/>
          </a:p>
          <a:p>
            <a:pPr algn="l"/>
            <a:r>
              <a:rPr lang="en-IE" sz="2200" dirty="0"/>
              <a:t>Protect and enhance the natural, historical, amenity and biodiversity value of the County’s watercourses. Require the long-term management and protection of these watercourses as significant elements of the County’s and Region’s Green Infrastructure Network and liaise with relevant Prescribed Bodies where appropriate. Accommodate flood waters as far as possible during extreme flooding events and enhance biodiversity and amenity through the designation of riparian corridors and the application of appropriate restrictions to development within these corridors. </a:t>
            </a:r>
          </a:p>
          <a:p>
            <a:pPr algn="l"/>
            <a:endParaRPr lang="en-IE"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17194836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4">
            <a:extLst>
              <a:ext uri="{FF2B5EF4-FFF2-40B4-BE49-F238E27FC236}">
                <a16:creationId xmlns:a16="http://schemas.microsoft.com/office/drawing/2014/main" id="{01B0772C-0544-4515-837D-6C319B0D7AC8}"/>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a:t>
            </a:r>
            <a:r>
              <a:rPr lang="en-US" sz="4400" dirty="0" err="1">
                <a:solidFill>
                  <a:schemeClr val="tx1"/>
                </a:solidFill>
                <a:latin typeface="+mj-lt"/>
                <a:ea typeface="+mj-ea"/>
                <a:cs typeface="+mj-cs"/>
              </a:rPr>
              <a:t>SuDS</a:t>
            </a:r>
            <a:endParaRPr lang="en-US" sz="4400" dirty="0">
              <a:solidFill>
                <a:schemeClr val="tx1"/>
              </a:solidFill>
              <a:latin typeface="+mj-lt"/>
              <a:ea typeface="+mj-ea"/>
              <a:cs typeface="+mj-cs"/>
            </a:endParaRP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2322576"/>
            <a:ext cx="6172200" cy="3858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400" b="1" dirty="0">
                <a:solidFill>
                  <a:schemeClr val="tx1"/>
                </a:solidFill>
              </a:rPr>
              <a:t>Policy GI4: Sustainable Urban Drainage Systems  </a:t>
            </a:r>
          </a:p>
          <a:p>
            <a:pPr indent="-228600">
              <a:lnSpc>
                <a:spcPct val="90000"/>
              </a:lnSpc>
              <a:spcBef>
                <a:spcPct val="0"/>
              </a:spcBef>
              <a:spcAft>
                <a:spcPct val="35000"/>
              </a:spcAft>
              <a:buFont typeface="Arial" panose="020B0604020202020204" pitchFamily="34" charset="0"/>
              <a:buChar char="•"/>
            </a:pPr>
            <a:endParaRPr lang="en-US" sz="2400" b="1" dirty="0">
              <a:solidFill>
                <a:schemeClr val="tx1"/>
              </a:solidFill>
            </a:endParaRPr>
          </a:p>
          <a:p>
            <a:pPr>
              <a:lnSpc>
                <a:spcPct val="90000"/>
              </a:lnSpc>
              <a:spcBef>
                <a:spcPct val="0"/>
              </a:spcBef>
              <a:spcAft>
                <a:spcPct val="35000"/>
              </a:spcAft>
            </a:pPr>
            <a:r>
              <a:rPr lang="en-US" sz="2400" dirty="0">
                <a:solidFill>
                  <a:schemeClr val="tx1"/>
                </a:solidFill>
              </a:rPr>
              <a:t>Require the provision of Sustainable urban Drainage Systems (SUDS) in the County and </a:t>
            </a:r>
            <a:r>
              <a:rPr lang="en-US" sz="2400" dirty="0" err="1">
                <a:solidFill>
                  <a:schemeClr val="tx1"/>
                </a:solidFill>
              </a:rPr>
              <a:t>maximise</a:t>
            </a:r>
            <a:r>
              <a:rPr lang="en-US" sz="2400" dirty="0">
                <a:solidFill>
                  <a:schemeClr val="tx1"/>
                </a:solidFill>
              </a:rPr>
              <a:t> the amenity and biodiversity value of these systems. </a:t>
            </a: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p:txBody>
      </p:sp>
      <p:sp>
        <p:nvSpPr>
          <p:cNvPr id="2" name="TextBox 1">
            <a:extLst>
              <a:ext uri="{FF2B5EF4-FFF2-40B4-BE49-F238E27FC236}">
                <a16:creationId xmlns:a16="http://schemas.microsoft.com/office/drawing/2014/main" id="{57BBA3EC-703D-4CD4-9FE2-4207198DDAE7}"/>
              </a:ext>
            </a:extLst>
          </p:cNvPr>
          <p:cNvSpPr txBox="1"/>
          <p:nvPr/>
        </p:nvSpPr>
        <p:spPr>
          <a:xfrm>
            <a:off x="4984251" y="1371067"/>
            <a:ext cx="6880284" cy="5201430"/>
          </a:xfrm>
          <a:prstGeom prst="rect">
            <a:avLst/>
          </a:prstGeom>
        </p:spPr>
        <p:txBody>
          <a:bodyPr vert="horz" lIns="91440" tIns="45720" rIns="91440" bIns="45720" rtlCol="0">
            <a:normAutofit/>
          </a:bodyPr>
          <a:lstStyle/>
          <a:p>
            <a:pPr algn="l"/>
            <a:endParaRPr lang="en-IE" sz="18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440237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4">
            <a:extLst>
              <a:ext uri="{FF2B5EF4-FFF2-40B4-BE49-F238E27FC236}">
                <a16:creationId xmlns:a16="http://schemas.microsoft.com/office/drawing/2014/main" id="{0E210BA6-D8A1-420E-9DBE-B2364598B6AF}"/>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Strategy-Climate Resilience</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2322576"/>
            <a:ext cx="6172200" cy="3858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400" b="1" dirty="0">
                <a:solidFill>
                  <a:schemeClr val="tx1"/>
                </a:solidFill>
              </a:rPr>
              <a:t>Policy GI5: Climate Resilience </a:t>
            </a:r>
          </a:p>
          <a:p>
            <a:pPr indent="-228600">
              <a:lnSpc>
                <a:spcPct val="90000"/>
              </a:lnSpc>
              <a:spcBef>
                <a:spcPct val="0"/>
              </a:spcBef>
              <a:spcAft>
                <a:spcPct val="35000"/>
              </a:spcAft>
              <a:buFont typeface="Arial" panose="020B0604020202020204" pitchFamily="34" charset="0"/>
              <a:buChar char="•"/>
            </a:pPr>
            <a:endParaRPr lang="en-US" sz="2400" b="1" dirty="0">
              <a:solidFill>
                <a:schemeClr val="tx1"/>
              </a:solidFill>
            </a:endParaRPr>
          </a:p>
          <a:p>
            <a:pPr>
              <a:lnSpc>
                <a:spcPct val="90000"/>
              </a:lnSpc>
              <a:spcBef>
                <a:spcPct val="0"/>
              </a:spcBef>
              <a:spcAft>
                <a:spcPct val="35000"/>
              </a:spcAft>
            </a:pPr>
            <a:r>
              <a:rPr lang="en-US" sz="2400" dirty="0">
                <a:solidFill>
                  <a:schemeClr val="tx1"/>
                </a:solidFill>
              </a:rPr>
              <a:t>Strengthen the County’s GI in both urban and rural areas to improve resilience against future shocks and disruptions arising from a changing climate. </a:t>
            </a: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marL="0" lvl="0"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marL="0" lvl="0"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p:txBody>
      </p:sp>
      <p:sp>
        <p:nvSpPr>
          <p:cNvPr id="2" name="TextBox 1">
            <a:extLst>
              <a:ext uri="{FF2B5EF4-FFF2-40B4-BE49-F238E27FC236}">
                <a16:creationId xmlns:a16="http://schemas.microsoft.com/office/drawing/2014/main" id="{57BBA3EC-703D-4CD4-9FE2-4207198DDAE7}"/>
              </a:ext>
            </a:extLst>
          </p:cNvPr>
          <p:cNvSpPr txBox="1"/>
          <p:nvPr/>
        </p:nvSpPr>
        <p:spPr>
          <a:xfrm>
            <a:off x="4984251" y="1371067"/>
            <a:ext cx="6880284" cy="5201430"/>
          </a:xfrm>
          <a:prstGeom prst="rect">
            <a:avLst/>
          </a:prstGeom>
        </p:spPr>
        <p:txBody>
          <a:bodyPr vert="horz" lIns="91440" tIns="45720" rIns="91440" bIns="45720" rtlCol="0">
            <a:normAutofit/>
          </a:bodyPr>
          <a:lstStyle/>
          <a:p>
            <a:pPr algn="l"/>
            <a:endParaRPr lang="en-IE" sz="18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69202318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4">
            <a:extLst>
              <a:ext uri="{FF2B5EF4-FFF2-40B4-BE49-F238E27FC236}">
                <a16:creationId xmlns:a16="http://schemas.microsoft.com/office/drawing/2014/main" id="{0478BD77-24FE-4916-AB85-C1E6571E6482}"/>
              </a:ext>
            </a:extLst>
          </p:cNvPr>
          <p:cNvSpPr txBox="1"/>
          <p:nvPr/>
        </p:nvSpPr>
        <p:spPr>
          <a:xfrm>
            <a:off x="5069940" y="365124"/>
            <a:ext cx="6172200" cy="182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dirty="0">
                <a:solidFill>
                  <a:schemeClr val="tx1"/>
                </a:solidFill>
                <a:latin typeface="+mj-lt"/>
                <a:ea typeface="+mj-ea"/>
                <a:cs typeface="+mj-cs"/>
              </a:rPr>
              <a:t>GI Strategy-Recreation&amp; Amenity</a:t>
            </a:r>
          </a:p>
        </p:txBody>
      </p:sp>
      <p:pic>
        <p:nvPicPr>
          <p:cNvPr id="4" name="Picture 3" descr="A butterfly on a flower&#10;&#10;Description automatically generated">
            <a:extLst>
              <a:ext uri="{FF2B5EF4-FFF2-40B4-BE49-F238E27FC236}">
                <a16:creationId xmlns:a16="http://schemas.microsoft.com/office/drawing/2014/main" id="{06AD4746-EB59-4159-AAD3-B126F2F2D58E}"/>
              </a:ext>
            </a:extLst>
          </p:cNvPr>
          <p:cNvPicPr>
            <a:picLocks noChangeAspect="1"/>
          </p:cNvPicPr>
          <p:nvPr/>
        </p:nvPicPr>
        <p:blipFill rotWithShape="1">
          <a:blip r:embed="rId2">
            <a:extLst>
              <a:ext uri="{28A0092B-C50C-407E-A947-70E740481C1C}">
                <a14:useLocalDpi xmlns:a14="http://schemas.microsoft.com/office/drawing/2010/main" val="0"/>
              </a:ext>
            </a:extLst>
          </a:blip>
          <a:srcRect t="11748" b="5109"/>
          <a:stretch/>
        </p:blipFill>
        <p:spPr>
          <a:xfrm>
            <a:off x="20" y="10"/>
            <a:ext cx="4639713" cy="6857990"/>
          </a:xfrm>
          <a:prstGeom prst="rect">
            <a:avLst/>
          </a:prstGeom>
        </p:spPr>
      </p:pic>
      <p:sp>
        <p:nvSpPr>
          <p:cNvPr id="8" name="Rectangle: Rounded Corners 4">
            <a:extLst>
              <a:ext uri="{FF2B5EF4-FFF2-40B4-BE49-F238E27FC236}">
                <a16:creationId xmlns:a16="http://schemas.microsoft.com/office/drawing/2014/main" id="{C2D31002-967D-4B0E-9C76-40E53D886779}"/>
              </a:ext>
            </a:extLst>
          </p:cNvPr>
          <p:cNvSpPr txBox="1"/>
          <p:nvPr/>
        </p:nvSpPr>
        <p:spPr>
          <a:xfrm>
            <a:off x="5069940" y="2322576"/>
            <a:ext cx="6172200" cy="3858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0">
            <a:normAutofit/>
          </a:bodyPr>
          <a:lstStyle/>
          <a:p>
            <a:pPr>
              <a:lnSpc>
                <a:spcPct val="90000"/>
              </a:lnSpc>
              <a:spcBef>
                <a:spcPct val="0"/>
              </a:spcBef>
              <a:spcAft>
                <a:spcPct val="35000"/>
              </a:spcAft>
            </a:pPr>
            <a:r>
              <a:rPr lang="en-US" sz="2400" b="1" dirty="0">
                <a:solidFill>
                  <a:schemeClr val="tx1"/>
                </a:solidFill>
              </a:rPr>
              <a:t>Policy GI6:  Human Health and Wellbeing</a:t>
            </a:r>
          </a:p>
          <a:p>
            <a:pPr>
              <a:lnSpc>
                <a:spcPct val="90000"/>
              </a:lnSpc>
              <a:spcBef>
                <a:spcPct val="0"/>
              </a:spcBef>
              <a:spcAft>
                <a:spcPct val="35000"/>
              </a:spcAft>
            </a:pPr>
            <a:endParaRPr lang="en-US" sz="2400" b="1" dirty="0">
              <a:solidFill>
                <a:schemeClr val="tx1"/>
              </a:solidFill>
            </a:endParaRPr>
          </a:p>
          <a:p>
            <a:pPr>
              <a:lnSpc>
                <a:spcPct val="90000"/>
              </a:lnSpc>
              <a:spcBef>
                <a:spcPct val="0"/>
              </a:spcBef>
              <a:spcAft>
                <a:spcPct val="35000"/>
              </a:spcAft>
            </a:pPr>
            <a:r>
              <a:rPr lang="en-US" sz="2400" dirty="0">
                <a:solidFill>
                  <a:schemeClr val="tx1"/>
                </a:solidFill>
              </a:rPr>
              <a:t>Improve the accessibility and recreational amenity of the County’s GI in order to enhance human health and wellbeing while protecting the natural environment within which the recreation occurs. </a:t>
            </a: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marL="0" lvl="0"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a:p>
            <a:pPr marL="0" lvl="0" indent="-228600">
              <a:lnSpc>
                <a:spcPct val="90000"/>
              </a:lnSpc>
              <a:spcBef>
                <a:spcPct val="0"/>
              </a:spcBef>
              <a:spcAft>
                <a:spcPct val="35000"/>
              </a:spcAft>
              <a:buFont typeface="Arial" panose="020B0604020202020204" pitchFamily="34" charset="0"/>
              <a:buChar char="•"/>
            </a:pPr>
            <a:endParaRPr lang="en-US" sz="2400" dirty="0">
              <a:solidFill>
                <a:schemeClr val="tx1"/>
              </a:solidFill>
            </a:endParaRPr>
          </a:p>
        </p:txBody>
      </p:sp>
      <p:sp>
        <p:nvSpPr>
          <p:cNvPr id="2" name="TextBox 1">
            <a:extLst>
              <a:ext uri="{FF2B5EF4-FFF2-40B4-BE49-F238E27FC236}">
                <a16:creationId xmlns:a16="http://schemas.microsoft.com/office/drawing/2014/main" id="{57BBA3EC-703D-4CD4-9FE2-4207198DDAE7}"/>
              </a:ext>
            </a:extLst>
          </p:cNvPr>
          <p:cNvSpPr txBox="1"/>
          <p:nvPr/>
        </p:nvSpPr>
        <p:spPr>
          <a:xfrm>
            <a:off x="4984251" y="1371067"/>
            <a:ext cx="6880284" cy="5201430"/>
          </a:xfrm>
          <a:prstGeom prst="rect">
            <a:avLst/>
          </a:prstGeom>
        </p:spPr>
        <p:txBody>
          <a:bodyPr vert="horz" lIns="91440" tIns="45720" rIns="91440" bIns="45720" rtlCol="0">
            <a:normAutofit/>
          </a:bodyPr>
          <a:lstStyle/>
          <a:p>
            <a:pPr algn="l"/>
            <a:endParaRPr lang="en-IE" sz="1800" dirty="0"/>
          </a:p>
        </p:txBody>
      </p:sp>
      <p:sp>
        <p:nvSpPr>
          <p:cNvPr id="15" name="Rectangle 14">
            <a:extLst>
              <a:ext uri="{FF2B5EF4-FFF2-40B4-BE49-F238E27FC236}">
                <a16:creationId xmlns:a16="http://schemas.microsoft.com/office/drawing/2014/main" id="{CD13023F-8528-4111-8C15-F91D0E6BE658}"/>
              </a:ext>
            </a:extLst>
          </p:cNvPr>
          <p:cNvSpPr/>
          <p:nvPr/>
        </p:nvSpPr>
        <p:spPr>
          <a:xfrm>
            <a:off x="4350106" y="1351578"/>
            <a:ext cx="7361834"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30146963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1469</Words>
  <Application>Microsoft Office PowerPoint</Application>
  <PresentationFormat>Widescreen</PresentationFormat>
  <Paragraphs>215</Paragraphs>
  <Slides>19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Cambria</vt:lpstr>
      <vt:lpstr>Office Theme</vt:lpstr>
      <vt:lpstr>Office Theme</vt:lpstr>
      <vt:lpstr>Parks and Open Space (POS) Strategy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 Strategy Map </vt:lpstr>
      <vt:lpstr>Parks and Open Space (POS) Strategy Update </vt:lpstr>
      <vt:lpstr>PARKS AND OPEN SPACES:  Are fundamental in contributing to a high quality of life for those living, working and visiting the County.   They provide habitats for ecological processes, a focal point for active and passive recreation, promote community interaction and help mitigate the impacts of climate change. </vt:lpstr>
      <vt:lpstr>PowerPoint Presentation</vt:lpstr>
      <vt:lpstr>PowerPoint Presentation</vt:lpstr>
      <vt:lpstr>PowerPoint Presentation</vt:lpstr>
      <vt:lpstr>PowerPoint Presentation</vt:lpstr>
      <vt:lpstr>Parks and Open Space (POS) Strategy Update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Furlong</dc:creator>
  <cp:lastModifiedBy>Suzanne Furlong</cp:lastModifiedBy>
  <cp:revision>5</cp:revision>
  <dcterms:created xsi:type="dcterms:W3CDTF">2021-07-14T13:52:16Z</dcterms:created>
  <dcterms:modified xsi:type="dcterms:W3CDTF">2021-09-02T12:48:55Z</dcterms:modified>
</cp:coreProperties>
</file>