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48" r:id="rId2"/>
  </p:sldMasterIdLst>
  <p:sldIdLst>
    <p:sldId id="359" r:id="rId3"/>
    <p:sldId id="321" r:id="rId4"/>
    <p:sldId id="334" r:id="rId5"/>
    <p:sldId id="335" r:id="rId6"/>
    <p:sldId id="337" r:id="rId7"/>
    <p:sldId id="350" r:id="rId8"/>
    <p:sldId id="341" r:id="rId9"/>
    <p:sldId id="342" r:id="rId10"/>
    <p:sldId id="344" r:id="rId11"/>
    <p:sldId id="346" r:id="rId12"/>
    <p:sldId id="315" r:id="rId13"/>
    <p:sldId id="349" r:id="rId14"/>
    <p:sldId id="351" r:id="rId15"/>
    <p:sldId id="352" r:id="rId16"/>
    <p:sldId id="353" r:id="rId17"/>
    <p:sldId id="354" r:id="rId18"/>
    <p:sldId id="355" r:id="rId19"/>
    <p:sldId id="356" r:id="rId20"/>
    <p:sldId id="358"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oyle, Aoife" initials="DA" lastIdx="1" clrIdx="0">
    <p:extLst>
      <p:ext uri="{19B8F6BF-5375-455C-9EA6-DF929625EA0E}">
        <p15:presenceInfo xmlns:p15="http://schemas.microsoft.com/office/powerpoint/2012/main" userId="S::aoife.doyle@kpmg.ie::0e2ab37a-76b6-45fe-a4cb-bb366eef6bd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66" autoAdjust="0"/>
    <p:restoredTop sz="94660"/>
  </p:normalViewPr>
  <p:slideViewPr>
    <p:cSldViewPr snapToGrid="0">
      <p:cViewPr varScale="1">
        <p:scale>
          <a:sx n="63" d="100"/>
          <a:sy n="63" d="100"/>
        </p:scale>
        <p:origin x="48" y="-240"/>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DC4DB-A799-48D2-905F-8139981C694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A3F29DCC-D06B-493C-9495-BD511F3BC2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61BE5B0A-BC7B-4651-8A08-521C47516216}"/>
              </a:ext>
            </a:extLst>
          </p:cNvPr>
          <p:cNvSpPr>
            <a:spLocks noGrp="1"/>
          </p:cNvSpPr>
          <p:nvPr>
            <p:ph type="dt" sz="half" idx="10"/>
          </p:nvPr>
        </p:nvSpPr>
        <p:spPr/>
        <p:txBody>
          <a:bodyPr/>
          <a:lstStyle/>
          <a:p>
            <a:fld id="{725AC7FF-B1D6-468A-BD88-07CE891082F4}" type="datetimeFigureOut">
              <a:rPr lang="en-IE" smtClean="0"/>
              <a:t>02/09/2021</a:t>
            </a:fld>
            <a:endParaRPr lang="en-IE"/>
          </a:p>
        </p:txBody>
      </p:sp>
      <p:sp>
        <p:nvSpPr>
          <p:cNvPr id="5" name="Footer Placeholder 4">
            <a:extLst>
              <a:ext uri="{FF2B5EF4-FFF2-40B4-BE49-F238E27FC236}">
                <a16:creationId xmlns:a16="http://schemas.microsoft.com/office/drawing/2014/main" id="{C7E21462-9FAB-456D-917B-CE4FA242D172}"/>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F6FA627-EB8F-42F4-88AE-2ABA16FFDF46}"/>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40926249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29BC9-2D19-413C-9489-1650D9CE4358}"/>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D3872451-3C04-436A-8A0F-472AD4CDDCC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252F68E-5B08-4EBA-BE57-ACD747BC7971}"/>
              </a:ext>
            </a:extLst>
          </p:cNvPr>
          <p:cNvSpPr>
            <a:spLocks noGrp="1"/>
          </p:cNvSpPr>
          <p:nvPr>
            <p:ph type="dt" sz="half" idx="10"/>
          </p:nvPr>
        </p:nvSpPr>
        <p:spPr/>
        <p:txBody>
          <a:bodyPr/>
          <a:lstStyle/>
          <a:p>
            <a:fld id="{725AC7FF-B1D6-468A-BD88-07CE891082F4}" type="datetimeFigureOut">
              <a:rPr lang="en-IE" smtClean="0"/>
              <a:t>02/09/2021</a:t>
            </a:fld>
            <a:endParaRPr lang="en-IE"/>
          </a:p>
        </p:txBody>
      </p:sp>
      <p:sp>
        <p:nvSpPr>
          <p:cNvPr id="5" name="Footer Placeholder 4">
            <a:extLst>
              <a:ext uri="{FF2B5EF4-FFF2-40B4-BE49-F238E27FC236}">
                <a16:creationId xmlns:a16="http://schemas.microsoft.com/office/drawing/2014/main" id="{C564206F-BB29-4F3D-8CA8-F18AF621883D}"/>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4F56C06-3628-4AE5-86FD-794AC550CABB}"/>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1178715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65D0A0C-6B87-4209-863F-995C0126C04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ACD0AC82-9B98-45D5-A0DD-6431883A4C6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7B76E10-9BAD-479A-BF59-06F400C302B4}"/>
              </a:ext>
            </a:extLst>
          </p:cNvPr>
          <p:cNvSpPr>
            <a:spLocks noGrp="1"/>
          </p:cNvSpPr>
          <p:nvPr>
            <p:ph type="dt" sz="half" idx="10"/>
          </p:nvPr>
        </p:nvSpPr>
        <p:spPr/>
        <p:txBody>
          <a:bodyPr/>
          <a:lstStyle/>
          <a:p>
            <a:fld id="{725AC7FF-B1D6-468A-BD88-07CE891082F4}" type="datetimeFigureOut">
              <a:rPr lang="en-IE" smtClean="0"/>
              <a:t>02/09/2021</a:t>
            </a:fld>
            <a:endParaRPr lang="en-IE"/>
          </a:p>
        </p:txBody>
      </p:sp>
      <p:sp>
        <p:nvSpPr>
          <p:cNvPr id="5" name="Footer Placeholder 4">
            <a:extLst>
              <a:ext uri="{FF2B5EF4-FFF2-40B4-BE49-F238E27FC236}">
                <a16:creationId xmlns:a16="http://schemas.microsoft.com/office/drawing/2014/main" id="{C2AB2656-B6D1-47B5-BA25-9BE350D49552}"/>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334A0E91-4703-4A80-A34A-553BD4CF26D5}"/>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20554623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5D645-4163-4043-8218-79779C5EEB2F}"/>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FC755481-76CA-40EA-9A07-6B83EA5F15C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9151124F-2BCD-4FBE-AF21-99DBD81B2AC4}"/>
              </a:ext>
            </a:extLst>
          </p:cNvPr>
          <p:cNvSpPr>
            <a:spLocks noGrp="1"/>
          </p:cNvSpPr>
          <p:nvPr>
            <p:ph type="dt" sz="half" idx="10"/>
          </p:nvPr>
        </p:nvSpPr>
        <p:spPr/>
        <p:txBody>
          <a:bodyPr/>
          <a:lstStyle/>
          <a:p>
            <a:fld id="{AF8D6AED-0A0C-4636-8B2C-00DD65D06992}" type="datetimeFigureOut">
              <a:rPr lang="en-IE" smtClean="0"/>
              <a:t>02/09/2021</a:t>
            </a:fld>
            <a:endParaRPr lang="en-IE"/>
          </a:p>
        </p:txBody>
      </p:sp>
      <p:sp>
        <p:nvSpPr>
          <p:cNvPr id="5" name="Footer Placeholder 4">
            <a:extLst>
              <a:ext uri="{FF2B5EF4-FFF2-40B4-BE49-F238E27FC236}">
                <a16:creationId xmlns:a16="http://schemas.microsoft.com/office/drawing/2014/main" id="{BF3DB88A-43AE-4325-8DE0-D77ADA4B9155}"/>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587DDEC4-7ACB-494E-91C8-728B30297647}"/>
              </a:ext>
            </a:extLst>
          </p:cNvPr>
          <p:cNvSpPr>
            <a:spLocks noGrp="1"/>
          </p:cNvSpPr>
          <p:nvPr>
            <p:ph type="sldNum" sz="quarter" idx="12"/>
          </p:nvPr>
        </p:nvSpPr>
        <p:spPr/>
        <p:txBody>
          <a:bodyPr/>
          <a:lstStyle/>
          <a:p>
            <a:fld id="{53537167-DA75-4E43-BEA7-160F675436CB}" type="slidenum">
              <a:rPr lang="en-IE" smtClean="0"/>
              <a:t>‹#›</a:t>
            </a:fld>
            <a:endParaRPr lang="en-IE"/>
          </a:p>
        </p:txBody>
      </p:sp>
    </p:spTree>
    <p:extLst>
      <p:ext uri="{BB962C8B-B14F-4D97-AF65-F5344CB8AC3E}">
        <p14:creationId xmlns:p14="http://schemas.microsoft.com/office/powerpoint/2010/main" val="35870493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92289-1332-4431-9040-949B95B74AD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AEDCF1E9-2F76-4F1F-BABD-C39ED3EDEC3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44F21C76-D309-4B36-B5A4-BCB25716155D}"/>
              </a:ext>
            </a:extLst>
          </p:cNvPr>
          <p:cNvSpPr>
            <a:spLocks noGrp="1"/>
          </p:cNvSpPr>
          <p:nvPr>
            <p:ph type="dt" sz="half" idx="10"/>
          </p:nvPr>
        </p:nvSpPr>
        <p:spPr/>
        <p:txBody>
          <a:bodyPr/>
          <a:lstStyle/>
          <a:p>
            <a:fld id="{AF8D6AED-0A0C-4636-8B2C-00DD65D06992}" type="datetimeFigureOut">
              <a:rPr lang="en-IE" smtClean="0"/>
              <a:t>02/09/2021</a:t>
            </a:fld>
            <a:endParaRPr lang="en-IE"/>
          </a:p>
        </p:txBody>
      </p:sp>
      <p:sp>
        <p:nvSpPr>
          <p:cNvPr id="5" name="Footer Placeholder 4">
            <a:extLst>
              <a:ext uri="{FF2B5EF4-FFF2-40B4-BE49-F238E27FC236}">
                <a16:creationId xmlns:a16="http://schemas.microsoft.com/office/drawing/2014/main" id="{6165EEB7-B2CA-43A3-9B4B-F702E4E9A24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6A740DA-7982-44B8-A055-784537B23782}"/>
              </a:ext>
            </a:extLst>
          </p:cNvPr>
          <p:cNvSpPr>
            <a:spLocks noGrp="1"/>
          </p:cNvSpPr>
          <p:nvPr>
            <p:ph type="sldNum" sz="quarter" idx="12"/>
          </p:nvPr>
        </p:nvSpPr>
        <p:spPr/>
        <p:txBody>
          <a:bodyPr/>
          <a:lstStyle/>
          <a:p>
            <a:fld id="{53537167-DA75-4E43-BEA7-160F675436CB}" type="slidenum">
              <a:rPr lang="en-IE" smtClean="0"/>
              <a:t>‹#›</a:t>
            </a:fld>
            <a:endParaRPr lang="en-IE"/>
          </a:p>
        </p:txBody>
      </p:sp>
    </p:spTree>
    <p:extLst>
      <p:ext uri="{BB962C8B-B14F-4D97-AF65-F5344CB8AC3E}">
        <p14:creationId xmlns:p14="http://schemas.microsoft.com/office/powerpoint/2010/main" val="2537086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7E653-5B8E-45F2-A16E-F948109EB8B8}"/>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B5EA6C3F-A45F-442B-875A-A68162655FA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A3AE4A2F-262D-4B68-BFBF-4739FAB04DCE}"/>
              </a:ext>
            </a:extLst>
          </p:cNvPr>
          <p:cNvSpPr>
            <a:spLocks noGrp="1"/>
          </p:cNvSpPr>
          <p:nvPr>
            <p:ph type="dt" sz="half" idx="10"/>
          </p:nvPr>
        </p:nvSpPr>
        <p:spPr/>
        <p:txBody>
          <a:bodyPr/>
          <a:lstStyle/>
          <a:p>
            <a:fld id="{725AC7FF-B1D6-468A-BD88-07CE891082F4}" type="datetimeFigureOut">
              <a:rPr lang="en-IE" smtClean="0"/>
              <a:t>02/09/2021</a:t>
            </a:fld>
            <a:endParaRPr lang="en-IE"/>
          </a:p>
        </p:txBody>
      </p:sp>
      <p:sp>
        <p:nvSpPr>
          <p:cNvPr id="5" name="Footer Placeholder 4">
            <a:extLst>
              <a:ext uri="{FF2B5EF4-FFF2-40B4-BE49-F238E27FC236}">
                <a16:creationId xmlns:a16="http://schemas.microsoft.com/office/drawing/2014/main" id="{A7A061D4-A7EE-4A79-998E-4DE718E72705}"/>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91EAB69-EB1D-4F15-A698-39334F00F46D}"/>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2929580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53CBF-3C5D-4805-80A3-0A45B4F7A37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D10A1E9D-A01F-4F7E-996A-B731C7339A9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32D64CE-1792-4BFC-8F05-A8FFF198BDBE}"/>
              </a:ext>
            </a:extLst>
          </p:cNvPr>
          <p:cNvSpPr>
            <a:spLocks noGrp="1"/>
          </p:cNvSpPr>
          <p:nvPr>
            <p:ph type="dt" sz="half" idx="10"/>
          </p:nvPr>
        </p:nvSpPr>
        <p:spPr/>
        <p:txBody>
          <a:bodyPr/>
          <a:lstStyle/>
          <a:p>
            <a:fld id="{725AC7FF-B1D6-468A-BD88-07CE891082F4}" type="datetimeFigureOut">
              <a:rPr lang="en-IE" smtClean="0"/>
              <a:t>02/09/2021</a:t>
            </a:fld>
            <a:endParaRPr lang="en-IE"/>
          </a:p>
        </p:txBody>
      </p:sp>
      <p:sp>
        <p:nvSpPr>
          <p:cNvPr id="5" name="Footer Placeholder 4">
            <a:extLst>
              <a:ext uri="{FF2B5EF4-FFF2-40B4-BE49-F238E27FC236}">
                <a16:creationId xmlns:a16="http://schemas.microsoft.com/office/drawing/2014/main" id="{2FBA07E5-CA89-49E5-825D-6D3CD2B4497A}"/>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EF4CD997-A109-4813-B111-2BF8214B2B91}"/>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3780171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805B68-791C-479A-9545-26946F1FB6F7}"/>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9B186C14-37B9-4E9B-8EF9-BC10AA7B6D2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B61FBF15-E797-4A83-A24D-28EF1525ED0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A4C64DDD-86F8-4AF7-9F7E-1319EB50DC06}"/>
              </a:ext>
            </a:extLst>
          </p:cNvPr>
          <p:cNvSpPr>
            <a:spLocks noGrp="1"/>
          </p:cNvSpPr>
          <p:nvPr>
            <p:ph type="dt" sz="half" idx="10"/>
          </p:nvPr>
        </p:nvSpPr>
        <p:spPr/>
        <p:txBody>
          <a:bodyPr/>
          <a:lstStyle/>
          <a:p>
            <a:fld id="{725AC7FF-B1D6-468A-BD88-07CE891082F4}" type="datetimeFigureOut">
              <a:rPr lang="en-IE" smtClean="0"/>
              <a:t>02/09/2021</a:t>
            </a:fld>
            <a:endParaRPr lang="en-IE"/>
          </a:p>
        </p:txBody>
      </p:sp>
      <p:sp>
        <p:nvSpPr>
          <p:cNvPr id="6" name="Footer Placeholder 5">
            <a:extLst>
              <a:ext uri="{FF2B5EF4-FFF2-40B4-BE49-F238E27FC236}">
                <a16:creationId xmlns:a16="http://schemas.microsoft.com/office/drawing/2014/main" id="{1417A61D-ED3A-4791-BF96-7D57B4B93472}"/>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5E255807-5CEF-4CE5-8353-0F366CA4D3E9}"/>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762236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216CA-025F-4231-BDAD-120EC430D8DA}"/>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E4E0547E-0883-42BB-B478-E55F6ED3BF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463344A-54C5-4B8F-BCB3-3E298F56010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51D44D66-ECE8-4E06-AACB-426C3CC485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71AE58C-149B-40A9-AAE0-26F2BB3A7CB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AAA7EDD4-80BA-4216-8622-D4716978202F}"/>
              </a:ext>
            </a:extLst>
          </p:cNvPr>
          <p:cNvSpPr>
            <a:spLocks noGrp="1"/>
          </p:cNvSpPr>
          <p:nvPr>
            <p:ph type="dt" sz="half" idx="10"/>
          </p:nvPr>
        </p:nvSpPr>
        <p:spPr/>
        <p:txBody>
          <a:bodyPr/>
          <a:lstStyle/>
          <a:p>
            <a:fld id="{725AC7FF-B1D6-468A-BD88-07CE891082F4}" type="datetimeFigureOut">
              <a:rPr lang="en-IE" smtClean="0"/>
              <a:t>02/09/2021</a:t>
            </a:fld>
            <a:endParaRPr lang="en-IE"/>
          </a:p>
        </p:txBody>
      </p:sp>
      <p:sp>
        <p:nvSpPr>
          <p:cNvPr id="8" name="Footer Placeholder 7">
            <a:extLst>
              <a:ext uri="{FF2B5EF4-FFF2-40B4-BE49-F238E27FC236}">
                <a16:creationId xmlns:a16="http://schemas.microsoft.com/office/drawing/2014/main" id="{61DD2F87-92A4-4E61-98EE-5347B2E5404C}"/>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7A65CC1A-980F-48D0-9281-80614F397963}"/>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2878426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A9490-E2F1-4D43-A819-B0C0FF87550B}"/>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75D35EA2-B7DD-4347-B556-781F4F3DF453}"/>
              </a:ext>
            </a:extLst>
          </p:cNvPr>
          <p:cNvSpPr>
            <a:spLocks noGrp="1"/>
          </p:cNvSpPr>
          <p:nvPr>
            <p:ph type="dt" sz="half" idx="10"/>
          </p:nvPr>
        </p:nvSpPr>
        <p:spPr/>
        <p:txBody>
          <a:bodyPr/>
          <a:lstStyle/>
          <a:p>
            <a:fld id="{725AC7FF-B1D6-468A-BD88-07CE891082F4}" type="datetimeFigureOut">
              <a:rPr lang="en-IE" smtClean="0"/>
              <a:t>02/09/2021</a:t>
            </a:fld>
            <a:endParaRPr lang="en-IE"/>
          </a:p>
        </p:txBody>
      </p:sp>
      <p:sp>
        <p:nvSpPr>
          <p:cNvPr id="4" name="Footer Placeholder 3">
            <a:extLst>
              <a:ext uri="{FF2B5EF4-FFF2-40B4-BE49-F238E27FC236}">
                <a16:creationId xmlns:a16="http://schemas.microsoft.com/office/drawing/2014/main" id="{E219A313-F7E6-4D25-A018-75737EDE8895}"/>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13B0B791-0377-4124-B80F-202F0E1E4523}"/>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774332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BE0D469-4AE1-4161-A29E-4FD1E8AFACE1}"/>
              </a:ext>
            </a:extLst>
          </p:cNvPr>
          <p:cNvSpPr>
            <a:spLocks noGrp="1"/>
          </p:cNvSpPr>
          <p:nvPr>
            <p:ph type="dt" sz="half" idx="10"/>
          </p:nvPr>
        </p:nvSpPr>
        <p:spPr/>
        <p:txBody>
          <a:bodyPr/>
          <a:lstStyle/>
          <a:p>
            <a:fld id="{725AC7FF-B1D6-468A-BD88-07CE891082F4}" type="datetimeFigureOut">
              <a:rPr lang="en-IE" smtClean="0"/>
              <a:t>02/09/2021</a:t>
            </a:fld>
            <a:endParaRPr lang="en-IE"/>
          </a:p>
        </p:txBody>
      </p:sp>
      <p:sp>
        <p:nvSpPr>
          <p:cNvPr id="3" name="Footer Placeholder 2">
            <a:extLst>
              <a:ext uri="{FF2B5EF4-FFF2-40B4-BE49-F238E27FC236}">
                <a16:creationId xmlns:a16="http://schemas.microsoft.com/office/drawing/2014/main" id="{D30BF3A1-E7E7-4FCB-AF6C-97996DDD29FF}"/>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34FF29CB-2193-482A-A738-18D22152F925}"/>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707651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E2525-FE97-4EE5-A04C-F8608B834D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46CAAC48-31A7-490E-9F12-8F1910083C6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E4829112-C051-4933-9555-378E47B9E0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8B3DDF-DC07-4FAC-9662-088904F35BA3}"/>
              </a:ext>
            </a:extLst>
          </p:cNvPr>
          <p:cNvSpPr>
            <a:spLocks noGrp="1"/>
          </p:cNvSpPr>
          <p:nvPr>
            <p:ph type="dt" sz="half" idx="10"/>
          </p:nvPr>
        </p:nvSpPr>
        <p:spPr/>
        <p:txBody>
          <a:bodyPr/>
          <a:lstStyle/>
          <a:p>
            <a:fld id="{725AC7FF-B1D6-468A-BD88-07CE891082F4}" type="datetimeFigureOut">
              <a:rPr lang="en-IE" smtClean="0"/>
              <a:t>02/09/2021</a:t>
            </a:fld>
            <a:endParaRPr lang="en-IE"/>
          </a:p>
        </p:txBody>
      </p:sp>
      <p:sp>
        <p:nvSpPr>
          <p:cNvPr id="6" name="Footer Placeholder 5">
            <a:extLst>
              <a:ext uri="{FF2B5EF4-FFF2-40B4-BE49-F238E27FC236}">
                <a16:creationId xmlns:a16="http://schemas.microsoft.com/office/drawing/2014/main" id="{353B0B4E-CF69-4F0F-BBBC-ABCFEC2F465B}"/>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0855D5F9-1A30-445C-B36E-3330FFB227E5}"/>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12811272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B056F-C0DD-4437-A02A-89816BCFED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E4AD4DE3-BD3E-468A-AA90-F0E0F3E3D01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46054701-91E9-4D04-868A-BBCD0A66F7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313A49-5A3D-4C39-AEF1-CDE0E876CCC6}"/>
              </a:ext>
            </a:extLst>
          </p:cNvPr>
          <p:cNvSpPr>
            <a:spLocks noGrp="1"/>
          </p:cNvSpPr>
          <p:nvPr>
            <p:ph type="dt" sz="half" idx="10"/>
          </p:nvPr>
        </p:nvSpPr>
        <p:spPr/>
        <p:txBody>
          <a:bodyPr/>
          <a:lstStyle/>
          <a:p>
            <a:fld id="{725AC7FF-B1D6-468A-BD88-07CE891082F4}" type="datetimeFigureOut">
              <a:rPr lang="en-IE" smtClean="0"/>
              <a:t>02/09/2021</a:t>
            </a:fld>
            <a:endParaRPr lang="en-IE"/>
          </a:p>
        </p:txBody>
      </p:sp>
      <p:sp>
        <p:nvSpPr>
          <p:cNvPr id="6" name="Footer Placeholder 5">
            <a:extLst>
              <a:ext uri="{FF2B5EF4-FFF2-40B4-BE49-F238E27FC236}">
                <a16:creationId xmlns:a16="http://schemas.microsoft.com/office/drawing/2014/main" id="{B20420EB-C984-4228-84C8-B2BD70B33521}"/>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39582BBB-F10C-4E2A-B80D-30A31CE95B55}"/>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2763972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6223D6-D4B7-439B-A711-A31E0DE1E9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F1BAEB0C-AC2A-499A-939E-E6A63C822F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0244E611-6F62-4578-8AC4-D25238DC2A7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5AC7FF-B1D6-468A-BD88-07CE891082F4}" type="datetimeFigureOut">
              <a:rPr lang="en-IE" smtClean="0"/>
              <a:t>02/09/2021</a:t>
            </a:fld>
            <a:endParaRPr lang="en-IE"/>
          </a:p>
        </p:txBody>
      </p:sp>
      <p:sp>
        <p:nvSpPr>
          <p:cNvPr id="5" name="Footer Placeholder 4">
            <a:extLst>
              <a:ext uri="{FF2B5EF4-FFF2-40B4-BE49-F238E27FC236}">
                <a16:creationId xmlns:a16="http://schemas.microsoft.com/office/drawing/2014/main" id="{B5A50AEC-260B-4F08-B500-465B75F75A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D0B83BCE-3CFF-4FA1-8856-971CA6E449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3E110C-7830-4FED-BF08-84DB6BB69580}" type="slidenum">
              <a:rPr lang="en-IE" smtClean="0"/>
              <a:t>‹#›</a:t>
            </a:fld>
            <a:endParaRPr lang="en-IE"/>
          </a:p>
        </p:txBody>
      </p:sp>
    </p:spTree>
    <p:extLst>
      <p:ext uri="{BB962C8B-B14F-4D97-AF65-F5344CB8AC3E}">
        <p14:creationId xmlns:p14="http://schemas.microsoft.com/office/powerpoint/2010/main" val="37000134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97507F-D9A7-484D-A3CA-9BDF32EFF1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CD1696B9-79D3-459A-8E7A-C4D8BD412A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56B277F6-2C25-4D00-B931-46A4EEB80C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8D6AED-0A0C-4636-8B2C-00DD65D06992}" type="datetimeFigureOut">
              <a:rPr lang="en-IE" smtClean="0"/>
              <a:t>02/09/2021</a:t>
            </a:fld>
            <a:endParaRPr lang="en-IE"/>
          </a:p>
        </p:txBody>
      </p:sp>
      <p:sp>
        <p:nvSpPr>
          <p:cNvPr id="5" name="Footer Placeholder 4">
            <a:extLst>
              <a:ext uri="{FF2B5EF4-FFF2-40B4-BE49-F238E27FC236}">
                <a16:creationId xmlns:a16="http://schemas.microsoft.com/office/drawing/2014/main" id="{1F2A656C-7AE0-40E7-B09E-874EFA6F44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2009997B-473F-4AC2-BFC0-3FA4D259A0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537167-DA75-4E43-BEA7-160F675436CB}" type="slidenum">
              <a:rPr lang="en-IE" smtClean="0"/>
              <a:t>‹#›</a:t>
            </a:fld>
            <a:endParaRPr lang="en-IE"/>
          </a:p>
        </p:txBody>
      </p:sp>
    </p:spTree>
    <p:extLst>
      <p:ext uri="{BB962C8B-B14F-4D97-AF65-F5344CB8AC3E}">
        <p14:creationId xmlns:p14="http://schemas.microsoft.com/office/powerpoint/2010/main" val="433809067"/>
      </p:ext>
    </p:extLst>
  </p:cSld>
  <p:clrMap bg1="lt1" tx1="dk1" bg2="lt2" tx2="dk2" accent1="accent1" accent2="accent2" accent3="accent3" accent4="accent4" accent5="accent5" accent6="accent6" hlink="hlink" folHlink="folHlink"/>
  <p:sldLayoutIdLst>
    <p:sldLayoutId id="2147483650" r:id="rId1"/>
    <p:sldLayoutId id="214748364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hyperlink" Target="https://consult.sdublincoco.ie/"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sdcc.ie/en/devplan2022/" TargetMode="External"/><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hyperlink" Target="https://consult.sdublincoco.ie/en/consultation/draft-south-dublin-county-development-plan-2022-2028/chapter/appendix-4-green-infrastructure-local-objectives-and-case-studies" TargetMode="External"/><Relationship Id="rId4" Type="http://schemas.openxmlformats.org/officeDocument/2006/relationships/hyperlink" Target="https://consult.sdublincoco.ie/en/consultation/draft-south-dublin-county-development-plan-2022-2028/chapter/chapter-4-green-infrastructure"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 name="Rectangle 47">
            <a:extLst>
              <a:ext uri="{FF2B5EF4-FFF2-40B4-BE49-F238E27FC236}">
                <a16:creationId xmlns:a16="http://schemas.microsoft.com/office/drawing/2014/main" id="{0A597D97-203B-498B-95D3-E90DC961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F2151DA-74F2-427A-A19C-A087AFB911F6}"/>
              </a:ext>
            </a:extLst>
          </p:cNvPr>
          <p:cNvPicPr>
            <a:picLocks noChangeAspect="1"/>
          </p:cNvPicPr>
          <p:nvPr/>
        </p:nvPicPr>
        <p:blipFill rotWithShape="1">
          <a:blip r:embed="rId2">
            <a:extLst>
              <a:ext uri="{28A0092B-C50C-407E-A947-70E740481C1C}">
                <a14:useLocalDpi xmlns:a14="http://schemas.microsoft.com/office/drawing/2010/main" val="0"/>
              </a:ext>
            </a:extLst>
          </a:blip>
          <a:srcRect t="17598" b="18443"/>
          <a:stretch/>
        </p:blipFill>
        <p:spPr>
          <a:xfrm>
            <a:off x="4301116" y="3509402"/>
            <a:ext cx="7924800" cy="3383270"/>
          </a:xfrm>
          <a:prstGeom prst="rect">
            <a:avLst/>
          </a:prstGeom>
        </p:spPr>
      </p:pic>
      <p:pic>
        <p:nvPicPr>
          <p:cNvPr id="5" name="Picture 4">
            <a:extLst>
              <a:ext uri="{FF2B5EF4-FFF2-40B4-BE49-F238E27FC236}">
                <a16:creationId xmlns:a16="http://schemas.microsoft.com/office/drawing/2014/main" id="{E5CD9DD2-F053-4411-917D-CA3F0BDB3DC7}"/>
              </a:ext>
            </a:extLst>
          </p:cNvPr>
          <p:cNvPicPr>
            <a:picLocks noChangeAspect="1"/>
          </p:cNvPicPr>
          <p:nvPr/>
        </p:nvPicPr>
        <p:blipFill rotWithShape="1">
          <a:blip r:embed="rId3"/>
          <a:srcRect t="13320" r="2" b="7078"/>
          <a:stretch/>
        </p:blipFill>
        <p:spPr>
          <a:xfrm>
            <a:off x="4666668" y="3603"/>
            <a:ext cx="7555832" cy="3383280"/>
          </a:xfrm>
          <a:prstGeom prst="rect">
            <a:avLst/>
          </a:prstGeom>
        </p:spPr>
      </p:pic>
      <p:sp useBgFill="1">
        <p:nvSpPr>
          <p:cNvPr id="50" name="Freeform: Shape 49">
            <a:extLst>
              <a:ext uri="{FF2B5EF4-FFF2-40B4-BE49-F238E27FC236}">
                <a16:creationId xmlns:a16="http://schemas.microsoft.com/office/drawing/2014/main" id="{6A6EF10E-DF41-4BD3-8EB4-6F646531DC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244272" cy="6858000"/>
          </a:xfrm>
          <a:custGeom>
            <a:avLst/>
            <a:gdLst>
              <a:gd name="connsiteX0" fmla="*/ 0 w 6244272"/>
              <a:gd name="connsiteY0" fmla="*/ 0 h 6858000"/>
              <a:gd name="connsiteX1" fmla="*/ 732568 w 6244272"/>
              <a:gd name="connsiteY1" fmla="*/ 0 h 6858000"/>
              <a:gd name="connsiteX2" fmla="*/ 947849 w 6244272"/>
              <a:gd name="connsiteY2" fmla="*/ 0 h 6858000"/>
              <a:gd name="connsiteX3" fmla="*/ 1823619 w 6244272"/>
              <a:gd name="connsiteY3" fmla="*/ 0 h 6858000"/>
              <a:gd name="connsiteX4" fmla="*/ 5235673 w 6244272"/>
              <a:gd name="connsiteY4" fmla="*/ 0 h 6858000"/>
              <a:gd name="connsiteX5" fmla="*/ 4933297 w 6244272"/>
              <a:gd name="connsiteY5" fmla="*/ 110269 h 6858000"/>
              <a:gd name="connsiteX6" fmla="*/ 4976910 w 6244272"/>
              <a:gd name="connsiteY6" fmla="*/ 135168 h 6858000"/>
              <a:gd name="connsiteX7" fmla="*/ 5238580 w 6244272"/>
              <a:gd name="connsiteY7" fmla="*/ 71141 h 6858000"/>
              <a:gd name="connsiteX8" fmla="*/ 5290914 w 6244272"/>
              <a:gd name="connsiteY8" fmla="*/ 88927 h 6858000"/>
              <a:gd name="connsiteX9" fmla="*/ 5264747 w 6244272"/>
              <a:gd name="connsiteY9" fmla="*/ 163625 h 6858000"/>
              <a:gd name="connsiteX10" fmla="*/ 5151357 w 6244272"/>
              <a:gd name="connsiteY10" fmla="*/ 192082 h 6858000"/>
              <a:gd name="connsiteX11" fmla="*/ 4974002 w 6244272"/>
              <a:gd name="connsiteY11" fmla="*/ 373491 h 6858000"/>
              <a:gd name="connsiteX12" fmla="*/ 5241488 w 6244272"/>
              <a:gd name="connsiteY12" fmla="*/ 352148 h 6858000"/>
              <a:gd name="connsiteX13" fmla="*/ 5288007 w 6244272"/>
              <a:gd name="connsiteY13" fmla="*/ 394834 h 6858000"/>
              <a:gd name="connsiteX14" fmla="*/ 5305452 w 6244272"/>
              <a:gd name="connsiteY14" fmla="*/ 451747 h 6858000"/>
              <a:gd name="connsiteX15" fmla="*/ 5383953 w 6244272"/>
              <a:gd name="connsiteY15" fmla="*/ 359262 h 6858000"/>
              <a:gd name="connsiteX16" fmla="*/ 5450825 w 6244272"/>
              <a:gd name="connsiteY16" fmla="*/ 334364 h 6858000"/>
              <a:gd name="connsiteX17" fmla="*/ 5471177 w 6244272"/>
              <a:gd name="connsiteY17" fmla="*/ 416176 h 6858000"/>
              <a:gd name="connsiteX18" fmla="*/ 5410121 w 6244272"/>
              <a:gd name="connsiteY18" fmla="*/ 505101 h 6858000"/>
              <a:gd name="connsiteX19" fmla="*/ 5247303 w 6244272"/>
              <a:gd name="connsiteY19" fmla="*/ 558458 h 6858000"/>
              <a:gd name="connsiteX20" fmla="*/ 5421750 w 6244272"/>
              <a:gd name="connsiteY20" fmla="*/ 558458 h 6858000"/>
              <a:gd name="connsiteX21" fmla="*/ 5622364 w 6244272"/>
              <a:gd name="connsiteY21" fmla="*/ 522887 h 6858000"/>
              <a:gd name="connsiteX22" fmla="*/ 5834608 w 6244272"/>
              <a:gd name="connsiteY22" fmla="*/ 533558 h 6858000"/>
              <a:gd name="connsiteX23" fmla="*/ 6035223 w 6244272"/>
              <a:gd name="connsiteY23" fmla="*/ 462417 h 6858000"/>
              <a:gd name="connsiteX24" fmla="*/ 6238745 w 6244272"/>
              <a:gd name="connsiteY24" fmla="*/ 465975 h 6858000"/>
              <a:gd name="connsiteX25" fmla="*/ 5337434 w 6244272"/>
              <a:gd name="connsiteY25" fmla="*/ 910606 h 6858000"/>
              <a:gd name="connsiteX26" fmla="*/ 5381046 w 6244272"/>
              <a:gd name="connsiteY26" fmla="*/ 921277 h 6858000"/>
              <a:gd name="connsiteX27" fmla="*/ 5439195 w 6244272"/>
              <a:gd name="connsiteY27" fmla="*/ 949734 h 6858000"/>
              <a:gd name="connsiteX28" fmla="*/ 5395583 w 6244272"/>
              <a:gd name="connsiteY28" fmla="*/ 1006647 h 6858000"/>
              <a:gd name="connsiteX29" fmla="*/ 5160079 w 6244272"/>
              <a:gd name="connsiteY29" fmla="*/ 1113358 h 6858000"/>
              <a:gd name="connsiteX30" fmla="*/ 5101930 w 6244272"/>
              <a:gd name="connsiteY30" fmla="*/ 1220069 h 6858000"/>
              <a:gd name="connsiteX31" fmla="*/ 5174617 w 6244272"/>
              <a:gd name="connsiteY31" fmla="*/ 1209399 h 6858000"/>
              <a:gd name="connsiteX32" fmla="*/ 5238580 w 6244272"/>
              <a:gd name="connsiteY32" fmla="*/ 1230741 h 6858000"/>
              <a:gd name="connsiteX33" fmla="*/ 5212414 w 6244272"/>
              <a:gd name="connsiteY33" fmla="*/ 1365909 h 6858000"/>
              <a:gd name="connsiteX34" fmla="*/ 4878056 w 6244272"/>
              <a:gd name="connsiteY34" fmla="*/ 1540204 h 6858000"/>
              <a:gd name="connsiteX35" fmla="*/ 4848982 w 6244272"/>
              <a:gd name="connsiteY35" fmla="*/ 1597117 h 6858000"/>
              <a:gd name="connsiteX36" fmla="*/ 4889686 w 6244272"/>
              <a:gd name="connsiteY36" fmla="*/ 1636245 h 6858000"/>
              <a:gd name="connsiteX37" fmla="*/ 4997261 w 6244272"/>
              <a:gd name="connsiteY37" fmla="*/ 1657587 h 6858000"/>
              <a:gd name="connsiteX38" fmla="*/ 4846074 w 6244272"/>
              <a:gd name="connsiteY38" fmla="*/ 1849668 h 6858000"/>
              <a:gd name="connsiteX39" fmla="*/ 4790832 w 6244272"/>
              <a:gd name="connsiteY39" fmla="*/ 1903025 h 6858000"/>
              <a:gd name="connsiteX40" fmla="*/ 4694886 w 6244272"/>
              <a:gd name="connsiteY40" fmla="*/ 1984836 h 6858000"/>
              <a:gd name="connsiteX41" fmla="*/ 4694886 w 6244272"/>
              <a:gd name="connsiteY41" fmla="*/ 2013292 h 6858000"/>
              <a:gd name="connsiteX42" fmla="*/ 4822814 w 6244272"/>
              <a:gd name="connsiteY42" fmla="*/ 2102219 h 6858000"/>
              <a:gd name="connsiteX43" fmla="*/ 5055411 w 6244272"/>
              <a:gd name="connsiteY43" fmla="*/ 2077320 h 6858000"/>
              <a:gd name="connsiteX44" fmla="*/ 4712331 w 6244272"/>
              <a:gd name="connsiteY44" fmla="*/ 2208931 h 6858000"/>
              <a:gd name="connsiteX45" fmla="*/ 5822979 w 6244272"/>
              <a:gd name="connsiteY45" fmla="*/ 1892353 h 6858000"/>
              <a:gd name="connsiteX46" fmla="*/ 5753200 w 6244272"/>
              <a:gd name="connsiteY46" fmla="*/ 1974165 h 6858000"/>
              <a:gd name="connsiteX47" fmla="*/ 5363601 w 6244272"/>
              <a:gd name="connsiteY47" fmla="*/ 2191146 h 6858000"/>
              <a:gd name="connsiteX48" fmla="*/ 5253118 w 6244272"/>
              <a:gd name="connsiteY48" fmla="*/ 2326314 h 6858000"/>
              <a:gd name="connsiteX49" fmla="*/ 5136819 w 6244272"/>
              <a:gd name="connsiteY49" fmla="*/ 2401012 h 6858000"/>
              <a:gd name="connsiteX50" fmla="*/ 4974002 w 6244272"/>
              <a:gd name="connsiteY50" fmla="*/ 2401012 h 6858000"/>
              <a:gd name="connsiteX51" fmla="*/ 4857704 w 6244272"/>
              <a:gd name="connsiteY51" fmla="*/ 2518395 h 6858000"/>
              <a:gd name="connsiteX52" fmla="*/ 4976910 w 6244272"/>
              <a:gd name="connsiteY52" fmla="*/ 2543294 h 6858000"/>
              <a:gd name="connsiteX53" fmla="*/ 5116467 w 6244272"/>
              <a:gd name="connsiteY53" fmla="*/ 2525509 h 6858000"/>
              <a:gd name="connsiteX54" fmla="*/ 5273470 w 6244272"/>
              <a:gd name="connsiteY54" fmla="*/ 2564636 h 6858000"/>
              <a:gd name="connsiteX55" fmla="*/ 5418843 w 6244272"/>
              <a:gd name="connsiteY55" fmla="*/ 2532623 h 6858000"/>
              <a:gd name="connsiteX56" fmla="*/ 5593290 w 6244272"/>
              <a:gd name="connsiteY56" fmla="*/ 2553965 h 6858000"/>
              <a:gd name="connsiteX57" fmla="*/ 5648532 w 6244272"/>
              <a:gd name="connsiteY57" fmla="*/ 2692689 h 6858000"/>
              <a:gd name="connsiteX58" fmla="*/ 5665976 w 6244272"/>
              <a:gd name="connsiteY58" fmla="*/ 2703362 h 6858000"/>
              <a:gd name="connsiteX59" fmla="*/ 5988704 w 6244272"/>
              <a:gd name="connsiteY59" fmla="*/ 2923898 h 6858000"/>
              <a:gd name="connsiteX60" fmla="*/ 6078835 w 6244272"/>
              <a:gd name="connsiteY60" fmla="*/ 2941684 h 6858000"/>
              <a:gd name="connsiteX61" fmla="*/ 5546771 w 6244272"/>
              <a:gd name="connsiteY61" fmla="*/ 3329402 h 6858000"/>
              <a:gd name="connsiteX62" fmla="*/ 5904388 w 6244272"/>
              <a:gd name="connsiteY62" fmla="*/ 3229805 h 6858000"/>
              <a:gd name="connsiteX63" fmla="*/ 5953814 w 6244272"/>
              <a:gd name="connsiteY63" fmla="*/ 3393429 h 6858000"/>
              <a:gd name="connsiteX64" fmla="*/ 5785182 w 6244272"/>
              <a:gd name="connsiteY64" fmla="*/ 3539269 h 6858000"/>
              <a:gd name="connsiteX65" fmla="*/ 5724125 w 6244272"/>
              <a:gd name="connsiteY65" fmla="*/ 3827390 h 6858000"/>
              <a:gd name="connsiteX66" fmla="*/ 5753200 w 6244272"/>
              <a:gd name="connsiteY66" fmla="*/ 4090612 h 6858000"/>
              <a:gd name="connsiteX67" fmla="*/ 5825886 w 6244272"/>
              <a:gd name="connsiteY67" fmla="*/ 4172424 h 6858000"/>
              <a:gd name="connsiteX68" fmla="*/ 5930554 w 6244272"/>
              <a:gd name="connsiteY68" fmla="*/ 4321821 h 6858000"/>
              <a:gd name="connsiteX69" fmla="*/ 5994519 w 6244272"/>
              <a:gd name="connsiteY69" fmla="*/ 4414305 h 6858000"/>
              <a:gd name="connsiteX70" fmla="*/ 6218393 w 6244272"/>
              <a:gd name="connsiteY70" fmla="*/ 4378734 h 6858000"/>
              <a:gd name="connsiteX71" fmla="*/ 5918925 w 6244272"/>
              <a:gd name="connsiteY71" fmla="*/ 4613499 h 6858000"/>
              <a:gd name="connsiteX72" fmla="*/ 6160243 w 6244272"/>
              <a:gd name="connsiteY72" fmla="*/ 4585042 h 6858000"/>
              <a:gd name="connsiteX73" fmla="*/ 6238745 w 6244272"/>
              <a:gd name="connsiteY73" fmla="*/ 4602828 h 6858000"/>
              <a:gd name="connsiteX74" fmla="*/ 6195133 w 6244272"/>
              <a:gd name="connsiteY74" fmla="*/ 4677526 h 6858000"/>
              <a:gd name="connsiteX75" fmla="*/ 6017778 w 6244272"/>
              <a:gd name="connsiteY75" fmla="*/ 4805580 h 6858000"/>
              <a:gd name="connsiteX76" fmla="*/ 5651439 w 6244272"/>
              <a:gd name="connsiteY76" fmla="*/ 5154171 h 6858000"/>
              <a:gd name="connsiteX77" fmla="*/ 6006149 w 6244272"/>
              <a:gd name="connsiteY77" fmla="*/ 4994104 h 6858000"/>
              <a:gd name="connsiteX78" fmla="*/ 5633994 w 6244272"/>
              <a:gd name="connsiteY78" fmla="*/ 5353367 h 6858000"/>
              <a:gd name="connsiteX79" fmla="*/ 5552586 w 6244272"/>
              <a:gd name="connsiteY79" fmla="*/ 5474306 h 6858000"/>
              <a:gd name="connsiteX80" fmla="*/ 5383953 w 6244272"/>
              <a:gd name="connsiteY80" fmla="*/ 5769542 h 6858000"/>
              <a:gd name="connsiteX81" fmla="*/ 5392675 w 6244272"/>
              <a:gd name="connsiteY81" fmla="*/ 5801555 h 6858000"/>
              <a:gd name="connsiteX82" fmla="*/ 5584568 w 6244272"/>
              <a:gd name="connsiteY82" fmla="*/ 5755314 h 6858000"/>
              <a:gd name="connsiteX83" fmla="*/ 5334526 w 6244272"/>
              <a:gd name="connsiteY83" fmla="*/ 6004307 h 6858000"/>
              <a:gd name="connsiteX84" fmla="*/ 5075763 w 6244272"/>
              <a:gd name="connsiteY84" fmla="*/ 6196388 h 6858000"/>
              <a:gd name="connsiteX85" fmla="*/ 5258933 w 6244272"/>
              <a:gd name="connsiteY85" fmla="*/ 6167932 h 6858000"/>
              <a:gd name="connsiteX86" fmla="*/ 5511881 w 6244272"/>
              <a:gd name="connsiteY86" fmla="*/ 6057663 h 6858000"/>
              <a:gd name="connsiteX87" fmla="*/ 5599105 w 6244272"/>
              <a:gd name="connsiteY87" fmla="*/ 6100347 h 6858000"/>
              <a:gd name="connsiteX88" fmla="*/ 5360693 w 6244272"/>
              <a:gd name="connsiteY88" fmla="*/ 6281757 h 6858000"/>
              <a:gd name="connsiteX89" fmla="*/ 5224043 w 6244272"/>
              <a:gd name="connsiteY89" fmla="*/ 6367127 h 6858000"/>
              <a:gd name="connsiteX90" fmla="*/ 5168801 w 6244272"/>
              <a:gd name="connsiteY90" fmla="*/ 6431153 h 6858000"/>
              <a:gd name="connsiteX91" fmla="*/ 5011799 w 6244272"/>
              <a:gd name="connsiteY91" fmla="*/ 6658805 h 6858000"/>
              <a:gd name="connsiteX92" fmla="*/ 4651275 w 6244272"/>
              <a:gd name="connsiteY92" fmla="*/ 6858000 h 6858000"/>
              <a:gd name="connsiteX93" fmla="*/ 1823619 w 6244272"/>
              <a:gd name="connsiteY93" fmla="*/ 6858000 h 6858000"/>
              <a:gd name="connsiteX94" fmla="*/ 947849 w 6244272"/>
              <a:gd name="connsiteY94" fmla="*/ 6858000 h 6858000"/>
              <a:gd name="connsiteX95" fmla="*/ 732568 w 6244272"/>
              <a:gd name="connsiteY95" fmla="*/ 6858000 h 6858000"/>
              <a:gd name="connsiteX96" fmla="*/ 0 w 6244272"/>
              <a:gd name="connsiteY9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6244272" h="6858000">
                <a:moveTo>
                  <a:pt x="0" y="0"/>
                </a:moveTo>
                <a:lnTo>
                  <a:pt x="732568" y="0"/>
                </a:lnTo>
                <a:lnTo>
                  <a:pt x="947849" y="0"/>
                </a:lnTo>
                <a:lnTo>
                  <a:pt x="1823619" y="0"/>
                </a:lnTo>
                <a:lnTo>
                  <a:pt x="5235673" y="0"/>
                </a:lnTo>
                <a:cubicBezTo>
                  <a:pt x="5133912" y="35571"/>
                  <a:pt x="5035058" y="78255"/>
                  <a:pt x="4933297" y="110269"/>
                </a:cubicBezTo>
                <a:cubicBezTo>
                  <a:pt x="4947835" y="145839"/>
                  <a:pt x="4962372" y="138725"/>
                  <a:pt x="4976910" y="135168"/>
                </a:cubicBezTo>
                <a:cubicBezTo>
                  <a:pt x="5064133" y="120941"/>
                  <a:pt x="5154264" y="110269"/>
                  <a:pt x="5238580" y="71141"/>
                </a:cubicBezTo>
                <a:cubicBezTo>
                  <a:pt x="5258933" y="64027"/>
                  <a:pt x="5282192" y="64027"/>
                  <a:pt x="5290914" y="88927"/>
                </a:cubicBezTo>
                <a:cubicBezTo>
                  <a:pt x="5305452" y="124497"/>
                  <a:pt x="5285100" y="145839"/>
                  <a:pt x="5264747" y="163625"/>
                </a:cubicBezTo>
                <a:cubicBezTo>
                  <a:pt x="5229858" y="195638"/>
                  <a:pt x="5189154" y="188525"/>
                  <a:pt x="5151357" y="192082"/>
                </a:cubicBezTo>
                <a:cubicBezTo>
                  <a:pt x="5046689" y="209867"/>
                  <a:pt x="4997261" y="259665"/>
                  <a:pt x="4974002" y="373491"/>
                </a:cubicBezTo>
                <a:cubicBezTo>
                  <a:pt x="5064133" y="327250"/>
                  <a:pt x="5154264" y="384162"/>
                  <a:pt x="5241488" y="352148"/>
                </a:cubicBezTo>
                <a:cubicBezTo>
                  <a:pt x="5264747" y="345034"/>
                  <a:pt x="5299637" y="355706"/>
                  <a:pt x="5288007" y="394834"/>
                </a:cubicBezTo>
                <a:cubicBezTo>
                  <a:pt x="5276378" y="430405"/>
                  <a:pt x="5238580" y="458860"/>
                  <a:pt x="5305452" y="451747"/>
                </a:cubicBezTo>
                <a:cubicBezTo>
                  <a:pt x="5354879" y="448189"/>
                  <a:pt x="5369416" y="405504"/>
                  <a:pt x="5383953" y="359262"/>
                </a:cubicBezTo>
                <a:cubicBezTo>
                  <a:pt x="5395583" y="334364"/>
                  <a:pt x="5427565" y="320135"/>
                  <a:pt x="5450825" y="334364"/>
                </a:cubicBezTo>
                <a:cubicBezTo>
                  <a:pt x="5479899" y="348592"/>
                  <a:pt x="5471177" y="387720"/>
                  <a:pt x="5471177" y="416176"/>
                </a:cubicBezTo>
                <a:cubicBezTo>
                  <a:pt x="5474085" y="469532"/>
                  <a:pt x="5450825" y="494431"/>
                  <a:pt x="5410121" y="505101"/>
                </a:cubicBezTo>
                <a:cubicBezTo>
                  <a:pt x="5360693" y="519330"/>
                  <a:pt x="5311267" y="537116"/>
                  <a:pt x="5247303" y="558458"/>
                </a:cubicBezTo>
                <a:cubicBezTo>
                  <a:pt x="5317082" y="594028"/>
                  <a:pt x="5369416" y="586915"/>
                  <a:pt x="5421750" y="558458"/>
                </a:cubicBezTo>
                <a:cubicBezTo>
                  <a:pt x="5485714" y="526444"/>
                  <a:pt x="5570030" y="483759"/>
                  <a:pt x="5622364" y="522887"/>
                </a:cubicBezTo>
                <a:cubicBezTo>
                  <a:pt x="5700865" y="579800"/>
                  <a:pt x="5764829" y="544229"/>
                  <a:pt x="5834608" y="533558"/>
                </a:cubicBezTo>
                <a:cubicBezTo>
                  <a:pt x="5979982" y="512216"/>
                  <a:pt x="5889850" y="480203"/>
                  <a:pt x="6035223" y="462417"/>
                </a:cubicBezTo>
                <a:cubicBezTo>
                  <a:pt x="6093372" y="455303"/>
                  <a:pt x="6154429" y="426847"/>
                  <a:pt x="6238745" y="465975"/>
                </a:cubicBezTo>
                <a:cubicBezTo>
                  <a:pt x="5857868" y="672284"/>
                  <a:pt x="5677606" y="658055"/>
                  <a:pt x="5337434" y="910606"/>
                </a:cubicBezTo>
                <a:cubicBezTo>
                  <a:pt x="5351971" y="935506"/>
                  <a:pt x="5366508" y="924835"/>
                  <a:pt x="5381046" y="921277"/>
                </a:cubicBezTo>
                <a:cubicBezTo>
                  <a:pt x="5404305" y="917720"/>
                  <a:pt x="5433380" y="903491"/>
                  <a:pt x="5439195" y="949734"/>
                </a:cubicBezTo>
                <a:cubicBezTo>
                  <a:pt x="5442103" y="985305"/>
                  <a:pt x="5424657" y="1003089"/>
                  <a:pt x="5395583" y="1006647"/>
                </a:cubicBezTo>
                <a:cubicBezTo>
                  <a:pt x="5311267" y="1020875"/>
                  <a:pt x="5235673" y="1070674"/>
                  <a:pt x="5160079" y="1113358"/>
                </a:cubicBezTo>
                <a:cubicBezTo>
                  <a:pt x="5125190" y="1131144"/>
                  <a:pt x="5087393" y="1156043"/>
                  <a:pt x="5101930" y="1220069"/>
                </a:cubicBezTo>
                <a:cubicBezTo>
                  <a:pt x="5131004" y="1237855"/>
                  <a:pt x="5151357" y="1212955"/>
                  <a:pt x="5174617" y="1209399"/>
                </a:cubicBezTo>
                <a:cubicBezTo>
                  <a:pt x="5197876" y="1205842"/>
                  <a:pt x="5253118" y="1220069"/>
                  <a:pt x="5238580" y="1230741"/>
                </a:cubicBezTo>
                <a:cubicBezTo>
                  <a:pt x="5171709" y="1269868"/>
                  <a:pt x="5293822" y="1365909"/>
                  <a:pt x="5212414" y="1365909"/>
                </a:cubicBezTo>
                <a:cubicBezTo>
                  <a:pt x="5078671" y="1365909"/>
                  <a:pt x="5005984" y="1536647"/>
                  <a:pt x="4878056" y="1540204"/>
                </a:cubicBezTo>
                <a:cubicBezTo>
                  <a:pt x="4857704" y="1540204"/>
                  <a:pt x="4848982" y="1572219"/>
                  <a:pt x="4848982" y="1597117"/>
                </a:cubicBezTo>
                <a:cubicBezTo>
                  <a:pt x="4848982" y="1629132"/>
                  <a:pt x="4869333" y="1632688"/>
                  <a:pt x="4889686" y="1636245"/>
                </a:cubicBezTo>
                <a:cubicBezTo>
                  <a:pt x="4921668" y="1639802"/>
                  <a:pt x="4956557" y="1597117"/>
                  <a:pt x="4997261" y="1657587"/>
                </a:cubicBezTo>
                <a:cubicBezTo>
                  <a:pt x="4921668" y="1693158"/>
                  <a:pt x="4843167" y="1728729"/>
                  <a:pt x="4846074" y="1849668"/>
                </a:cubicBezTo>
                <a:cubicBezTo>
                  <a:pt x="4846074" y="1881683"/>
                  <a:pt x="4814092" y="1895910"/>
                  <a:pt x="4790832" y="1903025"/>
                </a:cubicBezTo>
                <a:cubicBezTo>
                  <a:pt x="4750128" y="1917252"/>
                  <a:pt x="4718146" y="1938595"/>
                  <a:pt x="4694886" y="1984836"/>
                </a:cubicBezTo>
                <a:cubicBezTo>
                  <a:pt x="4694886" y="1995507"/>
                  <a:pt x="4694886" y="2002622"/>
                  <a:pt x="4694886" y="2013292"/>
                </a:cubicBezTo>
                <a:cubicBezTo>
                  <a:pt x="4700701" y="2123562"/>
                  <a:pt x="4758850" y="2120004"/>
                  <a:pt x="4822814" y="2102219"/>
                </a:cubicBezTo>
                <a:cubicBezTo>
                  <a:pt x="4898408" y="2080877"/>
                  <a:pt x="4974002" y="2038192"/>
                  <a:pt x="5055411" y="2077320"/>
                </a:cubicBezTo>
                <a:cubicBezTo>
                  <a:pt x="4942020" y="2130676"/>
                  <a:pt x="4817000" y="2134233"/>
                  <a:pt x="4712331" y="2208931"/>
                </a:cubicBezTo>
                <a:cubicBezTo>
                  <a:pt x="5101930" y="2223159"/>
                  <a:pt x="5445010" y="1984836"/>
                  <a:pt x="5822979" y="1892353"/>
                </a:cubicBezTo>
                <a:cubicBezTo>
                  <a:pt x="5811349" y="1952823"/>
                  <a:pt x="5779367" y="1967051"/>
                  <a:pt x="5753200" y="1974165"/>
                </a:cubicBezTo>
                <a:cubicBezTo>
                  <a:pt x="5613642" y="2020407"/>
                  <a:pt x="5491529" y="2112891"/>
                  <a:pt x="5363601" y="2191146"/>
                </a:cubicBezTo>
                <a:cubicBezTo>
                  <a:pt x="5311267" y="2223159"/>
                  <a:pt x="5273470" y="2258731"/>
                  <a:pt x="5253118" y="2326314"/>
                </a:cubicBezTo>
                <a:cubicBezTo>
                  <a:pt x="5235673" y="2390340"/>
                  <a:pt x="5200783" y="2418796"/>
                  <a:pt x="5136819" y="2401012"/>
                </a:cubicBezTo>
                <a:cubicBezTo>
                  <a:pt x="5084485" y="2386784"/>
                  <a:pt x="5029243" y="2393898"/>
                  <a:pt x="4974002" y="2401012"/>
                </a:cubicBezTo>
                <a:cubicBezTo>
                  <a:pt x="4912946" y="2408126"/>
                  <a:pt x="4843167" y="2479267"/>
                  <a:pt x="4857704" y="2518395"/>
                </a:cubicBezTo>
                <a:cubicBezTo>
                  <a:pt x="4886778" y="2582422"/>
                  <a:pt x="4936205" y="2550408"/>
                  <a:pt x="4976910" y="2543294"/>
                </a:cubicBezTo>
                <a:cubicBezTo>
                  <a:pt x="5026336" y="2536181"/>
                  <a:pt x="5116467" y="2518395"/>
                  <a:pt x="5116467" y="2525509"/>
                </a:cubicBezTo>
                <a:cubicBezTo>
                  <a:pt x="5148450" y="2685576"/>
                  <a:pt x="5221136" y="2564636"/>
                  <a:pt x="5273470" y="2564636"/>
                </a:cubicBezTo>
                <a:cubicBezTo>
                  <a:pt x="5322897" y="2564636"/>
                  <a:pt x="5372323" y="2546851"/>
                  <a:pt x="5418843" y="2532623"/>
                </a:cubicBezTo>
                <a:cubicBezTo>
                  <a:pt x="5479899" y="2514837"/>
                  <a:pt x="5535140" y="2546851"/>
                  <a:pt x="5593290" y="2553965"/>
                </a:cubicBezTo>
                <a:cubicBezTo>
                  <a:pt x="5645624" y="2561080"/>
                  <a:pt x="5616550" y="2653563"/>
                  <a:pt x="5648532" y="2692689"/>
                </a:cubicBezTo>
                <a:cubicBezTo>
                  <a:pt x="5654346" y="2703362"/>
                  <a:pt x="5660161" y="2703362"/>
                  <a:pt x="5665976" y="2703362"/>
                </a:cubicBezTo>
                <a:cubicBezTo>
                  <a:pt x="5683421" y="2980812"/>
                  <a:pt x="5988704" y="2913227"/>
                  <a:pt x="5988704" y="2923898"/>
                </a:cubicBezTo>
                <a:cubicBezTo>
                  <a:pt x="6014871" y="2941684"/>
                  <a:pt x="6046853" y="2899000"/>
                  <a:pt x="6078835" y="2941684"/>
                </a:cubicBezTo>
                <a:cubicBezTo>
                  <a:pt x="5942185" y="3137322"/>
                  <a:pt x="5732847" y="3183563"/>
                  <a:pt x="5546771" y="3329402"/>
                </a:cubicBezTo>
                <a:cubicBezTo>
                  <a:pt x="5700865" y="3379202"/>
                  <a:pt x="5790997" y="3208463"/>
                  <a:pt x="5904388" y="3229805"/>
                </a:cubicBezTo>
                <a:cubicBezTo>
                  <a:pt x="5959629" y="3283162"/>
                  <a:pt x="5793904" y="3368530"/>
                  <a:pt x="5953814" y="3393429"/>
                </a:cubicBezTo>
                <a:cubicBezTo>
                  <a:pt x="5884036" y="3439672"/>
                  <a:pt x="5834608" y="3485914"/>
                  <a:pt x="5785182" y="3539269"/>
                </a:cubicBezTo>
                <a:cubicBezTo>
                  <a:pt x="5700865" y="3635309"/>
                  <a:pt x="5683421" y="3699337"/>
                  <a:pt x="5724125" y="3827390"/>
                </a:cubicBezTo>
                <a:cubicBezTo>
                  <a:pt x="5750293" y="3912759"/>
                  <a:pt x="5788089" y="3991015"/>
                  <a:pt x="5753200" y="4090612"/>
                </a:cubicBezTo>
                <a:cubicBezTo>
                  <a:pt x="5729940" y="4158196"/>
                  <a:pt x="5738663" y="4204438"/>
                  <a:pt x="5825886" y="4172424"/>
                </a:cubicBezTo>
                <a:cubicBezTo>
                  <a:pt x="5918925" y="4140411"/>
                  <a:pt x="5953814" y="4200882"/>
                  <a:pt x="5930554" y="4321821"/>
                </a:cubicBezTo>
                <a:cubicBezTo>
                  <a:pt x="5916018" y="4400076"/>
                  <a:pt x="5930554" y="4424975"/>
                  <a:pt x="5994519" y="4414305"/>
                </a:cubicBezTo>
                <a:cubicBezTo>
                  <a:pt x="6064297" y="4403633"/>
                  <a:pt x="6131169" y="4353835"/>
                  <a:pt x="6218393" y="4378734"/>
                </a:cubicBezTo>
                <a:cubicBezTo>
                  <a:pt x="6148614" y="4521016"/>
                  <a:pt x="6000333" y="4478331"/>
                  <a:pt x="5918925" y="4613499"/>
                </a:cubicBezTo>
                <a:cubicBezTo>
                  <a:pt x="6014871" y="4613499"/>
                  <a:pt x="6090465" y="4613499"/>
                  <a:pt x="6160243" y="4585042"/>
                </a:cubicBezTo>
                <a:cubicBezTo>
                  <a:pt x="6189318" y="4574373"/>
                  <a:pt x="6221300" y="4560144"/>
                  <a:pt x="6238745" y="4602828"/>
                </a:cubicBezTo>
                <a:cubicBezTo>
                  <a:pt x="6259098" y="4652628"/>
                  <a:pt x="6218393" y="4670412"/>
                  <a:pt x="6195133" y="4677526"/>
                </a:cubicBezTo>
                <a:cubicBezTo>
                  <a:pt x="6128261" y="4702425"/>
                  <a:pt x="6075928" y="4759339"/>
                  <a:pt x="6017778" y="4805580"/>
                </a:cubicBezTo>
                <a:cubicBezTo>
                  <a:pt x="5892758" y="4905177"/>
                  <a:pt x="5756107" y="4990547"/>
                  <a:pt x="5651439" y="5154171"/>
                </a:cubicBezTo>
                <a:cubicBezTo>
                  <a:pt x="5782275" y="5111487"/>
                  <a:pt x="5881128" y="5011889"/>
                  <a:pt x="6006149" y="4994104"/>
                </a:cubicBezTo>
                <a:cubicBezTo>
                  <a:pt x="5898572" y="5143500"/>
                  <a:pt x="5761922" y="5243097"/>
                  <a:pt x="5633994" y="5353367"/>
                </a:cubicBezTo>
                <a:cubicBezTo>
                  <a:pt x="5596197" y="5385379"/>
                  <a:pt x="5558400" y="5406721"/>
                  <a:pt x="5552586" y="5474306"/>
                </a:cubicBezTo>
                <a:cubicBezTo>
                  <a:pt x="5535140" y="5605917"/>
                  <a:pt x="5488622" y="5712629"/>
                  <a:pt x="5383953" y="5769542"/>
                </a:cubicBezTo>
                <a:cubicBezTo>
                  <a:pt x="5383953" y="5769542"/>
                  <a:pt x="5389768" y="5790884"/>
                  <a:pt x="5392675" y="5801555"/>
                </a:cubicBezTo>
                <a:cubicBezTo>
                  <a:pt x="5456640" y="5805112"/>
                  <a:pt x="5506066" y="5726858"/>
                  <a:pt x="5584568" y="5755314"/>
                </a:cubicBezTo>
                <a:cubicBezTo>
                  <a:pt x="5506066" y="5862025"/>
                  <a:pt x="5442103" y="5954508"/>
                  <a:pt x="5334526" y="6004307"/>
                </a:cubicBezTo>
                <a:cubicBezTo>
                  <a:pt x="5247303" y="6043434"/>
                  <a:pt x="5139727" y="6068335"/>
                  <a:pt x="5075763" y="6196388"/>
                </a:cubicBezTo>
                <a:cubicBezTo>
                  <a:pt x="5148450" y="6221287"/>
                  <a:pt x="5203691" y="6189274"/>
                  <a:pt x="5258933" y="6167932"/>
                </a:cubicBezTo>
                <a:cubicBezTo>
                  <a:pt x="5343249" y="6132361"/>
                  <a:pt x="5427565" y="6093234"/>
                  <a:pt x="5511881" y="6057663"/>
                </a:cubicBezTo>
                <a:cubicBezTo>
                  <a:pt x="5543864" y="6043434"/>
                  <a:pt x="5578753" y="6036320"/>
                  <a:pt x="5599105" y="6100347"/>
                </a:cubicBezTo>
                <a:cubicBezTo>
                  <a:pt x="5491529" y="6114575"/>
                  <a:pt x="5427565" y="6199945"/>
                  <a:pt x="5360693" y="6281757"/>
                </a:cubicBezTo>
                <a:cubicBezTo>
                  <a:pt x="5322897" y="6327999"/>
                  <a:pt x="5290914" y="6388469"/>
                  <a:pt x="5224043" y="6367127"/>
                </a:cubicBezTo>
                <a:cubicBezTo>
                  <a:pt x="5189154" y="6356456"/>
                  <a:pt x="5165894" y="6388469"/>
                  <a:pt x="5168801" y="6431153"/>
                </a:cubicBezTo>
                <a:cubicBezTo>
                  <a:pt x="5183339" y="6580550"/>
                  <a:pt x="5099022" y="6630349"/>
                  <a:pt x="5011799" y="6658805"/>
                </a:cubicBezTo>
                <a:cubicBezTo>
                  <a:pt x="4883871" y="6701489"/>
                  <a:pt x="4770480" y="6786859"/>
                  <a:pt x="4651275" y="6858000"/>
                </a:cubicBezTo>
                <a:lnTo>
                  <a:pt x="1823619" y="6858000"/>
                </a:lnTo>
                <a:lnTo>
                  <a:pt x="947849" y="6858000"/>
                </a:lnTo>
                <a:lnTo>
                  <a:pt x="732568"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E9B0755-76DB-4844-B2B7-C85AC7C17C2D}"/>
              </a:ext>
            </a:extLst>
          </p:cNvPr>
          <p:cNvSpPr>
            <a:spLocks noGrp="1"/>
          </p:cNvSpPr>
          <p:nvPr>
            <p:ph type="ctrTitle"/>
          </p:nvPr>
        </p:nvSpPr>
        <p:spPr>
          <a:xfrm>
            <a:off x="33547" y="3685871"/>
            <a:ext cx="5793829" cy="2211092"/>
          </a:xfrm>
        </p:spPr>
        <p:txBody>
          <a:bodyPr anchor="t">
            <a:normAutofit/>
          </a:bodyPr>
          <a:lstStyle/>
          <a:p>
            <a:pPr algn="l"/>
            <a:r>
              <a:rPr lang="en-IE" sz="2800" dirty="0"/>
              <a:t>Parks and Open Space (POS) Strategy</a:t>
            </a:r>
            <a:br>
              <a:rPr lang="en-IE" sz="2800" dirty="0"/>
            </a:br>
            <a:r>
              <a:rPr lang="en-IE" sz="2800" dirty="0"/>
              <a:t>Update </a:t>
            </a:r>
          </a:p>
        </p:txBody>
      </p:sp>
      <p:sp>
        <p:nvSpPr>
          <p:cNvPr id="3" name="Subtitle 2">
            <a:extLst>
              <a:ext uri="{FF2B5EF4-FFF2-40B4-BE49-F238E27FC236}">
                <a16:creationId xmlns:a16="http://schemas.microsoft.com/office/drawing/2014/main" id="{C9C7C32B-3B45-4C4F-88B8-1B5131E96FCB}"/>
              </a:ext>
            </a:extLst>
          </p:cNvPr>
          <p:cNvSpPr>
            <a:spLocks noGrp="1"/>
          </p:cNvSpPr>
          <p:nvPr>
            <p:ph type="subTitle" idx="1"/>
          </p:nvPr>
        </p:nvSpPr>
        <p:spPr>
          <a:xfrm>
            <a:off x="330631" y="6145467"/>
            <a:ext cx="4007449" cy="1343972"/>
          </a:xfrm>
        </p:spPr>
        <p:txBody>
          <a:bodyPr>
            <a:normAutofit/>
          </a:bodyPr>
          <a:lstStyle/>
          <a:p>
            <a:pPr algn="l"/>
            <a:r>
              <a:rPr lang="en-IE" sz="1800" dirty="0"/>
              <a:t>07 09 2021</a:t>
            </a:r>
          </a:p>
        </p:txBody>
      </p:sp>
      <p:sp>
        <p:nvSpPr>
          <p:cNvPr id="9" name="Title 1">
            <a:extLst>
              <a:ext uri="{FF2B5EF4-FFF2-40B4-BE49-F238E27FC236}">
                <a16:creationId xmlns:a16="http://schemas.microsoft.com/office/drawing/2014/main" id="{19C234CE-9E55-437C-851A-2F4ACF6C9A85}"/>
              </a:ext>
            </a:extLst>
          </p:cNvPr>
          <p:cNvSpPr txBox="1">
            <a:spLocks/>
          </p:cNvSpPr>
          <p:nvPr/>
        </p:nvSpPr>
        <p:spPr>
          <a:xfrm>
            <a:off x="177640" y="302591"/>
            <a:ext cx="5505644" cy="1238615"/>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Aft>
                <a:spcPts val="600"/>
              </a:spcAft>
            </a:pPr>
            <a:r>
              <a:rPr lang="en-IE" sz="2800" dirty="0"/>
              <a:t>Green Infrastructure (GI) Strategy</a:t>
            </a:r>
            <a:br>
              <a:rPr lang="en-IE" sz="2800" dirty="0"/>
            </a:br>
            <a:r>
              <a:rPr lang="en-IE" sz="2800" dirty="0"/>
              <a:t>Update</a:t>
            </a:r>
            <a:br>
              <a:rPr lang="en-IE" sz="1700" dirty="0">
                <a:solidFill>
                  <a:srgbClr val="FFFFFF"/>
                </a:solidFill>
              </a:rPr>
            </a:br>
            <a:r>
              <a:rPr lang="en-IE" sz="1700" dirty="0">
                <a:solidFill>
                  <a:srgbClr val="FFFFFF"/>
                </a:solidFill>
              </a:rPr>
              <a:t> </a:t>
            </a:r>
            <a:br>
              <a:rPr lang="en-IE" sz="1700" dirty="0">
                <a:solidFill>
                  <a:srgbClr val="FFFFFF"/>
                </a:solidFill>
              </a:rPr>
            </a:br>
            <a:endParaRPr lang="en-IE" sz="1700" dirty="0">
              <a:solidFill>
                <a:srgbClr val="FFFFFF"/>
              </a:solidFill>
            </a:endParaRPr>
          </a:p>
        </p:txBody>
      </p:sp>
      <p:sp>
        <p:nvSpPr>
          <p:cNvPr id="10" name="Subtitle 2">
            <a:extLst>
              <a:ext uri="{FF2B5EF4-FFF2-40B4-BE49-F238E27FC236}">
                <a16:creationId xmlns:a16="http://schemas.microsoft.com/office/drawing/2014/main" id="{013EDF48-F59F-41FA-B7AA-E21DFAABC626}"/>
              </a:ext>
            </a:extLst>
          </p:cNvPr>
          <p:cNvSpPr txBox="1">
            <a:spLocks/>
          </p:cNvSpPr>
          <p:nvPr/>
        </p:nvSpPr>
        <p:spPr>
          <a:xfrm>
            <a:off x="321733" y="5754748"/>
            <a:ext cx="4007449" cy="134397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E" sz="1800" dirty="0"/>
              <a:t>Update to EWCC SPC</a:t>
            </a:r>
          </a:p>
        </p:txBody>
      </p:sp>
    </p:spTree>
    <p:extLst>
      <p:ext uri="{BB962C8B-B14F-4D97-AF65-F5344CB8AC3E}">
        <p14:creationId xmlns:p14="http://schemas.microsoft.com/office/powerpoint/2010/main" val="19227770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Rounded Corners 4">
            <a:extLst>
              <a:ext uri="{FF2B5EF4-FFF2-40B4-BE49-F238E27FC236}">
                <a16:creationId xmlns:a16="http://schemas.microsoft.com/office/drawing/2014/main" id="{2A59488F-36BD-4700-BC85-CA814EA5716F}"/>
              </a:ext>
            </a:extLst>
          </p:cNvPr>
          <p:cNvSpPr txBox="1"/>
          <p:nvPr/>
        </p:nvSpPr>
        <p:spPr>
          <a:xfrm>
            <a:off x="5069940" y="365124"/>
            <a:ext cx="6172200" cy="1828800"/>
          </a:xfrm>
          <a:prstGeom prst="rect">
            <a:avLst/>
          </a:prstGeom>
        </p:spPr>
        <p:style>
          <a:lnRef idx="0">
            <a:scrgbClr r="0" g="0" b="0"/>
          </a:lnRef>
          <a:fillRef idx="0">
            <a:scrgbClr r="0" g="0" b="0"/>
          </a:fillRef>
          <a:effectRef idx="0">
            <a:scrgbClr r="0" g="0" b="0"/>
          </a:effectRef>
          <a:fontRef idx="minor">
            <a:schemeClr val="lt1"/>
          </a:fontRef>
        </p:style>
        <p:txBody>
          <a:bodyPr spcFirstLastPara="0" vert="horz" lIns="91440" tIns="45720" rIns="91440" bIns="45720" numCol="1" spcCol="1270" rtlCol="0" anchor="ctr" anchorCtr="0">
            <a:normAutofit/>
          </a:bodyPr>
          <a:lstStyle/>
          <a:p>
            <a:pPr>
              <a:lnSpc>
                <a:spcPct val="90000"/>
              </a:lnSpc>
              <a:spcBef>
                <a:spcPct val="0"/>
              </a:spcBef>
              <a:spcAft>
                <a:spcPct val="35000"/>
              </a:spcAft>
            </a:pPr>
            <a:r>
              <a:rPr lang="en-US" sz="3700">
                <a:solidFill>
                  <a:schemeClr val="tx1"/>
                </a:solidFill>
                <a:latin typeface="+mj-lt"/>
                <a:ea typeface="+mj-ea"/>
                <a:cs typeface="+mj-cs"/>
              </a:rPr>
              <a:t>GI Strategy-Landscape, Natural, Cultural and Built Heritage </a:t>
            </a:r>
          </a:p>
          <a:p>
            <a:pPr marL="0" lvl="0" indent="0">
              <a:lnSpc>
                <a:spcPct val="90000"/>
              </a:lnSpc>
              <a:spcBef>
                <a:spcPct val="0"/>
              </a:spcBef>
              <a:spcAft>
                <a:spcPct val="35000"/>
              </a:spcAft>
            </a:pPr>
            <a:endParaRPr lang="en-US" sz="3700">
              <a:solidFill>
                <a:schemeClr val="tx1"/>
              </a:solidFill>
              <a:latin typeface="+mj-lt"/>
              <a:ea typeface="+mj-ea"/>
              <a:cs typeface="+mj-cs"/>
            </a:endParaRPr>
          </a:p>
        </p:txBody>
      </p:sp>
      <p:pic>
        <p:nvPicPr>
          <p:cNvPr id="4" name="Picture 3" descr="A butterfly on a flower&#10;&#10;Description automatically generated">
            <a:extLst>
              <a:ext uri="{FF2B5EF4-FFF2-40B4-BE49-F238E27FC236}">
                <a16:creationId xmlns:a16="http://schemas.microsoft.com/office/drawing/2014/main" id="{06AD4746-EB59-4159-AAD3-B126F2F2D58E}"/>
              </a:ext>
            </a:extLst>
          </p:cNvPr>
          <p:cNvPicPr>
            <a:picLocks noChangeAspect="1"/>
          </p:cNvPicPr>
          <p:nvPr/>
        </p:nvPicPr>
        <p:blipFill rotWithShape="1">
          <a:blip r:embed="rId2">
            <a:extLst>
              <a:ext uri="{28A0092B-C50C-407E-A947-70E740481C1C}">
                <a14:useLocalDpi xmlns:a14="http://schemas.microsoft.com/office/drawing/2010/main" val="0"/>
              </a:ext>
            </a:extLst>
          </a:blip>
          <a:srcRect t="11748" b="5109"/>
          <a:stretch/>
        </p:blipFill>
        <p:spPr>
          <a:xfrm>
            <a:off x="20" y="10"/>
            <a:ext cx="4639713" cy="6857990"/>
          </a:xfrm>
          <a:prstGeom prst="rect">
            <a:avLst/>
          </a:prstGeom>
        </p:spPr>
      </p:pic>
      <p:sp>
        <p:nvSpPr>
          <p:cNvPr id="8" name="Rectangle: Rounded Corners 4">
            <a:extLst>
              <a:ext uri="{FF2B5EF4-FFF2-40B4-BE49-F238E27FC236}">
                <a16:creationId xmlns:a16="http://schemas.microsoft.com/office/drawing/2014/main" id="{C2D31002-967D-4B0E-9C76-40E53D886779}"/>
              </a:ext>
            </a:extLst>
          </p:cNvPr>
          <p:cNvSpPr txBox="1"/>
          <p:nvPr/>
        </p:nvSpPr>
        <p:spPr>
          <a:xfrm>
            <a:off x="5069940" y="2322576"/>
            <a:ext cx="6172200" cy="3858768"/>
          </a:xfrm>
          <a:prstGeom prst="rect">
            <a:avLst/>
          </a:prstGeom>
        </p:spPr>
        <p:style>
          <a:lnRef idx="0">
            <a:scrgbClr r="0" g="0" b="0"/>
          </a:lnRef>
          <a:fillRef idx="0">
            <a:scrgbClr r="0" g="0" b="0"/>
          </a:fillRef>
          <a:effectRef idx="0">
            <a:scrgbClr r="0" g="0" b="0"/>
          </a:effectRef>
          <a:fontRef idx="minor">
            <a:schemeClr val="lt1"/>
          </a:fontRef>
        </p:style>
        <p:txBody>
          <a:bodyPr spcFirstLastPara="0" vert="horz" lIns="91440" tIns="45720" rIns="91440" bIns="45720" numCol="1" spcCol="1270" rtlCol="0" anchorCtr="0">
            <a:normAutofit/>
          </a:bodyPr>
          <a:lstStyle/>
          <a:p>
            <a:pPr>
              <a:lnSpc>
                <a:spcPct val="90000"/>
              </a:lnSpc>
              <a:spcBef>
                <a:spcPct val="0"/>
              </a:spcBef>
              <a:spcAft>
                <a:spcPct val="35000"/>
              </a:spcAft>
            </a:pPr>
            <a:r>
              <a:rPr lang="en-US" sz="2400" b="1" dirty="0">
                <a:solidFill>
                  <a:schemeClr val="tx1"/>
                </a:solidFill>
              </a:rPr>
              <a:t>Policy GI7: Landscape, Natural, Cultural and Built Heritage </a:t>
            </a:r>
          </a:p>
          <a:p>
            <a:pPr indent="-228600">
              <a:lnSpc>
                <a:spcPct val="90000"/>
              </a:lnSpc>
              <a:spcBef>
                <a:spcPct val="0"/>
              </a:spcBef>
              <a:spcAft>
                <a:spcPct val="35000"/>
              </a:spcAft>
              <a:buFont typeface="Arial" panose="020B0604020202020204" pitchFamily="34" charset="0"/>
              <a:buChar char="•"/>
            </a:pPr>
            <a:endParaRPr lang="en-US" sz="2400" b="1" dirty="0">
              <a:solidFill>
                <a:schemeClr val="tx1"/>
              </a:solidFill>
            </a:endParaRPr>
          </a:p>
          <a:p>
            <a:pPr>
              <a:lnSpc>
                <a:spcPct val="90000"/>
              </a:lnSpc>
              <a:spcBef>
                <a:spcPct val="0"/>
              </a:spcBef>
              <a:spcAft>
                <a:spcPct val="35000"/>
              </a:spcAft>
            </a:pPr>
            <a:r>
              <a:rPr lang="en-US" sz="2400" dirty="0">
                <a:solidFill>
                  <a:schemeClr val="tx1"/>
                </a:solidFill>
              </a:rPr>
              <a:t>Protect, conserve and enhance landscape, natural, cultural and built heritage features, and support the objectives and actions of the County Heritage Plan. </a:t>
            </a:r>
          </a:p>
          <a:p>
            <a:pPr indent="-228600">
              <a:lnSpc>
                <a:spcPct val="90000"/>
              </a:lnSpc>
              <a:spcBef>
                <a:spcPct val="0"/>
              </a:spcBef>
              <a:spcAft>
                <a:spcPct val="35000"/>
              </a:spcAft>
              <a:buFont typeface="Arial" panose="020B0604020202020204" pitchFamily="34" charset="0"/>
              <a:buChar char="•"/>
            </a:pPr>
            <a:endParaRPr lang="en-US" sz="2400" dirty="0">
              <a:solidFill>
                <a:schemeClr val="tx1"/>
              </a:solidFill>
            </a:endParaRPr>
          </a:p>
        </p:txBody>
      </p:sp>
      <p:sp>
        <p:nvSpPr>
          <p:cNvPr id="2" name="TextBox 1">
            <a:extLst>
              <a:ext uri="{FF2B5EF4-FFF2-40B4-BE49-F238E27FC236}">
                <a16:creationId xmlns:a16="http://schemas.microsoft.com/office/drawing/2014/main" id="{57BBA3EC-703D-4CD4-9FE2-4207198DDAE7}"/>
              </a:ext>
            </a:extLst>
          </p:cNvPr>
          <p:cNvSpPr txBox="1"/>
          <p:nvPr/>
        </p:nvSpPr>
        <p:spPr>
          <a:xfrm>
            <a:off x="4984251" y="1371067"/>
            <a:ext cx="6880284" cy="5201430"/>
          </a:xfrm>
          <a:prstGeom prst="rect">
            <a:avLst/>
          </a:prstGeom>
        </p:spPr>
        <p:txBody>
          <a:bodyPr vert="horz" lIns="91440" tIns="45720" rIns="91440" bIns="45720" rtlCol="0">
            <a:normAutofit/>
          </a:bodyPr>
          <a:lstStyle/>
          <a:p>
            <a:pPr algn="l"/>
            <a:endParaRPr lang="en-IE" sz="1800" dirty="0"/>
          </a:p>
        </p:txBody>
      </p:sp>
      <p:sp>
        <p:nvSpPr>
          <p:cNvPr id="15" name="Rectangle 14">
            <a:extLst>
              <a:ext uri="{FF2B5EF4-FFF2-40B4-BE49-F238E27FC236}">
                <a16:creationId xmlns:a16="http://schemas.microsoft.com/office/drawing/2014/main" id="{CD13023F-8528-4111-8C15-F91D0E6BE658}"/>
              </a:ext>
            </a:extLst>
          </p:cNvPr>
          <p:cNvSpPr/>
          <p:nvPr/>
        </p:nvSpPr>
        <p:spPr>
          <a:xfrm>
            <a:off x="4350106" y="1351578"/>
            <a:ext cx="7361834" cy="3849852"/>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sz="1400" dirty="0"/>
          </a:p>
          <a:p>
            <a:pPr indent="-228600">
              <a:lnSpc>
                <a:spcPct val="90000"/>
              </a:lnSpc>
              <a:spcAft>
                <a:spcPts val="600"/>
              </a:spcAft>
              <a:buFont typeface="Arial" panose="020B0604020202020204" pitchFamily="34" charset="0"/>
              <a:buChar char="•"/>
            </a:pPr>
            <a:endParaRPr lang="en-US" sz="1400" b="1" dirty="0"/>
          </a:p>
        </p:txBody>
      </p:sp>
    </p:spTree>
    <p:extLst>
      <p:ext uri="{BB962C8B-B14F-4D97-AF65-F5344CB8AC3E}">
        <p14:creationId xmlns:p14="http://schemas.microsoft.com/office/powerpoint/2010/main" val="2369626012"/>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37">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D13023F-8528-4111-8C15-F91D0E6BE658}"/>
              </a:ext>
            </a:extLst>
          </p:cNvPr>
          <p:cNvSpPr/>
          <p:nvPr/>
        </p:nvSpPr>
        <p:spPr>
          <a:xfrm>
            <a:off x="630935" y="1197617"/>
            <a:ext cx="6234541" cy="5251309"/>
          </a:xfrm>
          <a:prstGeom prst="rect">
            <a:avLst/>
          </a:prstGeom>
        </p:spPr>
        <p:txBody>
          <a:bodyPr vert="horz" lIns="91440" tIns="45720" rIns="91440" bIns="45720" rtlCol="0" anchor="t">
            <a:noAutofit/>
          </a:bodyPr>
          <a:lstStyle/>
          <a:p>
            <a:pPr>
              <a:lnSpc>
                <a:spcPct val="90000"/>
              </a:lnSpc>
              <a:spcAft>
                <a:spcPts val="600"/>
              </a:spcAft>
            </a:pPr>
            <a:r>
              <a:rPr lang="en-US" sz="1400" b="1" dirty="0">
                <a:effectLst/>
              </a:rPr>
              <a:t>GI Cores serve as anchors within the network. </a:t>
            </a:r>
          </a:p>
          <a:p>
            <a:pPr>
              <a:lnSpc>
                <a:spcPct val="90000"/>
              </a:lnSpc>
              <a:spcAft>
                <a:spcPts val="600"/>
              </a:spcAft>
            </a:pPr>
            <a:r>
              <a:rPr lang="en-US" sz="1400" b="1" dirty="0"/>
              <a:t>T</a:t>
            </a:r>
            <a:r>
              <a:rPr lang="en-US" sz="1400" dirty="0">
                <a:effectLst/>
              </a:rPr>
              <a:t>hey are ecological resources of regional / national importance, and / or high levels of outstanding amenity and act as points of origin / destination for wildlife at which essential ecological processes occur.</a:t>
            </a:r>
          </a:p>
          <a:p>
            <a:pPr>
              <a:lnSpc>
                <a:spcPct val="90000"/>
              </a:lnSpc>
              <a:spcAft>
                <a:spcPts val="600"/>
              </a:spcAft>
            </a:pPr>
            <a:r>
              <a:rPr lang="en-US" sz="1400" b="1" u="sng" dirty="0"/>
              <a:t>Dublin Mountains, Liffey Valley, Grand Canal, Regional Parks.</a:t>
            </a:r>
            <a:endParaRPr lang="en-US" sz="1400" b="1" u="sng" dirty="0">
              <a:effectLst/>
            </a:endParaRPr>
          </a:p>
          <a:p>
            <a:pPr indent="-228600">
              <a:lnSpc>
                <a:spcPct val="90000"/>
              </a:lnSpc>
              <a:spcAft>
                <a:spcPts val="600"/>
              </a:spcAft>
              <a:buFont typeface="Arial" panose="020B0604020202020204" pitchFamily="34" charset="0"/>
              <a:buChar char="•"/>
            </a:pPr>
            <a:endParaRPr lang="en-US" sz="1400" dirty="0">
              <a:effectLst/>
            </a:endParaRPr>
          </a:p>
          <a:p>
            <a:pPr>
              <a:lnSpc>
                <a:spcPct val="90000"/>
              </a:lnSpc>
              <a:spcAft>
                <a:spcPts val="600"/>
              </a:spcAft>
            </a:pPr>
            <a:r>
              <a:rPr lang="en-US" sz="1400" b="1" dirty="0">
                <a:effectLst/>
              </a:rPr>
              <a:t>GI Corridors are physical links that tie the network together. </a:t>
            </a:r>
          </a:p>
          <a:p>
            <a:pPr>
              <a:lnSpc>
                <a:spcPct val="90000"/>
              </a:lnSpc>
              <a:spcAft>
                <a:spcPts val="600"/>
              </a:spcAft>
            </a:pPr>
            <a:r>
              <a:rPr lang="en-US" sz="1400" dirty="0">
                <a:effectLst/>
              </a:rPr>
              <a:t>They provide for movement of flora and fauna between GI Cores. Primary GI Corridors operate at the regional level; linking GI Cores within and beyond our own county. Local GI Corridors link Cores or Corridors within our county at a more local level.</a:t>
            </a:r>
            <a:endParaRPr lang="en-US" sz="1400" b="1" u="sng" dirty="0">
              <a:effectLst/>
            </a:endParaRPr>
          </a:p>
          <a:p>
            <a:pPr>
              <a:lnSpc>
                <a:spcPct val="90000"/>
              </a:lnSpc>
              <a:spcAft>
                <a:spcPts val="600"/>
              </a:spcAft>
            </a:pPr>
            <a:r>
              <a:rPr lang="en-US" sz="1400" b="1" u="sng" dirty="0">
                <a:effectLst/>
              </a:rPr>
              <a:t>Primary </a:t>
            </a:r>
            <a:r>
              <a:rPr lang="en-US" sz="1400" b="1" u="sng" dirty="0"/>
              <a:t>GI Corridors: </a:t>
            </a:r>
            <a:r>
              <a:rPr lang="en-US" sz="1400" b="1" u="sng" dirty="0" err="1">
                <a:effectLst/>
              </a:rPr>
              <a:t>Camac</a:t>
            </a:r>
            <a:r>
              <a:rPr lang="en-US" sz="1400" b="1" u="sng" dirty="0">
                <a:effectLst/>
              </a:rPr>
              <a:t> </a:t>
            </a:r>
            <a:r>
              <a:rPr lang="en-US" sz="1400" b="1" u="sng" dirty="0"/>
              <a:t>Va</a:t>
            </a:r>
            <a:r>
              <a:rPr lang="en-US" sz="1400" b="1" u="sng" dirty="0">
                <a:effectLst/>
              </a:rPr>
              <a:t>lley, Dodder Valley, Rural </a:t>
            </a:r>
            <a:r>
              <a:rPr lang="en-US" sz="1400" b="1" u="sng" dirty="0"/>
              <a:t>F</a:t>
            </a:r>
            <a:r>
              <a:rPr lang="en-US" sz="1400" b="1" u="sng" dirty="0">
                <a:effectLst/>
              </a:rPr>
              <a:t>ringe</a:t>
            </a:r>
          </a:p>
          <a:p>
            <a:pPr>
              <a:lnSpc>
                <a:spcPct val="90000"/>
              </a:lnSpc>
              <a:spcAft>
                <a:spcPts val="600"/>
              </a:spcAft>
            </a:pPr>
            <a:r>
              <a:rPr lang="en-US" sz="1400" b="1" u="sng" dirty="0"/>
              <a:t>Local GI Corridors: </a:t>
            </a:r>
            <a:r>
              <a:rPr lang="en-US" sz="1400" b="1" u="sng" dirty="0" err="1"/>
              <a:t>Griffeen</a:t>
            </a:r>
            <a:r>
              <a:rPr lang="en-US" sz="1400" b="1" u="sng" dirty="0"/>
              <a:t> River Valley, tributaries of the Dodder River.</a:t>
            </a:r>
            <a:endParaRPr lang="en-US" sz="1400" b="1" u="sng" dirty="0">
              <a:effectLst/>
            </a:endParaRPr>
          </a:p>
          <a:p>
            <a:pPr indent="-228600">
              <a:lnSpc>
                <a:spcPct val="90000"/>
              </a:lnSpc>
              <a:spcAft>
                <a:spcPts val="600"/>
              </a:spcAft>
              <a:buFont typeface="Arial" panose="020B0604020202020204" pitchFamily="34" charset="0"/>
              <a:buChar char="•"/>
            </a:pPr>
            <a:endParaRPr lang="en-US" sz="1400" dirty="0">
              <a:effectLst/>
            </a:endParaRPr>
          </a:p>
          <a:p>
            <a:pPr>
              <a:lnSpc>
                <a:spcPct val="90000"/>
              </a:lnSpc>
              <a:spcAft>
                <a:spcPts val="600"/>
              </a:spcAft>
            </a:pPr>
            <a:r>
              <a:rPr lang="en-US" sz="1400" b="1" dirty="0">
                <a:effectLst/>
              </a:rPr>
              <a:t>GI Stepping Stones are smaller areas of green space; important at the local level. </a:t>
            </a:r>
          </a:p>
          <a:p>
            <a:pPr>
              <a:lnSpc>
                <a:spcPct val="90000"/>
              </a:lnSpc>
              <a:spcAft>
                <a:spcPts val="600"/>
              </a:spcAft>
            </a:pPr>
            <a:r>
              <a:rPr lang="en-US" sz="1400" dirty="0">
                <a:effectLst/>
              </a:rPr>
              <a:t>They are discrete pieces of GI Infrastructure that are not linked to a wider network as yet but can act as alternative ecological routes, as refuges for ecology or small zones of biodiversity and amenity within an urban or hard landscape area or an area of monoculture. GI stepping stones can be improved on or linked-up over time to become local or even primary GI Corridors.</a:t>
            </a:r>
          </a:p>
          <a:p>
            <a:pPr>
              <a:lnSpc>
                <a:spcPct val="90000"/>
              </a:lnSpc>
              <a:spcAft>
                <a:spcPts val="600"/>
              </a:spcAft>
            </a:pPr>
            <a:r>
              <a:rPr lang="en-US" sz="1400" b="1" u="sng" dirty="0"/>
              <a:t>Small open space areas proximal to GI  Cores and Corridors, private gardens, hedge and ditch combinations.</a:t>
            </a:r>
            <a:endParaRPr lang="en-US" sz="1400" b="1" u="sng" dirty="0">
              <a:effectLst/>
            </a:endParaRPr>
          </a:p>
        </p:txBody>
      </p:sp>
      <p:pic>
        <p:nvPicPr>
          <p:cNvPr id="4" name="Picture 3">
            <a:extLst>
              <a:ext uri="{FF2B5EF4-FFF2-40B4-BE49-F238E27FC236}">
                <a16:creationId xmlns:a16="http://schemas.microsoft.com/office/drawing/2014/main" id="{52035304-900C-4AF7-8DA9-BD24E09CF354}"/>
              </a:ext>
            </a:extLst>
          </p:cNvPr>
          <p:cNvPicPr>
            <a:picLocks noChangeAspect="1"/>
          </p:cNvPicPr>
          <p:nvPr/>
        </p:nvPicPr>
        <p:blipFill>
          <a:blip r:embed="rId2"/>
          <a:stretch>
            <a:fillRect/>
          </a:stretch>
        </p:blipFill>
        <p:spPr>
          <a:xfrm>
            <a:off x="7274067" y="2627016"/>
            <a:ext cx="4509341" cy="3565236"/>
          </a:xfrm>
          <a:prstGeom prst="rect">
            <a:avLst/>
          </a:prstGeom>
        </p:spPr>
      </p:pic>
      <p:sp>
        <p:nvSpPr>
          <p:cNvPr id="2" name="TextBox 1">
            <a:extLst>
              <a:ext uri="{FF2B5EF4-FFF2-40B4-BE49-F238E27FC236}">
                <a16:creationId xmlns:a16="http://schemas.microsoft.com/office/drawing/2014/main" id="{57BBA3EC-703D-4CD4-9FE2-4207198DDAE7}"/>
              </a:ext>
            </a:extLst>
          </p:cNvPr>
          <p:cNvSpPr txBox="1"/>
          <p:nvPr/>
        </p:nvSpPr>
        <p:spPr>
          <a:xfrm>
            <a:off x="643278" y="576553"/>
            <a:ext cx="5257800" cy="369332"/>
          </a:xfrm>
          <a:prstGeom prst="rect">
            <a:avLst/>
          </a:prstGeom>
          <a:noFill/>
        </p:spPr>
        <p:txBody>
          <a:bodyPr wrap="square" rtlCol="0">
            <a:spAutoFit/>
          </a:bodyPr>
          <a:lstStyle/>
          <a:p>
            <a:pPr>
              <a:spcAft>
                <a:spcPts val="600"/>
              </a:spcAft>
            </a:pPr>
            <a:r>
              <a:rPr lang="en-IE" b="1" dirty="0"/>
              <a:t>Components of GI:</a:t>
            </a:r>
          </a:p>
        </p:txBody>
      </p:sp>
    </p:spTree>
    <p:extLst>
      <p:ext uri="{BB962C8B-B14F-4D97-AF65-F5344CB8AC3E}">
        <p14:creationId xmlns:p14="http://schemas.microsoft.com/office/powerpoint/2010/main" val="35644016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06DAAB83-2EAE-47B9-9D7F-38D130643105}"/>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dirty="0">
                <a:solidFill>
                  <a:srgbClr val="FFFFFF"/>
                </a:solidFill>
                <a:latin typeface="+mj-lt"/>
                <a:ea typeface="+mj-ea"/>
                <a:cs typeface="+mj-cs"/>
              </a:rPr>
              <a:t>GI Strategy Map</a:t>
            </a:r>
            <a:br>
              <a:rPr lang="en-US" sz="3600" kern="1200" dirty="0">
                <a:solidFill>
                  <a:srgbClr val="FFFFFF"/>
                </a:solidFill>
                <a:latin typeface="+mj-lt"/>
                <a:ea typeface="+mj-ea"/>
                <a:cs typeface="+mj-cs"/>
              </a:rPr>
            </a:br>
            <a:endParaRPr lang="en-US" sz="3600" kern="1200" dirty="0">
              <a:solidFill>
                <a:srgbClr val="FFFFFF"/>
              </a:solidFill>
              <a:latin typeface="+mj-lt"/>
              <a:ea typeface="+mj-ea"/>
              <a:cs typeface="+mj-cs"/>
            </a:endParaRPr>
          </a:p>
        </p:txBody>
      </p:sp>
      <p:pic>
        <p:nvPicPr>
          <p:cNvPr id="12" name="Picture 11">
            <a:extLst>
              <a:ext uri="{FF2B5EF4-FFF2-40B4-BE49-F238E27FC236}">
                <a16:creationId xmlns:a16="http://schemas.microsoft.com/office/drawing/2014/main" id="{33021D51-D12F-493D-8401-8103234A0DC0}"/>
              </a:ext>
            </a:extLst>
          </p:cNvPr>
          <p:cNvPicPr>
            <a:picLocks noChangeAspect="1"/>
          </p:cNvPicPr>
          <p:nvPr/>
        </p:nvPicPr>
        <p:blipFill>
          <a:blip r:embed="rId2"/>
          <a:stretch>
            <a:fillRect/>
          </a:stretch>
        </p:blipFill>
        <p:spPr>
          <a:xfrm>
            <a:off x="6123820" y="643466"/>
            <a:ext cx="4087691" cy="5568739"/>
          </a:xfrm>
          <a:prstGeom prst="rect">
            <a:avLst/>
          </a:prstGeom>
        </p:spPr>
      </p:pic>
      <p:sp>
        <p:nvSpPr>
          <p:cNvPr id="6" name="TextBox 5">
            <a:extLst>
              <a:ext uri="{FF2B5EF4-FFF2-40B4-BE49-F238E27FC236}">
                <a16:creationId xmlns:a16="http://schemas.microsoft.com/office/drawing/2014/main" id="{DB4C34AE-48B4-4E7F-AC13-800A6C687E99}"/>
              </a:ext>
            </a:extLst>
          </p:cNvPr>
          <p:cNvSpPr txBox="1"/>
          <p:nvPr/>
        </p:nvSpPr>
        <p:spPr>
          <a:xfrm>
            <a:off x="6501384" y="2121763"/>
            <a:ext cx="5129784" cy="3773010"/>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sz="1700" i="1" dirty="0"/>
          </a:p>
          <a:p>
            <a:pPr indent="-228600">
              <a:lnSpc>
                <a:spcPct val="90000"/>
              </a:lnSpc>
              <a:spcAft>
                <a:spcPts val="600"/>
              </a:spcAft>
              <a:buFont typeface="Arial" panose="020B0604020202020204" pitchFamily="34" charset="0"/>
              <a:buChar char="•"/>
            </a:pPr>
            <a:endParaRPr lang="en-US" sz="1700" i="1" dirty="0"/>
          </a:p>
          <a:p>
            <a:pPr indent="-228600">
              <a:lnSpc>
                <a:spcPct val="90000"/>
              </a:lnSpc>
              <a:spcAft>
                <a:spcPts val="600"/>
              </a:spcAft>
              <a:buFont typeface="Arial" panose="020B0604020202020204" pitchFamily="34" charset="0"/>
              <a:buChar char="•"/>
            </a:pPr>
            <a:endParaRPr lang="en-US" sz="1700" dirty="0"/>
          </a:p>
        </p:txBody>
      </p:sp>
    </p:spTree>
    <p:extLst>
      <p:ext uri="{BB962C8B-B14F-4D97-AF65-F5344CB8AC3E}">
        <p14:creationId xmlns:p14="http://schemas.microsoft.com/office/powerpoint/2010/main" val="6428339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BC9EFE1-D8CB-4668-9980-DB108327A7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6271569"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a:extLst>
              <a:ext uri="{FF2B5EF4-FFF2-40B4-BE49-F238E27FC236}">
                <a16:creationId xmlns:a16="http://schemas.microsoft.com/office/drawing/2014/main" id="{7CBAE1BD-B8E4-4029-8AA2-C77E4FED986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E9B0755-76DB-4844-B2B7-C85AC7C17C2D}"/>
              </a:ext>
            </a:extLst>
          </p:cNvPr>
          <p:cNvSpPr>
            <a:spLocks noGrp="1"/>
          </p:cNvSpPr>
          <p:nvPr>
            <p:ph type="ctrTitle"/>
          </p:nvPr>
        </p:nvSpPr>
        <p:spPr>
          <a:xfrm>
            <a:off x="6585882" y="4267832"/>
            <a:ext cx="4805996" cy="1401448"/>
          </a:xfrm>
        </p:spPr>
        <p:txBody>
          <a:bodyPr anchor="t">
            <a:normAutofit/>
          </a:bodyPr>
          <a:lstStyle/>
          <a:p>
            <a:pPr algn="l"/>
            <a:r>
              <a:rPr lang="en-IE" sz="3100" dirty="0">
                <a:solidFill>
                  <a:srgbClr val="000000"/>
                </a:solidFill>
              </a:rPr>
              <a:t>Parks and Open Space (POS) Strategy Update</a:t>
            </a:r>
            <a:br>
              <a:rPr lang="en-IE" sz="3100" dirty="0">
                <a:solidFill>
                  <a:srgbClr val="000000"/>
                </a:solidFill>
              </a:rPr>
            </a:br>
            <a:endParaRPr lang="en-IE" sz="3100" dirty="0">
              <a:solidFill>
                <a:srgbClr val="000000"/>
              </a:solidFill>
            </a:endParaRPr>
          </a:p>
        </p:txBody>
      </p:sp>
      <p:sp>
        <p:nvSpPr>
          <p:cNvPr id="27" name="Freeform 49">
            <a:extLst>
              <a:ext uri="{FF2B5EF4-FFF2-40B4-BE49-F238E27FC236}">
                <a16:creationId xmlns:a16="http://schemas.microsoft.com/office/drawing/2014/main" id="{77DA6D33-2D62-458C-BF5D-DBF612FD5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accent3"/>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1F2151DA-74F2-427A-A19C-A087AFB911F6}"/>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l="14507" r="27488" b="1"/>
          <a:stretch/>
        </p:blipFill>
        <p:spPr>
          <a:xfrm>
            <a:off x="1" y="770037"/>
            <a:ext cx="5298683" cy="6097438"/>
          </a:xfrm>
          <a:custGeom>
            <a:avLst/>
            <a:gdLst/>
            <a:ahLst/>
            <a:cxnLst/>
            <a:rect l="l" t="t" r="r" b="b"/>
            <a:pathLst>
              <a:path w="5298683" h="6097438">
                <a:moveTo>
                  <a:pt x="2178155" y="0"/>
                </a:moveTo>
                <a:cubicBezTo>
                  <a:pt x="3901575" y="0"/>
                  <a:pt x="5298683" y="1397108"/>
                  <a:pt x="5298683" y="3120527"/>
                </a:cubicBezTo>
                <a:cubicBezTo>
                  <a:pt x="5298683" y="4413092"/>
                  <a:pt x="4512810" y="5522106"/>
                  <a:pt x="3392805" y="5995828"/>
                </a:cubicBezTo>
                <a:lnTo>
                  <a:pt x="3115184" y="6097438"/>
                </a:lnTo>
                <a:lnTo>
                  <a:pt x="1241127" y="6097438"/>
                </a:lnTo>
                <a:lnTo>
                  <a:pt x="963506" y="5995828"/>
                </a:lnTo>
                <a:cubicBezTo>
                  <a:pt x="683504" y="5877397"/>
                  <a:pt x="424387" y="5719261"/>
                  <a:pt x="193210" y="5528477"/>
                </a:cubicBezTo>
                <a:lnTo>
                  <a:pt x="0" y="5352876"/>
                </a:lnTo>
                <a:lnTo>
                  <a:pt x="0" y="888178"/>
                </a:lnTo>
                <a:lnTo>
                  <a:pt x="193210" y="712577"/>
                </a:lnTo>
                <a:cubicBezTo>
                  <a:pt x="732621" y="267415"/>
                  <a:pt x="1424159" y="0"/>
                  <a:pt x="2178155" y="0"/>
                </a:cubicBezTo>
                <a:close/>
              </a:path>
            </a:pathLst>
          </a:custGeom>
          <a:effectLst>
            <a:softEdge rad="0"/>
          </a:effectLst>
        </p:spPr>
      </p:pic>
    </p:spTree>
    <p:extLst>
      <p:ext uri="{BB962C8B-B14F-4D97-AF65-F5344CB8AC3E}">
        <p14:creationId xmlns:p14="http://schemas.microsoft.com/office/powerpoint/2010/main" val="21427118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0" name="Slide Background Fill">
            <a:extLst>
              <a:ext uri="{FF2B5EF4-FFF2-40B4-BE49-F238E27FC236}">
                <a16:creationId xmlns:a16="http://schemas.microsoft.com/office/drawing/2014/main" id="{7D07B7BC-3270-4CF3-A7AA-0937908AD5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2" name="Group 101">
            <a:extLst>
              <a:ext uri="{FF2B5EF4-FFF2-40B4-BE49-F238E27FC236}">
                <a16:creationId xmlns:a16="http://schemas.microsoft.com/office/drawing/2014/main" id="{3248F5E6-4377-481A-9615-8B26AF96A07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103" name="Color">
              <a:extLst>
                <a:ext uri="{FF2B5EF4-FFF2-40B4-BE49-F238E27FC236}">
                  <a16:creationId xmlns:a16="http://schemas.microsoft.com/office/drawing/2014/main" id="{D8552057-9E04-4499-916A-649BB6B51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 name="Color">
              <a:extLst>
                <a:ext uri="{FF2B5EF4-FFF2-40B4-BE49-F238E27FC236}">
                  <a16:creationId xmlns:a16="http://schemas.microsoft.com/office/drawing/2014/main" id="{D1194A2F-4E63-4228-A833-4D86528EAD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6" name="Content Placeholder 5">
            <a:extLst>
              <a:ext uri="{FF2B5EF4-FFF2-40B4-BE49-F238E27FC236}">
                <a16:creationId xmlns:a16="http://schemas.microsoft.com/office/drawing/2014/main" id="{E86DC68B-C821-4974-B37C-D47D37DDA8F4}"/>
              </a:ext>
            </a:extLst>
          </p:cNvPr>
          <p:cNvPicPr>
            <a:picLocks noGrp="1" noChangeAspect="1"/>
          </p:cNvPicPr>
          <p:nvPr>
            <p:ph idx="1"/>
          </p:nvPr>
        </p:nvPicPr>
        <p:blipFill rotWithShape="1">
          <a:blip r:embed="rId2"/>
          <a:srcRect r="1476" b="-3"/>
          <a:stretch/>
        </p:blipFill>
        <p:spPr>
          <a:xfrm>
            <a:off x="786385" y="2197387"/>
            <a:ext cx="5196535" cy="3903162"/>
          </a:xfrm>
          <a:prstGeom prst="rect">
            <a:avLst/>
          </a:prstGeom>
        </p:spPr>
      </p:pic>
      <p:grpSp>
        <p:nvGrpSpPr>
          <p:cNvPr id="106" name="Group 105">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07" name="Freeform: Shape 106">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8" name="Freeform: Shape 107">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9" name="Freeform: Shape 108">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10" name="Freeform: Shape 109">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11" name="Freeform: Shape 110">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12" name="Freeform: Shape 111">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13" name="Freeform: Shape 112">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E5CA35C8-5D76-4EF5-B1D1-3961E017C686}"/>
              </a:ext>
            </a:extLst>
          </p:cNvPr>
          <p:cNvSpPr>
            <a:spLocks noGrp="1"/>
          </p:cNvSpPr>
          <p:nvPr>
            <p:ph type="title"/>
          </p:nvPr>
        </p:nvSpPr>
        <p:spPr>
          <a:xfrm>
            <a:off x="786384" y="576072"/>
            <a:ext cx="10377484" cy="1546533"/>
          </a:xfrm>
        </p:spPr>
        <p:txBody>
          <a:bodyPr vert="horz" lIns="91440" tIns="45720" rIns="91440" bIns="45720" rtlCol="0" anchor="t">
            <a:normAutofit/>
          </a:bodyPr>
          <a:lstStyle/>
          <a:p>
            <a:r>
              <a:rPr lang="en-US" sz="1600" kern="1200">
                <a:solidFill>
                  <a:schemeClr val="bg1"/>
                </a:solidFill>
                <a:latin typeface="+mj-lt"/>
                <a:ea typeface="+mj-ea"/>
                <a:cs typeface="+mj-cs"/>
              </a:rPr>
              <a:t>PARKS AND OPEN SPACES:</a:t>
            </a:r>
            <a:br>
              <a:rPr lang="en-US" sz="1600" i="1" kern="1200">
                <a:solidFill>
                  <a:schemeClr val="bg1"/>
                </a:solidFill>
                <a:latin typeface="+mj-lt"/>
                <a:ea typeface="+mj-ea"/>
                <a:cs typeface="+mj-cs"/>
              </a:rPr>
            </a:br>
            <a:br>
              <a:rPr lang="en-US" sz="1600" i="1" kern="1200">
                <a:solidFill>
                  <a:schemeClr val="bg1"/>
                </a:solidFill>
                <a:latin typeface="+mj-lt"/>
                <a:ea typeface="+mj-ea"/>
                <a:cs typeface="+mj-cs"/>
              </a:rPr>
            </a:br>
            <a:r>
              <a:rPr lang="en-US" sz="1600" i="1" kern="1200">
                <a:solidFill>
                  <a:schemeClr val="bg1"/>
                </a:solidFill>
                <a:latin typeface="+mj-lt"/>
                <a:ea typeface="+mj-ea"/>
                <a:cs typeface="+mj-cs"/>
              </a:rPr>
              <a:t>Are fundamental in contributing to a high quality of life for those living, working and visiting the County. </a:t>
            </a:r>
            <a:br>
              <a:rPr lang="en-US" sz="1600" i="1" kern="1200">
                <a:solidFill>
                  <a:schemeClr val="bg1"/>
                </a:solidFill>
                <a:latin typeface="+mj-lt"/>
                <a:ea typeface="+mj-ea"/>
                <a:cs typeface="+mj-cs"/>
              </a:rPr>
            </a:br>
            <a:br>
              <a:rPr lang="en-US" sz="1600" i="1" kern="1200">
                <a:solidFill>
                  <a:schemeClr val="bg1"/>
                </a:solidFill>
                <a:latin typeface="+mj-lt"/>
                <a:ea typeface="+mj-ea"/>
                <a:cs typeface="+mj-cs"/>
              </a:rPr>
            </a:br>
            <a:r>
              <a:rPr lang="en-US" sz="1600" i="1" kern="1200">
                <a:solidFill>
                  <a:schemeClr val="bg1"/>
                </a:solidFill>
                <a:latin typeface="+mj-lt"/>
                <a:ea typeface="+mj-ea"/>
                <a:cs typeface="+mj-cs"/>
              </a:rPr>
              <a:t>They provide habitats for ecological processes, a focal point for active and passive recreation, promote community interaction and help mitigate the impacts of climate change. </a:t>
            </a:r>
          </a:p>
        </p:txBody>
      </p:sp>
      <p:sp>
        <p:nvSpPr>
          <p:cNvPr id="7" name="TextBox 6">
            <a:extLst>
              <a:ext uri="{FF2B5EF4-FFF2-40B4-BE49-F238E27FC236}">
                <a16:creationId xmlns:a16="http://schemas.microsoft.com/office/drawing/2014/main" id="{AC3C6101-EB83-4231-9642-CE1E081EAE82}"/>
              </a:ext>
            </a:extLst>
          </p:cNvPr>
          <p:cNvSpPr txBox="1"/>
          <p:nvPr/>
        </p:nvSpPr>
        <p:spPr>
          <a:xfrm>
            <a:off x="6304786" y="2620884"/>
            <a:ext cx="5690902" cy="3041041"/>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dirty="0">
                <a:solidFill>
                  <a:schemeClr val="bg1"/>
                </a:solidFill>
              </a:rPr>
              <a:t>Define Open Space standards</a:t>
            </a:r>
          </a:p>
          <a:p>
            <a:pPr lvl="1" indent="-228600">
              <a:lnSpc>
                <a:spcPct val="90000"/>
              </a:lnSpc>
              <a:spcAft>
                <a:spcPts val="600"/>
              </a:spcAft>
              <a:buFont typeface="Arial" panose="020B0604020202020204" pitchFamily="34" charset="0"/>
              <a:buChar char="•"/>
            </a:pPr>
            <a:r>
              <a:rPr lang="en-US" dirty="0">
                <a:solidFill>
                  <a:schemeClr val="bg1"/>
                </a:solidFill>
              </a:rPr>
              <a:t>Quantity </a:t>
            </a:r>
          </a:p>
          <a:p>
            <a:pPr lvl="1" indent="-228600">
              <a:lnSpc>
                <a:spcPct val="90000"/>
              </a:lnSpc>
              <a:spcAft>
                <a:spcPts val="600"/>
              </a:spcAft>
              <a:buFont typeface="Arial" panose="020B0604020202020204" pitchFamily="34" charset="0"/>
              <a:buChar char="•"/>
            </a:pPr>
            <a:r>
              <a:rPr lang="en-US" dirty="0">
                <a:solidFill>
                  <a:schemeClr val="bg1"/>
                </a:solidFill>
              </a:rPr>
              <a:t>Access </a:t>
            </a:r>
          </a:p>
          <a:p>
            <a:pPr lvl="1" indent="-228600">
              <a:lnSpc>
                <a:spcPct val="90000"/>
              </a:lnSpc>
              <a:spcAft>
                <a:spcPts val="600"/>
              </a:spcAft>
              <a:buFont typeface="Arial" panose="020B0604020202020204" pitchFamily="34" charset="0"/>
              <a:buChar char="•"/>
            </a:pPr>
            <a:r>
              <a:rPr lang="en-US" dirty="0">
                <a:solidFill>
                  <a:schemeClr val="bg1"/>
                </a:solidFill>
              </a:rPr>
              <a:t>Quality	</a:t>
            </a:r>
          </a:p>
          <a:p>
            <a:pPr indent="-228600">
              <a:lnSpc>
                <a:spcPct val="90000"/>
              </a:lnSpc>
              <a:spcAft>
                <a:spcPts val="600"/>
              </a:spcAft>
              <a:buFont typeface="Arial" panose="020B0604020202020204" pitchFamily="34" charset="0"/>
              <a:buChar char="•"/>
            </a:pPr>
            <a:r>
              <a:rPr lang="en-US" dirty="0">
                <a:solidFill>
                  <a:schemeClr val="bg1"/>
                </a:solidFill>
              </a:rPr>
              <a:t>Benchmarking of Standards</a:t>
            </a:r>
          </a:p>
          <a:p>
            <a:pPr indent="-228600">
              <a:lnSpc>
                <a:spcPct val="90000"/>
              </a:lnSpc>
              <a:spcAft>
                <a:spcPts val="600"/>
              </a:spcAft>
              <a:buFont typeface="Arial" panose="020B0604020202020204" pitchFamily="34" charset="0"/>
              <a:buChar char="•"/>
            </a:pPr>
            <a:r>
              <a:rPr lang="en-US" dirty="0">
                <a:solidFill>
                  <a:schemeClr val="bg1"/>
                </a:solidFill>
              </a:rPr>
              <a:t>Application of Standards to South Dublin </a:t>
            </a:r>
            <a:r>
              <a:rPr lang="en-US" dirty="0" err="1">
                <a:solidFill>
                  <a:schemeClr val="bg1"/>
                </a:solidFill>
              </a:rPr>
              <a:t>neighbourhoods</a:t>
            </a:r>
            <a:r>
              <a:rPr lang="en-US" dirty="0">
                <a:solidFill>
                  <a:schemeClr val="bg1"/>
                </a:solidFill>
              </a:rPr>
              <a:t> (as per county development plan)</a:t>
            </a:r>
          </a:p>
          <a:p>
            <a:pPr indent="-228600">
              <a:lnSpc>
                <a:spcPct val="90000"/>
              </a:lnSpc>
              <a:spcAft>
                <a:spcPts val="600"/>
              </a:spcAft>
              <a:buFont typeface="Arial" panose="020B0604020202020204" pitchFamily="34" charset="0"/>
              <a:buChar char="•"/>
            </a:pPr>
            <a:r>
              <a:rPr lang="en-US" dirty="0">
                <a:solidFill>
                  <a:schemeClr val="bg1"/>
                </a:solidFill>
              </a:rPr>
              <a:t>Policies and Objectives incorporated as part of Draft CDP.</a:t>
            </a:r>
          </a:p>
        </p:txBody>
      </p:sp>
    </p:spTree>
    <p:extLst>
      <p:ext uri="{BB962C8B-B14F-4D97-AF65-F5344CB8AC3E}">
        <p14:creationId xmlns:p14="http://schemas.microsoft.com/office/powerpoint/2010/main" val="12199822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9AEF24A-1E99-4407-A62D-91A57BE601D2}"/>
              </a:ext>
            </a:extLst>
          </p:cNvPr>
          <p:cNvPicPr>
            <a:picLocks noChangeAspect="1"/>
          </p:cNvPicPr>
          <p:nvPr/>
        </p:nvPicPr>
        <p:blipFill>
          <a:blip r:embed="rId2"/>
          <a:stretch>
            <a:fillRect/>
          </a:stretch>
        </p:blipFill>
        <p:spPr>
          <a:xfrm>
            <a:off x="1718709" y="1714377"/>
            <a:ext cx="4377291" cy="5143623"/>
          </a:xfrm>
          <a:prstGeom prst="rect">
            <a:avLst/>
          </a:prstGeom>
        </p:spPr>
      </p:pic>
      <p:sp>
        <p:nvSpPr>
          <p:cNvPr id="3" name="Content Placeholder 2">
            <a:extLst>
              <a:ext uri="{FF2B5EF4-FFF2-40B4-BE49-F238E27FC236}">
                <a16:creationId xmlns:a16="http://schemas.microsoft.com/office/drawing/2014/main" id="{A287E7A0-BA6D-410D-8130-AF82A4D40BA1}"/>
              </a:ext>
            </a:extLst>
          </p:cNvPr>
          <p:cNvSpPr>
            <a:spLocks noGrp="1"/>
          </p:cNvSpPr>
          <p:nvPr>
            <p:ph idx="1"/>
          </p:nvPr>
        </p:nvSpPr>
        <p:spPr>
          <a:xfrm>
            <a:off x="0" y="1489480"/>
            <a:ext cx="5783942" cy="760839"/>
          </a:xfrm>
        </p:spPr>
        <p:txBody>
          <a:bodyPr>
            <a:normAutofit lnSpcReduction="10000"/>
          </a:bodyPr>
          <a:lstStyle/>
          <a:p>
            <a:pPr marL="457200" lvl="1" indent="0">
              <a:buNone/>
            </a:pPr>
            <a:r>
              <a:rPr lang="en-GB" dirty="0">
                <a:solidFill>
                  <a:srgbClr val="600060"/>
                </a:solidFill>
              </a:rPr>
              <a:t>Applying the Standards: Tallaght</a:t>
            </a:r>
          </a:p>
          <a:p>
            <a:pPr marL="457200" lvl="1" indent="0">
              <a:buNone/>
            </a:pPr>
            <a:r>
              <a:rPr lang="en-GB" dirty="0">
                <a:solidFill>
                  <a:srgbClr val="600060"/>
                </a:solidFill>
              </a:rPr>
              <a:t>Quantity </a:t>
            </a:r>
          </a:p>
        </p:txBody>
      </p:sp>
      <p:grpSp>
        <p:nvGrpSpPr>
          <p:cNvPr id="6" name="Group 5">
            <a:extLst>
              <a:ext uri="{FF2B5EF4-FFF2-40B4-BE49-F238E27FC236}">
                <a16:creationId xmlns:a16="http://schemas.microsoft.com/office/drawing/2014/main" id="{DAFD5B58-CBE1-4021-BA82-831EFE513D1C}"/>
              </a:ext>
            </a:extLst>
          </p:cNvPr>
          <p:cNvGrpSpPr/>
          <p:nvPr/>
        </p:nvGrpSpPr>
        <p:grpSpPr>
          <a:xfrm>
            <a:off x="97993" y="159158"/>
            <a:ext cx="5532825" cy="1191754"/>
            <a:chOff x="0" y="2795544"/>
            <a:chExt cx="5257800" cy="1191754"/>
          </a:xfrm>
          <a:solidFill>
            <a:srgbClr val="600060"/>
          </a:solidFill>
        </p:grpSpPr>
        <p:sp>
          <p:nvSpPr>
            <p:cNvPr id="7" name="Rectangle: Rounded Corners 6">
              <a:extLst>
                <a:ext uri="{FF2B5EF4-FFF2-40B4-BE49-F238E27FC236}">
                  <a16:creationId xmlns:a16="http://schemas.microsoft.com/office/drawing/2014/main" id="{62977EDA-E539-4592-8E5A-C4F0169ABC4C}"/>
                </a:ext>
              </a:extLst>
            </p:cNvPr>
            <p:cNvSpPr/>
            <p:nvPr/>
          </p:nvSpPr>
          <p:spPr>
            <a:xfrm>
              <a:off x="0" y="2795544"/>
              <a:ext cx="5257800" cy="1191754"/>
            </a:xfrm>
            <a:prstGeom prst="roundRect">
              <a:avLst/>
            </a:prstGeom>
            <a:grpFill/>
          </p:spPr>
          <p:style>
            <a:lnRef idx="2">
              <a:schemeClr val="lt1">
                <a:hueOff val="0"/>
                <a:satOff val="0"/>
                <a:lumOff val="0"/>
                <a:alphaOff val="0"/>
              </a:schemeClr>
            </a:lnRef>
            <a:fillRef idx="1">
              <a:schemeClr val="accent5">
                <a:hueOff val="-4505695"/>
                <a:satOff val="-11613"/>
                <a:lumOff val="-7843"/>
                <a:alphaOff val="0"/>
              </a:schemeClr>
            </a:fillRef>
            <a:effectRef idx="0">
              <a:schemeClr val="accent5">
                <a:hueOff val="-4505695"/>
                <a:satOff val="-11613"/>
                <a:lumOff val="-7843"/>
                <a:alphaOff val="0"/>
              </a:schemeClr>
            </a:effectRef>
            <a:fontRef idx="minor">
              <a:schemeClr val="lt1"/>
            </a:fontRef>
          </p:style>
        </p:sp>
        <p:sp>
          <p:nvSpPr>
            <p:cNvPr id="8" name="Rectangle: Rounded Corners 4">
              <a:extLst>
                <a:ext uri="{FF2B5EF4-FFF2-40B4-BE49-F238E27FC236}">
                  <a16:creationId xmlns:a16="http://schemas.microsoft.com/office/drawing/2014/main" id="{A104E369-32F5-4CA1-B3C2-F6EE5A1F2EB6}"/>
                </a:ext>
              </a:extLst>
            </p:cNvPr>
            <p:cNvSpPr txBox="1"/>
            <p:nvPr/>
          </p:nvSpPr>
          <p:spPr>
            <a:xfrm>
              <a:off x="58176" y="2853721"/>
              <a:ext cx="4903219" cy="107540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IE" sz="3000" kern="1200" dirty="0"/>
                <a:t>Parks and Open Spaces Strategy</a:t>
              </a:r>
              <a:endParaRPr lang="en-US" sz="3000" kern="1200" dirty="0"/>
            </a:p>
          </p:txBody>
        </p:sp>
      </p:grpSp>
      <p:sp>
        <p:nvSpPr>
          <p:cNvPr id="4" name="Control 1">
            <a:extLst>
              <a:ext uri="{FF2B5EF4-FFF2-40B4-BE49-F238E27FC236}">
                <a16:creationId xmlns:a16="http://schemas.microsoft.com/office/drawing/2014/main" id="{7DD38172-434A-4CA3-AE86-5F7914B25030}"/>
              </a:ext>
            </a:extLst>
          </p:cNvPr>
          <p:cNvSpPr>
            <a:spLocks noChangeArrowheads="1" noChangeShapeType="1"/>
          </p:cNvSpPr>
          <p:nvPr/>
        </p:nvSpPr>
        <p:spPr bwMode="auto">
          <a:xfrm>
            <a:off x="3948113" y="6045200"/>
            <a:ext cx="11972925" cy="5461000"/>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graphicFrame>
        <p:nvGraphicFramePr>
          <p:cNvPr id="11" name="Table 10">
            <a:extLst>
              <a:ext uri="{FF2B5EF4-FFF2-40B4-BE49-F238E27FC236}">
                <a16:creationId xmlns:a16="http://schemas.microsoft.com/office/drawing/2014/main" id="{288634BB-9037-43DE-B1F0-8676FAC5EF96}"/>
              </a:ext>
            </a:extLst>
          </p:cNvPr>
          <p:cNvGraphicFramePr>
            <a:graphicFrameLocks noGrp="1"/>
          </p:cNvGraphicFramePr>
          <p:nvPr/>
        </p:nvGraphicFramePr>
        <p:xfrm>
          <a:off x="7160382" y="541658"/>
          <a:ext cx="5031618" cy="6302486"/>
        </p:xfrm>
        <a:graphic>
          <a:graphicData uri="http://schemas.openxmlformats.org/drawingml/2006/table">
            <a:tbl>
              <a:tblPr/>
              <a:tblGrid>
                <a:gridCol w="1579025">
                  <a:extLst>
                    <a:ext uri="{9D8B030D-6E8A-4147-A177-3AD203B41FA5}">
                      <a16:colId xmlns:a16="http://schemas.microsoft.com/office/drawing/2014/main" val="1262695827"/>
                    </a:ext>
                  </a:extLst>
                </a:gridCol>
                <a:gridCol w="1716553">
                  <a:extLst>
                    <a:ext uri="{9D8B030D-6E8A-4147-A177-3AD203B41FA5}">
                      <a16:colId xmlns:a16="http://schemas.microsoft.com/office/drawing/2014/main" val="2300546585"/>
                    </a:ext>
                  </a:extLst>
                </a:gridCol>
                <a:gridCol w="1048524">
                  <a:extLst>
                    <a:ext uri="{9D8B030D-6E8A-4147-A177-3AD203B41FA5}">
                      <a16:colId xmlns:a16="http://schemas.microsoft.com/office/drawing/2014/main" val="762285830"/>
                    </a:ext>
                  </a:extLst>
                </a:gridCol>
                <a:gridCol w="687516">
                  <a:extLst>
                    <a:ext uri="{9D8B030D-6E8A-4147-A177-3AD203B41FA5}">
                      <a16:colId xmlns:a16="http://schemas.microsoft.com/office/drawing/2014/main" val="3569367495"/>
                    </a:ext>
                  </a:extLst>
                </a:gridCol>
              </a:tblGrid>
              <a:tr h="220151">
                <a:tc>
                  <a:txBody>
                    <a:bodyPr/>
                    <a:lstStyle/>
                    <a:p>
                      <a:pPr marR="0" indent="0" algn="l" rtl="0">
                        <a:lnSpc>
                          <a:spcPct val="119000"/>
                        </a:lnSpc>
                        <a:spcBef>
                          <a:spcPts val="0"/>
                        </a:spcBef>
                        <a:spcAft>
                          <a:spcPts val="0"/>
                        </a:spcAft>
                      </a:pPr>
                      <a:r>
                        <a:rPr lang="en-GB" sz="1100" b="1" kern="1400">
                          <a:ln>
                            <a:noFill/>
                          </a:ln>
                          <a:solidFill>
                            <a:srgbClr val="FFFFFF"/>
                          </a:solidFill>
                          <a:effectLst/>
                          <a:latin typeface="+mn-lt"/>
                        </a:rPr>
                        <a:t>Type</a:t>
                      </a:r>
                      <a:endParaRPr lang="en-GB" sz="1100" kern="1400">
                        <a:ln>
                          <a:noFill/>
                        </a:ln>
                        <a:solidFill>
                          <a:srgbClr val="000000"/>
                        </a:solidFill>
                        <a:effectLst/>
                        <a:latin typeface="+mn-lt"/>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400040"/>
                    </a:solidFill>
                  </a:tcPr>
                </a:tc>
                <a:tc>
                  <a:txBody>
                    <a:bodyPr/>
                    <a:lstStyle/>
                    <a:p>
                      <a:pPr marR="0" indent="0" algn="l" rtl="0">
                        <a:lnSpc>
                          <a:spcPct val="119000"/>
                        </a:lnSpc>
                        <a:spcBef>
                          <a:spcPts val="0"/>
                        </a:spcBef>
                        <a:spcAft>
                          <a:spcPts val="0"/>
                        </a:spcAft>
                      </a:pPr>
                      <a:r>
                        <a:rPr lang="en-GB" sz="1100" b="1" kern="1400">
                          <a:ln>
                            <a:noFill/>
                          </a:ln>
                          <a:solidFill>
                            <a:srgbClr val="FFFFFF"/>
                          </a:solidFill>
                          <a:effectLst/>
                          <a:latin typeface="+mn-lt"/>
                        </a:rPr>
                        <a:t>Park</a:t>
                      </a:r>
                      <a:endParaRPr lang="en-GB" sz="1100" kern="1400">
                        <a:ln>
                          <a:noFill/>
                        </a:ln>
                        <a:solidFill>
                          <a:srgbClr val="000000"/>
                        </a:solidFill>
                        <a:effectLst/>
                        <a:latin typeface="+mn-lt"/>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400040"/>
                    </a:solidFill>
                  </a:tcPr>
                </a:tc>
                <a:tc>
                  <a:txBody>
                    <a:bodyPr/>
                    <a:lstStyle/>
                    <a:p>
                      <a:pPr marR="0" indent="0" algn="ctr" rtl="0">
                        <a:lnSpc>
                          <a:spcPct val="119000"/>
                        </a:lnSpc>
                        <a:spcBef>
                          <a:spcPts val="0"/>
                        </a:spcBef>
                        <a:spcAft>
                          <a:spcPts val="0"/>
                        </a:spcAft>
                      </a:pPr>
                      <a:r>
                        <a:rPr lang="en-GB" sz="1100" b="1" kern="1400">
                          <a:ln>
                            <a:noFill/>
                          </a:ln>
                          <a:solidFill>
                            <a:srgbClr val="FFFFFF"/>
                          </a:solidFill>
                          <a:effectLst/>
                          <a:latin typeface="+mn-lt"/>
                        </a:rPr>
                        <a:t>Area (ha)</a:t>
                      </a:r>
                      <a:endParaRPr lang="en-GB" sz="1100" kern="1400">
                        <a:ln>
                          <a:noFill/>
                        </a:ln>
                        <a:solidFill>
                          <a:srgbClr val="000000"/>
                        </a:solidFill>
                        <a:effectLst/>
                        <a:latin typeface="+mn-lt"/>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400040"/>
                    </a:solidFill>
                  </a:tcPr>
                </a:tc>
                <a:tc>
                  <a:txBody>
                    <a:bodyPr/>
                    <a:lstStyle/>
                    <a:p>
                      <a:pPr marR="0" indent="0" algn="l" rtl="0">
                        <a:lnSpc>
                          <a:spcPct val="119000"/>
                        </a:lnSpc>
                        <a:spcBef>
                          <a:spcPts val="0"/>
                        </a:spcBef>
                        <a:spcAft>
                          <a:spcPts val="0"/>
                        </a:spcAft>
                      </a:pPr>
                      <a:endParaRPr lang="en-GB" sz="500" kern="1400" dirty="0">
                        <a:ln>
                          <a:noFill/>
                        </a:ln>
                        <a:solidFill>
                          <a:srgbClr val="000000"/>
                        </a:solidFill>
                        <a:effectLst/>
                        <a:latin typeface="Cambria" panose="02040503050406030204" pitchFamily="18" charset="0"/>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400040"/>
                    </a:solidFill>
                  </a:tcPr>
                </a:tc>
                <a:extLst>
                  <a:ext uri="{0D108BD9-81ED-4DB2-BD59-A6C34878D82A}">
                    <a16:rowId xmlns:a16="http://schemas.microsoft.com/office/drawing/2014/main" val="756442284"/>
                  </a:ext>
                </a:extLst>
              </a:tr>
              <a:tr h="220151">
                <a:tc>
                  <a:txBody>
                    <a:bodyPr/>
                    <a:lstStyle/>
                    <a:p>
                      <a:pPr marR="0" indent="0" algn="l" rtl="0">
                        <a:lnSpc>
                          <a:spcPct val="119000"/>
                        </a:lnSpc>
                        <a:spcBef>
                          <a:spcPts val="0"/>
                        </a:spcBef>
                        <a:spcAft>
                          <a:spcPts val="600"/>
                        </a:spcAft>
                      </a:pPr>
                      <a:r>
                        <a:rPr lang="en-GB" sz="1100" b="1" kern="1400">
                          <a:ln>
                            <a:noFill/>
                          </a:ln>
                          <a:solidFill>
                            <a:srgbClr val="000000"/>
                          </a:solidFill>
                          <a:effectLst/>
                          <a:latin typeface="+mn-lt"/>
                        </a:rPr>
                        <a:t>Regional Parks</a:t>
                      </a:r>
                      <a:endParaRPr lang="en-GB" sz="1100" kern="1400">
                        <a:ln>
                          <a:noFill/>
                        </a:ln>
                        <a:solidFill>
                          <a:srgbClr val="000000"/>
                        </a:solidFill>
                        <a:effectLst/>
                        <a:latin typeface="+mn-lt"/>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E6CCE6"/>
                    </a:solidFill>
                  </a:tcPr>
                </a:tc>
                <a:tc>
                  <a:txBody>
                    <a:bodyPr/>
                    <a:lstStyle/>
                    <a:p>
                      <a:pPr marR="0" indent="0" algn="l" rtl="0">
                        <a:lnSpc>
                          <a:spcPct val="119000"/>
                        </a:lnSpc>
                        <a:spcBef>
                          <a:spcPts val="0"/>
                        </a:spcBef>
                        <a:spcAft>
                          <a:spcPts val="600"/>
                        </a:spcAft>
                      </a:pPr>
                      <a:r>
                        <a:rPr lang="en-GB" sz="1100" kern="1400">
                          <a:ln>
                            <a:noFill/>
                          </a:ln>
                          <a:solidFill>
                            <a:srgbClr val="000000"/>
                          </a:solidFill>
                          <a:effectLst/>
                          <a:latin typeface="+mn-lt"/>
                        </a:rPr>
                        <a:t>Tymon Park West</a:t>
                      </a: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rgbClr val="000000"/>
                          </a:solidFill>
                          <a:effectLst/>
                          <a:latin typeface="+mn-lt"/>
                        </a:rPr>
                        <a:t>128.83</a:t>
                      </a: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tc>
                  <a:txBody>
                    <a:bodyPr/>
                    <a:lstStyle/>
                    <a:p>
                      <a:pPr marR="0" indent="0" algn="l" rtl="0">
                        <a:lnSpc>
                          <a:spcPct val="119000"/>
                        </a:lnSpc>
                        <a:spcBef>
                          <a:spcPts val="0"/>
                        </a:spcBef>
                        <a:spcAft>
                          <a:spcPts val="600"/>
                        </a:spcAft>
                      </a:pPr>
                      <a:endParaRPr lang="en-GB" sz="500" kern="1400" dirty="0">
                        <a:ln>
                          <a:noFill/>
                        </a:ln>
                        <a:solidFill>
                          <a:srgbClr val="000000"/>
                        </a:solidFill>
                        <a:effectLst/>
                        <a:latin typeface="Cambria" panose="02040503050406030204" pitchFamily="18" charset="0"/>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01629807"/>
                  </a:ext>
                </a:extLst>
              </a:tr>
              <a:tr h="387310">
                <a:tc>
                  <a:txBody>
                    <a:bodyPr/>
                    <a:lstStyle/>
                    <a:p>
                      <a:pPr marR="0" indent="0" algn="l" rtl="0">
                        <a:lnSpc>
                          <a:spcPct val="119000"/>
                        </a:lnSpc>
                        <a:spcBef>
                          <a:spcPts val="0"/>
                        </a:spcBef>
                        <a:spcAft>
                          <a:spcPts val="600"/>
                        </a:spcAft>
                      </a:pPr>
                      <a:r>
                        <a:rPr lang="en-GB" sz="1100" b="1" kern="1400">
                          <a:ln>
                            <a:noFill/>
                          </a:ln>
                          <a:solidFill>
                            <a:srgbClr val="000000"/>
                          </a:solidFill>
                          <a:effectLst/>
                          <a:latin typeface="+mn-lt"/>
                        </a:rPr>
                        <a:t> </a:t>
                      </a:r>
                      <a:endParaRPr lang="en-GB" sz="1100" kern="1400">
                        <a:ln>
                          <a:noFill/>
                        </a:ln>
                        <a:solidFill>
                          <a:srgbClr val="000000"/>
                        </a:solidFill>
                        <a:effectLst/>
                        <a:latin typeface="+mn-lt"/>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E6CCE6"/>
                    </a:solidFill>
                  </a:tcPr>
                </a:tc>
                <a:tc>
                  <a:txBody>
                    <a:bodyPr/>
                    <a:lstStyle/>
                    <a:p>
                      <a:pPr marR="0" indent="0" algn="l" rtl="0">
                        <a:lnSpc>
                          <a:spcPct val="119000"/>
                        </a:lnSpc>
                        <a:spcBef>
                          <a:spcPts val="0"/>
                        </a:spcBef>
                        <a:spcAft>
                          <a:spcPts val="600"/>
                        </a:spcAft>
                      </a:pPr>
                      <a:r>
                        <a:rPr lang="en-GB" sz="1100" kern="1400" dirty="0">
                          <a:ln>
                            <a:noFill/>
                          </a:ln>
                          <a:solidFill>
                            <a:srgbClr val="000000"/>
                          </a:solidFill>
                          <a:effectLst/>
                          <a:latin typeface="+mn-lt"/>
                        </a:rPr>
                        <a:t>Dodder Valley (Proposed)</a:t>
                      </a: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rgbClr val="000000"/>
                          </a:solidFill>
                          <a:effectLst/>
                          <a:latin typeface="+mn-lt"/>
                        </a:rPr>
                        <a:t>118.31</a:t>
                      </a: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tc>
                  <a:txBody>
                    <a:bodyPr/>
                    <a:lstStyle/>
                    <a:p>
                      <a:pPr marR="0" indent="0" algn="l" rtl="0">
                        <a:lnSpc>
                          <a:spcPct val="119000"/>
                        </a:lnSpc>
                        <a:spcBef>
                          <a:spcPts val="0"/>
                        </a:spcBef>
                        <a:spcAft>
                          <a:spcPts val="600"/>
                        </a:spcAft>
                      </a:pPr>
                      <a:endParaRPr lang="en-GB" sz="500" kern="1400" dirty="0">
                        <a:ln>
                          <a:noFill/>
                        </a:ln>
                        <a:solidFill>
                          <a:srgbClr val="000000"/>
                        </a:solidFill>
                        <a:effectLst/>
                        <a:latin typeface="Cambria" panose="02040503050406030204" pitchFamily="18" charset="0"/>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268040951"/>
                  </a:ext>
                </a:extLst>
              </a:tr>
              <a:tr h="220151">
                <a:tc>
                  <a:txBody>
                    <a:bodyPr/>
                    <a:lstStyle/>
                    <a:p>
                      <a:pPr marR="0" indent="0" algn="l" rtl="0">
                        <a:lnSpc>
                          <a:spcPct val="119000"/>
                        </a:lnSpc>
                        <a:spcBef>
                          <a:spcPts val="0"/>
                        </a:spcBef>
                        <a:spcAft>
                          <a:spcPts val="600"/>
                        </a:spcAft>
                      </a:pPr>
                      <a:r>
                        <a:rPr lang="en-GB" sz="1100" b="1" kern="1400">
                          <a:ln>
                            <a:noFill/>
                          </a:ln>
                          <a:solidFill>
                            <a:srgbClr val="000000"/>
                          </a:solidFill>
                          <a:effectLst/>
                          <a:latin typeface="+mn-lt"/>
                        </a:rPr>
                        <a:t> </a:t>
                      </a:r>
                      <a:endParaRPr lang="en-GB" sz="1100" kern="1400">
                        <a:ln>
                          <a:noFill/>
                        </a:ln>
                        <a:solidFill>
                          <a:srgbClr val="000000"/>
                        </a:solidFill>
                        <a:effectLst/>
                        <a:latin typeface="+mn-lt"/>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E6CCE6"/>
                    </a:solidFill>
                  </a:tcPr>
                </a:tc>
                <a:tc>
                  <a:txBody>
                    <a:bodyPr/>
                    <a:lstStyle/>
                    <a:p>
                      <a:pPr marR="0" indent="0" algn="l" rtl="0">
                        <a:lnSpc>
                          <a:spcPct val="119000"/>
                        </a:lnSpc>
                        <a:spcBef>
                          <a:spcPts val="0"/>
                        </a:spcBef>
                        <a:spcAft>
                          <a:spcPts val="600"/>
                        </a:spcAft>
                      </a:pPr>
                      <a:r>
                        <a:rPr lang="en-GB" sz="1100" b="1" kern="1400">
                          <a:ln>
                            <a:noFill/>
                          </a:ln>
                          <a:solidFill>
                            <a:srgbClr val="000000"/>
                          </a:solidFill>
                          <a:effectLst/>
                          <a:latin typeface="+mn-lt"/>
                        </a:rPr>
                        <a:t>Totals</a:t>
                      </a:r>
                      <a:endParaRPr lang="en-GB" sz="1100" kern="1400">
                        <a:ln>
                          <a:noFill/>
                        </a:ln>
                        <a:solidFill>
                          <a:srgbClr val="000000"/>
                        </a:solidFill>
                        <a:effectLst/>
                        <a:latin typeface="+mn-lt"/>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E6CCE6"/>
                    </a:solidFill>
                  </a:tcPr>
                </a:tc>
                <a:tc>
                  <a:txBody>
                    <a:bodyPr/>
                    <a:lstStyle/>
                    <a:p>
                      <a:pPr marR="0" indent="0" algn="ctr" rtl="0">
                        <a:lnSpc>
                          <a:spcPct val="119000"/>
                        </a:lnSpc>
                        <a:spcBef>
                          <a:spcPts val="0"/>
                        </a:spcBef>
                        <a:spcAft>
                          <a:spcPts val="600"/>
                        </a:spcAft>
                      </a:pPr>
                      <a:r>
                        <a:rPr lang="en-GB" sz="1100" b="1" kern="1400">
                          <a:ln>
                            <a:noFill/>
                          </a:ln>
                          <a:solidFill>
                            <a:srgbClr val="000000"/>
                          </a:solidFill>
                          <a:effectLst/>
                          <a:latin typeface="+mn-lt"/>
                        </a:rPr>
                        <a:t>247.14</a:t>
                      </a:r>
                      <a:endParaRPr lang="en-GB" sz="1100" kern="1400">
                        <a:ln>
                          <a:noFill/>
                        </a:ln>
                        <a:solidFill>
                          <a:srgbClr val="000000"/>
                        </a:solidFill>
                        <a:effectLst/>
                        <a:latin typeface="+mn-lt"/>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E6CCE6"/>
                    </a:solidFill>
                  </a:tcPr>
                </a:tc>
                <a:tc>
                  <a:txBody>
                    <a:bodyPr/>
                    <a:lstStyle/>
                    <a:p>
                      <a:pPr marR="0" indent="0" algn="l" rtl="0">
                        <a:lnSpc>
                          <a:spcPct val="119000"/>
                        </a:lnSpc>
                        <a:spcBef>
                          <a:spcPts val="0"/>
                        </a:spcBef>
                        <a:spcAft>
                          <a:spcPts val="600"/>
                        </a:spcAft>
                      </a:pPr>
                      <a:endParaRPr lang="en-GB" sz="500" kern="1400" dirty="0">
                        <a:ln>
                          <a:noFill/>
                        </a:ln>
                        <a:solidFill>
                          <a:srgbClr val="000000"/>
                        </a:solidFill>
                        <a:effectLst/>
                        <a:latin typeface="Cambria" panose="02040503050406030204" pitchFamily="18" charset="0"/>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E6CCE6"/>
                    </a:solidFill>
                  </a:tcPr>
                </a:tc>
                <a:extLst>
                  <a:ext uri="{0D108BD9-81ED-4DB2-BD59-A6C34878D82A}">
                    <a16:rowId xmlns:a16="http://schemas.microsoft.com/office/drawing/2014/main" val="2516466392"/>
                  </a:ext>
                </a:extLst>
              </a:tr>
              <a:tr h="336659">
                <a:tc>
                  <a:txBody>
                    <a:bodyPr/>
                    <a:lstStyle/>
                    <a:p>
                      <a:pPr marR="0" indent="0" algn="l" rtl="0">
                        <a:lnSpc>
                          <a:spcPct val="119000"/>
                        </a:lnSpc>
                        <a:spcBef>
                          <a:spcPts val="0"/>
                        </a:spcBef>
                        <a:spcAft>
                          <a:spcPts val="600"/>
                        </a:spcAft>
                      </a:pPr>
                      <a:r>
                        <a:rPr lang="en-GB" sz="1100" b="1" kern="1400">
                          <a:ln>
                            <a:noFill/>
                          </a:ln>
                          <a:solidFill>
                            <a:srgbClr val="000000"/>
                          </a:solidFill>
                          <a:effectLst/>
                          <a:latin typeface="+mn-lt"/>
                        </a:rPr>
                        <a:t>Neighbourhood Parks</a:t>
                      </a:r>
                      <a:endParaRPr lang="en-GB" sz="1100" kern="1400">
                        <a:ln>
                          <a:noFill/>
                        </a:ln>
                        <a:solidFill>
                          <a:srgbClr val="000000"/>
                        </a:solidFill>
                        <a:effectLst/>
                        <a:latin typeface="+mn-lt"/>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E6CCE6"/>
                    </a:solidFill>
                  </a:tcPr>
                </a:tc>
                <a:tc>
                  <a:txBody>
                    <a:bodyPr/>
                    <a:lstStyle/>
                    <a:p>
                      <a:pPr marR="0" indent="0" algn="l" rtl="0">
                        <a:lnSpc>
                          <a:spcPct val="119000"/>
                        </a:lnSpc>
                        <a:spcBef>
                          <a:spcPts val="0"/>
                        </a:spcBef>
                        <a:spcAft>
                          <a:spcPts val="600"/>
                        </a:spcAft>
                      </a:pPr>
                      <a:r>
                        <a:rPr lang="en-GB" sz="1100" kern="1400">
                          <a:ln>
                            <a:noFill/>
                          </a:ln>
                          <a:solidFill>
                            <a:srgbClr val="000000"/>
                          </a:solidFill>
                          <a:effectLst/>
                          <a:latin typeface="+mn-lt"/>
                        </a:rPr>
                        <a:t>Ballymount Park</a:t>
                      </a: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rgbClr val="000000"/>
                          </a:solidFill>
                          <a:effectLst/>
                          <a:latin typeface="+mn-lt"/>
                        </a:rPr>
                        <a:t>21.15</a:t>
                      </a: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tc>
                  <a:txBody>
                    <a:bodyPr/>
                    <a:lstStyle/>
                    <a:p>
                      <a:pPr marR="0" indent="0" algn="l" rtl="0">
                        <a:lnSpc>
                          <a:spcPct val="119000"/>
                        </a:lnSpc>
                        <a:spcBef>
                          <a:spcPts val="0"/>
                        </a:spcBef>
                        <a:spcAft>
                          <a:spcPts val="600"/>
                        </a:spcAft>
                      </a:pPr>
                      <a:endParaRPr lang="en-GB" sz="500" kern="1400" dirty="0">
                        <a:ln>
                          <a:noFill/>
                        </a:ln>
                        <a:solidFill>
                          <a:srgbClr val="000000"/>
                        </a:solidFill>
                        <a:effectLst/>
                        <a:latin typeface="Cambria" panose="02040503050406030204" pitchFamily="18" charset="0"/>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2440955548"/>
                  </a:ext>
                </a:extLst>
              </a:tr>
              <a:tr h="220151">
                <a:tc>
                  <a:txBody>
                    <a:bodyPr/>
                    <a:lstStyle/>
                    <a:p>
                      <a:pPr marR="0" indent="0" algn="l" rtl="0">
                        <a:lnSpc>
                          <a:spcPct val="119000"/>
                        </a:lnSpc>
                        <a:spcBef>
                          <a:spcPts val="0"/>
                        </a:spcBef>
                        <a:spcAft>
                          <a:spcPts val="600"/>
                        </a:spcAft>
                      </a:pPr>
                      <a:r>
                        <a:rPr lang="en-GB" sz="1100" b="1" kern="1400">
                          <a:ln>
                            <a:noFill/>
                          </a:ln>
                          <a:solidFill>
                            <a:srgbClr val="000000"/>
                          </a:solidFill>
                          <a:effectLst/>
                          <a:latin typeface="+mn-lt"/>
                        </a:rPr>
                        <a:t> </a:t>
                      </a:r>
                      <a:endParaRPr lang="en-GB" sz="1100" kern="1400">
                        <a:ln>
                          <a:noFill/>
                        </a:ln>
                        <a:solidFill>
                          <a:srgbClr val="000000"/>
                        </a:solidFill>
                        <a:effectLst/>
                        <a:latin typeface="+mn-lt"/>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E6CCE6"/>
                    </a:solidFill>
                  </a:tcPr>
                </a:tc>
                <a:tc>
                  <a:txBody>
                    <a:bodyPr/>
                    <a:lstStyle/>
                    <a:p>
                      <a:pPr marR="0" indent="0" algn="l" rtl="0">
                        <a:lnSpc>
                          <a:spcPct val="119000"/>
                        </a:lnSpc>
                        <a:spcBef>
                          <a:spcPts val="0"/>
                        </a:spcBef>
                        <a:spcAft>
                          <a:spcPts val="600"/>
                        </a:spcAft>
                      </a:pPr>
                      <a:r>
                        <a:rPr lang="en-GB" sz="1100" kern="1400">
                          <a:ln>
                            <a:noFill/>
                          </a:ln>
                          <a:solidFill>
                            <a:srgbClr val="000000"/>
                          </a:solidFill>
                          <a:effectLst/>
                          <a:latin typeface="+mn-lt"/>
                        </a:rPr>
                        <a:t>Sean Walsh Park</a:t>
                      </a: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rgbClr val="000000"/>
                          </a:solidFill>
                          <a:effectLst/>
                          <a:latin typeface="+mn-lt"/>
                        </a:rPr>
                        <a:t>21.86</a:t>
                      </a: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tc>
                  <a:txBody>
                    <a:bodyPr/>
                    <a:lstStyle/>
                    <a:p>
                      <a:pPr marR="0" indent="0" algn="l" rtl="0">
                        <a:lnSpc>
                          <a:spcPct val="119000"/>
                        </a:lnSpc>
                        <a:spcBef>
                          <a:spcPts val="0"/>
                        </a:spcBef>
                        <a:spcAft>
                          <a:spcPts val="600"/>
                        </a:spcAft>
                      </a:pPr>
                      <a:endParaRPr lang="en-GB" sz="500" kern="1400" dirty="0">
                        <a:ln>
                          <a:noFill/>
                        </a:ln>
                        <a:solidFill>
                          <a:srgbClr val="000000"/>
                        </a:solidFill>
                        <a:effectLst/>
                        <a:latin typeface="Cambria" panose="02040503050406030204" pitchFamily="18" charset="0"/>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4009321948"/>
                  </a:ext>
                </a:extLst>
              </a:tr>
              <a:tr h="220151">
                <a:tc>
                  <a:txBody>
                    <a:bodyPr/>
                    <a:lstStyle/>
                    <a:p>
                      <a:pPr marR="0" indent="0" algn="l" rtl="0">
                        <a:lnSpc>
                          <a:spcPct val="119000"/>
                        </a:lnSpc>
                        <a:spcBef>
                          <a:spcPts val="0"/>
                        </a:spcBef>
                        <a:spcAft>
                          <a:spcPts val="600"/>
                        </a:spcAft>
                      </a:pPr>
                      <a:r>
                        <a:rPr lang="en-GB" sz="1100" b="1" kern="1400">
                          <a:ln>
                            <a:noFill/>
                          </a:ln>
                          <a:solidFill>
                            <a:srgbClr val="000000"/>
                          </a:solidFill>
                          <a:effectLst/>
                          <a:latin typeface="+mn-lt"/>
                        </a:rPr>
                        <a:t> </a:t>
                      </a:r>
                      <a:endParaRPr lang="en-GB" sz="1100" kern="1400">
                        <a:ln>
                          <a:noFill/>
                        </a:ln>
                        <a:solidFill>
                          <a:srgbClr val="000000"/>
                        </a:solidFill>
                        <a:effectLst/>
                        <a:latin typeface="+mn-lt"/>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E6CCE6"/>
                    </a:solidFill>
                  </a:tcPr>
                </a:tc>
                <a:tc>
                  <a:txBody>
                    <a:bodyPr/>
                    <a:lstStyle/>
                    <a:p>
                      <a:pPr marR="0" indent="0" algn="l" rtl="0">
                        <a:lnSpc>
                          <a:spcPct val="119000"/>
                        </a:lnSpc>
                        <a:spcBef>
                          <a:spcPts val="0"/>
                        </a:spcBef>
                        <a:spcAft>
                          <a:spcPts val="600"/>
                        </a:spcAft>
                      </a:pPr>
                      <a:r>
                        <a:rPr lang="en-GB" sz="1100" kern="1400">
                          <a:ln>
                            <a:noFill/>
                          </a:ln>
                          <a:solidFill>
                            <a:srgbClr val="000000"/>
                          </a:solidFill>
                          <a:effectLst/>
                          <a:latin typeface="+mn-lt"/>
                        </a:rPr>
                        <a:t>Killinarden Park</a:t>
                      </a: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rgbClr val="000000"/>
                          </a:solidFill>
                          <a:effectLst/>
                          <a:latin typeface="+mn-lt"/>
                        </a:rPr>
                        <a:t>20.81</a:t>
                      </a: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tc>
                  <a:txBody>
                    <a:bodyPr/>
                    <a:lstStyle/>
                    <a:p>
                      <a:pPr marR="0" indent="0" algn="l" rtl="0">
                        <a:lnSpc>
                          <a:spcPct val="119000"/>
                        </a:lnSpc>
                        <a:spcBef>
                          <a:spcPts val="0"/>
                        </a:spcBef>
                        <a:spcAft>
                          <a:spcPts val="600"/>
                        </a:spcAft>
                      </a:pPr>
                      <a:endParaRPr lang="en-GB" sz="500" kern="1400" dirty="0">
                        <a:ln>
                          <a:noFill/>
                        </a:ln>
                        <a:solidFill>
                          <a:srgbClr val="000000"/>
                        </a:solidFill>
                        <a:effectLst/>
                        <a:latin typeface="Cambria" panose="02040503050406030204" pitchFamily="18" charset="0"/>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603797906"/>
                  </a:ext>
                </a:extLst>
              </a:tr>
              <a:tr h="336659">
                <a:tc>
                  <a:txBody>
                    <a:bodyPr/>
                    <a:lstStyle/>
                    <a:p>
                      <a:pPr marR="0" indent="0" algn="l" rtl="0">
                        <a:lnSpc>
                          <a:spcPct val="119000"/>
                        </a:lnSpc>
                        <a:spcBef>
                          <a:spcPts val="0"/>
                        </a:spcBef>
                        <a:spcAft>
                          <a:spcPts val="600"/>
                        </a:spcAft>
                      </a:pPr>
                      <a:r>
                        <a:rPr lang="en-GB" sz="1100" b="1" kern="1400">
                          <a:ln>
                            <a:noFill/>
                          </a:ln>
                          <a:solidFill>
                            <a:srgbClr val="000000"/>
                          </a:solidFill>
                          <a:effectLst/>
                          <a:latin typeface="+mn-lt"/>
                        </a:rPr>
                        <a:t> </a:t>
                      </a:r>
                      <a:endParaRPr lang="en-GB" sz="1100" kern="1400">
                        <a:ln>
                          <a:noFill/>
                        </a:ln>
                        <a:solidFill>
                          <a:srgbClr val="000000"/>
                        </a:solidFill>
                        <a:effectLst/>
                        <a:latin typeface="+mn-lt"/>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E6CCE6"/>
                    </a:solidFill>
                  </a:tcPr>
                </a:tc>
                <a:tc>
                  <a:txBody>
                    <a:bodyPr/>
                    <a:lstStyle/>
                    <a:p>
                      <a:pPr marR="0" indent="0" algn="l" rtl="0">
                        <a:lnSpc>
                          <a:spcPct val="119000"/>
                        </a:lnSpc>
                        <a:spcBef>
                          <a:spcPts val="0"/>
                        </a:spcBef>
                        <a:spcAft>
                          <a:spcPts val="600"/>
                        </a:spcAft>
                      </a:pPr>
                      <a:r>
                        <a:rPr lang="en-GB" sz="1100" kern="1400">
                          <a:ln>
                            <a:noFill/>
                          </a:ln>
                          <a:solidFill>
                            <a:srgbClr val="000000"/>
                          </a:solidFill>
                          <a:effectLst/>
                          <a:latin typeface="+mn-lt"/>
                        </a:rPr>
                        <a:t>Butler McGee Park</a:t>
                      </a: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rgbClr val="000000"/>
                          </a:solidFill>
                          <a:effectLst/>
                          <a:latin typeface="+mn-lt"/>
                        </a:rPr>
                        <a:t>20.67</a:t>
                      </a: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tc>
                  <a:txBody>
                    <a:bodyPr/>
                    <a:lstStyle/>
                    <a:p>
                      <a:pPr marR="0" indent="0" algn="l" rtl="0">
                        <a:lnSpc>
                          <a:spcPct val="119000"/>
                        </a:lnSpc>
                        <a:spcBef>
                          <a:spcPts val="0"/>
                        </a:spcBef>
                        <a:spcAft>
                          <a:spcPts val="600"/>
                        </a:spcAft>
                      </a:pPr>
                      <a:endParaRPr lang="en-GB" sz="500" kern="1400" dirty="0">
                        <a:ln>
                          <a:noFill/>
                        </a:ln>
                        <a:solidFill>
                          <a:srgbClr val="000000"/>
                        </a:solidFill>
                        <a:effectLst/>
                        <a:latin typeface="Cambria" panose="02040503050406030204" pitchFamily="18" charset="0"/>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607079002"/>
                  </a:ext>
                </a:extLst>
              </a:tr>
              <a:tr h="220151">
                <a:tc>
                  <a:txBody>
                    <a:bodyPr/>
                    <a:lstStyle/>
                    <a:p>
                      <a:pPr marR="0" indent="0" algn="l" rtl="0">
                        <a:lnSpc>
                          <a:spcPct val="119000"/>
                        </a:lnSpc>
                        <a:spcBef>
                          <a:spcPts val="0"/>
                        </a:spcBef>
                        <a:spcAft>
                          <a:spcPts val="600"/>
                        </a:spcAft>
                      </a:pPr>
                      <a:r>
                        <a:rPr lang="en-GB" sz="1100" b="1" kern="1400">
                          <a:ln>
                            <a:noFill/>
                          </a:ln>
                          <a:solidFill>
                            <a:srgbClr val="000000"/>
                          </a:solidFill>
                          <a:effectLst/>
                          <a:latin typeface="+mn-lt"/>
                        </a:rPr>
                        <a:t> </a:t>
                      </a:r>
                      <a:endParaRPr lang="en-GB" sz="1100" kern="1400">
                        <a:ln>
                          <a:noFill/>
                        </a:ln>
                        <a:solidFill>
                          <a:srgbClr val="000000"/>
                        </a:solidFill>
                        <a:effectLst/>
                        <a:latin typeface="+mn-lt"/>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E6CCE6"/>
                    </a:solidFill>
                  </a:tcPr>
                </a:tc>
                <a:tc>
                  <a:txBody>
                    <a:bodyPr/>
                    <a:lstStyle/>
                    <a:p>
                      <a:pPr marR="0" indent="0" algn="l" rtl="0">
                        <a:lnSpc>
                          <a:spcPct val="119000"/>
                        </a:lnSpc>
                        <a:spcBef>
                          <a:spcPts val="0"/>
                        </a:spcBef>
                        <a:spcAft>
                          <a:spcPts val="600"/>
                        </a:spcAft>
                      </a:pPr>
                      <a:r>
                        <a:rPr lang="en-GB" sz="1100" b="1" kern="1400">
                          <a:ln>
                            <a:noFill/>
                          </a:ln>
                          <a:solidFill>
                            <a:srgbClr val="000000"/>
                          </a:solidFill>
                          <a:effectLst/>
                          <a:latin typeface="+mn-lt"/>
                        </a:rPr>
                        <a:t>Totals</a:t>
                      </a:r>
                      <a:endParaRPr lang="en-GB" sz="1100" kern="1400">
                        <a:ln>
                          <a:noFill/>
                        </a:ln>
                        <a:solidFill>
                          <a:srgbClr val="000000"/>
                        </a:solidFill>
                        <a:effectLst/>
                        <a:latin typeface="+mn-lt"/>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E6CCE6"/>
                    </a:solidFill>
                  </a:tcPr>
                </a:tc>
                <a:tc>
                  <a:txBody>
                    <a:bodyPr/>
                    <a:lstStyle/>
                    <a:p>
                      <a:pPr marR="0" indent="0" algn="ctr" rtl="0">
                        <a:lnSpc>
                          <a:spcPct val="119000"/>
                        </a:lnSpc>
                        <a:spcBef>
                          <a:spcPts val="0"/>
                        </a:spcBef>
                        <a:spcAft>
                          <a:spcPts val="600"/>
                        </a:spcAft>
                      </a:pPr>
                      <a:r>
                        <a:rPr lang="en-GB" sz="1100" b="1" kern="1400">
                          <a:ln>
                            <a:noFill/>
                          </a:ln>
                          <a:solidFill>
                            <a:srgbClr val="000000"/>
                          </a:solidFill>
                          <a:effectLst/>
                          <a:latin typeface="+mn-lt"/>
                        </a:rPr>
                        <a:t>84.49</a:t>
                      </a:r>
                      <a:endParaRPr lang="en-GB" sz="1100" kern="1400">
                        <a:ln>
                          <a:noFill/>
                        </a:ln>
                        <a:solidFill>
                          <a:srgbClr val="000000"/>
                        </a:solidFill>
                        <a:effectLst/>
                        <a:latin typeface="+mn-lt"/>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E6CCE6"/>
                    </a:solidFill>
                  </a:tcPr>
                </a:tc>
                <a:tc>
                  <a:txBody>
                    <a:bodyPr/>
                    <a:lstStyle/>
                    <a:p>
                      <a:pPr marR="0" indent="0" algn="l" rtl="0">
                        <a:lnSpc>
                          <a:spcPct val="119000"/>
                        </a:lnSpc>
                        <a:spcBef>
                          <a:spcPts val="0"/>
                        </a:spcBef>
                        <a:spcAft>
                          <a:spcPts val="600"/>
                        </a:spcAft>
                      </a:pPr>
                      <a:endParaRPr lang="en-GB" sz="500" kern="1400" dirty="0">
                        <a:ln>
                          <a:noFill/>
                        </a:ln>
                        <a:solidFill>
                          <a:srgbClr val="000000"/>
                        </a:solidFill>
                        <a:effectLst/>
                        <a:latin typeface="Cambria" panose="02040503050406030204" pitchFamily="18" charset="0"/>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E6CCE6"/>
                    </a:solidFill>
                  </a:tcPr>
                </a:tc>
                <a:extLst>
                  <a:ext uri="{0D108BD9-81ED-4DB2-BD59-A6C34878D82A}">
                    <a16:rowId xmlns:a16="http://schemas.microsoft.com/office/drawing/2014/main" val="4143605154"/>
                  </a:ext>
                </a:extLst>
              </a:tr>
              <a:tr h="220151">
                <a:tc>
                  <a:txBody>
                    <a:bodyPr/>
                    <a:lstStyle/>
                    <a:p>
                      <a:pPr marR="0" indent="0" algn="l" rtl="0">
                        <a:lnSpc>
                          <a:spcPct val="119000"/>
                        </a:lnSpc>
                        <a:spcBef>
                          <a:spcPts val="0"/>
                        </a:spcBef>
                        <a:spcAft>
                          <a:spcPts val="600"/>
                        </a:spcAft>
                      </a:pPr>
                      <a:r>
                        <a:rPr lang="en-GB" sz="1100" b="1" kern="1400">
                          <a:ln>
                            <a:noFill/>
                          </a:ln>
                          <a:solidFill>
                            <a:srgbClr val="000000"/>
                          </a:solidFill>
                          <a:effectLst/>
                          <a:latin typeface="+mn-lt"/>
                        </a:rPr>
                        <a:t>Local Parks</a:t>
                      </a:r>
                      <a:endParaRPr lang="en-GB" sz="1100" kern="1400">
                        <a:ln>
                          <a:noFill/>
                        </a:ln>
                        <a:solidFill>
                          <a:srgbClr val="000000"/>
                        </a:solidFill>
                        <a:effectLst/>
                        <a:latin typeface="+mn-lt"/>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E6CCE6"/>
                    </a:solidFill>
                  </a:tcPr>
                </a:tc>
                <a:tc>
                  <a:txBody>
                    <a:bodyPr/>
                    <a:lstStyle/>
                    <a:p>
                      <a:pPr marR="0" indent="0" algn="l" rtl="0">
                        <a:lnSpc>
                          <a:spcPct val="119000"/>
                        </a:lnSpc>
                        <a:spcBef>
                          <a:spcPts val="0"/>
                        </a:spcBef>
                        <a:spcAft>
                          <a:spcPts val="600"/>
                        </a:spcAft>
                      </a:pPr>
                      <a:r>
                        <a:rPr lang="en-GB" sz="1100" kern="1400">
                          <a:ln>
                            <a:noFill/>
                          </a:ln>
                          <a:solidFill>
                            <a:srgbClr val="000000"/>
                          </a:solidFill>
                          <a:effectLst/>
                          <a:latin typeface="+mn-lt"/>
                        </a:rPr>
                        <a:t>Kilnamanagh Park</a:t>
                      </a: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rgbClr val="000000"/>
                          </a:solidFill>
                          <a:effectLst/>
                          <a:latin typeface="+mn-lt"/>
                        </a:rPr>
                        <a:t>15.52</a:t>
                      </a: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tc>
                  <a:txBody>
                    <a:bodyPr/>
                    <a:lstStyle/>
                    <a:p>
                      <a:pPr marR="0" indent="0" algn="l" rtl="0">
                        <a:lnSpc>
                          <a:spcPct val="119000"/>
                        </a:lnSpc>
                        <a:spcBef>
                          <a:spcPts val="0"/>
                        </a:spcBef>
                        <a:spcAft>
                          <a:spcPts val="600"/>
                        </a:spcAft>
                      </a:pPr>
                      <a:endParaRPr lang="en-GB" sz="500" kern="1400" dirty="0">
                        <a:ln>
                          <a:noFill/>
                        </a:ln>
                        <a:solidFill>
                          <a:srgbClr val="000000"/>
                        </a:solidFill>
                        <a:effectLst/>
                        <a:latin typeface="Cambria" panose="02040503050406030204" pitchFamily="18" charset="0"/>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211708469"/>
                  </a:ext>
                </a:extLst>
              </a:tr>
              <a:tr h="220151">
                <a:tc>
                  <a:txBody>
                    <a:bodyPr/>
                    <a:lstStyle/>
                    <a:p>
                      <a:pPr marR="0" indent="0" algn="l" rtl="0">
                        <a:lnSpc>
                          <a:spcPct val="119000"/>
                        </a:lnSpc>
                        <a:spcBef>
                          <a:spcPts val="0"/>
                        </a:spcBef>
                        <a:spcAft>
                          <a:spcPts val="600"/>
                        </a:spcAft>
                      </a:pPr>
                      <a:r>
                        <a:rPr lang="en-GB" sz="1100" b="1" kern="1400">
                          <a:ln>
                            <a:noFill/>
                          </a:ln>
                          <a:solidFill>
                            <a:srgbClr val="000000"/>
                          </a:solidFill>
                          <a:effectLst/>
                          <a:latin typeface="+mn-lt"/>
                        </a:rPr>
                        <a:t> </a:t>
                      </a:r>
                      <a:endParaRPr lang="en-GB" sz="1100" kern="1400">
                        <a:ln>
                          <a:noFill/>
                        </a:ln>
                        <a:solidFill>
                          <a:srgbClr val="000000"/>
                        </a:solidFill>
                        <a:effectLst/>
                        <a:latin typeface="+mn-lt"/>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E6CCE6"/>
                    </a:solidFill>
                  </a:tcPr>
                </a:tc>
                <a:tc>
                  <a:txBody>
                    <a:bodyPr/>
                    <a:lstStyle/>
                    <a:p>
                      <a:pPr marR="0" indent="0" algn="l" rtl="0">
                        <a:lnSpc>
                          <a:spcPct val="119000"/>
                        </a:lnSpc>
                        <a:spcBef>
                          <a:spcPts val="0"/>
                        </a:spcBef>
                        <a:spcAft>
                          <a:spcPts val="600"/>
                        </a:spcAft>
                      </a:pPr>
                      <a:r>
                        <a:rPr lang="en-GB" sz="1100" kern="1400">
                          <a:ln>
                            <a:noFill/>
                          </a:ln>
                          <a:solidFill>
                            <a:srgbClr val="000000"/>
                          </a:solidFill>
                          <a:effectLst/>
                          <a:latin typeface="+mn-lt"/>
                        </a:rPr>
                        <a:t>Kingswood Park</a:t>
                      </a: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rgbClr val="000000"/>
                          </a:solidFill>
                          <a:effectLst/>
                          <a:latin typeface="+mn-lt"/>
                        </a:rPr>
                        <a:t>6.71</a:t>
                      </a: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tc>
                  <a:txBody>
                    <a:bodyPr/>
                    <a:lstStyle/>
                    <a:p>
                      <a:pPr marR="0" indent="0" algn="l" rtl="0">
                        <a:lnSpc>
                          <a:spcPct val="119000"/>
                        </a:lnSpc>
                        <a:spcBef>
                          <a:spcPts val="0"/>
                        </a:spcBef>
                        <a:spcAft>
                          <a:spcPts val="600"/>
                        </a:spcAft>
                      </a:pPr>
                      <a:endParaRPr lang="en-GB" sz="500" kern="1400" dirty="0">
                        <a:ln>
                          <a:noFill/>
                        </a:ln>
                        <a:solidFill>
                          <a:srgbClr val="000000"/>
                        </a:solidFill>
                        <a:effectLst/>
                        <a:latin typeface="Cambria" panose="02040503050406030204" pitchFamily="18" charset="0"/>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2584535888"/>
                  </a:ext>
                </a:extLst>
              </a:tr>
              <a:tr h="220151">
                <a:tc>
                  <a:txBody>
                    <a:bodyPr/>
                    <a:lstStyle/>
                    <a:p>
                      <a:pPr marR="0" indent="0" algn="l" rtl="0">
                        <a:lnSpc>
                          <a:spcPct val="119000"/>
                        </a:lnSpc>
                        <a:spcBef>
                          <a:spcPts val="0"/>
                        </a:spcBef>
                        <a:spcAft>
                          <a:spcPts val="600"/>
                        </a:spcAft>
                      </a:pPr>
                      <a:r>
                        <a:rPr lang="en-GB" sz="1100" b="1" kern="1400">
                          <a:ln>
                            <a:noFill/>
                          </a:ln>
                          <a:solidFill>
                            <a:srgbClr val="000000"/>
                          </a:solidFill>
                          <a:effectLst/>
                          <a:latin typeface="+mn-lt"/>
                        </a:rPr>
                        <a:t> </a:t>
                      </a:r>
                      <a:endParaRPr lang="en-GB" sz="1100" kern="1400">
                        <a:ln>
                          <a:noFill/>
                        </a:ln>
                        <a:solidFill>
                          <a:srgbClr val="000000"/>
                        </a:solidFill>
                        <a:effectLst/>
                        <a:latin typeface="+mn-lt"/>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E6CCE6"/>
                    </a:solidFill>
                  </a:tcPr>
                </a:tc>
                <a:tc>
                  <a:txBody>
                    <a:bodyPr/>
                    <a:lstStyle/>
                    <a:p>
                      <a:pPr marR="0" indent="0" algn="l" rtl="0">
                        <a:lnSpc>
                          <a:spcPct val="119000"/>
                        </a:lnSpc>
                        <a:spcBef>
                          <a:spcPts val="0"/>
                        </a:spcBef>
                        <a:spcAft>
                          <a:spcPts val="600"/>
                        </a:spcAft>
                      </a:pPr>
                      <a:r>
                        <a:rPr lang="en-GB" sz="1100" kern="1400">
                          <a:ln>
                            <a:noFill/>
                          </a:ln>
                          <a:solidFill>
                            <a:srgbClr val="000000"/>
                          </a:solidFill>
                          <a:effectLst/>
                          <a:latin typeface="+mn-lt"/>
                        </a:rPr>
                        <a:t>Bancroft Park</a:t>
                      </a: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rgbClr val="000000"/>
                          </a:solidFill>
                          <a:effectLst/>
                          <a:latin typeface="+mn-lt"/>
                        </a:rPr>
                        <a:t>18.00</a:t>
                      </a: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tc>
                  <a:txBody>
                    <a:bodyPr/>
                    <a:lstStyle/>
                    <a:p>
                      <a:pPr marR="0" indent="0" algn="l" rtl="0">
                        <a:lnSpc>
                          <a:spcPct val="119000"/>
                        </a:lnSpc>
                        <a:spcBef>
                          <a:spcPts val="0"/>
                        </a:spcBef>
                        <a:spcAft>
                          <a:spcPts val="600"/>
                        </a:spcAft>
                      </a:pPr>
                      <a:endParaRPr lang="en-GB" sz="500" kern="1400" dirty="0">
                        <a:ln>
                          <a:noFill/>
                        </a:ln>
                        <a:solidFill>
                          <a:srgbClr val="000000"/>
                        </a:solidFill>
                        <a:effectLst/>
                        <a:latin typeface="Cambria" panose="02040503050406030204" pitchFamily="18" charset="0"/>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857531353"/>
                  </a:ext>
                </a:extLst>
              </a:tr>
              <a:tr h="220151">
                <a:tc>
                  <a:txBody>
                    <a:bodyPr/>
                    <a:lstStyle/>
                    <a:p>
                      <a:pPr marR="0" indent="0" algn="l" rtl="0">
                        <a:lnSpc>
                          <a:spcPct val="119000"/>
                        </a:lnSpc>
                        <a:spcBef>
                          <a:spcPts val="0"/>
                        </a:spcBef>
                        <a:spcAft>
                          <a:spcPts val="600"/>
                        </a:spcAft>
                      </a:pPr>
                      <a:r>
                        <a:rPr lang="en-GB" sz="1100" b="1" kern="1400">
                          <a:ln>
                            <a:noFill/>
                          </a:ln>
                          <a:solidFill>
                            <a:srgbClr val="000000"/>
                          </a:solidFill>
                          <a:effectLst/>
                          <a:latin typeface="+mn-lt"/>
                        </a:rPr>
                        <a:t> </a:t>
                      </a:r>
                      <a:endParaRPr lang="en-GB" sz="1100" kern="1400">
                        <a:ln>
                          <a:noFill/>
                        </a:ln>
                        <a:solidFill>
                          <a:srgbClr val="000000"/>
                        </a:solidFill>
                        <a:effectLst/>
                        <a:latin typeface="+mn-lt"/>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E6CCE6"/>
                    </a:solidFill>
                  </a:tcPr>
                </a:tc>
                <a:tc>
                  <a:txBody>
                    <a:bodyPr/>
                    <a:lstStyle/>
                    <a:p>
                      <a:pPr marR="0" indent="0" algn="l" rtl="0">
                        <a:lnSpc>
                          <a:spcPct val="119000"/>
                        </a:lnSpc>
                        <a:spcBef>
                          <a:spcPts val="0"/>
                        </a:spcBef>
                        <a:spcAft>
                          <a:spcPts val="600"/>
                        </a:spcAft>
                      </a:pPr>
                      <a:r>
                        <a:rPr lang="en-GB" sz="1100" kern="1400">
                          <a:ln>
                            <a:noFill/>
                          </a:ln>
                          <a:solidFill>
                            <a:srgbClr val="000000"/>
                          </a:solidFill>
                          <a:effectLst/>
                          <a:latin typeface="+mn-lt"/>
                        </a:rPr>
                        <a:t>Carrigmore Park</a:t>
                      </a: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rgbClr val="000000"/>
                          </a:solidFill>
                          <a:effectLst/>
                          <a:latin typeface="+mn-lt"/>
                        </a:rPr>
                        <a:t>2.38</a:t>
                      </a: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tc>
                  <a:txBody>
                    <a:bodyPr/>
                    <a:lstStyle/>
                    <a:p>
                      <a:pPr marR="0" indent="0" algn="l" rtl="0">
                        <a:lnSpc>
                          <a:spcPct val="119000"/>
                        </a:lnSpc>
                        <a:spcBef>
                          <a:spcPts val="0"/>
                        </a:spcBef>
                        <a:spcAft>
                          <a:spcPts val="600"/>
                        </a:spcAft>
                      </a:pPr>
                      <a:endParaRPr lang="en-GB" sz="500" kern="1400" dirty="0">
                        <a:ln>
                          <a:noFill/>
                        </a:ln>
                        <a:solidFill>
                          <a:srgbClr val="000000"/>
                        </a:solidFill>
                        <a:effectLst/>
                        <a:latin typeface="Cambria" panose="02040503050406030204" pitchFamily="18" charset="0"/>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150429897"/>
                  </a:ext>
                </a:extLst>
              </a:tr>
              <a:tr h="220151">
                <a:tc>
                  <a:txBody>
                    <a:bodyPr/>
                    <a:lstStyle/>
                    <a:p>
                      <a:pPr marR="0" indent="0" algn="l" rtl="0">
                        <a:lnSpc>
                          <a:spcPct val="119000"/>
                        </a:lnSpc>
                        <a:spcBef>
                          <a:spcPts val="0"/>
                        </a:spcBef>
                        <a:spcAft>
                          <a:spcPts val="600"/>
                        </a:spcAft>
                      </a:pPr>
                      <a:r>
                        <a:rPr lang="en-GB" sz="1100" b="1" kern="1400">
                          <a:ln>
                            <a:noFill/>
                          </a:ln>
                          <a:solidFill>
                            <a:srgbClr val="000000"/>
                          </a:solidFill>
                          <a:effectLst/>
                          <a:latin typeface="+mn-lt"/>
                        </a:rPr>
                        <a:t> </a:t>
                      </a:r>
                      <a:endParaRPr lang="en-GB" sz="1100" kern="1400">
                        <a:ln>
                          <a:noFill/>
                        </a:ln>
                        <a:solidFill>
                          <a:srgbClr val="000000"/>
                        </a:solidFill>
                        <a:effectLst/>
                        <a:latin typeface="+mn-lt"/>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E6CCE6"/>
                    </a:solidFill>
                  </a:tcPr>
                </a:tc>
                <a:tc>
                  <a:txBody>
                    <a:bodyPr/>
                    <a:lstStyle/>
                    <a:p>
                      <a:pPr marR="0" indent="0" algn="l" rtl="0">
                        <a:lnSpc>
                          <a:spcPct val="119000"/>
                        </a:lnSpc>
                        <a:spcBef>
                          <a:spcPts val="0"/>
                        </a:spcBef>
                        <a:spcAft>
                          <a:spcPts val="600"/>
                        </a:spcAft>
                      </a:pPr>
                      <a:r>
                        <a:rPr lang="en-GB" sz="1100" kern="1400">
                          <a:ln>
                            <a:noFill/>
                          </a:ln>
                          <a:solidFill>
                            <a:srgbClr val="000000"/>
                          </a:solidFill>
                          <a:effectLst/>
                          <a:latin typeface="+mn-lt"/>
                        </a:rPr>
                        <a:t>Aylesbury Park</a:t>
                      </a: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rgbClr val="000000"/>
                          </a:solidFill>
                          <a:effectLst/>
                          <a:latin typeface="+mn-lt"/>
                        </a:rPr>
                        <a:t>5.15</a:t>
                      </a: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tc>
                  <a:txBody>
                    <a:bodyPr/>
                    <a:lstStyle/>
                    <a:p>
                      <a:pPr marR="0" indent="0" algn="l" rtl="0">
                        <a:lnSpc>
                          <a:spcPct val="119000"/>
                        </a:lnSpc>
                        <a:spcBef>
                          <a:spcPts val="0"/>
                        </a:spcBef>
                        <a:spcAft>
                          <a:spcPts val="600"/>
                        </a:spcAft>
                      </a:pPr>
                      <a:endParaRPr lang="en-GB" sz="500" kern="1400" dirty="0">
                        <a:ln>
                          <a:noFill/>
                        </a:ln>
                        <a:solidFill>
                          <a:srgbClr val="000000"/>
                        </a:solidFill>
                        <a:effectLst/>
                        <a:latin typeface="Cambria" panose="02040503050406030204" pitchFamily="18" charset="0"/>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2199737646"/>
                  </a:ext>
                </a:extLst>
              </a:tr>
              <a:tr h="220151">
                <a:tc>
                  <a:txBody>
                    <a:bodyPr/>
                    <a:lstStyle/>
                    <a:p>
                      <a:pPr marR="0" indent="0" algn="l" rtl="0">
                        <a:lnSpc>
                          <a:spcPct val="119000"/>
                        </a:lnSpc>
                        <a:spcBef>
                          <a:spcPts val="0"/>
                        </a:spcBef>
                        <a:spcAft>
                          <a:spcPts val="600"/>
                        </a:spcAft>
                      </a:pPr>
                      <a:r>
                        <a:rPr lang="en-GB" sz="1100" b="1" kern="1400">
                          <a:ln>
                            <a:noFill/>
                          </a:ln>
                          <a:solidFill>
                            <a:srgbClr val="000000"/>
                          </a:solidFill>
                          <a:effectLst/>
                          <a:latin typeface="+mn-lt"/>
                        </a:rPr>
                        <a:t> </a:t>
                      </a:r>
                      <a:endParaRPr lang="en-GB" sz="1100" kern="1400">
                        <a:ln>
                          <a:noFill/>
                        </a:ln>
                        <a:solidFill>
                          <a:srgbClr val="000000"/>
                        </a:solidFill>
                        <a:effectLst/>
                        <a:latin typeface="+mn-lt"/>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E6CCE6"/>
                    </a:solidFill>
                  </a:tcPr>
                </a:tc>
                <a:tc>
                  <a:txBody>
                    <a:bodyPr/>
                    <a:lstStyle/>
                    <a:p>
                      <a:pPr marR="0" indent="0" algn="l" rtl="0">
                        <a:lnSpc>
                          <a:spcPct val="119000"/>
                        </a:lnSpc>
                        <a:spcBef>
                          <a:spcPts val="0"/>
                        </a:spcBef>
                        <a:spcAft>
                          <a:spcPts val="600"/>
                        </a:spcAft>
                      </a:pPr>
                      <a:r>
                        <a:rPr lang="en-GB" sz="1100" kern="1400">
                          <a:ln>
                            <a:noFill/>
                          </a:ln>
                          <a:solidFill>
                            <a:srgbClr val="000000"/>
                          </a:solidFill>
                          <a:effectLst/>
                          <a:latin typeface="+mn-lt"/>
                        </a:rPr>
                        <a:t>Kiltalown Park</a:t>
                      </a: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rgbClr val="000000"/>
                          </a:solidFill>
                          <a:effectLst/>
                          <a:latin typeface="+mn-lt"/>
                        </a:rPr>
                        <a:t>5.49</a:t>
                      </a: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tc>
                  <a:txBody>
                    <a:bodyPr/>
                    <a:lstStyle/>
                    <a:p>
                      <a:pPr marR="0" indent="0" algn="l" rtl="0">
                        <a:lnSpc>
                          <a:spcPct val="119000"/>
                        </a:lnSpc>
                        <a:spcBef>
                          <a:spcPts val="0"/>
                        </a:spcBef>
                        <a:spcAft>
                          <a:spcPts val="600"/>
                        </a:spcAft>
                      </a:pPr>
                      <a:endParaRPr lang="en-GB" sz="500" kern="1400" dirty="0">
                        <a:ln>
                          <a:noFill/>
                        </a:ln>
                        <a:solidFill>
                          <a:srgbClr val="000000"/>
                        </a:solidFill>
                        <a:effectLst/>
                        <a:latin typeface="Cambria" panose="02040503050406030204" pitchFamily="18" charset="0"/>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2443980272"/>
                  </a:ext>
                </a:extLst>
              </a:tr>
              <a:tr h="220151">
                <a:tc>
                  <a:txBody>
                    <a:bodyPr/>
                    <a:lstStyle/>
                    <a:p>
                      <a:pPr marR="0" indent="0" algn="l" rtl="0">
                        <a:lnSpc>
                          <a:spcPct val="119000"/>
                        </a:lnSpc>
                        <a:spcBef>
                          <a:spcPts val="0"/>
                        </a:spcBef>
                        <a:spcAft>
                          <a:spcPts val="600"/>
                        </a:spcAft>
                      </a:pPr>
                      <a:r>
                        <a:rPr lang="en-GB" sz="1100" b="1" kern="1400">
                          <a:ln>
                            <a:noFill/>
                          </a:ln>
                          <a:solidFill>
                            <a:srgbClr val="000000"/>
                          </a:solidFill>
                          <a:effectLst/>
                          <a:latin typeface="+mn-lt"/>
                        </a:rPr>
                        <a:t> </a:t>
                      </a:r>
                      <a:endParaRPr lang="en-GB" sz="1100" kern="1400">
                        <a:ln>
                          <a:noFill/>
                        </a:ln>
                        <a:solidFill>
                          <a:srgbClr val="000000"/>
                        </a:solidFill>
                        <a:effectLst/>
                        <a:latin typeface="+mn-lt"/>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E6CCE6"/>
                    </a:solidFill>
                  </a:tcPr>
                </a:tc>
                <a:tc>
                  <a:txBody>
                    <a:bodyPr/>
                    <a:lstStyle/>
                    <a:p>
                      <a:pPr marR="0" indent="0" algn="l" rtl="0">
                        <a:lnSpc>
                          <a:spcPct val="119000"/>
                        </a:lnSpc>
                        <a:spcBef>
                          <a:spcPts val="0"/>
                        </a:spcBef>
                        <a:spcAft>
                          <a:spcPts val="600"/>
                        </a:spcAft>
                      </a:pPr>
                      <a:r>
                        <a:rPr lang="en-GB" sz="1100" kern="1400">
                          <a:ln>
                            <a:noFill/>
                          </a:ln>
                          <a:solidFill>
                            <a:srgbClr val="000000"/>
                          </a:solidFill>
                          <a:effectLst/>
                          <a:latin typeface="+mn-lt"/>
                        </a:rPr>
                        <a:t>Jobstown Park</a:t>
                      </a: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rgbClr val="000000"/>
                          </a:solidFill>
                          <a:effectLst/>
                          <a:latin typeface="+mn-lt"/>
                        </a:rPr>
                        <a:t>13.34</a:t>
                      </a: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tc>
                  <a:txBody>
                    <a:bodyPr/>
                    <a:lstStyle/>
                    <a:p>
                      <a:pPr marR="0" indent="0" algn="l" rtl="0">
                        <a:lnSpc>
                          <a:spcPct val="119000"/>
                        </a:lnSpc>
                        <a:spcBef>
                          <a:spcPts val="0"/>
                        </a:spcBef>
                        <a:spcAft>
                          <a:spcPts val="600"/>
                        </a:spcAft>
                      </a:pPr>
                      <a:endParaRPr lang="en-GB" sz="500" kern="1400" dirty="0">
                        <a:ln>
                          <a:noFill/>
                        </a:ln>
                        <a:solidFill>
                          <a:srgbClr val="000000"/>
                        </a:solidFill>
                        <a:effectLst/>
                        <a:latin typeface="Cambria" panose="02040503050406030204" pitchFamily="18" charset="0"/>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761662685"/>
                  </a:ext>
                </a:extLst>
              </a:tr>
              <a:tr h="220151">
                <a:tc>
                  <a:txBody>
                    <a:bodyPr/>
                    <a:lstStyle/>
                    <a:p>
                      <a:pPr marR="0" indent="0" algn="l" rtl="0">
                        <a:lnSpc>
                          <a:spcPct val="119000"/>
                        </a:lnSpc>
                        <a:spcBef>
                          <a:spcPts val="0"/>
                        </a:spcBef>
                        <a:spcAft>
                          <a:spcPts val="600"/>
                        </a:spcAft>
                      </a:pPr>
                      <a:r>
                        <a:rPr lang="en-GB" sz="1100" b="1" kern="1400">
                          <a:ln>
                            <a:noFill/>
                          </a:ln>
                          <a:solidFill>
                            <a:srgbClr val="000000"/>
                          </a:solidFill>
                          <a:effectLst/>
                          <a:latin typeface="+mn-lt"/>
                        </a:rPr>
                        <a:t> </a:t>
                      </a:r>
                      <a:endParaRPr lang="en-GB" sz="1100" kern="1400">
                        <a:ln>
                          <a:noFill/>
                        </a:ln>
                        <a:solidFill>
                          <a:srgbClr val="000000"/>
                        </a:solidFill>
                        <a:effectLst/>
                        <a:latin typeface="+mn-lt"/>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E6CCE6"/>
                    </a:solidFill>
                  </a:tcPr>
                </a:tc>
                <a:tc>
                  <a:txBody>
                    <a:bodyPr/>
                    <a:lstStyle/>
                    <a:p>
                      <a:pPr marR="0" indent="0" algn="l" rtl="0">
                        <a:lnSpc>
                          <a:spcPct val="119000"/>
                        </a:lnSpc>
                        <a:spcBef>
                          <a:spcPts val="0"/>
                        </a:spcBef>
                        <a:spcAft>
                          <a:spcPts val="600"/>
                        </a:spcAft>
                      </a:pPr>
                      <a:r>
                        <a:rPr lang="en-GB" sz="1100" b="1" kern="1400">
                          <a:ln>
                            <a:noFill/>
                          </a:ln>
                          <a:solidFill>
                            <a:srgbClr val="000000"/>
                          </a:solidFill>
                          <a:effectLst/>
                          <a:latin typeface="+mn-lt"/>
                        </a:rPr>
                        <a:t>Totals</a:t>
                      </a:r>
                      <a:endParaRPr lang="en-GB" sz="1100" kern="1400">
                        <a:ln>
                          <a:noFill/>
                        </a:ln>
                        <a:solidFill>
                          <a:srgbClr val="000000"/>
                        </a:solidFill>
                        <a:effectLst/>
                        <a:latin typeface="+mn-lt"/>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E6CCE6"/>
                    </a:solidFill>
                  </a:tcPr>
                </a:tc>
                <a:tc>
                  <a:txBody>
                    <a:bodyPr/>
                    <a:lstStyle/>
                    <a:p>
                      <a:pPr marR="0" indent="0" algn="ctr" rtl="0">
                        <a:lnSpc>
                          <a:spcPct val="119000"/>
                        </a:lnSpc>
                        <a:spcBef>
                          <a:spcPts val="0"/>
                        </a:spcBef>
                        <a:spcAft>
                          <a:spcPts val="600"/>
                        </a:spcAft>
                      </a:pPr>
                      <a:r>
                        <a:rPr lang="en-GB" sz="1100" b="1" kern="1400">
                          <a:ln>
                            <a:noFill/>
                          </a:ln>
                          <a:solidFill>
                            <a:srgbClr val="000000"/>
                          </a:solidFill>
                          <a:effectLst/>
                          <a:latin typeface="+mn-lt"/>
                        </a:rPr>
                        <a:t>66.59</a:t>
                      </a:r>
                      <a:endParaRPr lang="en-GB" sz="1100" kern="1400">
                        <a:ln>
                          <a:noFill/>
                        </a:ln>
                        <a:solidFill>
                          <a:srgbClr val="000000"/>
                        </a:solidFill>
                        <a:effectLst/>
                        <a:latin typeface="+mn-lt"/>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E6CCE6"/>
                    </a:solidFill>
                  </a:tcPr>
                </a:tc>
                <a:tc>
                  <a:txBody>
                    <a:bodyPr/>
                    <a:lstStyle/>
                    <a:p>
                      <a:pPr marR="0" indent="0" algn="l" rtl="0">
                        <a:lnSpc>
                          <a:spcPct val="119000"/>
                        </a:lnSpc>
                        <a:spcBef>
                          <a:spcPts val="0"/>
                        </a:spcBef>
                        <a:spcAft>
                          <a:spcPts val="600"/>
                        </a:spcAft>
                      </a:pPr>
                      <a:endParaRPr lang="en-GB" sz="500" kern="1400">
                        <a:ln>
                          <a:noFill/>
                        </a:ln>
                        <a:solidFill>
                          <a:srgbClr val="000000"/>
                        </a:solidFill>
                        <a:effectLst/>
                        <a:latin typeface="Cambria" panose="02040503050406030204" pitchFamily="18" charset="0"/>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E6CCE6"/>
                    </a:solidFill>
                  </a:tcPr>
                </a:tc>
                <a:extLst>
                  <a:ext uri="{0D108BD9-81ED-4DB2-BD59-A6C34878D82A}">
                    <a16:rowId xmlns:a16="http://schemas.microsoft.com/office/drawing/2014/main" val="3431417132"/>
                  </a:ext>
                </a:extLst>
              </a:tr>
              <a:tr h="220151">
                <a:tc>
                  <a:txBody>
                    <a:bodyPr/>
                    <a:lstStyle/>
                    <a:p>
                      <a:pPr marR="0" indent="0" algn="l" rtl="0">
                        <a:lnSpc>
                          <a:spcPct val="119000"/>
                        </a:lnSpc>
                        <a:spcBef>
                          <a:spcPts val="0"/>
                        </a:spcBef>
                        <a:spcAft>
                          <a:spcPts val="600"/>
                        </a:spcAft>
                      </a:pPr>
                      <a:r>
                        <a:rPr lang="en-GB" sz="1100" b="1" kern="1400">
                          <a:ln>
                            <a:noFill/>
                          </a:ln>
                          <a:solidFill>
                            <a:srgbClr val="000000"/>
                          </a:solidFill>
                          <a:effectLst/>
                          <a:latin typeface="+mn-lt"/>
                        </a:rPr>
                        <a:t>Small Parks</a:t>
                      </a:r>
                      <a:endParaRPr lang="en-GB" sz="1100" kern="1400">
                        <a:ln>
                          <a:noFill/>
                        </a:ln>
                        <a:solidFill>
                          <a:srgbClr val="000000"/>
                        </a:solidFill>
                        <a:effectLst/>
                        <a:latin typeface="+mn-lt"/>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E6CCE6"/>
                    </a:solidFill>
                  </a:tcPr>
                </a:tc>
                <a:tc>
                  <a:txBody>
                    <a:bodyPr/>
                    <a:lstStyle/>
                    <a:p>
                      <a:pPr marR="0" indent="0" algn="l" rtl="0">
                        <a:lnSpc>
                          <a:spcPct val="119000"/>
                        </a:lnSpc>
                        <a:spcBef>
                          <a:spcPts val="0"/>
                        </a:spcBef>
                        <a:spcAft>
                          <a:spcPts val="600"/>
                        </a:spcAft>
                      </a:pPr>
                      <a:r>
                        <a:rPr lang="en-GB" sz="1100" kern="1400">
                          <a:ln>
                            <a:noFill/>
                          </a:ln>
                          <a:solidFill>
                            <a:srgbClr val="000000"/>
                          </a:solidFill>
                          <a:effectLst/>
                          <a:latin typeface="+mn-lt"/>
                        </a:rPr>
                        <a:t>Tymonville Park</a:t>
                      </a: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rgbClr val="000000"/>
                          </a:solidFill>
                          <a:effectLst/>
                          <a:latin typeface="+mn-lt"/>
                        </a:rPr>
                        <a:t>1.73</a:t>
                      </a: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tc>
                  <a:txBody>
                    <a:bodyPr/>
                    <a:lstStyle/>
                    <a:p>
                      <a:pPr marR="0" indent="0" algn="l" rtl="0">
                        <a:lnSpc>
                          <a:spcPct val="119000"/>
                        </a:lnSpc>
                        <a:spcBef>
                          <a:spcPts val="0"/>
                        </a:spcBef>
                        <a:spcAft>
                          <a:spcPts val="600"/>
                        </a:spcAft>
                      </a:pPr>
                      <a:endParaRPr lang="en-GB" sz="500" kern="1400" dirty="0">
                        <a:ln>
                          <a:noFill/>
                        </a:ln>
                        <a:solidFill>
                          <a:srgbClr val="000000"/>
                        </a:solidFill>
                        <a:effectLst/>
                        <a:latin typeface="Cambria" panose="02040503050406030204" pitchFamily="18" charset="0"/>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3503981398"/>
                  </a:ext>
                </a:extLst>
              </a:tr>
              <a:tr h="220151">
                <a:tc>
                  <a:txBody>
                    <a:bodyPr/>
                    <a:lstStyle/>
                    <a:p>
                      <a:pPr marR="0" indent="0" algn="l" rtl="0">
                        <a:lnSpc>
                          <a:spcPct val="119000"/>
                        </a:lnSpc>
                        <a:spcBef>
                          <a:spcPts val="0"/>
                        </a:spcBef>
                        <a:spcAft>
                          <a:spcPts val="600"/>
                        </a:spcAft>
                      </a:pPr>
                      <a:r>
                        <a:rPr lang="en-GB" sz="1100" b="1" kern="1400">
                          <a:ln>
                            <a:noFill/>
                          </a:ln>
                          <a:solidFill>
                            <a:srgbClr val="000000"/>
                          </a:solidFill>
                          <a:effectLst/>
                          <a:latin typeface="+mn-lt"/>
                        </a:rPr>
                        <a:t> </a:t>
                      </a:r>
                      <a:endParaRPr lang="en-GB" sz="1100" kern="1400">
                        <a:ln>
                          <a:noFill/>
                        </a:ln>
                        <a:solidFill>
                          <a:srgbClr val="000000"/>
                        </a:solidFill>
                        <a:effectLst/>
                        <a:latin typeface="+mn-lt"/>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E6CCE6"/>
                    </a:solidFill>
                  </a:tcPr>
                </a:tc>
                <a:tc>
                  <a:txBody>
                    <a:bodyPr/>
                    <a:lstStyle/>
                    <a:p>
                      <a:pPr marR="0" indent="0" algn="l" rtl="0">
                        <a:lnSpc>
                          <a:spcPct val="119000"/>
                        </a:lnSpc>
                        <a:spcBef>
                          <a:spcPts val="0"/>
                        </a:spcBef>
                        <a:spcAft>
                          <a:spcPts val="600"/>
                        </a:spcAft>
                      </a:pPr>
                      <a:r>
                        <a:rPr lang="en-GB" sz="1100" kern="1400">
                          <a:ln>
                            <a:noFill/>
                          </a:ln>
                          <a:solidFill>
                            <a:srgbClr val="000000"/>
                          </a:solidFill>
                          <a:effectLst/>
                          <a:latin typeface="+mn-lt"/>
                        </a:rPr>
                        <a:t>West Park</a:t>
                      </a: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rgbClr val="000000"/>
                          </a:solidFill>
                          <a:effectLst/>
                          <a:latin typeface="+mn-lt"/>
                        </a:rPr>
                        <a:t>1.42</a:t>
                      </a: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tc>
                  <a:txBody>
                    <a:bodyPr/>
                    <a:lstStyle/>
                    <a:p>
                      <a:pPr marR="0" indent="0" algn="l" rtl="0">
                        <a:lnSpc>
                          <a:spcPct val="119000"/>
                        </a:lnSpc>
                        <a:spcBef>
                          <a:spcPts val="0"/>
                        </a:spcBef>
                        <a:spcAft>
                          <a:spcPts val="600"/>
                        </a:spcAft>
                      </a:pPr>
                      <a:endParaRPr lang="en-GB" sz="500" kern="1400" dirty="0">
                        <a:ln>
                          <a:noFill/>
                        </a:ln>
                        <a:solidFill>
                          <a:srgbClr val="000000"/>
                        </a:solidFill>
                        <a:effectLst/>
                        <a:latin typeface="Cambria" panose="02040503050406030204" pitchFamily="18" charset="0"/>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756017980"/>
                  </a:ext>
                </a:extLst>
              </a:tr>
              <a:tr h="220151">
                <a:tc>
                  <a:txBody>
                    <a:bodyPr/>
                    <a:lstStyle/>
                    <a:p>
                      <a:pPr marR="0" indent="0" algn="l" rtl="0">
                        <a:lnSpc>
                          <a:spcPct val="119000"/>
                        </a:lnSpc>
                        <a:spcBef>
                          <a:spcPts val="0"/>
                        </a:spcBef>
                        <a:spcAft>
                          <a:spcPts val="600"/>
                        </a:spcAft>
                      </a:pPr>
                      <a:r>
                        <a:rPr lang="en-GB" sz="1100" b="1" kern="1400">
                          <a:ln>
                            <a:noFill/>
                          </a:ln>
                          <a:solidFill>
                            <a:srgbClr val="000000"/>
                          </a:solidFill>
                          <a:effectLst/>
                          <a:latin typeface="+mn-lt"/>
                        </a:rPr>
                        <a:t> </a:t>
                      </a:r>
                      <a:endParaRPr lang="en-GB" sz="1100" kern="1400">
                        <a:ln>
                          <a:noFill/>
                        </a:ln>
                        <a:solidFill>
                          <a:srgbClr val="000000"/>
                        </a:solidFill>
                        <a:effectLst/>
                        <a:latin typeface="+mn-lt"/>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E6CCE6"/>
                    </a:solidFill>
                  </a:tcPr>
                </a:tc>
                <a:tc>
                  <a:txBody>
                    <a:bodyPr/>
                    <a:lstStyle/>
                    <a:p>
                      <a:pPr marR="0" indent="0" algn="l" rtl="0">
                        <a:lnSpc>
                          <a:spcPct val="119000"/>
                        </a:lnSpc>
                        <a:spcBef>
                          <a:spcPts val="0"/>
                        </a:spcBef>
                        <a:spcAft>
                          <a:spcPts val="600"/>
                        </a:spcAft>
                      </a:pPr>
                      <a:r>
                        <a:rPr lang="en-GB" sz="1100" kern="1400">
                          <a:ln>
                            <a:noFill/>
                          </a:ln>
                          <a:solidFill>
                            <a:srgbClr val="000000"/>
                          </a:solidFill>
                          <a:effectLst/>
                          <a:latin typeface="+mn-lt"/>
                        </a:rPr>
                        <a:t>Brookview Park</a:t>
                      </a: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mn-lt"/>
                        </a:rPr>
                        <a:t>1.40</a:t>
                      </a: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tc>
                  <a:txBody>
                    <a:bodyPr/>
                    <a:lstStyle/>
                    <a:p>
                      <a:pPr marR="0" indent="0" algn="l" rtl="0">
                        <a:lnSpc>
                          <a:spcPct val="119000"/>
                        </a:lnSpc>
                        <a:spcBef>
                          <a:spcPts val="0"/>
                        </a:spcBef>
                        <a:spcAft>
                          <a:spcPts val="600"/>
                        </a:spcAft>
                      </a:pPr>
                      <a:endParaRPr lang="en-GB" sz="500" kern="1400" dirty="0">
                        <a:ln>
                          <a:noFill/>
                        </a:ln>
                        <a:solidFill>
                          <a:srgbClr val="000000"/>
                        </a:solidFill>
                        <a:effectLst/>
                        <a:latin typeface="Cambria" panose="02040503050406030204" pitchFamily="18" charset="0"/>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383533030"/>
                  </a:ext>
                </a:extLst>
              </a:tr>
              <a:tr h="220151">
                <a:tc>
                  <a:txBody>
                    <a:bodyPr/>
                    <a:lstStyle/>
                    <a:p>
                      <a:pPr marR="0" indent="0" algn="l" rtl="0">
                        <a:lnSpc>
                          <a:spcPct val="119000"/>
                        </a:lnSpc>
                        <a:spcBef>
                          <a:spcPts val="0"/>
                        </a:spcBef>
                        <a:spcAft>
                          <a:spcPts val="600"/>
                        </a:spcAft>
                      </a:pPr>
                      <a:r>
                        <a:rPr lang="en-GB" sz="1100" b="1" kern="1400">
                          <a:ln>
                            <a:noFill/>
                          </a:ln>
                          <a:solidFill>
                            <a:srgbClr val="000000"/>
                          </a:solidFill>
                          <a:effectLst/>
                          <a:latin typeface="+mn-lt"/>
                        </a:rPr>
                        <a:t> </a:t>
                      </a:r>
                      <a:endParaRPr lang="en-GB" sz="1100" kern="1400">
                        <a:ln>
                          <a:noFill/>
                        </a:ln>
                        <a:solidFill>
                          <a:srgbClr val="000000"/>
                        </a:solidFill>
                        <a:effectLst/>
                        <a:latin typeface="+mn-lt"/>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E6CCE6"/>
                    </a:solidFill>
                  </a:tcPr>
                </a:tc>
                <a:tc>
                  <a:txBody>
                    <a:bodyPr/>
                    <a:lstStyle/>
                    <a:p>
                      <a:pPr marR="0" indent="0" algn="l" rtl="0">
                        <a:lnSpc>
                          <a:spcPct val="119000"/>
                        </a:lnSpc>
                        <a:spcBef>
                          <a:spcPts val="0"/>
                        </a:spcBef>
                        <a:spcAft>
                          <a:spcPts val="600"/>
                        </a:spcAft>
                      </a:pPr>
                      <a:r>
                        <a:rPr lang="en-GB" sz="1100" kern="1400">
                          <a:ln>
                            <a:noFill/>
                          </a:ln>
                          <a:solidFill>
                            <a:srgbClr val="000000"/>
                          </a:solidFill>
                          <a:effectLst/>
                          <a:latin typeface="+mn-lt"/>
                        </a:rPr>
                        <a:t>Brady’s Field</a:t>
                      </a: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rgbClr val="000000"/>
                          </a:solidFill>
                          <a:effectLst/>
                          <a:latin typeface="+mn-lt"/>
                        </a:rPr>
                        <a:t>1.91</a:t>
                      </a: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tc>
                  <a:txBody>
                    <a:bodyPr/>
                    <a:lstStyle/>
                    <a:p>
                      <a:pPr marR="0" indent="0" algn="l" rtl="0">
                        <a:lnSpc>
                          <a:spcPct val="119000"/>
                        </a:lnSpc>
                        <a:spcBef>
                          <a:spcPts val="0"/>
                        </a:spcBef>
                        <a:spcAft>
                          <a:spcPts val="600"/>
                        </a:spcAft>
                      </a:pPr>
                      <a:endParaRPr lang="en-GB" sz="500" kern="1400" dirty="0">
                        <a:ln>
                          <a:noFill/>
                        </a:ln>
                        <a:solidFill>
                          <a:srgbClr val="000000"/>
                        </a:solidFill>
                        <a:effectLst/>
                        <a:latin typeface="Cambria" panose="02040503050406030204" pitchFamily="18" charset="0"/>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30631084"/>
                  </a:ext>
                </a:extLst>
              </a:tr>
              <a:tr h="220151">
                <a:tc>
                  <a:txBody>
                    <a:bodyPr/>
                    <a:lstStyle/>
                    <a:p>
                      <a:pPr marR="0" indent="0" algn="l" rtl="0">
                        <a:lnSpc>
                          <a:spcPct val="119000"/>
                        </a:lnSpc>
                        <a:spcBef>
                          <a:spcPts val="0"/>
                        </a:spcBef>
                        <a:spcAft>
                          <a:spcPts val="600"/>
                        </a:spcAft>
                      </a:pPr>
                      <a:r>
                        <a:rPr lang="en-GB" sz="1100" b="1" kern="1400">
                          <a:ln>
                            <a:noFill/>
                          </a:ln>
                          <a:solidFill>
                            <a:srgbClr val="000000"/>
                          </a:solidFill>
                          <a:effectLst/>
                          <a:latin typeface="+mn-lt"/>
                        </a:rPr>
                        <a:t> </a:t>
                      </a:r>
                      <a:endParaRPr lang="en-GB" sz="1100" kern="1400">
                        <a:ln>
                          <a:noFill/>
                        </a:ln>
                        <a:solidFill>
                          <a:srgbClr val="000000"/>
                        </a:solidFill>
                        <a:effectLst/>
                        <a:latin typeface="+mn-lt"/>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E6CCE6"/>
                    </a:solidFill>
                  </a:tcPr>
                </a:tc>
                <a:tc>
                  <a:txBody>
                    <a:bodyPr/>
                    <a:lstStyle/>
                    <a:p>
                      <a:pPr marR="0" indent="0" algn="l" rtl="0">
                        <a:lnSpc>
                          <a:spcPct val="119000"/>
                        </a:lnSpc>
                        <a:spcBef>
                          <a:spcPts val="0"/>
                        </a:spcBef>
                        <a:spcAft>
                          <a:spcPts val="600"/>
                        </a:spcAft>
                      </a:pPr>
                      <a:r>
                        <a:rPr lang="en-GB" sz="1100" b="1" kern="1400">
                          <a:ln>
                            <a:noFill/>
                          </a:ln>
                          <a:solidFill>
                            <a:srgbClr val="000000"/>
                          </a:solidFill>
                          <a:effectLst/>
                          <a:latin typeface="+mn-lt"/>
                        </a:rPr>
                        <a:t>Totals</a:t>
                      </a:r>
                      <a:endParaRPr lang="en-GB" sz="1100" kern="1400">
                        <a:ln>
                          <a:noFill/>
                        </a:ln>
                        <a:solidFill>
                          <a:srgbClr val="000000"/>
                        </a:solidFill>
                        <a:effectLst/>
                        <a:latin typeface="+mn-lt"/>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E6CCE6"/>
                    </a:solidFill>
                  </a:tcPr>
                </a:tc>
                <a:tc>
                  <a:txBody>
                    <a:bodyPr/>
                    <a:lstStyle/>
                    <a:p>
                      <a:pPr marR="0" indent="0" algn="ctr" rtl="0">
                        <a:lnSpc>
                          <a:spcPct val="119000"/>
                        </a:lnSpc>
                        <a:spcBef>
                          <a:spcPts val="0"/>
                        </a:spcBef>
                        <a:spcAft>
                          <a:spcPts val="600"/>
                        </a:spcAft>
                      </a:pPr>
                      <a:r>
                        <a:rPr lang="en-GB" sz="1100" b="1" kern="1400">
                          <a:ln>
                            <a:noFill/>
                          </a:ln>
                          <a:solidFill>
                            <a:srgbClr val="000000"/>
                          </a:solidFill>
                          <a:effectLst/>
                          <a:latin typeface="+mn-lt"/>
                        </a:rPr>
                        <a:t>6.46</a:t>
                      </a:r>
                      <a:endParaRPr lang="en-GB" sz="1100" kern="1400">
                        <a:ln>
                          <a:noFill/>
                        </a:ln>
                        <a:solidFill>
                          <a:srgbClr val="000000"/>
                        </a:solidFill>
                        <a:effectLst/>
                        <a:latin typeface="+mn-lt"/>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E6CCE6"/>
                    </a:solidFill>
                  </a:tcPr>
                </a:tc>
                <a:tc>
                  <a:txBody>
                    <a:bodyPr/>
                    <a:lstStyle/>
                    <a:p>
                      <a:pPr marR="0" indent="0" algn="l" rtl="0">
                        <a:lnSpc>
                          <a:spcPct val="119000"/>
                        </a:lnSpc>
                        <a:spcBef>
                          <a:spcPts val="0"/>
                        </a:spcBef>
                        <a:spcAft>
                          <a:spcPts val="600"/>
                        </a:spcAft>
                      </a:pPr>
                      <a:endParaRPr lang="en-GB" sz="500" kern="1400" dirty="0">
                        <a:ln>
                          <a:noFill/>
                        </a:ln>
                        <a:solidFill>
                          <a:srgbClr val="000000"/>
                        </a:solidFill>
                        <a:effectLst/>
                        <a:latin typeface="Cambria" panose="02040503050406030204" pitchFamily="18" charset="0"/>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E6CCE6"/>
                    </a:solidFill>
                  </a:tcPr>
                </a:tc>
                <a:extLst>
                  <a:ext uri="{0D108BD9-81ED-4DB2-BD59-A6C34878D82A}">
                    <a16:rowId xmlns:a16="http://schemas.microsoft.com/office/drawing/2014/main" val="255963113"/>
                  </a:ext>
                </a:extLst>
              </a:tr>
              <a:tr h="336659">
                <a:tc>
                  <a:txBody>
                    <a:bodyPr/>
                    <a:lstStyle/>
                    <a:p>
                      <a:pPr marR="0" indent="0" algn="l" rtl="0">
                        <a:lnSpc>
                          <a:spcPct val="119000"/>
                        </a:lnSpc>
                        <a:spcBef>
                          <a:spcPts val="0"/>
                        </a:spcBef>
                        <a:spcAft>
                          <a:spcPts val="600"/>
                        </a:spcAft>
                      </a:pPr>
                      <a:r>
                        <a:rPr lang="en-GB" sz="1100" b="1" kern="1400">
                          <a:ln>
                            <a:noFill/>
                          </a:ln>
                          <a:solidFill>
                            <a:srgbClr val="000000"/>
                          </a:solidFill>
                          <a:effectLst/>
                          <a:latin typeface="+mn-lt"/>
                        </a:rPr>
                        <a:t>Amenity Green Space</a:t>
                      </a:r>
                      <a:endParaRPr lang="en-GB" sz="1100" kern="1400">
                        <a:ln>
                          <a:noFill/>
                        </a:ln>
                        <a:solidFill>
                          <a:srgbClr val="000000"/>
                        </a:solidFill>
                        <a:effectLst/>
                        <a:latin typeface="+mn-lt"/>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E6CCE6"/>
                    </a:solidFill>
                  </a:tcPr>
                </a:tc>
                <a:tc>
                  <a:txBody>
                    <a:bodyPr/>
                    <a:lstStyle/>
                    <a:p>
                      <a:pPr marR="0" indent="0" algn="l" rtl="0">
                        <a:lnSpc>
                          <a:spcPct val="119000"/>
                        </a:lnSpc>
                        <a:spcBef>
                          <a:spcPts val="0"/>
                        </a:spcBef>
                        <a:spcAft>
                          <a:spcPts val="600"/>
                        </a:spcAft>
                      </a:pPr>
                      <a:r>
                        <a:rPr lang="en-GB" sz="1100" b="1" kern="1400">
                          <a:ln>
                            <a:noFill/>
                          </a:ln>
                          <a:solidFill>
                            <a:srgbClr val="000000"/>
                          </a:solidFill>
                          <a:effectLst/>
                          <a:latin typeface="+mn-lt"/>
                        </a:rPr>
                        <a:t>Various</a:t>
                      </a:r>
                      <a:endParaRPr lang="en-GB" sz="1100" kern="1400">
                        <a:ln>
                          <a:noFill/>
                        </a:ln>
                        <a:solidFill>
                          <a:srgbClr val="000000"/>
                        </a:solidFill>
                        <a:effectLst/>
                        <a:latin typeface="+mn-lt"/>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E6CCE6"/>
                    </a:solidFill>
                  </a:tcPr>
                </a:tc>
                <a:tc>
                  <a:txBody>
                    <a:bodyPr/>
                    <a:lstStyle/>
                    <a:p>
                      <a:pPr marR="0" indent="0" algn="ctr" rtl="0">
                        <a:lnSpc>
                          <a:spcPct val="119000"/>
                        </a:lnSpc>
                        <a:spcBef>
                          <a:spcPts val="0"/>
                        </a:spcBef>
                        <a:spcAft>
                          <a:spcPts val="600"/>
                        </a:spcAft>
                      </a:pPr>
                      <a:r>
                        <a:rPr lang="en-GB" sz="1100" b="1" kern="1400">
                          <a:ln>
                            <a:noFill/>
                          </a:ln>
                          <a:solidFill>
                            <a:srgbClr val="000000"/>
                          </a:solidFill>
                          <a:effectLst/>
                          <a:latin typeface="+mn-lt"/>
                        </a:rPr>
                        <a:t>118.72</a:t>
                      </a:r>
                      <a:endParaRPr lang="en-GB" sz="1100" kern="1400">
                        <a:ln>
                          <a:noFill/>
                        </a:ln>
                        <a:solidFill>
                          <a:srgbClr val="000000"/>
                        </a:solidFill>
                        <a:effectLst/>
                        <a:latin typeface="+mn-lt"/>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E6CCE6"/>
                    </a:solidFill>
                  </a:tcPr>
                </a:tc>
                <a:tc>
                  <a:txBody>
                    <a:bodyPr/>
                    <a:lstStyle/>
                    <a:p>
                      <a:pPr marR="0" indent="0" algn="l" rtl="0">
                        <a:lnSpc>
                          <a:spcPct val="119000"/>
                        </a:lnSpc>
                        <a:spcBef>
                          <a:spcPts val="0"/>
                        </a:spcBef>
                        <a:spcAft>
                          <a:spcPts val="600"/>
                        </a:spcAft>
                      </a:pPr>
                      <a:endParaRPr lang="en-GB" sz="500" kern="1400" dirty="0">
                        <a:ln>
                          <a:noFill/>
                        </a:ln>
                        <a:solidFill>
                          <a:srgbClr val="000000"/>
                        </a:solidFill>
                        <a:effectLst/>
                        <a:latin typeface="Cambria" panose="02040503050406030204" pitchFamily="18" charset="0"/>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E6CCE6"/>
                    </a:solidFill>
                  </a:tcPr>
                </a:tc>
                <a:extLst>
                  <a:ext uri="{0D108BD9-81ED-4DB2-BD59-A6C34878D82A}">
                    <a16:rowId xmlns:a16="http://schemas.microsoft.com/office/drawing/2014/main" val="2105920474"/>
                  </a:ext>
                </a:extLst>
              </a:tr>
              <a:tr h="336659">
                <a:tc>
                  <a:txBody>
                    <a:bodyPr/>
                    <a:lstStyle/>
                    <a:p>
                      <a:pPr marR="0" indent="0" algn="l" rtl="0">
                        <a:lnSpc>
                          <a:spcPct val="119000"/>
                        </a:lnSpc>
                        <a:spcBef>
                          <a:spcPts val="0"/>
                        </a:spcBef>
                        <a:spcAft>
                          <a:spcPts val="600"/>
                        </a:spcAft>
                      </a:pPr>
                      <a:r>
                        <a:rPr lang="en-GB" sz="1100" b="1" kern="1400">
                          <a:ln>
                            <a:noFill/>
                          </a:ln>
                          <a:solidFill>
                            <a:srgbClr val="000000"/>
                          </a:solidFill>
                          <a:effectLst/>
                          <a:latin typeface="+mn-lt"/>
                        </a:rPr>
                        <a:t>Natural/semi-natural</a:t>
                      </a:r>
                      <a:endParaRPr lang="en-GB" sz="1100" kern="1400">
                        <a:ln>
                          <a:noFill/>
                        </a:ln>
                        <a:solidFill>
                          <a:srgbClr val="000000"/>
                        </a:solidFill>
                        <a:effectLst/>
                        <a:latin typeface="+mn-lt"/>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E6CCE6"/>
                    </a:solidFill>
                  </a:tcPr>
                </a:tc>
                <a:tc>
                  <a:txBody>
                    <a:bodyPr/>
                    <a:lstStyle/>
                    <a:p>
                      <a:pPr marR="0" indent="0" algn="l" rtl="0">
                        <a:lnSpc>
                          <a:spcPct val="119000"/>
                        </a:lnSpc>
                        <a:spcBef>
                          <a:spcPts val="0"/>
                        </a:spcBef>
                        <a:spcAft>
                          <a:spcPts val="600"/>
                        </a:spcAft>
                      </a:pPr>
                      <a:r>
                        <a:rPr lang="en-GB" sz="1100" b="1" kern="1400">
                          <a:ln>
                            <a:noFill/>
                          </a:ln>
                          <a:solidFill>
                            <a:srgbClr val="000000"/>
                          </a:solidFill>
                          <a:effectLst/>
                          <a:latin typeface="+mn-lt"/>
                        </a:rPr>
                        <a:t>Various</a:t>
                      </a:r>
                      <a:endParaRPr lang="en-GB" sz="1100" kern="1400">
                        <a:ln>
                          <a:noFill/>
                        </a:ln>
                        <a:solidFill>
                          <a:srgbClr val="000000"/>
                        </a:solidFill>
                        <a:effectLst/>
                        <a:latin typeface="+mn-lt"/>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E6CCE6"/>
                    </a:solidFill>
                  </a:tcPr>
                </a:tc>
                <a:tc>
                  <a:txBody>
                    <a:bodyPr/>
                    <a:lstStyle/>
                    <a:p>
                      <a:pPr marR="0" indent="0" algn="ctr" rtl="0">
                        <a:lnSpc>
                          <a:spcPct val="119000"/>
                        </a:lnSpc>
                        <a:spcBef>
                          <a:spcPts val="0"/>
                        </a:spcBef>
                        <a:spcAft>
                          <a:spcPts val="600"/>
                        </a:spcAft>
                      </a:pPr>
                      <a:r>
                        <a:rPr lang="en-GB" sz="1100" b="1" kern="1400" dirty="0">
                          <a:ln>
                            <a:noFill/>
                          </a:ln>
                          <a:solidFill>
                            <a:srgbClr val="000000"/>
                          </a:solidFill>
                          <a:effectLst/>
                          <a:latin typeface="+mn-lt"/>
                        </a:rPr>
                        <a:t>92.90</a:t>
                      </a:r>
                      <a:endParaRPr lang="en-GB" sz="1100" kern="1400" dirty="0">
                        <a:ln>
                          <a:noFill/>
                        </a:ln>
                        <a:solidFill>
                          <a:srgbClr val="000000"/>
                        </a:solidFill>
                        <a:effectLst/>
                        <a:latin typeface="+mn-lt"/>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E6CCE6"/>
                    </a:solidFill>
                  </a:tcPr>
                </a:tc>
                <a:tc>
                  <a:txBody>
                    <a:bodyPr/>
                    <a:lstStyle/>
                    <a:p>
                      <a:pPr marR="0" indent="0" algn="l" rtl="0">
                        <a:lnSpc>
                          <a:spcPct val="119000"/>
                        </a:lnSpc>
                        <a:spcBef>
                          <a:spcPts val="0"/>
                        </a:spcBef>
                        <a:spcAft>
                          <a:spcPts val="600"/>
                        </a:spcAft>
                      </a:pPr>
                      <a:endParaRPr lang="en-GB" sz="500" kern="1400" dirty="0">
                        <a:ln>
                          <a:noFill/>
                        </a:ln>
                        <a:solidFill>
                          <a:srgbClr val="000000"/>
                        </a:solidFill>
                        <a:effectLst/>
                        <a:latin typeface="Cambria" panose="02040503050406030204" pitchFamily="18" charset="0"/>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E6CCE6"/>
                    </a:solidFill>
                  </a:tcPr>
                </a:tc>
                <a:extLst>
                  <a:ext uri="{0D108BD9-81ED-4DB2-BD59-A6C34878D82A}">
                    <a16:rowId xmlns:a16="http://schemas.microsoft.com/office/drawing/2014/main" val="1515530969"/>
                  </a:ext>
                </a:extLst>
              </a:tr>
              <a:tr h="220151">
                <a:tc>
                  <a:txBody>
                    <a:bodyPr/>
                    <a:lstStyle/>
                    <a:p>
                      <a:pPr marR="0" indent="0" algn="l" rtl="0">
                        <a:lnSpc>
                          <a:spcPct val="119000"/>
                        </a:lnSpc>
                        <a:spcBef>
                          <a:spcPts val="0"/>
                        </a:spcBef>
                        <a:spcAft>
                          <a:spcPts val="600"/>
                        </a:spcAft>
                      </a:pPr>
                      <a:endParaRPr lang="en-GB" sz="1100" kern="1400" dirty="0">
                        <a:ln>
                          <a:noFill/>
                        </a:ln>
                        <a:solidFill>
                          <a:srgbClr val="000000"/>
                        </a:solidFill>
                        <a:effectLst/>
                        <a:latin typeface="+mn-lt"/>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E6CCE6"/>
                    </a:solidFill>
                  </a:tcPr>
                </a:tc>
                <a:tc>
                  <a:txBody>
                    <a:bodyPr/>
                    <a:lstStyle/>
                    <a:p>
                      <a:pPr marR="0" indent="0" algn="l" rtl="0">
                        <a:lnSpc>
                          <a:spcPct val="119000"/>
                        </a:lnSpc>
                        <a:spcBef>
                          <a:spcPts val="0"/>
                        </a:spcBef>
                        <a:spcAft>
                          <a:spcPts val="600"/>
                        </a:spcAft>
                      </a:pPr>
                      <a:endParaRPr lang="en-GB" sz="1100" kern="1400" dirty="0">
                        <a:ln>
                          <a:noFill/>
                        </a:ln>
                        <a:solidFill>
                          <a:srgbClr val="000000"/>
                        </a:solidFill>
                        <a:effectLst/>
                        <a:latin typeface="+mn-lt"/>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E6CCE6"/>
                    </a:solidFill>
                  </a:tcPr>
                </a:tc>
                <a:tc>
                  <a:txBody>
                    <a:bodyPr/>
                    <a:lstStyle/>
                    <a:p>
                      <a:pPr marR="0" indent="0" algn="ctr" rtl="0">
                        <a:lnSpc>
                          <a:spcPct val="119000"/>
                        </a:lnSpc>
                        <a:spcBef>
                          <a:spcPts val="0"/>
                        </a:spcBef>
                        <a:spcAft>
                          <a:spcPts val="600"/>
                        </a:spcAft>
                      </a:pPr>
                      <a:endParaRPr lang="en-GB" sz="1100" kern="1400" dirty="0">
                        <a:ln>
                          <a:noFill/>
                        </a:ln>
                        <a:solidFill>
                          <a:srgbClr val="000000"/>
                        </a:solidFill>
                        <a:effectLst/>
                        <a:latin typeface="+mn-lt"/>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E6CCE6"/>
                    </a:solidFill>
                  </a:tcPr>
                </a:tc>
                <a:tc>
                  <a:txBody>
                    <a:bodyPr/>
                    <a:lstStyle/>
                    <a:p>
                      <a:pPr marR="0" indent="0" algn="l" rtl="0">
                        <a:lnSpc>
                          <a:spcPct val="119000"/>
                        </a:lnSpc>
                        <a:spcBef>
                          <a:spcPts val="0"/>
                        </a:spcBef>
                        <a:spcAft>
                          <a:spcPts val="600"/>
                        </a:spcAft>
                      </a:pPr>
                      <a:endParaRPr lang="en-GB" sz="500" kern="1400" dirty="0">
                        <a:ln>
                          <a:noFill/>
                        </a:ln>
                        <a:solidFill>
                          <a:srgbClr val="000000"/>
                        </a:solidFill>
                        <a:effectLst/>
                        <a:latin typeface="Cambria" panose="02040503050406030204" pitchFamily="18" charset="0"/>
                      </a:endParaRPr>
                    </a:p>
                  </a:txBody>
                  <a:tcPr marL="20932" marR="20932" marT="20932" marB="20932">
                    <a:lnL w="3175" cap="flat" cmpd="sng" algn="ctr">
                      <a:solidFill>
                        <a:srgbClr val="7F7F7F"/>
                      </a:solidFill>
                      <a:prstDash val="solid"/>
                      <a:round/>
                      <a:headEnd type="none" w="med" len="med"/>
                      <a:tailEnd type="none" w="med" len="med"/>
                    </a:lnL>
                    <a:lnR w="3175" cap="flat" cmpd="sng" algn="ctr">
                      <a:solidFill>
                        <a:srgbClr val="7F7F7F"/>
                      </a:solidFill>
                      <a:prstDash val="solid"/>
                      <a:round/>
                      <a:headEnd type="none" w="med" len="med"/>
                      <a:tailEnd type="none" w="med" len="med"/>
                    </a:lnR>
                    <a:lnT w="3175" cap="flat" cmpd="sng" algn="ctr">
                      <a:solidFill>
                        <a:srgbClr val="7F7F7F"/>
                      </a:solidFill>
                      <a:prstDash val="solid"/>
                      <a:round/>
                      <a:headEnd type="none" w="med" len="med"/>
                      <a:tailEnd type="none" w="med" len="med"/>
                    </a:lnT>
                    <a:lnB w="3175" cap="flat" cmpd="sng" algn="ctr">
                      <a:solidFill>
                        <a:srgbClr val="7F7F7F"/>
                      </a:solidFill>
                      <a:prstDash val="solid"/>
                      <a:round/>
                      <a:headEnd type="none" w="med" len="med"/>
                      <a:tailEnd type="none" w="med" len="med"/>
                    </a:lnB>
                    <a:solidFill>
                      <a:srgbClr val="E6CCE6"/>
                    </a:solidFill>
                  </a:tcPr>
                </a:tc>
                <a:extLst>
                  <a:ext uri="{0D108BD9-81ED-4DB2-BD59-A6C34878D82A}">
                    <a16:rowId xmlns:a16="http://schemas.microsoft.com/office/drawing/2014/main" val="1178930115"/>
                  </a:ext>
                </a:extLst>
              </a:tr>
            </a:tbl>
          </a:graphicData>
        </a:graphic>
      </p:graphicFrame>
      <p:sp>
        <p:nvSpPr>
          <p:cNvPr id="12" name="Control 1">
            <a:extLst>
              <a:ext uri="{FF2B5EF4-FFF2-40B4-BE49-F238E27FC236}">
                <a16:creationId xmlns:a16="http://schemas.microsoft.com/office/drawing/2014/main" id="{5849CF58-7D0A-40F6-A027-2072117C26CD}"/>
              </a:ext>
            </a:extLst>
          </p:cNvPr>
          <p:cNvSpPr>
            <a:spLocks noChangeArrowheads="1" noChangeShapeType="1"/>
          </p:cNvSpPr>
          <p:nvPr/>
        </p:nvSpPr>
        <p:spPr bwMode="auto">
          <a:xfrm>
            <a:off x="15436010" y="4092069"/>
            <a:ext cx="6246911" cy="791273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Tree>
    <p:extLst>
      <p:ext uri="{BB962C8B-B14F-4D97-AF65-F5344CB8AC3E}">
        <p14:creationId xmlns:p14="http://schemas.microsoft.com/office/powerpoint/2010/main" val="11399504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87E7A0-BA6D-410D-8130-AF82A4D40BA1}"/>
              </a:ext>
            </a:extLst>
          </p:cNvPr>
          <p:cNvSpPr>
            <a:spLocks noGrp="1"/>
          </p:cNvSpPr>
          <p:nvPr>
            <p:ph idx="1"/>
          </p:nvPr>
        </p:nvSpPr>
        <p:spPr>
          <a:xfrm>
            <a:off x="5862565" y="718285"/>
            <a:ext cx="4708122" cy="669480"/>
          </a:xfrm>
        </p:spPr>
        <p:txBody>
          <a:bodyPr>
            <a:normAutofit fontScale="92500" lnSpcReduction="20000"/>
          </a:bodyPr>
          <a:lstStyle/>
          <a:p>
            <a:pPr marL="457200" lvl="1" indent="0">
              <a:buNone/>
            </a:pPr>
            <a:r>
              <a:rPr lang="en-GB" dirty="0">
                <a:solidFill>
                  <a:srgbClr val="600060"/>
                </a:solidFill>
              </a:rPr>
              <a:t>Applying the Standards: Tallaght</a:t>
            </a:r>
          </a:p>
          <a:p>
            <a:pPr marL="457200" lvl="1" indent="0">
              <a:buNone/>
            </a:pPr>
            <a:r>
              <a:rPr lang="en-GB" dirty="0">
                <a:solidFill>
                  <a:srgbClr val="600060"/>
                </a:solidFill>
              </a:rPr>
              <a:t>Accessibility  </a:t>
            </a:r>
          </a:p>
        </p:txBody>
      </p:sp>
      <p:grpSp>
        <p:nvGrpSpPr>
          <p:cNvPr id="6" name="Group 5">
            <a:extLst>
              <a:ext uri="{FF2B5EF4-FFF2-40B4-BE49-F238E27FC236}">
                <a16:creationId xmlns:a16="http://schemas.microsoft.com/office/drawing/2014/main" id="{DAFD5B58-CBE1-4021-BA82-831EFE513D1C}"/>
              </a:ext>
            </a:extLst>
          </p:cNvPr>
          <p:cNvGrpSpPr/>
          <p:nvPr/>
        </p:nvGrpSpPr>
        <p:grpSpPr>
          <a:xfrm>
            <a:off x="120182" y="172238"/>
            <a:ext cx="5532825" cy="1191754"/>
            <a:chOff x="0" y="2795544"/>
            <a:chExt cx="5257800" cy="1191754"/>
          </a:xfrm>
          <a:solidFill>
            <a:srgbClr val="600060"/>
          </a:solidFill>
        </p:grpSpPr>
        <p:sp>
          <p:nvSpPr>
            <p:cNvPr id="7" name="Rectangle: Rounded Corners 6">
              <a:extLst>
                <a:ext uri="{FF2B5EF4-FFF2-40B4-BE49-F238E27FC236}">
                  <a16:creationId xmlns:a16="http://schemas.microsoft.com/office/drawing/2014/main" id="{62977EDA-E539-4592-8E5A-C4F0169ABC4C}"/>
                </a:ext>
              </a:extLst>
            </p:cNvPr>
            <p:cNvSpPr/>
            <p:nvPr/>
          </p:nvSpPr>
          <p:spPr>
            <a:xfrm>
              <a:off x="0" y="2795544"/>
              <a:ext cx="5257800" cy="1191754"/>
            </a:xfrm>
            <a:prstGeom prst="roundRect">
              <a:avLst/>
            </a:prstGeom>
            <a:grpFill/>
          </p:spPr>
          <p:style>
            <a:lnRef idx="2">
              <a:schemeClr val="lt1">
                <a:hueOff val="0"/>
                <a:satOff val="0"/>
                <a:lumOff val="0"/>
                <a:alphaOff val="0"/>
              </a:schemeClr>
            </a:lnRef>
            <a:fillRef idx="1">
              <a:schemeClr val="accent5">
                <a:hueOff val="-4505695"/>
                <a:satOff val="-11613"/>
                <a:lumOff val="-7843"/>
                <a:alphaOff val="0"/>
              </a:schemeClr>
            </a:fillRef>
            <a:effectRef idx="0">
              <a:schemeClr val="accent5">
                <a:hueOff val="-4505695"/>
                <a:satOff val="-11613"/>
                <a:lumOff val="-7843"/>
                <a:alphaOff val="0"/>
              </a:schemeClr>
            </a:effectRef>
            <a:fontRef idx="minor">
              <a:schemeClr val="lt1"/>
            </a:fontRef>
          </p:style>
        </p:sp>
        <p:sp>
          <p:nvSpPr>
            <p:cNvPr id="8" name="Rectangle: Rounded Corners 4">
              <a:extLst>
                <a:ext uri="{FF2B5EF4-FFF2-40B4-BE49-F238E27FC236}">
                  <a16:creationId xmlns:a16="http://schemas.microsoft.com/office/drawing/2014/main" id="{A104E369-32F5-4CA1-B3C2-F6EE5A1F2EB6}"/>
                </a:ext>
              </a:extLst>
            </p:cNvPr>
            <p:cNvSpPr txBox="1"/>
            <p:nvPr/>
          </p:nvSpPr>
          <p:spPr>
            <a:xfrm>
              <a:off x="58176" y="2853721"/>
              <a:ext cx="4903219" cy="107540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IE" sz="3000" kern="1200" dirty="0"/>
                <a:t>Parks and Open Spaces Strategy</a:t>
              </a:r>
              <a:endParaRPr lang="en-US" sz="3000" kern="1200" dirty="0"/>
            </a:p>
          </p:txBody>
        </p:sp>
      </p:grpSp>
      <p:sp>
        <p:nvSpPr>
          <p:cNvPr id="4" name="Control 1">
            <a:extLst>
              <a:ext uri="{FF2B5EF4-FFF2-40B4-BE49-F238E27FC236}">
                <a16:creationId xmlns:a16="http://schemas.microsoft.com/office/drawing/2014/main" id="{7DD38172-434A-4CA3-AE86-5F7914B25030}"/>
              </a:ext>
            </a:extLst>
          </p:cNvPr>
          <p:cNvSpPr>
            <a:spLocks noChangeArrowheads="1" noChangeShapeType="1"/>
          </p:cNvSpPr>
          <p:nvPr/>
        </p:nvSpPr>
        <p:spPr bwMode="auto">
          <a:xfrm>
            <a:off x="3948113" y="6045200"/>
            <a:ext cx="11972925" cy="5461000"/>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pic>
        <p:nvPicPr>
          <p:cNvPr id="6146" name="Picture 2">
            <a:extLst>
              <a:ext uri="{FF2B5EF4-FFF2-40B4-BE49-F238E27FC236}">
                <a16:creationId xmlns:a16="http://schemas.microsoft.com/office/drawing/2014/main" id="{B7B278D7-9CE4-4F40-81BA-B6D70C66AD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1688" t="5467" r="11688" b="5598"/>
          <a:stretch>
            <a:fillRect/>
          </a:stretch>
        </p:blipFill>
        <p:spPr bwMode="auto">
          <a:xfrm>
            <a:off x="800024" y="2383056"/>
            <a:ext cx="3564482" cy="2925965"/>
          </a:xfrm>
          <a:prstGeom prst="rect">
            <a:avLst/>
          </a:prstGeom>
          <a:noFill/>
          <a:ln>
            <a:noFill/>
          </a:ln>
          <a:effectLst/>
          <a:extLst>
            <a:ext uri="{909E8E84-426E-40DD-AFC4-6F175D3DCCD1}">
              <a14:hiddenFill xmlns:a14="http://schemas.microsoft.com/office/drawing/2010/main">
                <a:solidFill>
                  <a:srgbClr val="000066"/>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0" name="TextBox 9">
            <a:extLst>
              <a:ext uri="{FF2B5EF4-FFF2-40B4-BE49-F238E27FC236}">
                <a16:creationId xmlns:a16="http://schemas.microsoft.com/office/drawing/2014/main" id="{FE6ABE36-7A52-4A27-B7B1-6102C220FC99}"/>
              </a:ext>
            </a:extLst>
          </p:cNvPr>
          <p:cNvSpPr txBox="1"/>
          <p:nvPr/>
        </p:nvSpPr>
        <p:spPr>
          <a:xfrm>
            <a:off x="873717" y="2068979"/>
            <a:ext cx="3721531" cy="599972"/>
          </a:xfrm>
          <a:prstGeom prst="rect">
            <a:avLst/>
          </a:prstGeom>
          <a:noFill/>
        </p:spPr>
        <p:txBody>
          <a:bodyPr wrap="square">
            <a:spAutoFit/>
          </a:bodyPr>
          <a:lstStyle/>
          <a:p>
            <a:pPr marL="0" marR="0" indent="0" algn="l">
              <a:lnSpc>
                <a:spcPct val="125000"/>
              </a:lnSpc>
              <a:spcBef>
                <a:spcPts val="0"/>
              </a:spcBef>
              <a:spcAft>
                <a:spcPts val="600"/>
              </a:spcAft>
            </a:pPr>
            <a:r>
              <a:rPr lang="en-US" sz="1200" kern="1400" dirty="0">
                <a:ln>
                  <a:noFill/>
                </a:ln>
                <a:solidFill>
                  <a:srgbClr val="000000"/>
                </a:solidFill>
                <a:effectLst/>
              </a:rPr>
              <a:t>Within prescribed walking thresholds of all SDCC Parks</a:t>
            </a:r>
          </a:p>
          <a:p>
            <a:pPr marL="0" marR="0" indent="0" algn="l">
              <a:lnSpc>
                <a:spcPct val="119000"/>
              </a:lnSpc>
              <a:spcBef>
                <a:spcPts val="0"/>
              </a:spcBef>
              <a:spcAft>
                <a:spcPts val="600"/>
              </a:spcAft>
            </a:pPr>
            <a:r>
              <a:rPr lang="en-US" sz="1200" kern="1400" dirty="0">
                <a:ln>
                  <a:noFill/>
                </a:ln>
                <a:solidFill>
                  <a:srgbClr val="000000"/>
                </a:solidFill>
                <a:effectLst/>
                <a:latin typeface="Cambria" panose="02040503050406030204" pitchFamily="18" charset="0"/>
              </a:rPr>
              <a:t> </a:t>
            </a:r>
          </a:p>
        </p:txBody>
      </p:sp>
      <p:sp>
        <p:nvSpPr>
          <p:cNvPr id="12" name="TextBox 11">
            <a:extLst>
              <a:ext uri="{FF2B5EF4-FFF2-40B4-BE49-F238E27FC236}">
                <a16:creationId xmlns:a16="http://schemas.microsoft.com/office/drawing/2014/main" id="{BC4F5D03-227E-401C-A2DE-5A5DDB017B68}"/>
              </a:ext>
            </a:extLst>
          </p:cNvPr>
          <p:cNvSpPr txBox="1"/>
          <p:nvPr/>
        </p:nvSpPr>
        <p:spPr>
          <a:xfrm>
            <a:off x="800025" y="5309021"/>
            <a:ext cx="3564482" cy="1215526"/>
          </a:xfrm>
          <a:prstGeom prst="rect">
            <a:avLst/>
          </a:prstGeom>
          <a:noFill/>
        </p:spPr>
        <p:txBody>
          <a:bodyPr wrap="square">
            <a:spAutoFit/>
          </a:bodyPr>
          <a:lstStyle/>
          <a:p>
            <a:pPr marL="0" marR="0" indent="0" algn="l">
              <a:spcBef>
                <a:spcPts val="0"/>
              </a:spcBef>
            </a:pPr>
            <a:r>
              <a:rPr lang="en-US" sz="1000" b="1" kern="1400" dirty="0">
                <a:ln>
                  <a:noFill/>
                </a:ln>
                <a:solidFill>
                  <a:srgbClr val="000000"/>
                </a:solidFill>
                <a:effectLst/>
              </a:rPr>
              <a:t>Applying the Access Standards: Public Parks </a:t>
            </a:r>
            <a:endParaRPr lang="en-US" sz="1000" kern="1400" dirty="0">
              <a:ln>
                <a:noFill/>
              </a:ln>
              <a:solidFill>
                <a:srgbClr val="000000"/>
              </a:solidFill>
              <a:effectLst/>
            </a:endParaRPr>
          </a:p>
          <a:p>
            <a:pPr marL="171450" marR="0" indent="-171450" algn="l">
              <a:spcBef>
                <a:spcPts val="0"/>
              </a:spcBef>
              <a:buFont typeface="Arial" panose="020B0604020202020204" pitchFamily="34" charset="0"/>
              <a:buChar char="•"/>
            </a:pPr>
            <a:r>
              <a:rPr lang="en-US" sz="1000" kern="1400" dirty="0">
                <a:ln>
                  <a:noFill/>
                </a:ln>
                <a:solidFill>
                  <a:srgbClr val="000000"/>
                </a:solidFill>
                <a:effectLst/>
              </a:rPr>
              <a:t>Within the </a:t>
            </a:r>
            <a:r>
              <a:rPr lang="en-US" sz="1000" kern="1400" dirty="0" err="1">
                <a:ln>
                  <a:noFill/>
                </a:ln>
                <a:solidFill>
                  <a:srgbClr val="000000"/>
                </a:solidFill>
                <a:effectLst/>
              </a:rPr>
              <a:t>Tallaght</a:t>
            </a:r>
            <a:r>
              <a:rPr lang="en-US" sz="1000" kern="1400" dirty="0">
                <a:ln>
                  <a:noFill/>
                </a:ln>
                <a:solidFill>
                  <a:srgbClr val="000000"/>
                </a:solidFill>
                <a:effectLst/>
              </a:rPr>
              <a:t> </a:t>
            </a:r>
            <a:r>
              <a:rPr lang="en-US" sz="1000" kern="1400" dirty="0" err="1">
                <a:ln>
                  <a:noFill/>
                </a:ln>
                <a:solidFill>
                  <a:srgbClr val="000000"/>
                </a:solidFill>
                <a:effectLst/>
              </a:rPr>
              <a:t>neighbourhood</a:t>
            </a:r>
            <a:r>
              <a:rPr lang="en-US" sz="1000" kern="1400" dirty="0">
                <a:ln>
                  <a:noFill/>
                </a:ln>
                <a:solidFill>
                  <a:srgbClr val="000000"/>
                </a:solidFill>
                <a:effectLst/>
              </a:rPr>
              <a:t> there is an existing well-distributed network of public parks. </a:t>
            </a:r>
          </a:p>
          <a:p>
            <a:pPr marL="171450" marR="0" indent="-171450" algn="l">
              <a:spcBef>
                <a:spcPts val="0"/>
              </a:spcBef>
              <a:buFont typeface="Arial" panose="020B0604020202020204" pitchFamily="34" charset="0"/>
              <a:buChar char="•"/>
            </a:pPr>
            <a:r>
              <a:rPr lang="en-US" sz="1000" kern="1400" dirty="0">
                <a:ln>
                  <a:noFill/>
                </a:ln>
                <a:solidFill>
                  <a:srgbClr val="000000"/>
                </a:solidFill>
                <a:effectLst/>
              </a:rPr>
              <a:t>There are no residential areas in the </a:t>
            </a:r>
            <a:r>
              <a:rPr lang="en-US" sz="1000" kern="1400" dirty="0" err="1">
                <a:ln>
                  <a:noFill/>
                </a:ln>
                <a:solidFill>
                  <a:srgbClr val="000000"/>
                </a:solidFill>
                <a:effectLst/>
              </a:rPr>
              <a:t>neighbourhood</a:t>
            </a:r>
            <a:r>
              <a:rPr lang="en-US" sz="1000" kern="1400" dirty="0">
                <a:ln>
                  <a:noFill/>
                </a:ln>
                <a:solidFill>
                  <a:srgbClr val="000000"/>
                </a:solidFill>
                <a:effectLst/>
              </a:rPr>
              <a:t> that do not have access to a park within the prescribed walking thresholds.</a:t>
            </a:r>
          </a:p>
          <a:p>
            <a:pPr marL="0" marR="0" indent="0" algn="l">
              <a:lnSpc>
                <a:spcPct val="119000"/>
              </a:lnSpc>
              <a:spcBef>
                <a:spcPts val="0"/>
              </a:spcBef>
              <a:spcAft>
                <a:spcPts val="600"/>
              </a:spcAft>
            </a:pPr>
            <a:r>
              <a:rPr lang="en-US" sz="1200" kern="1400" dirty="0">
                <a:ln>
                  <a:noFill/>
                </a:ln>
                <a:solidFill>
                  <a:srgbClr val="000000"/>
                </a:solidFill>
                <a:effectLst/>
                <a:latin typeface="Cambria" panose="02040503050406030204" pitchFamily="18" charset="0"/>
              </a:rPr>
              <a:t> </a:t>
            </a:r>
          </a:p>
        </p:txBody>
      </p:sp>
      <p:pic>
        <p:nvPicPr>
          <p:cNvPr id="11" name="Picture 10">
            <a:extLst>
              <a:ext uri="{FF2B5EF4-FFF2-40B4-BE49-F238E27FC236}">
                <a16:creationId xmlns:a16="http://schemas.microsoft.com/office/drawing/2014/main" id="{75630B57-03FA-4806-9477-2FF077648B81}"/>
              </a:ext>
            </a:extLst>
          </p:cNvPr>
          <p:cNvPicPr>
            <a:picLocks noChangeAspect="1"/>
          </p:cNvPicPr>
          <p:nvPr/>
        </p:nvPicPr>
        <p:blipFill>
          <a:blip r:embed="rId3"/>
          <a:stretch>
            <a:fillRect/>
          </a:stretch>
        </p:blipFill>
        <p:spPr>
          <a:xfrm>
            <a:off x="4668941" y="2403057"/>
            <a:ext cx="3547685" cy="2914169"/>
          </a:xfrm>
          <a:prstGeom prst="rect">
            <a:avLst/>
          </a:prstGeom>
        </p:spPr>
      </p:pic>
      <p:sp>
        <p:nvSpPr>
          <p:cNvPr id="15" name="TextBox 14">
            <a:extLst>
              <a:ext uri="{FF2B5EF4-FFF2-40B4-BE49-F238E27FC236}">
                <a16:creationId xmlns:a16="http://schemas.microsoft.com/office/drawing/2014/main" id="{B0B8235D-C71D-4436-A02C-9B415113C05B}"/>
              </a:ext>
            </a:extLst>
          </p:cNvPr>
          <p:cNvSpPr txBox="1"/>
          <p:nvPr/>
        </p:nvSpPr>
        <p:spPr>
          <a:xfrm>
            <a:off x="4510906" y="2126278"/>
            <a:ext cx="4170981" cy="276999"/>
          </a:xfrm>
          <a:prstGeom prst="rect">
            <a:avLst/>
          </a:prstGeom>
          <a:noFill/>
        </p:spPr>
        <p:txBody>
          <a:bodyPr wrap="square">
            <a:spAutoFit/>
          </a:bodyPr>
          <a:lstStyle/>
          <a:p>
            <a:r>
              <a:rPr lang="en-US" sz="1200" dirty="0"/>
              <a:t>Within 300m band of all SDCC Parks</a:t>
            </a:r>
          </a:p>
        </p:txBody>
      </p:sp>
      <p:sp>
        <p:nvSpPr>
          <p:cNvPr id="17" name="TextBox 16">
            <a:extLst>
              <a:ext uri="{FF2B5EF4-FFF2-40B4-BE49-F238E27FC236}">
                <a16:creationId xmlns:a16="http://schemas.microsoft.com/office/drawing/2014/main" id="{AC729ACD-85A8-4AA9-82D2-7727F33FA932}"/>
              </a:ext>
            </a:extLst>
          </p:cNvPr>
          <p:cNvSpPr txBox="1"/>
          <p:nvPr/>
        </p:nvSpPr>
        <p:spPr>
          <a:xfrm>
            <a:off x="4683148" y="5498993"/>
            <a:ext cx="3621378" cy="246221"/>
          </a:xfrm>
          <a:prstGeom prst="rect">
            <a:avLst/>
          </a:prstGeom>
          <a:noFill/>
        </p:spPr>
        <p:txBody>
          <a:bodyPr wrap="square">
            <a:spAutoFit/>
          </a:bodyPr>
          <a:lstStyle/>
          <a:p>
            <a:pPr marL="0" marR="0" indent="0" algn="l">
              <a:spcBef>
                <a:spcPts val="0"/>
              </a:spcBef>
            </a:pPr>
            <a:r>
              <a:rPr lang="en-US" sz="1000" b="1" kern="1400" dirty="0">
                <a:ln>
                  <a:noFill/>
                </a:ln>
                <a:solidFill>
                  <a:srgbClr val="000000"/>
                </a:solidFill>
                <a:effectLst/>
              </a:rPr>
              <a:t>Adding a 300m band (to existing public parks only)</a:t>
            </a:r>
            <a:endParaRPr lang="en-US" sz="1000" kern="1400" dirty="0">
              <a:ln>
                <a:noFill/>
              </a:ln>
              <a:solidFill>
                <a:srgbClr val="000000"/>
              </a:solidFill>
              <a:effectLst/>
            </a:endParaRPr>
          </a:p>
        </p:txBody>
      </p:sp>
      <p:pic>
        <p:nvPicPr>
          <p:cNvPr id="6147" name="Picture 1">
            <a:extLst>
              <a:ext uri="{FF2B5EF4-FFF2-40B4-BE49-F238E27FC236}">
                <a16:creationId xmlns:a16="http://schemas.microsoft.com/office/drawing/2014/main" id="{93EC1D2B-212E-4DE1-BD2E-9DFE11CE12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0665" y="2403057"/>
            <a:ext cx="3953191" cy="2386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9">
            <a:extLst>
              <a:ext uri="{FF2B5EF4-FFF2-40B4-BE49-F238E27FC236}">
                <a16:creationId xmlns:a16="http://schemas.microsoft.com/office/drawing/2014/main" id="{58386D38-8282-4B97-BD9D-F0FADEB72F5E}"/>
              </a:ext>
            </a:extLst>
          </p:cNvPr>
          <p:cNvSpPr txBox="1"/>
          <p:nvPr/>
        </p:nvSpPr>
        <p:spPr>
          <a:xfrm>
            <a:off x="8793360" y="5317226"/>
            <a:ext cx="2801662" cy="1061637"/>
          </a:xfrm>
          <a:prstGeom prst="rect">
            <a:avLst/>
          </a:prstGeom>
          <a:noFill/>
        </p:spPr>
        <p:txBody>
          <a:bodyPr wrap="square">
            <a:spAutoFit/>
          </a:bodyPr>
          <a:lstStyle/>
          <a:p>
            <a:pPr marL="0" marR="0" indent="0" algn="l">
              <a:spcBef>
                <a:spcPts val="0"/>
              </a:spcBef>
            </a:pPr>
            <a:r>
              <a:rPr lang="en-US" sz="1000" b="1" kern="1400" dirty="0">
                <a:solidFill>
                  <a:srgbClr val="000000"/>
                </a:solidFill>
              </a:rPr>
              <a:t>Note:</a:t>
            </a:r>
          </a:p>
          <a:p>
            <a:pPr marL="0" marR="0" indent="0" algn="l">
              <a:spcBef>
                <a:spcPts val="0"/>
              </a:spcBef>
            </a:pPr>
            <a:r>
              <a:rPr lang="en-GB" sz="1000" dirty="0">
                <a:effectLst/>
                <a:ea typeface="Calibri" panose="020F0502020204030204" pitchFamily="34" charset="0"/>
                <a:cs typeface="Times New Roman" panose="02020603050405020304" pitchFamily="18" charset="0"/>
              </a:rPr>
              <a:t>Initial access thresholds and assessments are being up-dated in line with walkability bands created by SDCC using 'Open Street Maps' to give truer walking routes and catchments.</a:t>
            </a:r>
            <a:endParaRPr lang="en-US" sz="1000" kern="1400" dirty="0">
              <a:ln>
                <a:noFill/>
              </a:ln>
              <a:solidFill>
                <a:srgbClr val="000000"/>
              </a:solidFill>
              <a:effectLst/>
            </a:endParaRPr>
          </a:p>
          <a:p>
            <a:pPr marL="0" marR="0" indent="0" algn="l">
              <a:lnSpc>
                <a:spcPct val="119000"/>
              </a:lnSpc>
              <a:spcBef>
                <a:spcPts val="0"/>
              </a:spcBef>
              <a:spcAft>
                <a:spcPts val="600"/>
              </a:spcAft>
            </a:pPr>
            <a:r>
              <a:rPr lang="en-US" sz="1200" kern="1400" dirty="0">
                <a:ln>
                  <a:noFill/>
                </a:ln>
                <a:solidFill>
                  <a:srgbClr val="000000"/>
                </a:solidFill>
                <a:effectLst/>
                <a:latin typeface="Cambria" panose="02040503050406030204" pitchFamily="18" charset="0"/>
              </a:rPr>
              <a:t> </a:t>
            </a:r>
          </a:p>
        </p:txBody>
      </p:sp>
      <p:sp>
        <p:nvSpPr>
          <p:cNvPr id="16" name="TextBox 15">
            <a:extLst>
              <a:ext uri="{FF2B5EF4-FFF2-40B4-BE49-F238E27FC236}">
                <a16:creationId xmlns:a16="http://schemas.microsoft.com/office/drawing/2014/main" id="{3A199454-3D94-4BFA-B19B-8357D3F140B9}"/>
              </a:ext>
            </a:extLst>
          </p:cNvPr>
          <p:cNvSpPr txBox="1"/>
          <p:nvPr/>
        </p:nvSpPr>
        <p:spPr>
          <a:xfrm>
            <a:off x="8104453" y="2097408"/>
            <a:ext cx="4170981" cy="276999"/>
          </a:xfrm>
          <a:prstGeom prst="rect">
            <a:avLst/>
          </a:prstGeom>
          <a:noFill/>
        </p:spPr>
        <p:txBody>
          <a:bodyPr wrap="square">
            <a:spAutoFit/>
          </a:bodyPr>
          <a:lstStyle/>
          <a:p>
            <a:r>
              <a:rPr lang="en-US" sz="1200" dirty="0"/>
              <a:t>Information is being refined</a:t>
            </a:r>
          </a:p>
        </p:txBody>
      </p:sp>
    </p:spTree>
    <p:extLst>
      <p:ext uri="{BB962C8B-B14F-4D97-AF65-F5344CB8AC3E}">
        <p14:creationId xmlns:p14="http://schemas.microsoft.com/office/powerpoint/2010/main" val="30217985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87E7A0-BA6D-410D-8130-AF82A4D40BA1}"/>
              </a:ext>
            </a:extLst>
          </p:cNvPr>
          <p:cNvSpPr>
            <a:spLocks noGrp="1"/>
          </p:cNvSpPr>
          <p:nvPr>
            <p:ph idx="1"/>
          </p:nvPr>
        </p:nvSpPr>
        <p:spPr>
          <a:xfrm>
            <a:off x="5536598" y="198646"/>
            <a:ext cx="6161550" cy="669480"/>
          </a:xfrm>
        </p:spPr>
        <p:txBody>
          <a:bodyPr>
            <a:normAutofit fontScale="92500" lnSpcReduction="10000"/>
          </a:bodyPr>
          <a:lstStyle/>
          <a:p>
            <a:pPr marL="457200" lvl="1" indent="0">
              <a:buNone/>
            </a:pPr>
            <a:r>
              <a:rPr lang="en-GB" dirty="0">
                <a:solidFill>
                  <a:srgbClr val="600060"/>
                </a:solidFill>
              </a:rPr>
              <a:t>Quality Standards – Green flag standard with developed biodiversity section.</a:t>
            </a:r>
          </a:p>
        </p:txBody>
      </p:sp>
      <p:grpSp>
        <p:nvGrpSpPr>
          <p:cNvPr id="6" name="Group 5">
            <a:extLst>
              <a:ext uri="{FF2B5EF4-FFF2-40B4-BE49-F238E27FC236}">
                <a16:creationId xmlns:a16="http://schemas.microsoft.com/office/drawing/2014/main" id="{DAFD5B58-CBE1-4021-BA82-831EFE513D1C}"/>
              </a:ext>
            </a:extLst>
          </p:cNvPr>
          <p:cNvGrpSpPr/>
          <p:nvPr/>
        </p:nvGrpSpPr>
        <p:grpSpPr>
          <a:xfrm>
            <a:off x="164342" y="140469"/>
            <a:ext cx="5532825" cy="1191754"/>
            <a:chOff x="0" y="2795544"/>
            <a:chExt cx="5257800" cy="1191754"/>
          </a:xfrm>
          <a:solidFill>
            <a:srgbClr val="600060"/>
          </a:solidFill>
        </p:grpSpPr>
        <p:sp>
          <p:nvSpPr>
            <p:cNvPr id="7" name="Rectangle: Rounded Corners 6">
              <a:extLst>
                <a:ext uri="{FF2B5EF4-FFF2-40B4-BE49-F238E27FC236}">
                  <a16:creationId xmlns:a16="http://schemas.microsoft.com/office/drawing/2014/main" id="{62977EDA-E539-4592-8E5A-C4F0169ABC4C}"/>
                </a:ext>
              </a:extLst>
            </p:cNvPr>
            <p:cNvSpPr/>
            <p:nvPr/>
          </p:nvSpPr>
          <p:spPr>
            <a:xfrm>
              <a:off x="0" y="2795544"/>
              <a:ext cx="5257800" cy="1191754"/>
            </a:xfrm>
            <a:prstGeom prst="roundRect">
              <a:avLst/>
            </a:prstGeom>
            <a:grpFill/>
          </p:spPr>
          <p:style>
            <a:lnRef idx="2">
              <a:schemeClr val="lt1">
                <a:hueOff val="0"/>
                <a:satOff val="0"/>
                <a:lumOff val="0"/>
                <a:alphaOff val="0"/>
              </a:schemeClr>
            </a:lnRef>
            <a:fillRef idx="1">
              <a:schemeClr val="accent5">
                <a:hueOff val="-4505695"/>
                <a:satOff val="-11613"/>
                <a:lumOff val="-7843"/>
                <a:alphaOff val="0"/>
              </a:schemeClr>
            </a:fillRef>
            <a:effectRef idx="0">
              <a:schemeClr val="accent5">
                <a:hueOff val="-4505695"/>
                <a:satOff val="-11613"/>
                <a:lumOff val="-7843"/>
                <a:alphaOff val="0"/>
              </a:schemeClr>
            </a:effectRef>
            <a:fontRef idx="minor">
              <a:schemeClr val="lt1"/>
            </a:fontRef>
          </p:style>
        </p:sp>
        <p:sp>
          <p:nvSpPr>
            <p:cNvPr id="8" name="Rectangle: Rounded Corners 4">
              <a:extLst>
                <a:ext uri="{FF2B5EF4-FFF2-40B4-BE49-F238E27FC236}">
                  <a16:creationId xmlns:a16="http://schemas.microsoft.com/office/drawing/2014/main" id="{A104E369-32F5-4CA1-B3C2-F6EE5A1F2EB6}"/>
                </a:ext>
              </a:extLst>
            </p:cNvPr>
            <p:cNvSpPr txBox="1"/>
            <p:nvPr/>
          </p:nvSpPr>
          <p:spPr>
            <a:xfrm>
              <a:off x="58176" y="2853721"/>
              <a:ext cx="4903219" cy="107540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IE" sz="3000" kern="1200" dirty="0"/>
                <a:t>Parks and Open Spaces Strategy</a:t>
              </a:r>
              <a:endParaRPr lang="en-US" sz="3000" kern="1200" dirty="0"/>
            </a:p>
          </p:txBody>
        </p:sp>
      </p:grpSp>
      <p:sp>
        <p:nvSpPr>
          <p:cNvPr id="15" name="TextBox 14">
            <a:extLst>
              <a:ext uri="{FF2B5EF4-FFF2-40B4-BE49-F238E27FC236}">
                <a16:creationId xmlns:a16="http://schemas.microsoft.com/office/drawing/2014/main" id="{FACEBFFC-ACF1-42E9-93C9-424EBBFD607E}"/>
              </a:ext>
            </a:extLst>
          </p:cNvPr>
          <p:cNvSpPr txBox="1"/>
          <p:nvPr/>
        </p:nvSpPr>
        <p:spPr>
          <a:xfrm>
            <a:off x="6950954" y="1746594"/>
            <a:ext cx="3739035" cy="4912370"/>
          </a:xfrm>
          <a:prstGeom prst="rect">
            <a:avLst/>
          </a:prstGeom>
          <a:solidFill>
            <a:schemeClr val="accent6">
              <a:lumMod val="20000"/>
              <a:lumOff val="80000"/>
            </a:schemeClr>
          </a:solidFill>
        </p:spPr>
        <p:txBody>
          <a:bodyPr wrap="square">
            <a:spAutoFit/>
          </a:bodyPr>
          <a:lstStyle/>
          <a:p>
            <a:pPr marL="0" marR="0" indent="0" algn="l">
              <a:lnSpc>
                <a:spcPct val="119000"/>
              </a:lnSpc>
              <a:spcBef>
                <a:spcPts val="0"/>
              </a:spcBef>
              <a:spcAft>
                <a:spcPts val="0"/>
              </a:spcAft>
            </a:pPr>
            <a:r>
              <a:rPr lang="en-US" sz="1200" b="1" kern="1400" dirty="0">
                <a:ln>
                  <a:noFill/>
                </a:ln>
                <a:solidFill>
                  <a:srgbClr val="000000"/>
                </a:solidFill>
                <a:effectLst/>
              </a:rPr>
              <a:t>A Welcoming Place</a:t>
            </a:r>
            <a:endParaRPr lang="en-US" sz="1200" kern="1400" dirty="0">
              <a:ln>
                <a:noFill/>
              </a:ln>
              <a:solidFill>
                <a:srgbClr val="000000"/>
              </a:solidFill>
              <a:effectLst/>
            </a:endParaRPr>
          </a:p>
          <a:p>
            <a:pPr marL="359994" marR="0" indent="-359994" algn="l">
              <a:lnSpc>
                <a:spcPct val="119000"/>
              </a:lnSpc>
              <a:spcBef>
                <a:spcPts val="0"/>
              </a:spcBef>
              <a:spcAft>
                <a:spcPts val="0"/>
              </a:spcAft>
            </a:pPr>
            <a:r>
              <a:rPr lang="en-US" sz="1200" kern="1400" dirty="0">
                <a:ln>
                  <a:noFill/>
                </a:ln>
                <a:solidFill>
                  <a:srgbClr val="000000"/>
                </a:solidFill>
                <a:effectLst/>
              </a:rPr>
              <a:t>1. Welcoming entrances</a:t>
            </a:r>
          </a:p>
          <a:p>
            <a:pPr marL="359994" marR="0" indent="-359994" algn="l">
              <a:lnSpc>
                <a:spcPct val="119000"/>
              </a:lnSpc>
              <a:spcBef>
                <a:spcPts val="0"/>
              </a:spcBef>
              <a:spcAft>
                <a:spcPts val="0"/>
              </a:spcAft>
            </a:pPr>
            <a:r>
              <a:rPr lang="en-US" sz="1200" kern="1400" dirty="0">
                <a:ln>
                  <a:noFill/>
                </a:ln>
                <a:solidFill>
                  <a:srgbClr val="000000"/>
                </a:solidFill>
                <a:effectLst/>
              </a:rPr>
              <a:t>2. Good and safe access</a:t>
            </a:r>
          </a:p>
          <a:p>
            <a:pPr marL="359994" marR="0" indent="-359994" algn="l">
              <a:lnSpc>
                <a:spcPct val="119000"/>
              </a:lnSpc>
              <a:spcBef>
                <a:spcPts val="0"/>
              </a:spcBef>
              <a:spcAft>
                <a:spcPts val="0"/>
              </a:spcAft>
            </a:pPr>
            <a:r>
              <a:rPr lang="en-US" sz="1200" kern="1400" dirty="0">
                <a:ln>
                  <a:noFill/>
                </a:ln>
                <a:solidFill>
                  <a:srgbClr val="000000"/>
                </a:solidFill>
                <a:effectLst/>
              </a:rPr>
              <a:t>3. Signage</a:t>
            </a:r>
          </a:p>
          <a:p>
            <a:pPr marL="359994" marR="0" indent="-359994" algn="l">
              <a:lnSpc>
                <a:spcPct val="119000"/>
              </a:lnSpc>
              <a:spcBef>
                <a:spcPts val="0"/>
              </a:spcBef>
              <a:spcAft>
                <a:spcPts val="0"/>
              </a:spcAft>
            </a:pPr>
            <a:r>
              <a:rPr lang="en-US" sz="1200" kern="1400" dirty="0">
                <a:ln>
                  <a:noFill/>
                </a:ln>
                <a:solidFill>
                  <a:srgbClr val="000000"/>
                </a:solidFill>
                <a:effectLst/>
              </a:rPr>
              <a:t>4. Equal access for all</a:t>
            </a:r>
          </a:p>
          <a:p>
            <a:pPr marL="0" marR="0" indent="0" algn="l">
              <a:lnSpc>
                <a:spcPct val="119000"/>
              </a:lnSpc>
              <a:spcBef>
                <a:spcPts val="0"/>
              </a:spcBef>
              <a:spcAft>
                <a:spcPts val="0"/>
              </a:spcAft>
            </a:pPr>
            <a:r>
              <a:rPr lang="en-US" sz="1200" b="1" kern="1400" dirty="0">
                <a:ln>
                  <a:noFill/>
                </a:ln>
                <a:solidFill>
                  <a:srgbClr val="000000"/>
                </a:solidFill>
                <a:effectLst/>
              </a:rPr>
              <a:t>Healthy, Safe and Secure</a:t>
            </a:r>
            <a:endParaRPr lang="en-US" sz="1200" kern="1400" dirty="0">
              <a:ln>
                <a:noFill/>
              </a:ln>
              <a:solidFill>
                <a:srgbClr val="000000"/>
              </a:solidFill>
              <a:effectLst/>
            </a:endParaRPr>
          </a:p>
          <a:p>
            <a:pPr marL="0" marR="0" indent="0" algn="l">
              <a:lnSpc>
                <a:spcPct val="119000"/>
              </a:lnSpc>
              <a:spcBef>
                <a:spcPts val="0"/>
              </a:spcBef>
              <a:spcAft>
                <a:spcPts val="0"/>
              </a:spcAft>
            </a:pPr>
            <a:r>
              <a:rPr lang="en-US" sz="1200" kern="1400" dirty="0">
                <a:ln>
                  <a:noFill/>
                </a:ln>
                <a:solidFill>
                  <a:srgbClr val="000000"/>
                </a:solidFill>
                <a:effectLst/>
              </a:rPr>
              <a:t>5.</a:t>
            </a:r>
            <a:r>
              <a:rPr lang="en-US" sz="1200" kern="1400" dirty="0">
                <a:solidFill>
                  <a:srgbClr val="000000"/>
                </a:solidFill>
              </a:rPr>
              <a:t> </a:t>
            </a:r>
            <a:r>
              <a:rPr lang="en-US" sz="1200" kern="1400" dirty="0">
                <a:ln>
                  <a:noFill/>
                </a:ln>
                <a:solidFill>
                  <a:srgbClr val="000000"/>
                </a:solidFill>
                <a:effectLst/>
              </a:rPr>
              <a:t>Safe and accessible equipment and facilities</a:t>
            </a:r>
          </a:p>
          <a:p>
            <a:pPr marL="359994" marR="0" indent="-359994" algn="l">
              <a:lnSpc>
                <a:spcPct val="119000"/>
              </a:lnSpc>
              <a:spcBef>
                <a:spcPts val="0"/>
              </a:spcBef>
              <a:spcAft>
                <a:spcPts val="0"/>
              </a:spcAft>
            </a:pPr>
            <a:r>
              <a:rPr lang="en-US" sz="1200" kern="1400" dirty="0">
                <a:ln>
                  <a:noFill/>
                </a:ln>
                <a:solidFill>
                  <a:srgbClr val="000000"/>
                </a:solidFill>
                <a:effectLst/>
              </a:rPr>
              <a:t>6. Personal security</a:t>
            </a:r>
          </a:p>
          <a:p>
            <a:pPr marL="359994" marR="0" indent="-359994" algn="l">
              <a:lnSpc>
                <a:spcPct val="119000"/>
              </a:lnSpc>
              <a:spcBef>
                <a:spcPts val="0"/>
              </a:spcBef>
              <a:spcAft>
                <a:spcPts val="0"/>
              </a:spcAft>
            </a:pPr>
            <a:r>
              <a:rPr lang="en-US" sz="1200" kern="1400" dirty="0">
                <a:ln>
                  <a:noFill/>
                </a:ln>
                <a:solidFill>
                  <a:srgbClr val="000000"/>
                </a:solidFill>
                <a:effectLst/>
              </a:rPr>
              <a:t>7. Appropriate provision of facilities</a:t>
            </a:r>
          </a:p>
          <a:p>
            <a:pPr marL="359994" marR="0" indent="-359994" algn="l">
              <a:lnSpc>
                <a:spcPct val="119000"/>
              </a:lnSpc>
              <a:spcBef>
                <a:spcPts val="0"/>
              </a:spcBef>
              <a:spcAft>
                <a:spcPts val="0"/>
              </a:spcAft>
            </a:pPr>
            <a:r>
              <a:rPr lang="en-US" sz="1200" kern="1400" dirty="0">
                <a:ln>
                  <a:noFill/>
                </a:ln>
                <a:solidFill>
                  <a:srgbClr val="000000"/>
                </a:solidFill>
                <a:effectLst/>
              </a:rPr>
              <a:t>8. Quality of places</a:t>
            </a:r>
          </a:p>
          <a:p>
            <a:pPr marL="0" marR="0" indent="0" algn="l">
              <a:lnSpc>
                <a:spcPct val="119000"/>
              </a:lnSpc>
              <a:spcBef>
                <a:spcPts val="0"/>
              </a:spcBef>
              <a:spcAft>
                <a:spcPts val="0"/>
              </a:spcAft>
            </a:pPr>
            <a:r>
              <a:rPr lang="en-US" sz="1200" b="1" kern="1400" dirty="0">
                <a:ln>
                  <a:noFill/>
                </a:ln>
                <a:solidFill>
                  <a:srgbClr val="000000"/>
                </a:solidFill>
                <a:effectLst/>
              </a:rPr>
              <a:t>Management</a:t>
            </a:r>
            <a:endParaRPr lang="en-US" sz="1200" kern="1400" dirty="0">
              <a:ln>
                <a:noFill/>
              </a:ln>
              <a:solidFill>
                <a:srgbClr val="000000"/>
              </a:solidFill>
              <a:effectLst/>
            </a:endParaRPr>
          </a:p>
          <a:p>
            <a:pPr marL="359994" marR="0" indent="-359994" algn="l">
              <a:lnSpc>
                <a:spcPct val="119000"/>
              </a:lnSpc>
              <a:spcBef>
                <a:spcPts val="0"/>
              </a:spcBef>
              <a:spcAft>
                <a:spcPts val="0"/>
              </a:spcAft>
            </a:pPr>
            <a:r>
              <a:rPr lang="en-US" sz="1200" kern="1400" dirty="0">
                <a:ln>
                  <a:noFill/>
                </a:ln>
                <a:solidFill>
                  <a:srgbClr val="000000"/>
                </a:solidFill>
                <a:effectLst/>
              </a:rPr>
              <a:t>9. Clean and well-maintained</a:t>
            </a:r>
          </a:p>
          <a:p>
            <a:pPr marL="359994" marR="0" indent="-359994" algn="l">
              <a:lnSpc>
                <a:spcPct val="119000"/>
              </a:lnSpc>
              <a:spcBef>
                <a:spcPts val="0"/>
              </a:spcBef>
              <a:spcAft>
                <a:spcPts val="0"/>
              </a:spcAft>
            </a:pPr>
            <a:r>
              <a:rPr lang="en-US" sz="1200" kern="1400" dirty="0">
                <a:ln>
                  <a:noFill/>
                </a:ln>
                <a:solidFill>
                  <a:srgbClr val="000000"/>
                </a:solidFill>
                <a:effectLst/>
              </a:rPr>
              <a:t>10. Litter and waste management</a:t>
            </a:r>
          </a:p>
          <a:p>
            <a:pPr marL="359994" marR="0" indent="-359994" algn="l">
              <a:lnSpc>
                <a:spcPct val="119000"/>
              </a:lnSpc>
              <a:spcBef>
                <a:spcPts val="0"/>
              </a:spcBef>
              <a:spcAft>
                <a:spcPts val="0"/>
              </a:spcAft>
            </a:pPr>
            <a:r>
              <a:rPr lang="en-US" sz="1200" kern="1400" dirty="0">
                <a:ln>
                  <a:noFill/>
                </a:ln>
                <a:solidFill>
                  <a:srgbClr val="000000"/>
                </a:solidFill>
                <a:effectLst/>
              </a:rPr>
              <a:t>11. Grounds maintenance and horticulture</a:t>
            </a:r>
          </a:p>
          <a:p>
            <a:pPr marL="359994" marR="0" indent="-359994" algn="l">
              <a:lnSpc>
                <a:spcPct val="119000"/>
              </a:lnSpc>
              <a:spcBef>
                <a:spcPts val="0"/>
              </a:spcBef>
              <a:spcAft>
                <a:spcPts val="0"/>
              </a:spcAft>
            </a:pPr>
            <a:r>
              <a:rPr lang="en-US" sz="1200" kern="1400" dirty="0">
                <a:ln>
                  <a:noFill/>
                </a:ln>
                <a:solidFill>
                  <a:srgbClr val="000000"/>
                </a:solidFill>
                <a:effectLst/>
              </a:rPr>
              <a:t>12. Building and infrastructure maintenance</a:t>
            </a:r>
          </a:p>
          <a:p>
            <a:pPr marL="0" marR="0" indent="0" algn="l">
              <a:lnSpc>
                <a:spcPct val="119000"/>
              </a:lnSpc>
              <a:spcBef>
                <a:spcPts val="0"/>
              </a:spcBef>
              <a:spcAft>
                <a:spcPts val="0"/>
              </a:spcAft>
            </a:pPr>
            <a:r>
              <a:rPr lang="en-US" sz="1200" b="1" kern="1400" dirty="0">
                <a:ln>
                  <a:noFill/>
                </a:ln>
                <a:solidFill>
                  <a:srgbClr val="000000"/>
                </a:solidFill>
                <a:effectLst/>
              </a:rPr>
              <a:t>Potential for Biodiversity</a:t>
            </a:r>
            <a:endParaRPr lang="en-US" sz="1200" kern="1400" dirty="0">
              <a:ln>
                <a:noFill/>
              </a:ln>
              <a:solidFill>
                <a:srgbClr val="000000"/>
              </a:solidFill>
              <a:effectLst/>
            </a:endParaRPr>
          </a:p>
          <a:p>
            <a:pPr marL="359994" marR="0" indent="-359994" algn="l">
              <a:lnSpc>
                <a:spcPct val="119000"/>
              </a:lnSpc>
              <a:spcBef>
                <a:spcPts val="0"/>
              </a:spcBef>
              <a:spcAft>
                <a:spcPts val="0"/>
              </a:spcAft>
            </a:pPr>
            <a:r>
              <a:rPr lang="en-US" sz="1200" kern="1400" dirty="0">
                <a:ln>
                  <a:noFill/>
                </a:ln>
                <a:solidFill>
                  <a:srgbClr val="000000"/>
                </a:solidFill>
                <a:effectLst/>
              </a:rPr>
              <a:t>13. Linkages to GI network</a:t>
            </a:r>
          </a:p>
          <a:p>
            <a:pPr marL="359994" marR="0" indent="-359994" algn="l">
              <a:lnSpc>
                <a:spcPct val="119000"/>
              </a:lnSpc>
              <a:spcBef>
                <a:spcPts val="0"/>
              </a:spcBef>
              <a:spcAft>
                <a:spcPts val="0"/>
              </a:spcAft>
            </a:pPr>
            <a:r>
              <a:rPr lang="en-US" sz="1200" kern="1400" dirty="0">
                <a:ln>
                  <a:noFill/>
                </a:ln>
                <a:solidFill>
                  <a:srgbClr val="000000"/>
                </a:solidFill>
                <a:effectLst/>
              </a:rPr>
              <a:t>14. Native tree and shrub planting</a:t>
            </a:r>
          </a:p>
          <a:p>
            <a:pPr marL="359994" marR="0" indent="-359994" algn="l">
              <a:lnSpc>
                <a:spcPct val="119000"/>
              </a:lnSpc>
              <a:spcBef>
                <a:spcPts val="0"/>
              </a:spcBef>
              <a:spcAft>
                <a:spcPts val="0"/>
              </a:spcAft>
            </a:pPr>
            <a:r>
              <a:rPr lang="en-US" sz="1200" kern="1400" dirty="0">
                <a:ln>
                  <a:noFill/>
                </a:ln>
                <a:solidFill>
                  <a:srgbClr val="000000"/>
                </a:solidFill>
                <a:effectLst/>
              </a:rPr>
              <a:t>15. Hedgerows</a:t>
            </a:r>
          </a:p>
          <a:p>
            <a:pPr marL="359994" marR="0" indent="-359994" algn="l">
              <a:lnSpc>
                <a:spcPct val="119000"/>
              </a:lnSpc>
              <a:spcBef>
                <a:spcPts val="0"/>
              </a:spcBef>
              <a:spcAft>
                <a:spcPts val="0"/>
              </a:spcAft>
            </a:pPr>
            <a:r>
              <a:rPr lang="en-US" sz="1200" kern="1400" dirty="0">
                <a:ln>
                  <a:noFill/>
                </a:ln>
                <a:solidFill>
                  <a:srgbClr val="000000"/>
                </a:solidFill>
                <a:effectLst/>
              </a:rPr>
              <a:t>16. </a:t>
            </a:r>
            <a:r>
              <a:rPr lang="en-US" sz="1200" kern="1400" dirty="0" err="1">
                <a:ln>
                  <a:noFill/>
                </a:ln>
                <a:solidFill>
                  <a:srgbClr val="000000"/>
                </a:solidFill>
                <a:effectLst/>
              </a:rPr>
              <a:t>SuDS</a:t>
            </a:r>
            <a:r>
              <a:rPr lang="en-US" sz="1200" kern="1400" dirty="0">
                <a:ln>
                  <a:noFill/>
                </a:ln>
                <a:solidFill>
                  <a:srgbClr val="000000"/>
                </a:solidFill>
                <a:effectLst/>
              </a:rPr>
              <a:t> features (incl. integrated wetlands)</a:t>
            </a:r>
          </a:p>
          <a:p>
            <a:pPr marL="359994" marR="0" indent="-359994" algn="l">
              <a:lnSpc>
                <a:spcPct val="119000"/>
              </a:lnSpc>
              <a:spcBef>
                <a:spcPts val="0"/>
              </a:spcBef>
              <a:spcAft>
                <a:spcPts val="0"/>
              </a:spcAft>
            </a:pPr>
            <a:r>
              <a:rPr lang="en-US" sz="1200" kern="1400" dirty="0">
                <a:ln>
                  <a:noFill/>
                </a:ln>
                <a:solidFill>
                  <a:srgbClr val="000000"/>
                </a:solidFill>
                <a:effectLst/>
              </a:rPr>
              <a:t>17. Natural water features (including stream re-profiling)</a:t>
            </a:r>
          </a:p>
          <a:p>
            <a:pPr marL="0" marR="0" indent="0" algn="l">
              <a:lnSpc>
                <a:spcPct val="119000"/>
              </a:lnSpc>
              <a:spcBef>
                <a:spcPts val="0"/>
              </a:spcBef>
              <a:spcAft>
                <a:spcPts val="600"/>
              </a:spcAft>
            </a:pPr>
            <a:r>
              <a:rPr lang="en-US" sz="1200" kern="1400" dirty="0">
                <a:ln>
                  <a:noFill/>
                </a:ln>
                <a:solidFill>
                  <a:srgbClr val="000000"/>
                </a:solidFill>
                <a:effectLst/>
              </a:rPr>
              <a:t> </a:t>
            </a:r>
          </a:p>
        </p:txBody>
      </p:sp>
      <p:sp>
        <p:nvSpPr>
          <p:cNvPr id="16" name="TextBox 15">
            <a:extLst>
              <a:ext uri="{FF2B5EF4-FFF2-40B4-BE49-F238E27FC236}">
                <a16:creationId xmlns:a16="http://schemas.microsoft.com/office/drawing/2014/main" id="{2EE203B1-AD4D-4104-8A3A-FFFCCAEC88B9}"/>
              </a:ext>
            </a:extLst>
          </p:cNvPr>
          <p:cNvSpPr txBox="1"/>
          <p:nvPr/>
        </p:nvSpPr>
        <p:spPr>
          <a:xfrm>
            <a:off x="5986626" y="748249"/>
            <a:ext cx="6041032" cy="1286634"/>
          </a:xfrm>
          <a:prstGeom prst="rect">
            <a:avLst/>
          </a:prstGeom>
          <a:noFill/>
        </p:spPr>
        <p:txBody>
          <a:bodyPr wrap="square">
            <a:spAutoFit/>
          </a:bodyPr>
          <a:lstStyle/>
          <a:p>
            <a:pPr marL="0" marR="0" indent="0" algn="l">
              <a:lnSpc>
                <a:spcPct val="119000"/>
              </a:lnSpc>
              <a:spcBef>
                <a:spcPts val="0"/>
              </a:spcBef>
              <a:spcAft>
                <a:spcPts val="0"/>
              </a:spcAft>
            </a:pPr>
            <a:r>
              <a:rPr lang="en-US" sz="1400" kern="1400" dirty="0">
                <a:solidFill>
                  <a:srgbClr val="000000"/>
                </a:solidFill>
              </a:rPr>
              <a:t>A</a:t>
            </a:r>
            <a:r>
              <a:rPr lang="en-US" sz="1400" kern="1400" dirty="0">
                <a:ln>
                  <a:noFill/>
                </a:ln>
                <a:solidFill>
                  <a:srgbClr val="000000"/>
                </a:solidFill>
                <a:effectLst/>
              </a:rPr>
              <a:t> locally set quality assessment is being undertaken for each area of open space. Scores are given against a basic expected level of quality/maintenance, potential for biodiversity and community value, as </a:t>
            </a:r>
            <a:r>
              <a:rPr lang="en-US" sz="1400" kern="1400" dirty="0">
                <a:solidFill>
                  <a:srgbClr val="000000"/>
                </a:solidFill>
              </a:rPr>
              <a:t>shown.</a:t>
            </a:r>
          </a:p>
          <a:p>
            <a:pPr marL="0" marR="0" indent="0" algn="l">
              <a:lnSpc>
                <a:spcPct val="119000"/>
              </a:lnSpc>
              <a:spcBef>
                <a:spcPts val="0"/>
              </a:spcBef>
              <a:spcAft>
                <a:spcPts val="0"/>
              </a:spcAft>
            </a:pPr>
            <a:endParaRPr lang="en-US" sz="1200" kern="1400" dirty="0">
              <a:ln>
                <a:noFill/>
              </a:ln>
              <a:solidFill>
                <a:srgbClr val="000000"/>
              </a:solidFill>
              <a:effectLst/>
            </a:endParaRPr>
          </a:p>
          <a:p>
            <a:pPr marL="0" marR="0" indent="0" algn="l">
              <a:lnSpc>
                <a:spcPct val="119000"/>
              </a:lnSpc>
              <a:spcBef>
                <a:spcPts val="0"/>
              </a:spcBef>
              <a:spcAft>
                <a:spcPts val="600"/>
              </a:spcAft>
              <a:tabLst>
                <a:tab pos="209398" algn="l"/>
              </a:tabLst>
            </a:pPr>
            <a:endParaRPr lang="en-US" sz="1200" kern="1400" dirty="0">
              <a:ln>
                <a:noFill/>
              </a:ln>
              <a:solidFill>
                <a:srgbClr val="000000"/>
              </a:solidFill>
              <a:effectLst/>
            </a:endParaRPr>
          </a:p>
        </p:txBody>
      </p:sp>
      <p:pic>
        <p:nvPicPr>
          <p:cNvPr id="4" name="Picture 3">
            <a:extLst>
              <a:ext uri="{FF2B5EF4-FFF2-40B4-BE49-F238E27FC236}">
                <a16:creationId xmlns:a16="http://schemas.microsoft.com/office/drawing/2014/main" id="{19A21C61-F661-4198-9F6E-8B87864123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3167" y="1746594"/>
            <a:ext cx="3275174" cy="4912760"/>
          </a:xfrm>
          <a:prstGeom prst="rect">
            <a:avLst/>
          </a:prstGeom>
        </p:spPr>
      </p:pic>
    </p:spTree>
    <p:extLst>
      <p:ext uri="{BB962C8B-B14F-4D97-AF65-F5344CB8AC3E}">
        <p14:creationId xmlns:p14="http://schemas.microsoft.com/office/powerpoint/2010/main" val="28525139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87E7A0-BA6D-410D-8130-AF82A4D40BA1}"/>
              </a:ext>
            </a:extLst>
          </p:cNvPr>
          <p:cNvSpPr>
            <a:spLocks noGrp="1"/>
          </p:cNvSpPr>
          <p:nvPr>
            <p:ph idx="1"/>
          </p:nvPr>
        </p:nvSpPr>
        <p:spPr>
          <a:xfrm>
            <a:off x="5927327" y="1088677"/>
            <a:ext cx="4708122" cy="669480"/>
          </a:xfrm>
        </p:spPr>
        <p:txBody>
          <a:bodyPr>
            <a:normAutofit fontScale="92500" lnSpcReduction="10000"/>
          </a:bodyPr>
          <a:lstStyle/>
          <a:p>
            <a:pPr marL="457200" lvl="1" indent="0">
              <a:buNone/>
            </a:pPr>
            <a:r>
              <a:rPr lang="en-GB" dirty="0">
                <a:solidFill>
                  <a:srgbClr val="600060"/>
                </a:solidFill>
              </a:rPr>
              <a:t>Parks and Open Space Survey &amp; Review</a:t>
            </a:r>
          </a:p>
        </p:txBody>
      </p:sp>
      <p:grpSp>
        <p:nvGrpSpPr>
          <p:cNvPr id="6" name="Group 5">
            <a:extLst>
              <a:ext uri="{FF2B5EF4-FFF2-40B4-BE49-F238E27FC236}">
                <a16:creationId xmlns:a16="http://schemas.microsoft.com/office/drawing/2014/main" id="{DAFD5B58-CBE1-4021-BA82-831EFE513D1C}"/>
              </a:ext>
            </a:extLst>
          </p:cNvPr>
          <p:cNvGrpSpPr/>
          <p:nvPr/>
        </p:nvGrpSpPr>
        <p:grpSpPr>
          <a:xfrm>
            <a:off x="333283" y="566403"/>
            <a:ext cx="5532825" cy="1191754"/>
            <a:chOff x="0" y="2795544"/>
            <a:chExt cx="5257800" cy="1191754"/>
          </a:xfrm>
          <a:solidFill>
            <a:srgbClr val="600060"/>
          </a:solidFill>
        </p:grpSpPr>
        <p:sp>
          <p:nvSpPr>
            <p:cNvPr id="7" name="Rectangle: Rounded Corners 6">
              <a:extLst>
                <a:ext uri="{FF2B5EF4-FFF2-40B4-BE49-F238E27FC236}">
                  <a16:creationId xmlns:a16="http://schemas.microsoft.com/office/drawing/2014/main" id="{62977EDA-E539-4592-8E5A-C4F0169ABC4C}"/>
                </a:ext>
              </a:extLst>
            </p:cNvPr>
            <p:cNvSpPr/>
            <p:nvPr/>
          </p:nvSpPr>
          <p:spPr>
            <a:xfrm>
              <a:off x="0" y="2795544"/>
              <a:ext cx="5257800" cy="1191754"/>
            </a:xfrm>
            <a:prstGeom prst="roundRect">
              <a:avLst/>
            </a:prstGeom>
            <a:grpFill/>
          </p:spPr>
          <p:style>
            <a:lnRef idx="2">
              <a:schemeClr val="lt1">
                <a:hueOff val="0"/>
                <a:satOff val="0"/>
                <a:lumOff val="0"/>
                <a:alphaOff val="0"/>
              </a:schemeClr>
            </a:lnRef>
            <a:fillRef idx="1">
              <a:schemeClr val="accent5">
                <a:hueOff val="-4505695"/>
                <a:satOff val="-11613"/>
                <a:lumOff val="-7843"/>
                <a:alphaOff val="0"/>
              </a:schemeClr>
            </a:fillRef>
            <a:effectRef idx="0">
              <a:schemeClr val="accent5">
                <a:hueOff val="-4505695"/>
                <a:satOff val="-11613"/>
                <a:lumOff val="-7843"/>
                <a:alphaOff val="0"/>
              </a:schemeClr>
            </a:effectRef>
            <a:fontRef idx="minor">
              <a:schemeClr val="lt1"/>
            </a:fontRef>
          </p:style>
        </p:sp>
        <p:sp>
          <p:nvSpPr>
            <p:cNvPr id="8" name="Rectangle: Rounded Corners 4">
              <a:extLst>
                <a:ext uri="{FF2B5EF4-FFF2-40B4-BE49-F238E27FC236}">
                  <a16:creationId xmlns:a16="http://schemas.microsoft.com/office/drawing/2014/main" id="{A104E369-32F5-4CA1-B3C2-F6EE5A1F2EB6}"/>
                </a:ext>
              </a:extLst>
            </p:cNvPr>
            <p:cNvSpPr txBox="1"/>
            <p:nvPr/>
          </p:nvSpPr>
          <p:spPr>
            <a:xfrm>
              <a:off x="58176" y="2853721"/>
              <a:ext cx="4903219" cy="107540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IE" sz="3000" kern="1200" dirty="0"/>
                <a:t>Parks and Open Spaces Strategy</a:t>
              </a:r>
              <a:endParaRPr lang="en-US" sz="3000" kern="1200" dirty="0"/>
            </a:p>
          </p:txBody>
        </p:sp>
      </p:grpSp>
      <p:sp>
        <p:nvSpPr>
          <p:cNvPr id="10" name="Control 3">
            <a:extLst>
              <a:ext uri="{FF2B5EF4-FFF2-40B4-BE49-F238E27FC236}">
                <a16:creationId xmlns:a16="http://schemas.microsoft.com/office/drawing/2014/main" id="{5E9CDF8C-6502-41C6-BAB0-F4B307C1C49D}"/>
              </a:ext>
            </a:extLst>
          </p:cNvPr>
          <p:cNvSpPr>
            <a:spLocks noChangeArrowheads="1" noChangeShapeType="1"/>
          </p:cNvSpPr>
          <p:nvPr/>
        </p:nvSpPr>
        <p:spPr bwMode="auto">
          <a:xfrm>
            <a:off x="4803775" y="5537200"/>
            <a:ext cx="11972925" cy="6145213"/>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2" name="TextBox 1">
            <a:extLst>
              <a:ext uri="{FF2B5EF4-FFF2-40B4-BE49-F238E27FC236}">
                <a16:creationId xmlns:a16="http://schemas.microsoft.com/office/drawing/2014/main" id="{AE1DEA88-9D06-4DDC-82B5-E48CF9503365}"/>
              </a:ext>
            </a:extLst>
          </p:cNvPr>
          <p:cNvSpPr txBox="1"/>
          <p:nvPr/>
        </p:nvSpPr>
        <p:spPr>
          <a:xfrm>
            <a:off x="333283" y="2206701"/>
            <a:ext cx="5532825" cy="4251100"/>
          </a:xfrm>
          <a:prstGeom prst="rect">
            <a:avLst/>
          </a:prstGeom>
          <a:noFill/>
        </p:spPr>
        <p:txBody>
          <a:bodyPr wrap="square" rtlCol="0">
            <a:spAutoFit/>
          </a:bodyPr>
          <a:lstStyle/>
          <a:p>
            <a:pPr algn="just">
              <a:lnSpc>
                <a:spcPct val="107000"/>
              </a:lnSpc>
              <a:spcAft>
                <a:spcPts val="800"/>
              </a:spcAft>
            </a:pPr>
            <a:r>
              <a:rPr lang="en-IE" dirty="0">
                <a:latin typeface="Calibri" panose="020F0502020204030204" pitchFamily="34" charset="0"/>
                <a:ea typeface="Calibri" panose="020F0502020204030204" pitchFamily="34" charset="0"/>
                <a:cs typeface="Times New Roman" panose="02020603050405020304" pitchFamily="18" charset="0"/>
              </a:rPr>
              <a:t>Strategic level assessment carried out for Parks and Open Spaces.</a:t>
            </a:r>
          </a:p>
          <a:p>
            <a:pPr algn="just">
              <a:lnSpc>
                <a:spcPct val="107000"/>
              </a:lnSpc>
              <a:spcAft>
                <a:spcPts val="800"/>
              </a:spcAft>
            </a:pPr>
            <a:r>
              <a:rPr lang="en-IE" dirty="0">
                <a:latin typeface="Calibri" panose="020F0502020204030204" pitchFamily="34" charset="0"/>
                <a:ea typeface="Calibri" panose="020F0502020204030204" pitchFamily="34" charset="0"/>
                <a:cs typeface="Times New Roman" panose="02020603050405020304" pitchFamily="18" charset="0"/>
              </a:rPr>
              <a:t>Related policies and objectives included in Draft County Development Plan</a:t>
            </a:r>
          </a:p>
          <a:p>
            <a:pPr algn="just">
              <a:lnSpc>
                <a:spcPct val="107000"/>
              </a:lnSpc>
              <a:spcAft>
                <a:spcPts val="800"/>
              </a:spcAft>
            </a:pPr>
            <a:r>
              <a:rPr lang="en-IE"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Public Survey:</a:t>
            </a:r>
            <a:endParaRPr lang="en-GB"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endParaRPr>
          </a:p>
          <a:p>
            <a:pPr algn="just">
              <a:lnSpc>
                <a:spcPct val="107000"/>
              </a:lnSpc>
              <a:spcAft>
                <a:spcPts val="800"/>
              </a:spcAft>
            </a:pPr>
            <a:r>
              <a:rPr lang="en-GB"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https://consult.sdublincoco.ie/</a:t>
            </a:r>
            <a:endParaRPr lang="en-GB"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IE" sz="1800" dirty="0">
                <a:effectLst/>
                <a:latin typeface="Calibri" panose="020F0502020204030204" pitchFamily="34" charset="0"/>
                <a:ea typeface="Calibri" panose="020F0502020204030204" pitchFamily="34" charset="0"/>
                <a:cs typeface="Times New Roman" panose="02020603050405020304" pitchFamily="18" charset="0"/>
              </a:rPr>
              <a:t>A video promoting SDCC parks and requesting feedback accompanied the survey.</a:t>
            </a:r>
          </a:p>
          <a:p>
            <a:pPr algn="just">
              <a:lnSpc>
                <a:spcPct val="107000"/>
              </a:lnSpc>
              <a:spcAft>
                <a:spcPts val="800"/>
              </a:spcAft>
            </a:pPr>
            <a:r>
              <a:rPr lang="en-IE" dirty="0">
                <a:latin typeface="Calibri" panose="020F0502020204030204" pitchFamily="34" charset="0"/>
                <a:ea typeface="Calibri" panose="020F0502020204030204" pitchFamily="34" charset="0"/>
                <a:cs typeface="Times New Roman" panose="02020603050405020304" pitchFamily="18" charset="0"/>
              </a:rPr>
              <a:t>4274 submissions received that are currently being assessed. </a:t>
            </a:r>
          </a:p>
          <a:p>
            <a:pPr algn="just">
              <a:lnSpc>
                <a:spcPct val="107000"/>
              </a:lnSpc>
              <a:spcAft>
                <a:spcPts val="800"/>
              </a:spcAft>
            </a:pPr>
            <a:r>
              <a:rPr lang="en-IE" dirty="0">
                <a:latin typeface="Calibri" panose="020F0502020204030204" pitchFamily="34" charset="0"/>
                <a:ea typeface="Calibri" panose="020F0502020204030204" pitchFamily="34" charset="0"/>
                <a:cs typeface="Times New Roman" panose="02020603050405020304" pitchFamily="18" charset="0"/>
              </a:rPr>
              <a:t>Review of existing facilities within parks and open spaces underway to allow more local assessment.</a:t>
            </a:r>
          </a:p>
        </p:txBody>
      </p:sp>
      <p:pic>
        <p:nvPicPr>
          <p:cNvPr id="5" name="Picture 4">
            <a:extLst>
              <a:ext uri="{FF2B5EF4-FFF2-40B4-BE49-F238E27FC236}">
                <a16:creationId xmlns:a16="http://schemas.microsoft.com/office/drawing/2014/main" id="{EB324C12-ED1D-49B6-9979-DE2F3E3A88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5778" y="2650211"/>
            <a:ext cx="5206601" cy="3471068"/>
          </a:xfrm>
          <a:prstGeom prst="rect">
            <a:avLst/>
          </a:prstGeom>
        </p:spPr>
      </p:pic>
    </p:spTree>
    <p:extLst>
      <p:ext uri="{BB962C8B-B14F-4D97-AF65-F5344CB8AC3E}">
        <p14:creationId xmlns:p14="http://schemas.microsoft.com/office/powerpoint/2010/main" val="40819496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0A597D97-203B-498B-95D3-E90DC961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F2151DA-74F2-427A-A19C-A087AFB911F6}"/>
              </a:ext>
            </a:extLst>
          </p:cNvPr>
          <p:cNvPicPr>
            <a:picLocks noChangeAspect="1"/>
          </p:cNvPicPr>
          <p:nvPr/>
        </p:nvPicPr>
        <p:blipFill rotWithShape="1">
          <a:blip r:embed="rId2">
            <a:extLst>
              <a:ext uri="{28A0092B-C50C-407E-A947-70E740481C1C}">
                <a14:useLocalDpi xmlns:a14="http://schemas.microsoft.com/office/drawing/2010/main" val="0"/>
              </a:ext>
            </a:extLst>
          </a:blip>
          <a:srcRect t="17598" b="18443"/>
          <a:stretch/>
        </p:blipFill>
        <p:spPr>
          <a:xfrm>
            <a:off x="4263360" y="22530"/>
            <a:ext cx="7924800" cy="3383270"/>
          </a:xfrm>
          <a:prstGeom prst="rect">
            <a:avLst/>
          </a:prstGeom>
        </p:spPr>
      </p:pic>
      <p:pic>
        <p:nvPicPr>
          <p:cNvPr id="5" name="Picture 4">
            <a:extLst>
              <a:ext uri="{FF2B5EF4-FFF2-40B4-BE49-F238E27FC236}">
                <a16:creationId xmlns:a16="http://schemas.microsoft.com/office/drawing/2014/main" id="{E5CD9DD2-F053-4411-917D-CA3F0BDB3DC7}"/>
              </a:ext>
            </a:extLst>
          </p:cNvPr>
          <p:cNvPicPr>
            <a:picLocks noChangeAspect="1"/>
          </p:cNvPicPr>
          <p:nvPr/>
        </p:nvPicPr>
        <p:blipFill rotWithShape="1">
          <a:blip r:embed="rId3"/>
          <a:srcRect t="13320" r="2" b="7078"/>
          <a:stretch/>
        </p:blipFill>
        <p:spPr>
          <a:xfrm>
            <a:off x="4650916" y="3474720"/>
            <a:ext cx="7555832" cy="3383280"/>
          </a:xfrm>
          <a:prstGeom prst="rect">
            <a:avLst/>
          </a:prstGeom>
        </p:spPr>
      </p:pic>
      <p:sp useBgFill="1">
        <p:nvSpPr>
          <p:cNvPr id="43" name="Freeform: Shape 42">
            <a:extLst>
              <a:ext uri="{FF2B5EF4-FFF2-40B4-BE49-F238E27FC236}">
                <a16:creationId xmlns:a16="http://schemas.microsoft.com/office/drawing/2014/main" id="{6A6EF10E-DF41-4BD3-8EB4-6F646531DC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244272" cy="6858000"/>
          </a:xfrm>
          <a:custGeom>
            <a:avLst/>
            <a:gdLst>
              <a:gd name="connsiteX0" fmla="*/ 0 w 6244272"/>
              <a:gd name="connsiteY0" fmla="*/ 0 h 6858000"/>
              <a:gd name="connsiteX1" fmla="*/ 732568 w 6244272"/>
              <a:gd name="connsiteY1" fmla="*/ 0 h 6858000"/>
              <a:gd name="connsiteX2" fmla="*/ 947849 w 6244272"/>
              <a:gd name="connsiteY2" fmla="*/ 0 h 6858000"/>
              <a:gd name="connsiteX3" fmla="*/ 1823619 w 6244272"/>
              <a:gd name="connsiteY3" fmla="*/ 0 h 6858000"/>
              <a:gd name="connsiteX4" fmla="*/ 5235673 w 6244272"/>
              <a:gd name="connsiteY4" fmla="*/ 0 h 6858000"/>
              <a:gd name="connsiteX5" fmla="*/ 4933297 w 6244272"/>
              <a:gd name="connsiteY5" fmla="*/ 110269 h 6858000"/>
              <a:gd name="connsiteX6" fmla="*/ 4976910 w 6244272"/>
              <a:gd name="connsiteY6" fmla="*/ 135168 h 6858000"/>
              <a:gd name="connsiteX7" fmla="*/ 5238580 w 6244272"/>
              <a:gd name="connsiteY7" fmla="*/ 71141 h 6858000"/>
              <a:gd name="connsiteX8" fmla="*/ 5290914 w 6244272"/>
              <a:gd name="connsiteY8" fmla="*/ 88927 h 6858000"/>
              <a:gd name="connsiteX9" fmla="*/ 5264747 w 6244272"/>
              <a:gd name="connsiteY9" fmla="*/ 163625 h 6858000"/>
              <a:gd name="connsiteX10" fmla="*/ 5151357 w 6244272"/>
              <a:gd name="connsiteY10" fmla="*/ 192082 h 6858000"/>
              <a:gd name="connsiteX11" fmla="*/ 4974002 w 6244272"/>
              <a:gd name="connsiteY11" fmla="*/ 373491 h 6858000"/>
              <a:gd name="connsiteX12" fmla="*/ 5241488 w 6244272"/>
              <a:gd name="connsiteY12" fmla="*/ 352148 h 6858000"/>
              <a:gd name="connsiteX13" fmla="*/ 5288007 w 6244272"/>
              <a:gd name="connsiteY13" fmla="*/ 394834 h 6858000"/>
              <a:gd name="connsiteX14" fmla="*/ 5305452 w 6244272"/>
              <a:gd name="connsiteY14" fmla="*/ 451747 h 6858000"/>
              <a:gd name="connsiteX15" fmla="*/ 5383953 w 6244272"/>
              <a:gd name="connsiteY15" fmla="*/ 359262 h 6858000"/>
              <a:gd name="connsiteX16" fmla="*/ 5450825 w 6244272"/>
              <a:gd name="connsiteY16" fmla="*/ 334364 h 6858000"/>
              <a:gd name="connsiteX17" fmla="*/ 5471177 w 6244272"/>
              <a:gd name="connsiteY17" fmla="*/ 416176 h 6858000"/>
              <a:gd name="connsiteX18" fmla="*/ 5410121 w 6244272"/>
              <a:gd name="connsiteY18" fmla="*/ 505101 h 6858000"/>
              <a:gd name="connsiteX19" fmla="*/ 5247303 w 6244272"/>
              <a:gd name="connsiteY19" fmla="*/ 558458 h 6858000"/>
              <a:gd name="connsiteX20" fmla="*/ 5421750 w 6244272"/>
              <a:gd name="connsiteY20" fmla="*/ 558458 h 6858000"/>
              <a:gd name="connsiteX21" fmla="*/ 5622364 w 6244272"/>
              <a:gd name="connsiteY21" fmla="*/ 522887 h 6858000"/>
              <a:gd name="connsiteX22" fmla="*/ 5834608 w 6244272"/>
              <a:gd name="connsiteY22" fmla="*/ 533558 h 6858000"/>
              <a:gd name="connsiteX23" fmla="*/ 6035223 w 6244272"/>
              <a:gd name="connsiteY23" fmla="*/ 462417 h 6858000"/>
              <a:gd name="connsiteX24" fmla="*/ 6238745 w 6244272"/>
              <a:gd name="connsiteY24" fmla="*/ 465975 h 6858000"/>
              <a:gd name="connsiteX25" fmla="*/ 5337434 w 6244272"/>
              <a:gd name="connsiteY25" fmla="*/ 910606 h 6858000"/>
              <a:gd name="connsiteX26" fmla="*/ 5381046 w 6244272"/>
              <a:gd name="connsiteY26" fmla="*/ 921277 h 6858000"/>
              <a:gd name="connsiteX27" fmla="*/ 5439195 w 6244272"/>
              <a:gd name="connsiteY27" fmla="*/ 949734 h 6858000"/>
              <a:gd name="connsiteX28" fmla="*/ 5395583 w 6244272"/>
              <a:gd name="connsiteY28" fmla="*/ 1006647 h 6858000"/>
              <a:gd name="connsiteX29" fmla="*/ 5160079 w 6244272"/>
              <a:gd name="connsiteY29" fmla="*/ 1113358 h 6858000"/>
              <a:gd name="connsiteX30" fmla="*/ 5101930 w 6244272"/>
              <a:gd name="connsiteY30" fmla="*/ 1220069 h 6858000"/>
              <a:gd name="connsiteX31" fmla="*/ 5174617 w 6244272"/>
              <a:gd name="connsiteY31" fmla="*/ 1209399 h 6858000"/>
              <a:gd name="connsiteX32" fmla="*/ 5238580 w 6244272"/>
              <a:gd name="connsiteY32" fmla="*/ 1230741 h 6858000"/>
              <a:gd name="connsiteX33" fmla="*/ 5212414 w 6244272"/>
              <a:gd name="connsiteY33" fmla="*/ 1365909 h 6858000"/>
              <a:gd name="connsiteX34" fmla="*/ 4878056 w 6244272"/>
              <a:gd name="connsiteY34" fmla="*/ 1540204 h 6858000"/>
              <a:gd name="connsiteX35" fmla="*/ 4848982 w 6244272"/>
              <a:gd name="connsiteY35" fmla="*/ 1597117 h 6858000"/>
              <a:gd name="connsiteX36" fmla="*/ 4889686 w 6244272"/>
              <a:gd name="connsiteY36" fmla="*/ 1636245 h 6858000"/>
              <a:gd name="connsiteX37" fmla="*/ 4997261 w 6244272"/>
              <a:gd name="connsiteY37" fmla="*/ 1657587 h 6858000"/>
              <a:gd name="connsiteX38" fmla="*/ 4846074 w 6244272"/>
              <a:gd name="connsiteY38" fmla="*/ 1849668 h 6858000"/>
              <a:gd name="connsiteX39" fmla="*/ 4790832 w 6244272"/>
              <a:gd name="connsiteY39" fmla="*/ 1903025 h 6858000"/>
              <a:gd name="connsiteX40" fmla="*/ 4694886 w 6244272"/>
              <a:gd name="connsiteY40" fmla="*/ 1984836 h 6858000"/>
              <a:gd name="connsiteX41" fmla="*/ 4694886 w 6244272"/>
              <a:gd name="connsiteY41" fmla="*/ 2013292 h 6858000"/>
              <a:gd name="connsiteX42" fmla="*/ 4822814 w 6244272"/>
              <a:gd name="connsiteY42" fmla="*/ 2102219 h 6858000"/>
              <a:gd name="connsiteX43" fmla="*/ 5055411 w 6244272"/>
              <a:gd name="connsiteY43" fmla="*/ 2077320 h 6858000"/>
              <a:gd name="connsiteX44" fmla="*/ 4712331 w 6244272"/>
              <a:gd name="connsiteY44" fmla="*/ 2208931 h 6858000"/>
              <a:gd name="connsiteX45" fmla="*/ 5822979 w 6244272"/>
              <a:gd name="connsiteY45" fmla="*/ 1892353 h 6858000"/>
              <a:gd name="connsiteX46" fmla="*/ 5753200 w 6244272"/>
              <a:gd name="connsiteY46" fmla="*/ 1974165 h 6858000"/>
              <a:gd name="connsiteX47" fmla="*/ 5363601 w 6244272"/>
              <a:gd name="connsiteY47" fmla="*/ 2191146 h 6858000"/>
              <a:gd name="connsiteX48" fmla="*/ 5253118 w 6244272"/>
              <a:gd name="connsiteY48" fmla="*/ 2326314 h 6858000"/>
              <a:gd name="connsiteX49" fmla="*/ 5136819 w 6244272"/>
              <a:gd name="connsiteY49" fmla="*/ 2401012 h 6858000"/>
              <a:gd name="connsiteX50" fmla="*/ 4974002 w 6244272"/>
              <a:gd name="connsiteY50" fmla="*/ 2401012 h 6858000"/>
              <a:gd name="connsiteX51" fmla="*/ 4857704 w 6244272"/>
              <a:gd name="connsiteY51" fmla="*/ 2518395 h 6858000"/>
              <a:gd name="connsiteX52" fmla="*/ 4976910 w 6244272"/>
              <a:gd name="connsiteY52" fmla="*/ 2543294 h 6858000"/>
              <a:gd name="connsiteX53" fmla="*/ 5116467 w 6244272"/>
              <a:gd name="connsiteY53" fmla="*/ 2525509 h 6858000"/>
              <a:gd name="connsiteX54" fmla="*/ 5273470 w 6244272"/>
              <a:gd name="connsiteY54" fmla="*/ 2564636 h 6858000"/>
              <a:gd name="connsiteX55" fmla="*/ 5418843 w 6244272"/>
              <a:gd name="connsiteY55" fmla="*/ 2532623 h 6858000"/>
              <a:gd name="connsiteX56" fmla="*/ 5593290 w 6244272"/>
              <a:gd name="connsiteY56" fmla="*/ 2553965 h 6858000"/>
              <a:gd name="connsiteX57" fmla="*/ 5648532 w 6244272"/>
              <a:gd name="connsiteY57" fmla="*/ 2692689 h 6858000"/>
              <a:gd name="connsiteX58" fmla="*/ 5665976 w 6244272"/>
              <a:gd name="connsiteY58" fmla="*/ 2703362 h 6858000"/>
              <a:gd name="connsiteX59" fmla="*/ 5988704 w 6244272"/>
              <a:gd name="connsiteY59" fmla="*/ 2923898 h 6858000"/>
              <a:gd name="connsiteX60" fmla="*/ 6078835 w 6244272"/>
              <a:gd name="connsiteY60" fmla="*/ 2941684 h 6858000"/>
              <a:gd name="connsiteX61" fmla="*/ 5546771 w 6244272"/>
              <a:gd name="connsiteY61" fmla="*/ 3329402 h 6858000"/>
              <a:gd name="connsiteX62" fmla="*/ 5904388 w 6244272"/>
              <a:gd name="connsiteY62" fmla="*/ 3229805 h 6858000"/>
              <a:gd name="connsiteX63" fmla="*/ 5953814 w 6244272"/>
              <a:gd name="connsiteY63" fmla="*/ 3393429 h 6858000"/>
              <a:gd name="connsiteX64" fmla="*/ 5785182 w 6244272"/>
              <a:gd name="connsiteY64" fmla="*/ 3539269 h 6858000"/>
              <a:gd name="connsiteX65" fmla="*/ 5724125 w 6244272"/>
              <a:gd name="connsiteY65" fmla="*/ 3827390 h 6858000"/>
              <a:gd name="connsiteX66" fmla="*/ 5753200 w 6244272"/>
              <a:gd name="connsiteY66" fmla="*/ 4090612 h 6858000"/>
              <a:gd name="connsiteX67" fmla="*/ 5825886 w 6244272"/>
              <a:gd name="connsiteY67" fmla="*/ 4172424 h 6858000"/>
              <a:gd name="connsiteX68" fmla="*/ 5930554 w 6244272"/>
              <a:gd name="connsiteY68" fmla="*/ 4321821 h 6858000"/>
              <a:gd name="connsiteX69" fmla="*/ 5994519 w 6244272"/>
              <a:gd name="connsiteY69" fmla="*/ 4414305 h 6858000"/>
              <a:gd name="connsiteX70" fmla="*/ 6218393 w 6244272"/>
              <a:gd name="connsiteY70" fmla="*/ 4378734 h 6858000"/>
              <a:gd name="connsiteX71" fmla="*/ 5918925 w 6244272"/>
              <a:gd name="connsiteY71" fmla="*/ 4613499 h 6858000"/>
              <a:gd name="connsiteX72" fmla="*/ 6160243 w 6244272"/>
              <a:gd name="connsiteY72" fmla="*/ 4585042 h 6858000"/>
              <a:gd name="connsiteX73" fmla="*/ 6238745 w 6244272"/>
              <a:gd name="connsiteY73" fmla="*/ 4602828 h 6858000"/>
              <a:gd name="connsiteX74" fmla="*/ 6195133 w 6244272"/>
              <a:gd name="connsiteY74" fmla="*/ 4677526 h 6858000"/>
              <a:gd name="connsiteX75" fmla="*/ 6017778 w 6244272"/>
              <a:gd name="connsiteY75" fmla="*/ 4805580 h 6858000"/>
              <a:gd name="connsiteX76" fmla="*/ 5651439 w 6244272"/>
              <a:gd name="connsiteY76" fmla="*/ 5154171 h 6858000"/>
              <a:gd name="connsiteX77" fmla="*/ 6006149 w 6244272"/>
              <a:gd name="connsiteY77" fmla="*/ 4994104 h 6858000"/>
              <a:gd name="connsiteX78" fmla="*/ 5633994 w 6244272"/>
              <a:gd name="connsiteY78" fmla="*/ 5353367 h 6858000"/>
              <a:gd name="connsiteX79" fmla="*/ 5552586 w 6244272"/>
              <a:gd name="connsiteY79" fmla="*/ 5474306 h 6858000"/>
              <a:gd name="connsiteX80" fmla="*/ 5383953 w 6244272"/>
              <a:gd name="connsiteY80" fmla="*/ 5769542 h 6858000"/>
              <a:gd name="connsiteX81" fmla="*/ 5392675 w 6244272"/>
              <a:gd name="connsiteY81" fmla="*/ 5801555 h 6858000"/>
              <a:gd name="connsiteX82" fmla="*/ 5584568 w 6244272"/>
              <a:gd name="connsiteY82" fmla="*/ 5755314 h 6858000"/>
              <a:gd name="connsiteX83" fmla="*/ 5334526 w 6244272"/>
              <a:gd name="connsiteY83" fmla="*/ 6004307 h 6858000"/>
              <a:gd name="connsiteX84" fmla="*/ 5075763 w 6244272"/>
              <a:gd name="connsiteY84" fmla="*/ 6196388 h 6858000"/>
              <a:gd name="connsiteX85" fmla="*/ 5258933 w 6244272"/>
              <a:gd name="connsiteY85" fmla="*/ 6167932 h 6858000"/>
              <a:gd name="connsiteX86" fmla="*/ 5511881 w 6244272"/>
              <a:gd name="connsiteY86" fmla="*/ 6057663 h 6858000"/>
              <a:gd name="connsiteX87" fmla="*/ 5599105 w 6244272"/>
              <a:gd name="connsiteY87" fmla="*/ 6100347 h 6858000"/>
              <a:gd name="connsiteX88" fmla="*/ 5360693 w 6244272"/>
              <a:gd name="connsiteY88" fmla="*/ 6281757 h 6858000"/>
              <a:gd name="connsiteX89" fmla="*/ 5224043 w 6244272"/>
              <a:gd name="connsiteY89" fmla="*/ 6367127 h 6858000"/>
              <a:gd name="connsiteX90" fmla="*/ 5168801 w 6244272"/>
              <a:gd name="connsiteY90" fmla="*/ 6431153 h 6858000"/>
              <a:gd name="connsiteX91" fmla="*/ 5011799 w 6244272"/>
              <a:gd name="connsiteY91" fmla="*/ 6658805 h 6858000"/>
              <a:gd name="connsiteX92" fmla="*/ 4651275 w 6244272"/>
              <a:gd name="connsiteY92" fmla="*/ 6858000 h 6858000"/>
              <a:gd name="connsiteX93" fmla="*/ 1823619 w 6244272"/>
              <a:gd name="connsiteY93" fmla="*/ 6858000 h 6858000"/>
              <a:gd name="connsiteX94" fmla="*/ 947849 w 6244272"/>
              <a:gd name="connsiteY94" fmla="*/ 6858000 h 6858000"/>
              <a:gd name="connsiteX95" fmla="*/ 732568 w 6244272"/>
              <a:gd name="connsiteY95" fmla="*/ 6858000 h 6858000"/>
              <a:gd name="connsiteX96" fmla="*/ 0 w 6244272"/>
              <a:gd name="connsiteY9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6244272" h="6858000">
                <a:moveTo>
                  <a:pt x="0" y="0"/>
                </a:moveTo>
                <a:lnTo>
                  <a:pt x="732568" y="0"/>
                </a:lnTo>
                <a:lnTo>
                  <a:pt x="947849" y="0"/>
                </a:lnTo>
                <a:lnTo>
                  <a:pt x="1823619" y="0"/>
                </a:lnTo>
                <a:lnTo>
                  <a:pt x="5235673" y="0"/>
                </a:lnTo>
                <a:cubicBezTo>
                  <a:pt x="5133912" y="35571"/>
                  <a:pt x="5035058" y="78255"/>
                  <a:pt x="4933297" y="110269"/>
                </a:cubicBezTo>
                <a:cubicBezTo>
                  <a:pt x="4947835" y="145839"/>
                  <a:pt x="4962372" y="138725"/>
                  <a:pt x="4976910" y="135168"/>
                </a:cubicBezTo>
                <a:cubicBezTo>
                  <a:pt x="5064133" y="120941"/>
                  <a:pt x="5154264" y="110269"/>
                  <a:pt x="5238580" y="71141"/>
                </a:cubicBezTo>
                <a:cubicBezTo>
                  <a:pt x="5258933" y="64027"/>
                  <a:pt x="5282192" y="64027"/>
                  <a:pt x="5290914" y="88927"/>
                </a:cubicBezTo>
                <a:cubicBezTo>
                  <a:pt x="5305452" y="124497"/>
                  <a:pt x="5285100" y="145839"/>
                  <a:pt x="5264747" y="163625"/>
                </a:cubicBezTo>
                <a:cubicBezTo>
                  <a:pt x="5229858" y="195638"/>
                  <a:pt x="5189154" y="188525"/>
                  <a:pt x="5151357" y="192082"/>
                </a:cubicBezTo>
                <a:cubicBezTo>
                  <a:pt x="5046689" y="209867"/>
                  <a:pt x="4997261" y="259665"/>
                  <a:pt x="4974002" y="373491"/>
                </a:cubicBezTo>
                <a:cubicBezTo>
                  <a:pt x="5064133" y="327250"/>
                  <a:pt x="5154264" y="384162"/>
                  <a:pt x="5241488" y="352148"/>
                </a:cubicBezTo>
                <a:cubicBezTo>
                  <a:pt x="5264747" y="345034"/>
                  <a:pt x="5299637" y="355706"/>
                  <a:pt x="5288007" y="394834"/>
                </a:cubicBezTo>
                <a:cubicBezTo>
                  <a:pt x="5276378" y="430405"/>
                  <a:pt x="5238580" y="458860"/>
                  <a:pt x="5305452" y="451747"/>
                </a:cubicBezTo>
                <a:cubicBezTo>
                  <a:pt x="5354879" y="448189"/>
                  <a:pt x="5369416" y="405504"/>
                  <a:pt x="5383953" y="359262"/>
                </a:cubicBezTo>
                <a:cubicBezTo>
                  <a:pt x="5395583" y="334364"/>
                  <a:pt x="5427565" y="320135"/>
                  <a:pt x="5450825" y="334364"/>
                </a:cubicBezTo>
                <a:cubicBezTo>
                  <a:pt x="5479899" y="348592"/>
                  <a:pt x="5471177" y="387720"/>
                  <a:pt x="5471177" y="416176"/>
                </a:cubicBezTo>
                <a:cubicBezTo>
                  <a:pt x="5474085" y="469532"/>
                  <a:pt x="5450825" y="494431"/>
                  <a:pt x="5410121" y="505101"/>
                </a:cubicBezTo>
                <a:cubicBezTo>
                  <a:pt x="5360693" y="519330"/>
                  <a:pt x="5311267" y="537116"/>
                  <a:pt x="5247303" y="558458"/>
                </a:cubicBezTo>
                <a:cubicBezTo>
                  <a:pt x="5317082" y="594028"/>
                  <a:pt x="5369416" y="586915"/>
                  <a:pt x="5421750" y="558458"/>
                </a:cubicBezTo>
                <a:cubicBezTo>
                  <a:pt x="5485714" y="526444"/>
                  <a:pt x="5570030" y="483759"/>
                  <a:pt x="5622364" y="522887"/>
                </a:cubicBezTo>
                <a:cubicBezTo>
                  <a:pt x="5700865" y="579800"/>
                  <a:pt x="5764829" y="544229"/>
                  <a:pt x="5834608" y="533558"/>
                </a:cubicBezTo>
                <a:cubicBezTo>
                  <a:pt x="5979982" y="512216"/>
                  <a:pt x="5889850" y="480203"/>
                  <a:pt x="6035223" y="462417"/>
                </a:cubicBezTo>
                <a:cubicBezTo>
                  <a:pt x="6093372" y="455303"/>
                  <a:pt x="6154429" y="426847"/>
                  <a:pt x="6238745" y="465975"/>
                </a:cubicBezTo>
                <a:cubicBezTo>
                  <a:pt x="5857868" y="672284"/>
                  <a:pt x="5677606" y="658055"/>
                  <a:pt x="5337434" y="910606"/>
                </a:cubicBezTo>
                <a:cubicBezTo>
                  <a:pt x="5351971" y="935506"/>
                  <a:pt x="5366508" y="924835"/>
                  <a:pt x="5381046" y="921277"/>
                </a:cubicBezTo>
                <a:cubicBezTo>
                  <a:pt x="5404305" y="917720"/>
                  <a:pt x="5433380" y="903491"/>
                  <a:pt x="5439195" y="949734"/>
                </a:cubicBezTo>
                <a:cubicBezTo>
                  <a:pt x="5442103" y="985305"/>
                  <a:pt x="5424657" y="1003089"/>
                  <a:pt x="5395583" y="1006647"/>
                </a:cubicBezTo>
                <a:cubicBezTo>
                  <a:pt x="5311267" y="1020875"/>
                  <a:pt x="5235673" y="1070674"/>
                  <a:pt x="5160079" y="1113358"/>
                </a:cubicBezTo>
                <a:cubicBezTo>
                  <a:pt x="5125190" y="1131144"/>
                  <a:pt x="5087393" y="1156043"/>
                  <a:pt x="5101930" y="1220069"/>
                </a:cubicBezTo>
                <a:cubicBezTo>
                  <a:pt x="5131004" y="1237855"/>
                  <a:pt x="5151357" y="1212955"/>
                  <a:pt x="5174617" y="1209399"/>
                </a:cubicBezTo>
                <a:cubicBezTo>
                  <a:pt x="5197876" y="1205842"/>
                  <a:pt x="5253118" y="1220069"/>
                  <a:pt x="5238580" y="1230741"/>
                </a:cubicBezTo>
                <a:cubicBezTo>
                  <a:pt x="5171709" y="1269868"/>
                  <a:pt x="5293822" y="1365909"/>
                  <a:pt x="5212414" y="1365909"/>
                </a:cubicBezTo>
                <a:cubicBezTo>
                  <a:pt x="5078671" y="1365909"/>
                  <a:pt x="5005984" y="1536647"/>
                  <a:pt x="4878056" y="1540204"/>
                </a:cubicBezTo>
                <a:cubicBezTo>
                  <a:pt x="4857704" y="1540204"/>
                  <a:pt x="4848982" y="1572219"/>
                  <a:pt x="4848982" y="1597117"/>
                </a:cubicBezTo>
                <a:cubicBezTo>
                  <a:pt x="4848982" y="1629132"/>
                  <a:pt x="4869333" y="1632688"/>
                  <a:pt x="4889686" y="1636245"/>
                </a:cubicBezTo>
                <a:cubicBezTo>
                  <a:pt x="4921668" y="1639802"/>
                  <a:pt x="4956557" y="1597117"/>
                  <a:pt x="4997261" y="1657587"/>
                </a:cubicBezTo>
                <a:cubicBezTo>
                  <a:pt x="4921668" y="1693158"/>
                  <a:pt x="4843167" y="1728729"/>
                  <a:pt x="4846074" y="1849668"/>
                </a:cubicBezTo>
                <a:cubicBezTo>
                  <a:pt x="4846074" y="1881683"/>
                  <a:pt x="4814092" y="1895910"/>
                  <a:pt x="4790832" y="1903025"/>
                </a:cubicBezTo>
                <a:cubicBezTo>
                  <a:pt x="4750128" y="1917252"/>
                  <a:pt x="4718146" y="1938595"/>
                  <a:pt x="4694886" y="1984836"/>
                </a:cubicBezTo>
                <a:cubicBezTo>
                  <a:pt x="4694886" y="1995507"/>
                  <a:pt x="4694886" y="2002622"/>
                  <a:pt x="4694886" y="2013292"/>
                </a:cubicBezTo>
                <a:cubicBezTo>
                  <a:pt x="4700701" y="2123562"/>
                  <a:pt x="4758850" y="2120004"/>
                  <a:pt x="4822814" y="2102219"/>
                </a:cubicBezTo>
                <a:cubicBezTo>
                  <a:pt x="4898408" y="2080877"/>
                  <a:pt x="4974002" y="2038192"/>
                  <a:pt x="5055411" y="2077320"/>
                </a:cubicBezTo>
                <a:cubicBezTo>
                  <a:pt x="4942020" y="2130676"/>
                  <a:pt x="4817000" y="2134233"/>
                  <a:pt x="4712331" y="2208931"/>
                </a:cubicBezTo>
                <a:cubicBezTo>
                  <a:pt x="5101930" y="2223159"/>
                  <a:pt x="5445010" y="1984836"/>
                  <a:pt x="5822979" y="1892353"/>
                </a:cubicBezTo>
                <a:cubicBezTo>
                  <a:pt x="5811349" y="1952823"/>
                  <a:pt x="5779367" y="1967051"/>
                  <a:pt x="5753200" y="1974165"/>
                </a:cubicBezTo>
                <a:cubicBezTo>
                  <a:pt x="5613642" y="2020407"/>
                  <a:pt x="5491529" y="2112891"/>
                  <a:pt x="5363601" y="2191146"/>
                </a:cubicBezTo>
                <a:cubicBezTo>
                  <a:pt x="5311267" y="2223159"/>
                  <a:pt x="5273470" y="2258731"/>
                  <a:pt x="5253118" y="2326314"/>
                </a:cubicBezTo>
                <a:cubicBezTo>
                  <a:pt x="5235673" y="2390340"/>
                  <a:pt x="5200783" y="2418796"/>
                  <a:pt x="5136819" y="2401012"/>
                </a:cubicBezTo>
                <a:cubicBezTo>
                  <a:pt x="5084485" y="2386784"/>
                  <a:pt x="5029243" y="2393898"/>
                  <a:pt x="4974002" y="2401012"/>
                </a:cubicBezTo>
                <a:cubicBezTo>
                  <a:pt x="4912946" y="2408126"/>
                  <a:pt x="4843167" y="2479267"/>
                  <a:pt x="4857704" y="2518395"/>
                </a:cubicBezTo>
                <a:cubicBezTo>
                  <a:pt x="4886778" y="2582422"/>
                  <a:pt x="4936205" y="2550408"/>
                  <a:pt x="4976910" y="2543294"/>
                </a:cubicBezTo>
                <a:cubicBezTo>
                  <a:pt x="5026336" y="2536181"/>
                  <a:pt x="5116467" y="2518395"/>
                  <a:pt x="5116467" y="2525509"/>
                </a:cubicBezTo>
                <a:cubicBezTo>
                  <a:pt x="5148450" y="2685576"/>
                  <a:pt x="5221136" y="2564636"/>
                  <a:pt x="5273470" y="2564636"/>
                </a:cubicBezTo>
                <a:cubicBezTo>
                  <a:pt x="5322897" y="2564636"/>
                  <a:pt x="5372323" y="2546851"/>
                  <a:pt x="5418843" y="2532623"/>
                </a:cubicBezTo>
                <a:cubicBezTo>
                  <a:pt x="5479899" y="2514837"/>
                  <a:pt x="5535140" y="2546851"/>
                  <a:pt x="5593290" y="2553965"/>
                </a:cubicBezTo>
                <a:cubicBezTo>
                  <a:pt x="5645624" y="2561080"/>
                  <a:pt x="5616550" y="2653563"/>
                  <a:pt x="5648532" y="2692689"/>
                </a:cubicBezTo>
                <a:cubicBezTo>
                  <a:pt x="5654346" y="2703362"/>
                  <a:pt x="5660161" y="2703362"/>
                  <a:pt x="5665976" y="2703362"/>
                </a:cubicBezTo>
                <a:cubicBezTo>
                  <a:pt x="5683421" y="2980812"/>
                  <a:pt x="5988704" y="2913227"/>
                  <a:pt x="5988704" y="2923898"/>
                </a:cubicBezTo>
                <a:cubicBezTo>
                  <a:pt x="6014871" y="2941684"/>
                  <a:pt x="6046853" y="2899000"/>
                  <a:pt x="6078835" y="2941684"/>
                </a:cubicBezTo>
                <a:cubicBezTo>
                  <a:pt x="5942185" y="3137322"/>
                  <a:pt x="5732847" y="3183563"/>
                  <a:pt x="5546771" y="3329402"/>
                </a:cubicBezTo>
                <a:cubicBezTo>
                  <a:pt x="5700865" y="3379202"/>
                  <a:pt x="5790997" y="3208463"/>
                  <a:pt x="5904388" y="3229805"/>
                </a:cubicBezTo>
                <a:cubicBezTo>
                  <a:pt x="5959629" y="3283162"/>
                  <a:pt x="5793904" y="3368530"/>
                  <a:pt x="5953814" y="3393429"/>
                </a:cubicBezTo>
                <a:cubicBezTo>
                  <a:pt x="5884036" y="3439672"/>
                  <a:pt x="5834608" y="3485914"/>
                  <a:pt x="5785182" y="3539269"/>
                </a:cubicBezTo>
                <a:cubicBezTo>
                  <a:pt x="5700865" y="3635309"/>
                  <a:pt x="5683421" y="3699337"/>
                  <a:pt x="5724125" y="3827390"/>
                </a:cubicBezTo>
                <a:cubicBezTo>
                  <a:pt x="5750293" y="3912759"/>
                  <a:pt x="5788089" y="3991015"/>
                  <a:pt x="5753200" y="4090612"/>
                </a:cubicBezTo>
                <a:cubicBezTo>
                  <a:pt x="5729940" y="4158196"/>
                  <a:pt x="5738663" y="4204438"/>
                  <a:pt x="5825886" y="4172424"/>
                </a:cubicBezTo>
                <a:cubicBezTo>
                  <a:pt x="5918925" y="4140411"/>
                  <a:pt x="5953814" y="4200882"/>
                  <a:pt x="5930554" y="4321821"/>
                </a:cubicBezTo>
                <a:cubicBezTo>
                  <a:pt x="5916018" y="4400076"/>
                  <a:pt x="5930554" y="4424975"/>
                  <a:pt x="5994519" y="4414305"/>
                </a:cubicBezTo>
                <a:cubicBezTo>
                  <a:pt x="6064297" y="4403633"/>
                  <a:pt x="6131169" y="4353835"/>
                  <a:pt x="6218393" y="4378734"/>
                </a:cubicBezTo>
                <a:cubicBezTo>
                  <a:pt x="6148614" y="4521016"/>
                  <a:pt x="6000333" y="4478331"/>
                  <a:pt x="5918925" y="4613499"/>
                </a:cubicBezTo>
                <a:cubicBezTo>
                  <a:pt x="6014871" y="4613499"/>
                  <a:pt x="6090465" y="4613499"/>
                  <a:pt x="6160243" y="4585042"/>
                </a:cubicBezTo>
                <a:cubicBezTo>
                  <a:pt x="6189318" y="4574373"/>
                  <a:pt x="6221300" y="4560144"/>
                  <a:pt x="6238745" y="4602828"/>
                </a:cubicBezTo>
                <a:cubicBezTo>
                  <a:pt x="6259098" y="4652628"/>
                  <a:pt x="6218393" y="4670412"/>
                  <a:pt x="6195133" y="4677526"/>
                </a:cubicBezTo>
                <a:cubicBezTo>
                  <a:pt x="6128261" y="4702425"/>
                  <a:pt x="6075928" y="4759339"/>
                  <a:pt x="6017778" y="4805580"/>
                </a:cubicBezTo>
                <a:cubicBezTo>
                  <a:pt x="5892758" y="4905177"/>
                  <a:pt x="5756107" y="4990547"/>
                  <a:pt x="5651439" y="5154171"/>
                </a:cubicBezTo>
                <a:cubicBezTo>
                  <a:pt x="5782275" y="5111487"/>
                  <a:pt x="5881128" y="5011889"/>
                  <a:pt x="6006149" y="4994104"/>
                </a:cubicBezTo>
                <a:cubicBezTo>
                  <a:pt x="5898572" y="5143500"/>
                  <a:pt x="5761922" y="5243097"/>
                  <a:pt x="5633994" y="5353367"/>
                </a:cubicBezTo>
                <a:cubicBezTo>
                  <a:pt x="5596197" y="5385379"/>
                  <a:pt x="5558400" y="5406721"/>
                  <a:pt x="5552586" y="5474306"/>
                </a:cubicBezTo>
                <a:cubicBezTo>
                  <a:pt x="5535140" y="5605917"/>
                  <a:pt x="5488622" y="5712629"/>
                  <a:pt x="5383953" y="5769542"/>
                </a:cubicBezTo>
                <a:cubicBezTo>
                  <a:pt x="5383953" y="5769542"/>
                  <a:pt x="5389768" y="5790884"/>
                  <a:pt x="5392675" y="5801555"/>
                </a:cubicBezTo>
                <a:cubicBezTo>
                  <a:pt x="5456640" y="5805112"/>
                  <a:pt x="5506066" y="5726858"/>
                  <a:pt x="5584568" y="5755314"/>
                </a:cubicBezTo>
                <a:cubicBezTo>
                  <a:pt x="5506066" y="5862025"/>
                  <a:pt x="5442103" y="5954508"/>
                  <a:pt x="5334526" y="6004307"/>
                </a:cubicBezTo>
                <a:cubicBezTo>
                  <a:pt x="5247303" y="6043434"/>
                  <a:pt x="5139727" y="6068335"/>
                  <a:pt x="5075763" y="6196388"/>
                </a:cubicBezTo>
                <a:cubicBezTo>
                  <a:pt x="5148450" y="6221287"/>
                  <a:pt x="5203691" y="6189274"/>
                  <a:pt x="5258933" y="6167932"/>
                </a:cubicBezTo>
                <a:cubicBezTo>
                  <a:pt x="5343249" y="6132361"/>
                  <a:pt x="5427565" y="6093234"/>
                  <a:pt x="5511881" y="6057663"/>
                </a:cubicBezTo>
                <a:cubicBezTo>
                  <a:pt x="5543864" y="6043434"/>
                  <a:pt x="5578753" y="6036320"/>
                  <a:pt x="5599105" y="6100347"/>
                </a:cubicBezTo>
                <a:cubicBezTo>
                  <a:pt x="5491529" y="6114575"/>
                  <a:pt x="5427565" y="6199945"/>
                  <a:pt x="5360693" y="6281757"/>
                </a:cubicBezTo>
                <a:cubicBezTo>
                  <a:pt x="5322897" y="6327999"/>
                  <a:pt x="5290914" y="6388469"/>
                  <a:pt x="5224043" y="6367127"/>
                </a:cubicBezTo>
                <a:cubicBezTo>
                  <a:pt x="5189154" y="6356456"/>
                  <a:pt x="5165894" y="6388469"/>
                  <a:pt x="5168801" y="6431153"/>
                </a:cubicBezTo>
                <a:cubicBezTo>
                  <a:pt x="5183339" y="6580550"/>
                  <a:pt x="5099022" y="6630349"/>
                  <a:pt x="5011799" y="6658805"/>
                </a:cubicBezTo>
                <a:cubicBezTo>
                  <a:pt x="4883871" y="6701489"/>
                  <a:pt x="4770480" y="6786859"/>
                  <a:pt x="4651275" y="6858000"/>
                </a:cubicBezTo>
                <a:lnTo>
                  <a:pt x="1823619" y="6858000"/>
                </a:lnTo>
                <a:lnTo>
                  <a:pt x="947849" y="6858000"/>
                </a:lnTo>
                <a:lnTo>
                  <a:pt x="732568"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E9B0755-76DB-4844-B2B7-C85AC7C17C2D}"/>
              </a:ext>
            </a:extLst>
          </p:cNvPr>
          <p:cNvSpPr>
            <a:spLocks noGrp="1"/>
          </p:cNvSpPr>
          <p:nvPr>
            <p:ph type="ctrTitle"/>
          </p:nvPr>
        </p:nvSpPr>
        <p:spPr>
          <a:xfrm>
            <a:off x="7026899" y="-481440"/>
            <a:ext cx="4816878" cy="3877197"/>
          </a:xfrm>
        </p:spPr>
        <p:txBody>
          <a:bodyPr>
            <a:normAutofit/>
          </a:bodyPr>
          <a:lstStyle/>
          <a:p>
            <a:r>
              <a:rPr lang="en-IE" sz="2400" dirty="0">
                <a:solidFill>
                  <a:schemeClr val="bg1"/>
                </a:solidFill>
              </a:rPr>
              <a:t>Parks and Open Space (POS) Strategy</a:t>
            </a:r>
            <a:br>
              <a:rPr lang="en-IE" sz="2400" dirty="0">
                <a:solidFill>
                  <a:schemeClr val="bg1"/>
                </a:solidFill>
              </a:rPr>
            </a:br>
            <a:r>
              <a:rPr lang="en-IE" sz="2400" dirty="0">
                <a:solidFill>
                  <a:schemeClr val="bg1"/>
                </a:solidFill>
              </a:rPr>
              <a:t>Update </a:t>
            </a:r>
            <a:endParaRPr lang="en-IE" sz="4400" dirty="0"/>
          </a:p>
        </p:txBody>
      </p:sp>
      <p:sp>
        <p:nvSpPr>
          <p:cNvPr id="3" name="Subtitle 2">
            <a:extLst>
              <a:ext uri="{FF2B5EF4-FFF2-40B4-BE49-F238E27FC236}">
                <a16:creationId xmlns:a16="http://schemas.microsoft.com/office/drawing/2014/main" id="{C9C7C32B-3B45-4C4F-88B8-1B5131E96FCB}"/>
              </a:ext>
            </a:extLst>
          </p:cNvPr>
          <p:cNvSpPr>
            <a:spLocks noGrp="1"/>
          </p:cNvSpPr>
          <p:nvPr>
            <p:ph type="subTitle" idx="1"/>
          </p:nvPr>
        </p:nvSpPr>
        <p:spPr>
          <a:xfrm>
            <a:off x="321734" y="6186014"/>
            <a:ext cx="4007449" cy="1343972"/>
          </a:xfrm>
        </p:spPr>
        <p:txBody>
          <a:bodyPr>
            <a:normAutofit/>
          </a:bodyPr>
          <a:lstStyle/>
          <a:p>
            <a:pPr algn="l"/>
            <a:r>
              <a:rPr lang="en-IE" dirty="0"/>
              <a:t>Thank you</a:t>
            </a:r>
          </a:p>
        </p:txBody>
      </p:sp>
      <p:sp>
        <p:nvSpPr>
          <p:cNvPr id="9" name="Title 1">
            <a:extLst>
              <a:ext uri="{FF2B5EF4-FFF2-40B4-BE49-F238E27FC236}">
                <a16:creationId xmlns:a16="http://schemas.microsoft.com/office/drawing/2014/main" id="{19C234CE-9E55-437C-851A-2F4ACF6C9A85}"/>
              </a:ext>
            </a:extLst>
          </p:cNvPr>
          <p:cNvSpPr txBox="1">
            <a:spLocks/>
          </p:cNvSpPr>
          <p:nvPr/>
        </p:nvSpPr>
        <p:spPr>
          <a:xfrm>
            <a:off x="6338133" y="6100825"/>
            <a:ext cx="5505644" cy="1238615"/>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Aft>
                <a:spcPts val="600"/>
              </a:spcAft>
            </a:pPr>
            <a:r>
              <a:rPr lang="en-IE" sz="2400" dirty="0">
                <a:solidFill>
                  <a:srgbClr val="FFFFFF"/>
                </a:solidFill>
              </a:rPr>
              <a:t>Green Infrastructure (GI) Strategy</a:t>
            </a:r>
            <a:br>
              <a:rPr lang="en-IE" sz="2400" dirty="0">
                <a:solidFill>
                  <a:srgbClr val="FFFFFF"/>
                </a:solidFill>
              </a:rPr>
            </a:br>
            <a:r>
              <a:rPr lang="en-IE" sz="2400" dirty="0">
                <a:solidFill>
                  <a:srgbClr val="FFFFFF"/>
                </a:solidFill>
              </a:rPr>
              <a:t>Update</a:t>
            </a:r>
            <a:br>
              <a:rPr lang="en-IE" sz="1700" dirty="0">
                <a:solidFill>
                  <a:srgbClr val="FFFFFF"/>
                </a:solidFill>
              </a:rPr>
            </a:br>
            <a:r>
              <a:rPr lang="en-IE" sz="1700" dirty="0">
                <a:solidFill>
                  <a:srgbClr val="FFFFFF"/>
                </a:solidFill>
              </a:rPr>
              <a:t> </a:t>
            </a:r>
            <a:br>
              <a:rPr lang="en-IE" sz="1700" dirty="0">
                <a:solidFill>
                  <a:srgbClr val="FFFFFF"/>
                </a:solidFill>
              </a:rPr>
            </a:br>
            <a:endParaRPr lang="en-IE" sz="1700" dirty="0">
              <a:solidFill>
                <a:srgbClr val="FFFFFF"/>
              </a:solidFill>
            </a:endParaRPr>
          </a:p>
        </p:txBody>
      </p:sp>
    </p:spTree>
    <p:extLst>
      <p:ext uri="{BB962C8B-B14F-4D97-AF65-F5344CB8AC3E}">
        <p14:creationId xmlns:p14="http://schemas.microsoft.com/office/powerpoint/2010/main" val="4126490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Rounded Corners 4">
            <a:extLst>
              <a:ext uri="{FF2B5EF4-FFF2-40B4-BE49-F238E27FC236}">
                <a16:creationId xmlns:a16="http://schemas.microsoft.com/office/drawing/2014/main" id="{C2D31002-967D-4B0E-9C76-40E53D886779}"/>
              </a:ext>
            </a:extLst>
          </p:cNvPr>
          <p:cNvSpPr txBox="1"/>
          <p:nvPr/>
        </p:nvSpPr>
        <p:spPr>
          <a:xfrm>
            <a:off x="4944923" y="0"/>
            <a:ext cx="7072207" cy="1828800"/>
          </a:xfrm>
          <a:prstGeom prst="rect">
            <a:avLst/>
          </a:prstGeom>
        </p:spPr>
        <p:style>
          <a:lnRef idx="0">
            <a:scrgbClr r="0" g="0" b="0"/>
          </a:lnRef>
          <a:fillRef idx="0">
            <a:scrgbClr r="0" g="0" b="0"/>
          </a:fillRef>
          <a:effectRef idx="0">
            <a:scrgbClr r="0" g="0" b="0"/>
          </a:effectRef>
          <a:fontRef idx="minor">
            <a:schemeClr val="lt1"/>
          </a:fontRef>
        </p:style>
        <p:txBody>
          <a:bodyPr spcFirstLastPara="0" vert="horz" lIns="91440" tIns="45720" rIns="91440" bIns="45720" numCol="1" spcCol="1270" rtlCol="0" anchor="ctr" anchorCtr="0">
            <a:normAutofit/>
          </a:bodyPr>
          <a:lstStyle/>
          <a:p>
            <a:pPr marL="0" lvl="0" indent="0">
              <a:lnSpc>
                <a:spcPct val="90000"/>
              </a:lnSpc>
              <a:spcBef>
                <a:spcPct val="0"/>
              </a:spcBef>
              <a:spcAft>
                <a:spcPct val="35000"/>
              </a:spcAft>
            </a:pPr>
            <a:r>
              <a:rPr lang="en-US" sz="4400" dirty="0">
                <a:solidFill>
                  <a:schemeClr val="tx1"/>
                </a:solidFill>
                <a:latin typeface="+mj-lt"/>
                <a:ea typeface="+mj-ea"/>
                <a:cs typeface="+mj-cs"/>
              </a:rPr>
              <a:t>GI Strategy</a:t>
            </a:r>
          </a:p>
        </p:txBody>
      </p:sp>
      <p:sp>
        <p:nvSpPr>
          <p:cNvPr id="2" name="TextBox 1">
            <a:extLst>
              <a:ext uri="{FF2B5EF4-FFF2-40B4-BE49-F238E27FC236}">
                <a16:creationId xmlns:a16="http://schemas.microsoft.com/office/drawing/2014/main" id="{57BBA3EC-703D-4CD4-9FE2-4207198DDAE7}"/>
              </a:ext>
            </a:extLst>
          </p:cNvPr>
          <p:cNvSpPr txBox="1"/>
          <p:nvPr/>
        </p:nvSpPr>
        <p:spPr>
          <a:xfrm>
            <a:off x="4944923" y="1169873"/>
            <a:ext cx="6880284" cy="5201430"/>
          </a:xfrm>
          <a:prstGeom prst="rect">
            <a:avLst/>
          </a:prstGeom>
        </p:spPr>
        <p:txBody>
          <a:bodyPr vert="horz" lIns="91440" tIns="45720" rIns="91440" bIns="45720" rtlCol="0">
            <a:normAutofit fontScale="40000" lnSpcReduction="20000"/>
          </a:bodyPr>
          <a:lstStyle/>
          <a:p>
            <a:pPr algn="l"/>
            <a:endParaRPr lang="en-IE" sz="1900" dirty="0"/>
          </a:p>
          <a:p>
            <a:pPr algn="l"/>
            <a:r>
              <a:rPr lang="en-IE" sz="6400" b="1" i="1" dirty="0"/>
              <a:t>Vision</a:t>
            </a:r>
          </a:p>
          <a:p>
            <a:pPr algn="l"/>
            <a:endParaRPr lang="en-IE" sz="6400" dirty="0"/>
          </a:p>
          <a:p>
            <a:pPr algn="l"/>
            <a:r>
              <a:rPr lang="en-IE" sz="6400" b="1" dirty="0"/>
              <a:t>Promote the development of an integrated GI network for South Dublin County working with and enhancing existing biodiversity and natural heritage, improving our resilience to climate change and enabling the role of GI in delivering </a:t>
            </a:r>
          </a:p>
          <a:p>
            <a:pPr algn="l"/>
            <a:r>
              <a:rPr lang="en-IE" sz="6400" b="1" dirty="0"/>
              <a:t>sustainable communities to provide environmental, economic and social benefits.</a:t>
            </a:r>
          </a:p>
          <a:p>
            <a:pPr algn="l"/>
            <a:endParaRPr lang="en-IE" sz="6400" dirty="0"/>
          </a:p>
          <a:p>
            <a:pPr algn="l"/>
            <a:endParaRPr lang="en-IE" sz="6400" dirty="0"/>
          </a:p>
          <a:p>
            <a:pPr algn="l"/>
            <a:r>
              <a:rPr lang="en-IE" sz="6400" dirty="0"/>
              <a:t>This chapter of the Development Plan, alongside the associated maps and appendices, sets out the Green Infrastructure Strategy for the County. </a:t>
            </a:r>
          </a:p>
          <a:p>
            <a:pPr>
              <a:lnSpc>
                <a:spcPct val="90000"/>
              </a:lnSpc>
              <a:spcAft>
                <a:spcPts val="0"/>
              </a:spcAft>
            </a:pPr>
            <a:endParaRPr lang="en-US" sz="1700" dirty="0">
              <a:effectLst/>
            </a:endParaRPr>
          </a:p>
        </p:txBody>
      </p:sp>
      <p:sp>
        <p:nvSpPr>
          <p:cNvPr id="15" name="Rectangle 14">
            <a:extLst>
              <a:ext uri="{FF2B5EF4-FFF2-40B4-BE49-F238E27FC236}">
                <a16:creationId xmlns:a16="http://schemas.microsoft.com/office/drawing/2014/main" id="{CD13023F-8528-4111-8C15-F91D0E6BE658}"/>
              </a:ext>
            </a:extLst>
          </p:cNvPr>
          <p:cNvSpPr/>
          <p:nvPr/>
        </p:nvSpPr>
        <p:spPr>
          <a:xfrm>
            <a:off x="4639732" y="1351578"/>
            <a:ext cx="7072208" cy="3849852"/>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sz="1400" dirty="0"/>
          </a:p>
          <a:p>
            <a:pPr indent="-228600">
              <a:lnSpc>
                <a:spcPct val="90000"/>
              </a:lnSpc>
              <a:spcAft>
                <a:spcPts val="600"/>
              </a:spcAft>
              <a:buFont typeface="Arial" panose="020B0604020202020204" pitchFamily="34" charset="0"/>
              <a:buChar char="•"/>
            </a:pPr>
            <a:endParaRPr lang="en-US" sz="1400" b="1" dirty="0"/>
          </a:p>
        </p:txBody>
      </p:sp>
      <p:pic>
        <p:nvPicPr>
          <p:cNvPr id="6" name="Picture 5">
            <a:extLst>
              <a:ext uri="{FF2B5EF4-FFF2-40B4-BE49-F238E27FC236}">
                <a16:creationId xmlns:a16="http://schemas.microsoft.com/office/drawing/2014/main" id="{D03297EF-F1FA-4C36-A05C-CC5065E8425F}"/>
              </a:ext>
            </a:extLst>
          </p:cNvPr>
          <p:cNvPicPr>
            <a:picLocks noChangeAspect="1"/>
          </p:cNvPicPr>
          <p:nvPr/>
        </p:nvPicPr>
        <p:blipFill rotWithShape="1">
          <a:blip r:embed="rId2"/>
          <a:srcRect l="962"/>
          <a:stretch/>
        </p:blipFill>
        <p:spPr>
          <a:xfrm>
            <a:off x="20" y="10"/>
            <a:ext cx="4635571" cy="6857990"/>
          </a:xfrm>
          <a:prstGeom prst="rect">
            <a:avLst/>
          </a:prstGeom>
          <a:effectLst/>
        </p:spPr>
      </p:pic>
    </p:spTree>
    <p:extLst>
      <p:ext uri="{BB962C8B-B14F-4D97-AF65-F5344CB8AC3E}">
        <p14:creationId xmlns:p14="http://schemas.microsoft.com/office/powerpoint/2010/main" val="2423130096"/>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E5169E2-2F21-4725-A35D-DBD640DE32D4}"/>
              </a:ext>
            </a:extLst>
          </p:cNvPr>
          <p:cNvPicPr>
            <a:picLocks noChangeAspect="1"/>
          </p:cNvPicPr>
          <p:nvPr/>
        </p:nvPicPr>
        <p:blipFill rotWithShape="1">
          <a:blip r:embed="rId2"/>
          <a:srcRect r="22061" b="-1"/>
          <a:stretch/>
        </p:blipFill>
        <p:spPr>
          <a:xfrm>
            <a:off x="20" y="10"/>
            <a:ext cx="7009876" cy="6857990"/>
          </a:xfrm>
          <a:custGeom>
            <a:avLst/>
            <a:gdLst/>
            <a:ahLst/>
            <a:cxnLst/>
            <a:rect l="l" t="t" r="r" b="b"/>
            <a:pathLst>
              <a:path w="7009896" h="6858000">
                <a:moveTo>
                  <a:pt x="0" y="0"/>
                </a:moveTo>
                <a:lnTo>
                  <a:pt x="7009896" y="0"/>
                </a:lnTo>
                <a:lnTo>
                  <a:pt x="7009896" y="1"/>
                </a:lnTo>
                <a:lnTo>
                  <a:pt x="6295211" y="1"/>
                </a:lnTo>
                <a:lnTo>
                  <a:pt x="6195255" y="380651"/>
                </a:lnTo>
                <a:cubicBezTo>
                  <a:pt x="5677600" y="2559611"/>
                  <a:pt x="5966601" y="4758249"/>
                  <a:pt x="6880029" y="6647018"/>
                </a:cubicBezTo>
                <a:lnTo>
                  <a:pt x="6988280" y="6858000"/>
                </a:lnTo>
                <a:lnTo>
                  <a:pt x="0" y="6858000"/>
                </a:lnTo>
                <a:close/>
              </a:path>
            </a:pathLst>
          </a:custGeom>
        </p:spPr>
      </p:pic>
      <p:sp>
        <p:nvSpPr>
          <p:cNvPr id="20" name="Freeform: Shape 19">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11927"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2" name="Freeform: Shape 21">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42784"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Rectangle: Rounded Corners 4">
            <a:extLst>
              <a:ext uri="{FF2B5EF4-FFF2-40B4-BE49-F238E27FC236}">
                <a16:creationId xmlns:a16="http://schemas.microsoft.com/office/drawing/2014/main" id="{C2D31002-967D-4B0E-9C76-40E53D886779}"/>
              </a:ext>
            </a:extLst>
          </p:cNvPr>
          <p:cNvSpPr txBox="1"/>
          <p:nvPr/>
        </p:nvSpPr>
        <p:spPr>
          <a:xfrm>
            <a:off x="6460921" y="207849"/>
            <a:ext cx="4819952" cy="1325563"/>
          </a:xfrm>
          <a:prstGeom prst="rect">
            <a:avLst/>
          </a:prstGeom>
        </p:spPr>
        <p:style>
          <a:lnRef idx="0">
            <a:scrgbClr r="0" g="0" b="0"/>
          </a:lnRef>
          <a:fillRef idx="0">
            <a:scrgbClr r="0" g="0" b="0"/>
          </a:fillRef>
          <a:effectRef idx="0">
            <a:scrgbClr r="0" g="0" b="0"/>
          </a:effectRef>
          <a:fontRef idx="minor">
            <a:schemeClr val="lt1"/>
          </a:fontRef>
        </p:style>
        <p:txBody>
          <a:bodyPr spcFirstLastPara="0" vert="horz" lIns="91440" tIns="45720" rIns="91440" bIns="45720" numCol="1" spcCol="1270" rtlCol="0" anchor="ctr" anchorCtr="0">
            <a:normAutofit/>
          </a:bodyPr>
          <a:lstStyle/>
          <a:p>
            <a:pPr marL="0" lvl="0" indent="0">
              <a:lnSpc>
                <a:spcPct val="90000"/>
              </a:lnSpc>
              <a:spcBef>
                <a:spcPct val="0"/>
              </a:spcBef>
              <a:spcAft>
                <a:spcPct val="35000"/>
              </a:spcAft>
            </a:pPr>
            <a:r>
              <a:rPr lang="en-US" sz="4400" dirty="0">
                <a:solidFill>
                  <a:schemeClr val="tx1"/>
                </a:solidFill>
                <a:latin typeface="+mj-lt"/>
                <a:ea typeface="+mj-ea"/>
                <a:cs typeface="+mj-cs"/>
              </a:rPr>
              <a:t>Draft CDP</a:t>
            </a:r>
          </a:p>
        </p:txBody>
      </p:sp>
      <p:sp>
        <p:nvSpPr>
          <p:cNvPr id="2" name="TextBox 1">
            <a:extLst>
              <a:ext uri="{FF2B5EF4-FFF2-40B4-BE49-F238E27FC236}">
                <a16:creationId xmlns:a16="http://schemas.microsoft.com/office/drawing/2014/main" id="{57BBA3EC-703D-4CD4-9FE2-4207198DDAE7}"/>
              </a:ext>
            </a:extLst>
          </p:cNvPr>
          <p:cNvSpPr txBox="1"/>
          <p:nvPr/>
        </p:nvSpPr>
        <p:spPr>
          <a:xfrm>
            <a:off x="6546889" y="1351577"/>
            <a:ext cx="5628059" cy="4660911"/>
          </a:xfrm>
          <a:prstGeom prst="rect">
            <a:avLst/>
          </a:prstGeom>
        </p:spPr>
        <p:txBody>
          <a:bodyPr vert="horz" lIns="91440" tIns="45720" rIns="91440" bIns="45720" rtlCol="0" anchor="t">
            <a:normAutofit fontScale="92500" lnSpcReduction="10000"/>
          </a:bodyPr>
          <a:lstStyle/>
          <a:p>
            <a:pPr indent="-228600">
              <a:lnSpc>
                <a:spcPct val="90000"/>
              </a:lnSpc>
              <a:spcAft>
                <a:spcPts val="600"/>
              </a:spcAft>
              <a:buFont typeface="Arial" panose="020B0604020202020204" pitchFamily="34" charset="0"/>
              <a:buChar char="•"/>
            </a:pPr>
            <a:r>
              <a:rPr lang="en-US" sz="1900" b="0" i="0" dirty="0">
                <a:effectLst/>
              </a:rPr>
              <a:t>The Draft Plan (Written Statement, including Appendices and maps) and associated SEA Environmental Report and AA Natura Impact Report will be on public display and available for public inspection from:</a:t>
            </a:r>
          </a:p>
          <a:p>
            <a:pPr>
              <a:lnSpc>
                <a:spcPct val="90000"/>
              </a:lnSpc>
              <a:spcAft>
                <a:spcPts val="600"/>
              </a:spcAft>
            </a:pPr>
            <a:r>
              <a:rPr lang="en-US" sz="1900" b="1" i="0" dirty="0">
                <a:effectLst/>
              </a:rPr>
              <a:t>7th July to 15th September 2021</a:t>
            </a:r>
            <a:r>
              <a:rPr lang="en-US" sz="1900" b="0" i="0" dirty="0">
                <a:effectLst/>
              </a:rPr>
              <a:t> </a:t>
            </a:r>
          </a:p>
          <a:p>
            <a:pPr>
              <a:lnSpc>
                <a:spcPct val="90000"/>
              </a:lnSpc>
              <a:spcAft>
                <a:spcPts val="600"/>
              </a:spcAft>
            </a:pPr>
            <a:r>
              <a:rPr lang="en-US" sz="1900" dirty="0"/>
              <a:t>O</a:t>
            </a:r>
            <a:r>
              <a:rPr lang="en-US" sz="1900" b="0" i="0" dirty="0">
                <a:effectLst/>
              </a:rPr>
              <a:t>n public consultation portal:</a:t>
            </a:r>
            <a:endParaRPr lang="en-US" sz="1900" b="0" i="0" u="none" strike="noStrike" dirty="0">
              <a:effectLst/>
              <a:hlinkClick r:id="rId3">
                <a:extLst>
                  <a:ext uri="{A12FA001-AC4F-418D-AE19-62706E023703}">
                    <ahyp:hlinkClr xmlns:ahyp="http://schemas.microsoft.com/office/drawing/2018/hyperlinkcolor" val="tx"/>
                  </a:ext>
                </a:extLst>
              </a:hlinkClick>
            </a:endParaRPr>
          </a:p>
          <a:p>
            <a:pPr indent="-228600">
              <a:lnSpc>
                <a:spcPct val="90000"/>
              </a:lnSpc>
              <a:spcAft>
                <a:spcPts val="600"/>
              </a:spcAft>
              <a:buFont typeface="Arial" panose="020B0604020202020204" pitchFamily="34" charset="0"/>
              <a:buChar char="•"/>
            </a:pPr>
            <a:r>
              <a:rPr lang="en-US" sz="1900" b="0" i="0" u="none" strike="noStrike" dirty="0">
                <a:effectLst/>
                <a:hlinkClick r:id="rId3">
                  <a:extLst>
                    <a:ext uri="{A12FA001-AC4F-418D-AE19-62706E023703}">
                      <ahyp:hlinkClr xmlns:ahyp="http://schemas.microsoft.com/office/drawing/2018/hyperlinkcolor" val="tx"/>
                    </a:ext>
                  </a:extLst>
                </a:hlinkClick>
              </a:rPr>
              <a:t>https://www.sdcc.ie/en/devplan2022/</a:t>
            </a:r>
            <a:endParaRPr lang="en-US" sz="1900" b="0" i="0" u="none" strike="noStrike" dirty="0">
              <a:effectLst/>
            </a:endParaRPr>
          </a:p>
          <a:p>
            <a:pPr indent="-228600">
              <a:lnSpc>
                <a:spcPct val="90000"/>
              </a:lnSpc>
              <a:spcAft>
                <a:spcPts val="600"/>
              </a:spcAft>
              <a:buFont typeface="Arial" panose="020B0604020202020204" pitchFamily="34" charset="0"/>
              <a:buChar char="•"/>
            </a:pPr>
            <a:endParaRPr lang="en-US" sz="1900" dirty="0"/>
          </a:p>
          <a:p>
            <a:pPr>
              <a:lnSpc>
                <a:spcPct val="90000"/>
              </a:lnSpc>
              <a:spcAft>
                <a:spcPts val="600"/>
              </a:spcAft>
            </a:pPr>
            <a:r>
              <a:rPr lang="en-US" sz="1900" b="0" i="0" u="none" strike="noStrike" dirty="0">
                <a:effectLst/>
              </a:rPr>
              <a:t>Green Infrastructure Strategy is contained within </a:t>
            </a:r>
            <a:r>
              <a:rPr lang="en-US" sz="1900" b="1" i="0" u="none" strike="noStrike" dirty="0">
                <a:effectLst/>
              </a:rPr>
              <a:t>Chapter 4 </a:t>
            </a:r>
            <a:r>
              <a:rPr lang="en-US" sz="1900" b="0" i="0" u="none" strike="noStrike" dirty="0">
                <a:effectLst/>
              </a:rPr>
              <a:t>and </a:t>
            </a:r>
            <a:r>
              <a:rPr lang="en-US" sz="1900" b="1" i="0" u="none" strike="noStrike" dirty="0">
                <a:effectLst/>
              </a:rPr>
              <a:t>Appendix 4:</a:t>
            </a:r>
            <a:endParaRPr lang="en-US" sz="1900" b="1" dirty="0"/>
          </a:p>
          <a:p>
            <a:pPr>
              <a:lnSpc>
                <a:spcPct val="90000"/>
              </a:lnSpc>
              <a:spcAft>
                <a:spcPts val="600"/>
              </a:spcAft>
            </a:pPr>
            <a:r>
              <a:rPr lang="en-US" sz="1900" dirty="0">
                <a:hlinkClick r:id="rId4">
                  <a:extLst>
                    <a:ext uri="{A12FA001-AC4F-418D-AE19-62706E023703}">
                      <ahyp:hlinkClr xmlns:ahyp="http://schemas.microsoft.com/office/drawing/2018/hyperlinkcolor" val="tx"/>
                    </a:ext>
                  </a:extLst>
                </a:hlinkClick>
              </a:rPr>
              <a:t>Chapter 4: Green Infrastructure | South Dublin County Council's Online Consultation Portal (sdublincoco.ie)</a:t>
            </a:r>
            <a:endParaRPr lang="en-US" sz="1900" dirty="0"/>
          </a:p>
          <a:p>
            <a:pPr>
              <a:lnSpc>
                <a:spcPct val="90000"/>
              </a:lnSpc>
              <a:spcAft>
                <a:spcPts val="600"/>
              </a:spcAft>
            </a:pPr>
            <a:endParaRPr lang="en-US" sz="1900" dirty="0"/>
          </a:p>
          <a:p>
            <a:pPr>
              <a:lnSpc>
                <a:spcPct val="90000"/>
              </a:lnSpc>
              <a:spcAft>
                <a:spcPts val="600"/>
              </a:spcAft>
            </a:pPr>
            <a:r>
              <a:rPr lang="en-IE" sz="2000" dirty="0">
                <a:hlinkClick r:id="rId5">
                  <a:extLst>
                    <a:ext uri="{A12FA001-AC4F-418D-AE19-62706E023703}">
                      <ahyp:hlinkClr xmlns:ahyp="http://schemas.microsoft.com/office/drawing/2018/hyperlinkcolor" val="tx"/>
                    </a:ext>
                  </a:extLst>
                </a:hlinkClick>
              </a:rPr>
              <a:t>Appendix 4: Green Infrastructure: Local Objectives and Case Studies | South Dublin County Council's Online Consultation Portal (sdublincoco.ie)</a:t>
            </a:r>
            <a:endParaRPr lang="en-IE" sz="2000" dirty="0"/>
          </a:p>
          <a:p>
            <a:pPr>
              <a:lnSpc>
                <a:spcPct val="90000"/>
              </a:lnSpc>
              <a:spcAft>
                <a:spcPts val="600"/>
              </a:spcAft>
            </a:pPr>
            <a:endParaRPr lang="en-US" sz="1900" dirty="0"/>
          </a:p>
          <a:p>
            <a:pPr>
              <a:lnSpc>
                <a:spcPct val="90000"/>
              </a:lnSpc>
              <a:spcAft>
                <a:spcPts val="600"/>
              </a:spcAft>
            </a:pPr>
            <a:endParaRPr lang="en-US" sz="1900" dirty="0"/>
          </a:p>
          <a:p>
            <a:pPr>
              <a:lnSpc>
                <a:spcPct val="90000"/>
              </a:lnSpc>
              <a:spcAft>
                <a:spcPts val="600"/>
              </a:spcAft>
            </a:pPr>
            <a:endParaRPr lang="en-US" sz="1900" dirty="0"/>
          </a:p>
          <a:p>
            <a:pPr>
              <a:lnSpc>
                <a:spcPct val="90000"/>
              </a:lnSpc>
              <a:spcAft>
                <a:spcPts val="600"/>
              </a:spcAft>
            </a:pPr>
            <a:endParaRPr lang="en-US" sz="1900" dirty="0"/>
          </a:p>
          <a:p>
            <a:pPr>
              <a:lnSpc>
                <a:spcPct val="90000"/>
              </a:lnSpc>
              <a:spcAft>
                <a:spcPts val="600"/>
              </a:spcAft>
            </a:pPr>
            <a:endParaRPr lang="en-US" sz="1900" dirty="0"/>
          </a:p>
          <a:p>
            <a:pPr>
              <a:lnSpc>
                <a:spcPct val="90000"/>
              </a:lnSpc>
              <a:spcAft>
                <a:spcPts val="600"/>
              </a:spcAft>
            </a:pPr>
            <a:endParaRPr lang="en-US" sz="1900" dirty="0"/>
          </a:p>
          <a:p>
            <a:pPr indent="-228600">
              <a:lnSpc>
                <a:spcPct val="90000"/>
              </a:lnSpc>
              <a:spcAft>
                <a:spcPts val="600"/>
              </a:spcAft>
              <a:buFont typeface="Arial" panose="020B0604020202020204" pitchFamily="34" charset="0"/>
              <a:buChar char="•"/>
            </a:pPr>
            <a:endParaRPr lang="en-US" sz="1100" dirty="0"/>
          </a:p>
        </p:txBody>
      </p:sp>
      <p:sp>
        <p:nvSpPr>
          <p:cNvPr id="15" name="Rectangle 14">
            <a:extLst>
              <a:ext uri="{FF2B5EF4-FFF2-40B4-BE49-F238E27FC236}">
                <a16:creationId xmlns:a16="http://schemas.microsoft.com/office/drawing/2014/main" id="{CD13023F-8528-4111-8C15-F91D0E6BE658}"/>
              </a:ext>
            </a:extLst>
          </p:cNvPr>
          <p:cNvSpPr/>
          <p:nvPr/>
        </p:nvSpPr>
        <p:spPr>
          <a:xfrm>
            <a:off x="4350106" y="1351578"/>
            <a:ext cx="7361834" cy="3849852"/>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sz="1400" dirty="0"/>
          </a:p>
          <a:p>
            <a:pPr indent="-228600">
              <a:lnSpc>
                <a:spcPct val="90000"/>
              </a:lnSpc>
              <a:spcAft>
                <a:spcPts val="600"/>
              </a:spcAft>
              <a:buFont typeface="Arial" panose="020B0604020202020204" pitchFamily="34" charset="0"/>
              <a:buChar char="•"/>
            </a:pPr>
            <a:endParaRPr lang="en-US" sz="1400" b="1" dirty="0"/>
          </a:p>
        </p:txBody>
      </p:sp>
    </p:spTree>
    <p:extLst>
      <p:ext uri="{BB962C8B-B14F-4D97-AF65-F5344CB8AC3E}">
        <p14:creationId xmlns:p14="http://schemas.microsoft.com/office/powerpoint/2010/main" val="2841038638"/>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Rounded Corners 4">
            <a:extLst>
              <a:ext uri="{FF2B5EF4-FFF2-40B4-BE49-F238E27FC236}">
                <a16:creationId xmlns:a16="http://schemas.microsoft.com/office/drawing/2014/main" id="{C2D31002-967D-4B0E-9C76-40E53D886779}"/>
              </a:ext>
            </a:extLst>
          </p:cNvPr>
          <p:cNvSpPr txBox="1"/>
          <p:nvPr/>
        </p:nvSpPr>
        <p:spPr>
          <a:xfrm>
            <a:off x="5069940" y="365124"/>
            <a:ext cx="6172200" cy="1828800"/>
          </a:xfrm>
          <a:prstGeom prst="rect">
            <a:avLst/>
          </a:prstGeom>
        </p:spPr>
        <p:style>
          <a:lnRef idx="0">
            <a:scrgbClr r="0" g="0" b="0"/>
          </a:lnRef>
          <a:fillRef idx="0">
            <a:scrgbClr r="0" g="0" b="0"/>
          </a:fillRef>
          <a:effectRef idx="0">
            <a:scrgbClr r="0" g="0" b="0"/>
          </a:effectRef>
          <a:fontRef idx="minor">
            <a:schemeClr val="lt1"/>
          </a:fontRef>
        </p:style>
        <p:txBody>
          <a:bodyPr spcFirstLastPara="0" vert="horz" lIns="91440" tIns="45720" rIns="91440" bIns="45720" numCol="1" spcCol="1270" rtlCol="0" anchor="ctr" anchorCtr="0">
            <a:normAutofit/>
          </a:bodyPr>
          <a:lstStyle/>
          <a:p>
            <a:pPr marL="0" lvl="0" indent="0">
              <a:lnSpc>
                <a:spcPct val="90000"/>
              </a:lnSpc>
              <a:spcBef>
                <a:spcPct val="0"/>
              </a:spcBef>
              <a:spcAft>
                <a:spcPct val="35000"/>
              </a:spcAft>
            </a:pPr>
            <a:r>
              <a:rPr lang="en-US" sz="4400" dirty="0">
                <a:solidFill>
                  <a:schemeClr val="tx1"/>
                </a:solidFill>
                <a:latin typeface="+mj-lt"/>
                <a:ea typeface="+mj-ea"/>
                <a:cs typeface="+mj-cs"/>
              </a:rPr>
              <a:t>GI Strategy-Overarching</a:t>
            </a:r>
          </a:p>
        </p:txBody>
      </p:sp>
      <p:pic>
        <p:nvPicPr>
          <p:cNvPr id="4" name="Picture 3" descr="A butterfly on a flower&#10;&#10;Description automatically generated">
            <a:extLst>
              <a:ext uri="{FF2B5EF4-FFF2-40B4-BE49-F238E27FC236}">
                <a16:creationId xmlns:a16="http://schemas.microsoft.com/office/drawing/2014/main" id="{06AD4746-EB59-4159-AAD3-B126F2F2D58E}"/>
              </a:ext>
            </a:extLst>
          </p:cNvPr>
          <p:cNvPicPr>
            <a:picLocks noChangeAspect="1"/>
          </p:cNvPicPr>
          <p:nvPr/>
        </p:nvPicPr>
        <p:blipFill rotWithShape="1">
          <a:blip r:embed="rId2">
            <a:extLst>
              <a:ext uri="{28A0092B-C50C-407E-A947-70E740481C1C}">
                <a14:useLocalDpi xmlns:a14="http://schemas.microsoft.com/office/drawing/2010/main" val="0"/>
              </a:ext>
            </a:extLst>
          </a:blip>
          <a:srcRect t="11748" b="5109"/>
          <a:stretch/>
        </p:blipFill>
        <p:spPr>
          <a:xfrm>
            <a:off x="20" y="10"/>
            <a:ext cx="4639713" cy="6857990"/>
          </a:xfrm>
          <a:prstGeom prst="rect">
            <a:avLst/>
          </a:prstGeom>
        </p:spPr>
      </p:pic>
      <p:sp>
        <p:nvSpPr>
          <p:cNvPr id="2" name="TextBox 1">
            <a:extLst>
              <a:ext uri="{FF2B5EF4-FFF2-40B4-BE49-F238E27FC236}">
                <a16:creationId xmlns:a16="http://schemas.microsoft.com/office/drawing/2014/main" id="{57BBA3EC-703D-4CD4-9FE2-4207198DDAE7}"/>
              </a:ext>
            </a:extLst>
          </p:cNvPr>
          <p:cNvSpPr txBox="1"/>
          <p:nvPr/>
        </p:nvSpPr>
        <p:spPr>
          <a:xfrm>
            <a:off x="5069940" y="2322576"/>
            <a:ext cx="6172200" cy="3858768"/>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200" b="1" dirty="0"/>
              <a:t>Policy GI1: Overarching </a:t>
            </a:r>
          </a:p>
          <a:p>
            <a:pPr indent="-228600">
              <a:lnSpc>
                <a:spcPct val="90000"/>
              </a:lnSpc>
              <a:spcAft>
                <a:spcPts val="600"/>
              </a:spcAft>
              <a:buFont typeface="Arial" panose="020B0604020202020204" pitchFamily="34" charset="0"/>
              <a:buChar char="•"/>
            </a:pPr>
            <a:endParaRPr lang="en-US" sz="2200" dirty="0"/>
          </a:p>
          <a:p>
            <a:pPr indent="-228600">
              <a:lnSpc>
                <a:spcPct val="90000"/>
              </a:lnSpc>
              <a:spcAft>
                <a:spcPts val="600"/>
              </a:spcAft>
              <a:buFont typeface="Arial" panose="020B0604020202020204" pitchFamily="34" charset="0"/>
              <a:buChar char="•"/>
            </a:pPr>
            <a:r>
              <a:rPr lang="en-US" sz="2200" dirty="0"/>
              <a:t>Protect, enhance and further develop a multifunctional GI network, using an ecosystem services approach, protecting, enhancing and further developing the identified interconnected network of parks, open spaces, natural features, protected areas, and rivers and streams that provide a shared space for amenity and recreation, biodiversity protection, water quality, flood management and adaptation to climate change. </a:t>
            </a:r>
          </a:p>
        </p:txBody>
      </p:sp>
      <p:sp>
        <p:nvSpPr>
          <p:cNvPr id="15" name="Rectangle 14">
            <a:extLst>
              <a:ext uri="{FF2B5EF4-FFF2-40B4-BE49-F238E27FC236}">
                <a16:creationId xmlns:a16="http://schemas.microsoft.com/office/drawing/2014/main" id="{CD13023F-8528-4111-8C15-F91D0E6BE658}"/>
              </a:ext>
            </a:extLst>
          </p:cNvPr>
          <p:cNvSpPr/>
          <p:nvPr/>
        </p:nvSpPr>
        <p:spPr>
          <a:xfrm>
            <a:off x="4350106" y="1351578"/>
            <a:ext cx="7361834" cy="3849852"/>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sz="1400" dirty="0"/>
          </a:p>
          <a:p>
            <a:pPr indent="-228600">
              <a:lnSpc>
                <a:spcPct val="90000"/>
              </a:lnSpc>
              <a:spcAft>
                <a:spcPts val="600"/>
              </a:spcAft>
              <a:buFont typeface="Arial" panose="020B0604020202020204" pitchFamily="34" charset="0"/>
              <a:buChar char="•"/>
            </a:pPr>
            <a:endParaRPr lang="en-US" sz="1400" b="1" dirty="0"/>
          </a:p>
        </p:txBody>
      </p:sp>
    </p:spTree>
    <p:extLst>
      <p:ext uri="{BB962C8B-B14F-4D97-AF65-F5344CB8AC3E}">
        <p14:creationId xmlns:p14="http://schemas.microsoft.com/office/powerpoint/2010/main" val="3694885010"/>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Rounded Corners 4">
            <a:extLst>
              <a:ext uri="{FF2B5EF4-FFF2-40B4-BE49-F238E27FC236}">
                <a16:creationId xmlns:a16="http://schemas.microsoft.com/office/drawing/2014/main" id="{C2D31002-967D-4B0E-9C76-40E53D886779}"/>
              </a:ext>
            </a:extLst>
          </p:cNvPr>
          <p:cNvSpPr txBox="1"/>
          <p:nvPr/>
        </p:nvSpPr>
        <p:spPr>
          <a:xfrm>
            <a:off x="5069940" y="365124"/>
            <a:ext cx="6172200" cy="1828800"/>
          </a:xfrm>
          <a:prstGeom prst="rect">
            <a:avLst/>
          </a:prstGeom>
        </p:spPr>
        <p:style>
          <a:lnRef idx="0">
            <a:scrgbClr r="0" g="0" b="0"/>
          </a:lnRef>
          <a:fillRef idx="0">
            <a:scrgbClr r="0" g="0" b="0"/>
          </a:fillRef>
          <a:effectRef idx="0">
            <a:scrgbClr r="0" g="0" b="0"/>
          </a:effectRef>
          <a:fontRef idx="minor">
            <a:schemeClr val="lt1"/>
          </a:fontRef>
        </p:style>
        <p:txBody>
          <a:bodyPr spcFirstLastPara="0" vert="horz" lIns="91440" tIns="45720" rIns="91440" bIns="45720" numCol="1" spcCol="1270" rtlCol="0" anchor="ctr" anchorCtr="0">
            <a:normAutofit/>
          </a:bodyPr>
          <a:lstStyle/>
          <a:p>
            <a:pPr marL="0" lvl="0" indent="0">
              <a:lnSpc>
                <a:spcPct val="90000"/>
              </a:lnSpc>
              <a:spcBef>
                <a:spcPct val="0"/>
              </a:spcBef>
              <a:spcAft>
                <a:spcPct val="35000"/>
              </a:spcAft>
            </a:pPr>
            <a:r>
              <a:rPr lang="en-US" sz="4400" dirty="0">
                <a:solidFill>
                  <a:schemeClr val="tx1"/>
                </a:solidFill>
                <a:latin typeface="+mj-lt"/>
                <a:ea typeface="+mj-ea"/>
                <a:cs typeface="+mj-cs"/>
              </a:rPr>
              <a:t>GI Strategy Biodiversity</a:t>
            </a:r>
          </a:p>
        </p:txBody>
      </p:sp>
      <p:pic>
        <p:nvPicPr>
          <p:cNvPr id="4" name="Picture 3" descr="A butterfly on a flower&#10;&#10;Description automatically generated">
            <a:extLst>
              <a:ext uri="{FF2B5EF4-FFF2-40B4-BE49-F238E27FC236}">
                <a16:creationId xmlns:a16="http://schemas.microsoft.com/office/drawing/2014/main" id="{06AD4746-EB59-4159-AAD3-B126F2F2D58E}"/>
              </a:ext>
            </a:extLst>
          </p:cNvPr>
          <p:cNvPicPr>
            <a:picLocks noChangeAspect="1"/>
          </p:cNvPicPr>
          <p:nvPr/>
        </p:nvPicPr>
        <p:blipFill rotWithShape="1">
          <a:blip r:embed="rId2">
            <a:extLst>
              <a:ext uri="{28A0092B-C50C-407E-A947-70E740481C1C}">
                <a14:useLocalDpi xmlns:a14="http://schemas.microsoft.com/office/drawing/2010/main" val="0"/>
              </a:ext>
            </a:extLst>
          </a:blip>
          <a:srcRect t="11748" b="5109"/>
          <a:stretch/>
        </p:blipFill>
        <p:spPr>
          <a:xfrm>
            <a:off x="20" y="10"/>
            <a:ext cx="4639713" cy="6857990"/>
          </a:xfrm>
          <a:prstGeom prst="rect">
            <a:avLst/>
          </a:prstGeom>
        </p:spPr>
      </p:pic>
      <p:sp>
        <p:nvSpPr>
          <p:cNvPr id="2" name="TextBox 1">
            <a:extLst>
              <a:ext uri="{FF2B5EF4-FFF2-40B4-BE49-F238E27FC236}">
                <a16:creationId xmlns:a16="http://schemas.microsoft.com/office/drawing/2014/main" id="{57BBA3EC-703D-4CD4-9FE2-4207198DDAE7}"/>
              </a:ext>
            </a:extLst>
          </p:cNvPr>
          <p:cNvSpPr txBox="1"/>
          <p:nvPr/>
        </p:nvSpPr>
        <p:spPr>
          <a:xfrm>
            <a:off x="5069940" y="2322576"/>
            <a:ext cx="6172200" cy="3858768"/>
          </a:xfrm>
          <a:prstGeom prst="rect">
            <a:avLst/>
          </a:prstGeom>
        </p:spPr>
        <p:txBody>
          <a:bodyPr vert="horz" lIns="91440" tIns="45720" rIns="91440" bIns="45720" rtlCol="0">
            <a:normAutofit/>
          </a:bodyPr>
          <a:lstStyle/>
          <a:p>
            <a:pPr>
              <a:lnSpc>
                <a:spcPct val="90000"/>
              </a:lnSpc>
              <a:spcAft>
                <a:spcPts val="600"/>
              </a:spcAft>
            </a:pPr>
            <a:r>
              <a:rPr lang="en-US" sz="2200" b="1" dirty="0"/>
              <a:t>Policy GI2: Biodiversity </a:t>
            </a:r>
          </a:p>
          <a:p>
            <a:pPr indent="-228600">
              <a:lnSpc>
                <a:spcPct val="90000"/>
              </a:lnSpc>
              <a:spcAft>
                <a:spcPts val="600"/>
              </a:spcAft>
              <a:buFont typeface="Arial" panose="020B0604020202020204" pitchFamily="34" charset="0"/>
              <a:buChar char="•"/>
            </a:pPr>
            <a:endParaRPr lang="en-US" sz="2200" b="1" dirty="0"/>
          </a:p>
          <a:p>
            <a:pPr>
              <a:lnSpc>
                <a:spcPct val="90000"/>
              </a:lnSpc>
              <a:spcAft>
                <a:spcPts val="600"/>
              </a:spcAft>
            </a:pPr>
            <a:r>
              <a:rPr lang="en-US" sz="2200" dirty="0"/>
              <a:t>Strengthen the existing GI network and ensure all new developments contribute towards GI, in order to protect and enhance biodiversity across the County as part of South Dublin County Council’s commitment to the National Biodiversity Action Plan 2021- 2025 and the South Dublin County Council Biodiversity Action Plan, 2020-2026, the National Planning Framework (NPF)and the East Region Spatial and Economic Strategy (RSES). </a:t>
            </a:r>
          </a:p>
          <a:p>
            <a:pPr indent="-228600">
              <a:lnSpc>
                <a:spcPct val="90000"/>
              </a:lnSpc>
              <a:spcAft>
                <a:spcPts val="600"/>
              </a:spcAft>
              <a:buFont typeface="Arial" panose="020B0604020202020204" pitchFamily="34" charset="0"/>
              <a:buChar char="•"/>
            </a:pPr>
            <a:endParaRPr lang="en-US" sz="2200" dirty="0"/>
          </a:p>
          <a:p>
            <a:pPr indent="-228600">
              <a:lnSpc>
                <a:spcPct val="90000"/>
              </a:lnSpc>
              <a:spcAft>
                <a:spcPts val="600"/>
              </a:spcAft>
              <a:buFont typeface="Arial" panose="020B0604020202020204" pitchFamily="34" charset="0"/>
              <a:buChar char="•"/>
            </a:pPr>
            <a:endParaRPr lang="en-US" sz="2200" dirty="0"/>
          </a:p>
          <a:p>
            <a:pPr indent="-228600">
              <a:lnSpc>
                <a:spcPct val="90000"/>
              </a:lnSpc>
              <a:spcAft>
                <a:spcPts val="600"/>
              </a:spcAft>
              <a:buFont typeface="Arial" panose="020B0604020202020204" pitchFamily="34" charset="0"/>
              <a:buChar char="•"/>
            </a:pPr>
            <a:endParaRPr lang="en-US" sz="2200" dirty="0"/>
          </a:p>
        </p:txBody>
      </p:sp>
      <p:sp>
        <p:nvSpPr>
          <p:cNvPr id="15" name="Rectangle 14">
            <a:extLst>
              <a:ext uri="{FF2B5EF4-FFF2-40B4-BE49-F238E27FC236}">
                <a16:creationId xmlns:a16="http://schemas.microsoft.com/office/drawing/2014/main" id="{CD13023F-8528-4111-8C15-F91D0E6BE658}"/>
              </a:ext>
            </a:extLst>
          </p:cNvPr>
          <p:cNvSpPr/>
          <p:nvPr/>
        </p:nvSpPr>
        <p:spPr>
          <a:xfrm>
            <a:off x="4350106" y="1351578"/>
            <a:ext cx="7361834" cy="3849852"/>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sz="1400" dirty="0"/>
          </a:p>
          <a:p>
            <a:pPr indent="-228600">
              <a:lnSpc>
                <a:spcPct val="90000"/>
              </a:lnSpc>
              <a:spcAft>
                <a:spcPts val="600"/>
              </a:spcAft>
              <a:buFont typeface="Arial" panose="020B0604020202020204" pitchFamily="34" charset="0"/>
              <a:buChar char="•"/>
            </a:pPr>
            <a:endParaRPr lang="en-US" sz="1400" b="1" dirty="0"/>
          </a:p>
        </p:txBody>
      </p:sp>
    </p:spTree>
    <p:extLst>
      <p:ext uri="{BB962C8B-B14F-4D97-AF65-F5344CB8AC3E}">
        <p14:creationId xmlns:p14="http://schemas.microsoft.com/office/powerpoint/2010/main" val="892317748"/>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Rounded Corners 4">
            <a:extLst>
              <a:ext uri="{FF2B5EF4-FFF2-40B4-BE49-F238E27FC236}">
                <a16:creationId xmlns:a16="http://schemas.microsoft.com/office/drawing/2014/main" id="{C2D31002-967D-4B0E-9C76-40E53D886779}"/>
              </a:ext>
            </a:extLst>
          </p:cNvPr>
          <p:cNvSpPr txBox="1"/>
          <p:nvPr/>
        </p:nvSpPr>
        <p:spPr>
          <a:xfrm>
            <a:off x="4844624" y="-172230"/>
            <a:ext cx="7072207" cy="1828800"/>
          </a:xfrm>
          <a:prstGeom prst="rect">
            <a:avLst/>
          </a:prstGeom>
        </p:spPr>
        <p:style>
          <a:lnRef idx="0">
            <a:scrgbClr r="0" g="0" b="0"/>
          </a:lnRef>
          <a:fillRef idx="0">
            <a:scrgbClr r="0" g="0" b="0"/>
          </a:fillRef>
          <a:effectRef idx="0">
            <a:scrgbClr r="0" g="0" b="0"/>
          </a:effectRef>
          <a:fontRef idx="minor">
            <a:schemeClr val="lt1"/>
          </a:fontRef>
        </p:style>
        <p:txBody>
          <a:bodyPr spcFirstLastPara="0" vert="horz" lIns="91440" tIns="45720" rIns="91440" bIns="45720" numCol="1" spcCol="1270" rtlCol="0" anchor="ctr" anchorCtr="0">
            <a:normAutofit/>
          </a:bodyPr>
          <a:lstStyle/>
          <a:p>
            <a:pPr marL="0" lvl="0" indent="0">
              <a:lnSpc>
                <a:spcPct val="90000"/>
              </a:lnSpc>
              <a:spcBef>
                <a:spcPct val="0"/>
              </a:spcBef>
              <a:spcAft>
                <a:spcPct val="35000"/>
              </a:spcAft>
            </a:pPr>
            <a:r>
              <a:rPr lang="en-US" sz="4400" dirty="0">
                <a:solidFill>
                  <a:schemeClr val="tx1"/>
                </a:solidFill>
                <a:latin typeface="+mj-lt"/>
                <a:ea typeface="+mj-ea"/>
                <a:cs typeface="+mj-cs"/>
              </a:rPr>
              <a:t>GI Strategy-Sustainable Water Management </a:t>
            </a:r>
          </a:p>
        </p:txBody>
      </p:sp>
      <p:pic>
        <p:nvPicPr>
          <p:cNvPr id="4" name="Picture 3" descr="A butterfly on a flower&#10;&#10;Description automatically generated">
            <a:extLst>
              <a:ext uri="{FF2B5EF4-FFF2-40B4-BE49-F238E27FC236}">
                <a16:creationId xmlns:a16="http://schemas.microsoft.com/office/drawing/2014/main" id="{06AD4746-EB59-4159-AAD3-B126F2F2D58E}"/>
              </a:ext>
            </a:extLst>
          </p:cNvPr>
          <p:cNvPicPr>
            <a:picLocks noChangeAspect="1"/>
          </p:cNvPicPr>
          <p:nvPr/>
        </p:nvPicPr>
        <p:blipFill rotWithShape="1">
          <a:blip r:embed="rId2">
            <a:extLst>
              <a:ext uri="{28A0092B-C50C-407E-A947-70E740481C1C}">
                <a14:useLocalDpi xmlns:a14="http://schemas.microsoft.com/office/drawing/2010/main" val="0"/>
              </a:ext>
            </a:extLst>
          </a:blip>
          <a:srcRect t="11842" b="5015"/>
          <a:stretch/>
        </p:blipFill>
        <p:spPr>
          <a:xfrm>
            <a:off x="20" y="10"/>
            <a:ext cx="4639713" cy="6857990"/>
          </a:xfrm>
          <a:prstGeom prst="rect">
            <a:avLst/>
          </a:prstGeom>
        </p:spPr>
      </p:pic>
      <p:sp>
        <p:nvSpPr>
          <p:cNvPr id="2" name="TextBox 1">
            <a:extLst>
              <a:ext uri="{FF2B5EF4-FFF2-40B4-BE49-F238E27FC236}">
                <a16:creationId xmlns:a16="http://schemas.microsoft.com/office/drawing/2014/main" id="{57BBA3EC-703D-4CD4-9FE2-4207198DDAE7}"/>
              </a:ext>
            </a:extLst>
          </p:cNvPr>
          <p:cNvSpPr txBox="1"/>
          <p:nvPr/>
        </p:nvSpPr>
        <p:spPr>
          <a:xfrm>
            <a:off x="4984251" y="1666045"/>
            <a:ext cx="6880284" cy="5201430"/>
          </a:xfrm>
          <a:prstGeom prst="rect">
            <a:avLst/>
          </a:prstGeom>
        </p:spPr>
        <p:txBody>
          <a:bodyPr vert="horz" lIns="91440" tIns="45720" rIns="91440" bIns="45720" rtlCol="0">
            <a:normAutofit/>
          </a:bodyPr>
          <a:lstStyle/>
          <a:p>
            <a:pPr algn="l"/>
            <a:r>
              <a:rPr lang="en-IE" sz="2200" b="1" dirty="0"/>
              <a:t>Policy GI3: Sustainable Water Management </a:t>
            </a:r>
          </a:p>
          <a:p>
            <a:pPr algn="l"/>
            <a:endParaRPr lang="en-IE" sz="2200" b="1" dirty="0"/>
          </a:p>
          <a:p>
            <a:pPr algn="l"/>
            <a:r>
              <a:rPr lang="en-IE" sz="2200" dirty="0"/>
              <a:t>Protect and enhance the natural, historical, amenity and biodiversity value of the County’s watercourses. Require the long-term management and protection of these watercourses as significant elements of the County’s and Region’s Green Infrastructure Network and liaise with relevant Prescribed Bodies where appropriate. Accommodate flood waters as far as possible during extreme flooding events and enhance biodiversity and amenity through the designation of riparian corridors and the application of appropriate restrictions to development within these corridors. </a:t>
            </a:r>
          </a:p>
          <a:p>
            <a:pPr algn="l"/>
            <a:endParaRPr lang="en-IE" dirty="0"/>
          </a:p>
        </p:txBody>
      </p:sp>
      <p:sp>
        <p:nvSpPr>
          <p:cNvPr id="15" name="Rectangle 14">
            <a:extLst>
              <a:ext uri="{FF2B5EF4-FFF2-40B4-BE49-F238E27FC236}">
                <a16:creationId xmlns:a16="http://schemas.microsoft.com/office/drawing/2014/main" id="{CD13023F-8528-4111-8C15-F91D0E6BE658}"/>
              </a:ext>
            </a:extLst>
          </p:cNvPr>
          <p:cNvSpPr/>
          <p:nvPr/>
        </p:nvSpPr>
        <p:spPr>
          <a:xfrm>
            <a:off x="4350106" y="1351578"/>
            <a:ext cx="7361834" cy="3849852"/>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sz="1400" dirty="0"/>
          </a:p>
          <a:p>
            <a:pPr indent="-228600">
              <a:lnSpc>
                <a:spcPct val="90000"/>
              </a:lnSpc>
              <a:spcAft>
                <a:spcPts val="600"/>
              </a:spcAft>
              <a:buFont typeface="Arial" panose="020B0604020202020204" pitchFamily="34" charset="0"/>
              <a:buChar char="•"/>
            </a:pPr>
            <a:endParaRPr lang="en-US" sz="1400" b="1" dirty="0"/>
          </a:p>
        </p:txBody>
      </p:sp>
    </p:spTree>
    <p:extLst>
      <p:ext uri="{BB962C8B-B14F-4D97-AF65-F5344CB8AC3E}">
        <p14:creationId xmlns:p14="http://schemas.microsoft.com/office/powerpoint/2010/main" val="1719483633"/>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Rounded Corners 4">
            <a:extLst>
              <a:ext uri="{FF2B5EF4-FFF2-40B4-BE49-F238E27FC236}">
                <a16:creationId xmlns:a16="http://schemas.microsoft.com/office/drawing/2014/main" id="{01B0772C-0544-4515-837D-6C319B0D7AC8}"/>
              </a:ext>
            </a:extLst>
          </p:cNvPr>
          <p:cNvSpPr txBox="1"/>
          <p:nvPr/>
        </p:nvSpPr>
        <p:spPr>
          <a:xfrm>
            <a:off x="5069940" y="365124"/>
            <a:ext cx="6172200" cy="1828800"/>
          </a:xfrm>
          <a:prstGeom prst="rect">
            <a:avLst/>
          </a:prstGeom>
        </p:spPr>
        <p:style>
          <a:lnRef idx="0">
            <a:scrgbClr r="0" g="0" b="0"/>
          </a:lnRef>
          <a:fillRef idx="0">
            <a:scrgbClr r="0" g="0" b="0"/>
          </a:fillRef>
          <a:effectRef idx="0">
            <a:scrgbClr r="0" g="0" b="0"/>
          </a:effectRef>
          <a:fontRef idx="minor">
            <a:schemeClr val="lt1"/>
          </a:fontRef>
        </p:style>
        <p:txBody>
          <a:bodyPr spcFirstLastPara="0" vert="horz" lIns="91440" tIns="45720" rIns="91440" bIns="45720" numCol="1" spcCol="1270" rtlCol="0" anchor="ctr" anchorCtr="0">
            <a:normAutofit/>
          </a:bodyPr>
          <a:lstStyle/>
          <a:p>
            <a:pPr marL="0" lvl="0" indent="0">
              <a:lnSpc>
                <a:spcPct val="90000"/>
              </a:lnSpc>
              <a:spcBef>
                <a:spcPct val="0"/>
              </a:spcBef>
              <a:spcAft>
                <a:spcPct val="35000"/>
              </a:spcAft>
            </a:pPr>
            <a:r>
              <a:rPr lang="en-US" sz="4400" dirty="0">
                <a:solidFill>
                  <a:schemeClr val="tx1"/>
                </a:solidFill>
                <a:latin typeface="+mj-lt"/>
                <a:ea typeface="+mj-ea"/>
                <a:cs typeface="+mj-cs"/>
              </a:rPr>
              <a:t>GI Strategy-</a:t>
            </a:r>
            <a:r>
              <a:rPr lang="en-US" sz="4400" dirty="0" err="1">
                <a:solidFill>
                  <a:schemeClr val="tx1"/>
                </a:solidFill>
                <a:latin typeface="+mj-lt"/>
                <a:ea typeface="+mj-ea"/>
                <a:cs typeface="+mj-cs"/>
              </a:rPr>
              <a:t>SuDS</a:t>
            </a:r>
            <a:endParaRPr lang="en-US" sz="4400" dirty="0">
              <a:solidFill>
                <a:schemeClr val="tx1"/>
              </a:solidFill>
              <a:latin typeface="+mj-lt"/>
              <a:ea typeface="+mj-ea"/>
              <a:cs typeface="+mj-cs"/>
            </a:endParaRPr>
          </a:p>
        </p:txBody>
      </p:sp>
      <p:pic>
        <p:nvPicPr>
          <p:cNvPr id="4" name="Picture 3" descr="A butterfly on a flower&#10;&#10;Description automatically generated">
            <a:extLst>
              <a:ext uri="{FF2B5EF4-FFF2-40B4-BE49-F238E27FC236}">
                <a16:creationId xmlns:a16="http://schemas.microsoft.com/office/drawing/2014/main" id="{06AD4746-EB59-4159-AAD3-B126F2F2D58E}"/>
              </a:ext>
            </a:extLst>
          </p:cNvPr>
          <p:cNvPicPr>
            <a:picLocks noChangeAspect="1"/>
          </p:cNvPicPr>
          <p:nvPr/>
        </p:nvPicPr>
        <p:blipFill rotWithShape="1">
          <a:blip r:embed="rId2">
            <a:extLst>
              <a:ext uri="{28A0092B-C50C-407E-A947-70E740481C1C}">
                <a14:useLocalDpi xmlns:a14="http://schemas.microsoft.com/office/drawing/2010/main" val="0"/>
              </a:ext>
            </a:extLst>
          </a:blip>
          <a:srcRect t="11748" b="5109"/>
          <a:stretch/>
        </p:blipFill>
        <p:spPr>
          <a:xfrm>
            <a:off x="20" y="10"/>
            <a:ext cx="4639713" cy="6857990"/>
          </a:xfrm>
          <a:prstGeom prst="rect">
            <a:avLst/>
          </a:prstGeom>
        </p:spPr>
      </p:pic>
      <p:sp>
        <p:nvSpPr>
          <p:cNvPr id="8" name="Rectangle: Rounded Corners 4">
            <a:extLst>
              <a:ext uri="{FF2B5EF4-FFF2-40B4-BE49-F238E27FC236}">
                <a16:creationId xmlns:a16="http://schemas.microsoft.com/office/drawing/2014/main" id="{C2D31002-967D-4B0E-9C76-40E53D886779}"/>
              </a:ext>
            </a:extLst>
          </p:cNvPr>
          <p:cNvSpPr txBox="1"/>
          <p:nvPr/>
        </p:nvSpPr>
        <p:spPr>
          <a:xfrm>
            <a:off x="5069940" y="2322576"/>
            <a:ext cx="6172200" cy="3858768"/>
          </a:xfrm>
          <a:prstGeom prst="rect">
            <a:avLst/>
          </a:prstGeom>
        </p:spPr>
        <p:style>
          <a:lnRef idx="0">
            <a:scrgbClr r="0" g="0" b="0"/>
          </a:lnRef>
          <a:fillRef idx="0">
            <a:scrgbClr r="0" g="0" b="0"/>
          </a:fillRef>
          <a:effectRef idx="0">
            <a:scrgbClr r="0" g="0" b="0"/>
          </a:effectRef>
          <a:fontRef idx="minor">
            <a:schemeClr val="lt1"/>
          </a:fontRef>
        </p:style>
        <p:txBody>
          <a:bodyPr spcFirstLastPara="0" vert="horz" lIns="91440" tIns="45720" rIns="91440" bIns="45720" numCol="1" spcCol="1270" rtlCol="0" anchorCtr="0">
            <a:normAutofit/>
          </a:bodyPr>
          <a:lstStyle/>
          <a:p>
            <a:pPr>
              <a:lnSpc>
                <a:spcPct val="90000"/>
              </a:lnSpc>
              <a:spcBef>
                <a:spcPct val="0"/>
              </a:spcBef>
              <a:spcAft>
                <a:spcPct val="35000"/>
              </a:spcAft>
            </a:pPr>
            <a:r>
              <a:rPr lang="en-US" sz="2400" b="1" dirty="0">
                <a:solidFill>
                  <a:schemeClr val="tx1"/>
                </a:solidFill>
              </a:rPr>
              <a:t>Policy GI4: Sustainable Urban Drainage Systems  </a:t>
            </a:r>
          </a:p>
          <a:p>
            <a:pPr indent="-228600">
              <a:lnSpc>
                <a:spcPct val="90000"/>
              </a:lnSpc>
              <a:spcBef>
                <a:spcPct val="0"/>
              </a:spcBef>
              <a:spcAft>
                <a:spcPct val="35000"/>
              </a:spcAft>
              <a:buFont typeface="Arial" panose="020B0604020202020204" pitchFamily="34" charset="0"/>
              <a:buChar char="•"/>
            </a:pPr>
            <a:endParaRPr lang="en-US" sz="2400" b="1" dirty="0">
              <a:solidFill>
                <a:schemeClr val="tx1"/>
              </a:solidFill>
            </a:endParaRPr>
          </a:p>
          <a:p>
            <a:pPr>
              <a:lnSpc>
                <a:spcPct val="90000"/>
              </a:lnSpc>
              <a:spcBef>
                <a:spcPct val="0"/>
              </a:spcBef>
              <a:spcAft>
                <a:spcPct val="35000"/>
              </a:spcAft>
            </a:pPr>
            <a:r>
              <a:rPr lang="en-US" sz="2400" dirty="0">
                <a:solidFill>
                  <a:schemeClr val="tx1"/>
                </a:solidFill>
              </a:rPr>
              <a:t>Require the provision of Sustainable urban Drainage Systems (SUDS) in the County and </a:t>
            </a:r>
            <a:r>
              <a:rPr lang="en-US" sz="2400" dirty="0" err="1">
                <a:solidFill>
                  <a:schemeClr val="tx1"/>
                </a:solidFill>
              </a:rPr>
              <a:t>maximise</a:t>
            </a:r>
            <a:r>
              <a:rPr lang="en-US" sz="2400" dirty="0">
                <a:solidFill>
                  <a:schemeClr val="tx1"/>
                </a:solidFill>
              </a:rPr>
              <a:t> the amenity and biodiversity value of these systems. </a:t>
            </a:r>
          </a:p>
          <a:p>
            <a:pPr indent="-228600">
              <a:lnSpc>
                <a:spcPct val="90000"/>
              </a:lnSpc>
              <a:spcBef>
                <a:spcPct val="0"/>
              </a:spcBef>
              <a:spcAft>
                <a:spcPct val="35000"/>
              </a:spcAft>
              <a:buFont typeface="Arial" panose="020B0604020202020204" pitchFamily="34" charset="0"/>
              <a:buChar char="•"/>
            </a:pPr>
            <a:endParaRPr lang="en-US" sz="2400" dirty="0">
              <a:solidFill>
                <a:schemeClr val="tx1"/>
              </a:solidFill>
            </a:endParaRPr>
          </a:p>
        </p:txBody>
      </p:sp>
      <p:sp>
        <p:nvSpPr>
          <p:cNvPr id="2" name="TextBox 1">
            <a:extLst>
              <a:ext uri="{FF2B5EF4-FFF2-40B4-BE49-F238E27FC236}">
                <a16:creationId xmlns:a16="http://schemas.microsoft.com/office/drawing/2014/main" id="{57BBA3EC-703D-4CD4-9FE2-4207198DDAE7}"/>
              </a:ext>
            </a:extLst>
          </p:cNvPr>
          <p:cNvSpPr txBox="1"/>
          <p:nvPr/>
        </p:nvSpPr>
        <p:spPr>
          <a:xfrm>
            <a:off x="4984251" y="1371067"/>
            <a:ext cx="6880284" cy="5201430"/>
          </a:xfrm>
          <a:prstGeom prst="rect">
            <a:avLst/>
          </a:prstGeom>
        </p:spPr>
        <p:txBody>
          <a:bodyPr vert="horz" lIns="91440" tIns="45720" rIns="91440" bIns="45720" rtlCol="0">
            <a:normAutofit/>
          </a:bodyPr>
          <a:lstStyle/>
          <a:p>
            <a:pPr algn="l"/>
            <a:endParaRPr lang="en-IE" sz="1800" dirty="0"/>
          </a:p>
        </p:txBody>
      </p:sp>
      <p:sp>
        <p:nvSpPr>
          <p:cNvPr id="15" name="Rectangle 14">
            <a:extLst>
              <a:ext uri="{FF2B5EF4-FFF2-40B4-BE49-F238E27FC236}">
                <a16:creationId xmlns:a16="http://schemas.microsoft.com/office/drawing/2014/main" id="{CD13023F-8528-4111-8C15-F91D0E6BE658}"/>
              </a:ext>
            </a:extLst>
          </p:cNvPr>
          <p:cNvSpPr/>
          <p:nvPr/>
        </p:nvSpPr>
        <p:spPr>
          <a:xfrm>
            <a:off x="4350106" y="1351578"/>
            <a:ext cx="7361834" cy="3849852"/>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sz="1400" dirty="0"/>
          </a:p>
          <a:p>
            <a:pPr indent="-228600">
              <a:lnSpc>
                <a:spcPct val="90000"/>
              </a:lnSpc>
              <a:spcAft>
                <a:spcPts val="600"/>
              </a:spcAft>
              <a:buFont typeface="Arial" panose="020B0604020202020204" pitchFamily="34" charset="0"/>
              <a:buChar char="•"/>
            </a:pPr>
            <a:endParaRPr lang="en-US" sz="1400" b="1" dirty="0"/>
          </a:p>
        </p:txBody>
      </p:sp>
    </p:spTree>
    <p:extLst>
      <p:ext uri="{BB962C8B-B14F-4D97-AF65-F5344CB8AC3E}">
        <p14:creationId xmlns:p14="http://schemas.microsoft.com/office/powerpoint/2010/main" val="244023741"/>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Rounded Corners 4">
            <a:extLst>
              <a:ext uri="{FF2B5EF4-FFF2-40B4-BE49-F238E27FC236}">
                <a16:creationId xmlns:a16="http://schemas.microsoft.com/office/drawing/2014/main" id="{0E210BA6-D8A1-420E-9DBE-B2364598B6AF}"/>
              </a:ext>
            </a:extLst>
          </p:cNvPr>
          <p:cNvSpPr txBox="1"/>
          <p:nvPr/>
        </p:nvSpPr>
        <p:spPr>
          <a:xfrm>
            <a:off x="5069940" y="365124"/>
            <a:ext cx="6172200" cy="1828800"/>
          </a:xfrm>
          <a:prstGeom prst="rect">
            <a:avLst/>
          </a:prstGeom>
        </p:spPr>
        <p:style>
          <a:lnRef idx="0">
            <a:scrgbClr r="0" g="0" b="0"/>
          </a:lnRef>
          <a:fillRef idx="0">
            <a:scrgbClr r="0" g="0" b="0"/>
          </a:fillRef>
          <a:effectRef idx="0">
            <a:scrgbClr r="0" g="0" b="0"/>
          </a:effectRef>
          <a:fontRef idx="minor">
            <a:schemeClr val="lt1"/>
          </a:fontRef>
        </p:style>
        <p:txBody>
          <a:bodyPr spcFirstLastPara="0" vert="horz" lIns="91440" tIns="45720" rIns="91440" bIns="45720" numCol="1" spcCol="1270" rtlCol="0" anchor="ctr" anchorCtr="0">
            <a:normAutofit/>
          </a:bodyPr>
          <a:lstStyle/>
          <a:p>
            <a:pPr marL="0" lvl="0" indent="0">
              <a:lnSpc>
                <a:spcPct val="90000"/>
              </a:lnSpc>
              <a:spcBef>
                <a:spcPct val="0"/>
              </a:spcBef>
              <a:spcAft>
                <a:spcPct val="35000"/>
              </a:spcAft>
            </a:pPr>
            <a:r>
              <a:rPr lang="en-US" sz="4400" dirty="0">
                <a:solidFill>
                  <a:schemeClr val="tx1"/>
                </a:solidFill>
                <a:latin typeface="+mj-lt"/>
                <a:ea typeface="+mj-ea"/>
                <a:cs typeface="+mj-cs"/>
              </a:rPr>
              <a:t>GI Strategy-Climate Resilience</a:t>
            </a:r>
          </a:p>
        </p:txBody>
      </p:sp>
      <p:pic>
        <p:nvPicPr>
          <p:cNvPr id="4" name="Picture 3" descr="A butterfly on a flower&#10;&#10;Description automatically generated">
            <a:extLst>
              <a:ext uri="{FF2B5EF4-FFF2-40B4-BE49-F238E27FC236}">
                <a16:creationId xmlns:a16="http://schemas.microsoft.com/office/drawing/2014/main" id="{06AD4746-EB59-4159-AAD3-B126F2F2D58E}"/>
              </a:ext>
            </a:extLst>
          </p:cNvPr>
          <p:cNvPicPr>
            <a:picLocks noChangeAspect="1"/>
          </p:cNvPicPr>
          <p:nvPr/>
        </p:nvPicPr>
        <p:blipFill rotWithShape="1">
          <a:blip r:embed="rId2">
            <a:extLst>
              <a:ext uri="{28A0092B-C50C-407E-A947-70E740481C1C}">
                <a14:useLocalDpi xmlns:a14="http://schemas.microsoft.com/office/drawing/2010/main" val="0"/>
              </a:ext>
            </a:extLst>
          </a:blip>
          <a:srcRect t="11748" b="5109"/>
          <a:stretch/>
        </p:blipFill>
        <p:spPr>
          <a:xfrm>
            <a:off x="20" y="10"/>
            <a:ext cx="4639713" cy="6857990"/>
          </a:xfrm>
          <a:prstGeom prst="rect">
            <a:avLst/>
          </a:prstGeom>
        </p:spPr>
      </p:pic>
      <p:sp>
        <p:nvSpPr>
          <p:cNvPr id="8" name="Rectangle: Rounded Corners 4">
            <a:extLst>
              <a:ext uri="{FF2B5EF4-FFF2-40B4-BE49-F238E27FC236}">
                <a16:creationId xmlns:a16="http://schemas.microsoft.com/office/drawing/2014/main" id="{C2D31002-967D-4B0E-9C76-40E53D886779}"/>
              </a:ext>
            </a:extLst>
          </p:cNvPr>
          <p:cNvSpPr txBox="1"/>
          <p:nvPr/>
        </p:nvSpPr>
        <p:spPr>
          <a:xfrm>
            <a:off x="5069940" y="2322576"/>
            <a:ext cx="6172200" cy="3858768"/>
          </a:xfrm>
          <a:prstGeom prst="rect">
            <a:avLst/>
          </a:prstGeom>
        </p:spPr>
        <p:style>
          <a:lnRef idx="0">
            <a:scrgbClr r="0" g="0" b="0"/>
          </a:lnRef>
          <a:fillRef idx="0">
            <a:scrgbClr r="0" g="0" b="0"/>
          </a:fillRef>
          <a:effectRef idx="0">
            <a:scrgbClr r="0" g="0" b="0"/>
          </a:effectRef>
          <a:fontRef idx="minor">
            <a:schemeClr val="lt1"/>
          </a:fontRef>
        </p:style>
        <p:txBody>
          <a:bodyPr spcFirstLastPara="0" vert="horz" lIns="91440" tIns="45720" rIns="91440" bIns="45720" numCol="1" spcCol="1270" rtlCol="0" anchorCtr="0">
            <a:normAutofit/>
          </a:bodyPr>
          <a:lstStyle/>
          <a:p>
            <a:pPr>
              <a:lnSpc>
                <a:spcPct val="90000"/>
              </a:lnSpc>
              <a:spcBef>
                <a:spcPct val="0"/>
              </a:spcBef>
              <a:spcAft>
                <a:spcPct val="35000"/>
              </a:spcAft>
            </a:pPr>
            <a:r>
              <a:rPr lang="en-US" sz="2400" b="1" dirty="0">
                <a:solidFill>
                  <a:schemeClr val="tx1"/>
                </a:solidFill>
              </a:rPr>
              <a:t>Policy GI5: Climate Resilience </a:t>
            </a:r>
          </a:p>
          <a:p>
            <a:pPr indent="-228600">
              <a:lnSpc>
                <a:spcPct val="90000"/>
              </a:lnSpc>
              <a:spcBef>
                <a:spcPct val="0"/>
              </a:spcBef>
              <a:spcAft>
                <a:spcPct val="35000"/>
              </a:spcAft>
              <a:buFont typeface="Arial" panose="020B0604020202020204" pitchFamily="34" charset="0"/>
              <a:buChar char="•"/>
            </a:pPr>
            <a:endParaRPr lang="en-US" sz="2400" b="1" dirty="0">
              <a:solidFill>
                <a:schemeClr val="tx1"/>
              </a:solidFill>
            </a:endParaRPr>
          </a:p>
          <a:p>
            <a:pPr>
              <a:lnSpc>
                <a:spcPct val="90000"/>
              </a:lnSpc>
              <a:spcBef>
                <a:spcPct val="0"/>
              </a:spcBef>
              <a:spcAft>
                <a:spcPct val="35000"/>
              </a:spcAft>
            </a:pPr>
            <a:r>
              <a:rPr lang="en-US" sz="2400" dirty="0">
                <a:solidFill>
                  <a:schemeClr val="tx1"/>
                </a:solidFill>
              </a:rPr>
              <a:t>Strengthen the County’s GI in both urban and rural areas to improve resilience against future shocks and disruptions arising from a changing climate. </a:t>
            </a:r>
          </a:p>
          <a:p>
            <a:pPr indent="-228600">
              <a:lnSpc>
                <a:spcPct val="90000"/>
              </a:lnSpc>
              <a:spcBef>
                <a:spcPct val="0"/>
              </a:spcBef>
              <a:spcAft>
                <a:spcPct val="35000"/>
              </a:spcAft>
              <a:buFont typeface="Arial" panose="020B0604020202020204" pitchFamily="34" charset="0"/>
              <a:buChar char="•"/>
            </a:pPr>
            <a:endParaRPr lang="en-US" sz="2400" dirty="0">
              <a:solidFill>
                <a:schemeClr val="tx1"/>
              </a:solidFill>
            </a:endParaRPr>
          </a:p>
          <a:p>
            <a:pPr indent="-228600">
              <a:lnSpc>
                <a:spcPct val="90000"/>
              </a:lnSpc>
              <a:spcBef>
                <a:spcPct val="0"/>
              </a:spcBef>
              <a:spcAft>
                <a:spcPct val="35000"/>
              </a:spcAft>
              <a:buFont typeface="Arial" panose="020B0604020202020204" pitchFamily="34" charset="0"/>
              <a:buChar char="•"/>
            </a:pPr>
            <a:endParaRPr lang="en-US" sz="2400" dirty="0">
              <a:solidFill>
                <a:schemeClr val="tx1"/>
              </a:solidFill>
            </a:endParaRPr>
          </a:p>
          <a:p>
            <a:pPr indent="-228600">
              <a:lnSpc>
                <a:spcPct val="90000"/>
              </a:lnSpc>
              <a:spcBef>
                <a:spcPct val="0"/>
              </a:spcBef>
              <a:spcAft>
                <a:spcPct val="35000"/>
              </a:spcAft>
              <a:buFont typeface="Arial" panose="020B0604020202020204" pitchFamily="34" charset="0"/>
              <a:buChar char="•"/>
            </a:pPr>
            <a:endParaRPr lang="en-US" sz="2400" dirty="0">
              <a:solidFill>
                <a:schemeClr val="tx1"/>
              </a:solidFill>
            </a:endParaRPr>
          </a:p>
          <a:p>
            <a:pPr marL="0" lvl="0" indent="-228600">
              <a:lnSpc>
                <a:spcPct val="90000"/>
              </a:lnSpc>
              <a:spcBef>
                <a:spcPct val="0"/>
              </a:spcBef>
              <a:spcAft>
                <a:spcPct val="35000"/>
              </a:spcAft>
              <a:buFont typeface="Arial" panose="020B0604020202020204" pitchFamily="34" charset="0"/>
              <a:buChar char="•"/>
            </a:pPr>
            <a:endParaRPr lang="en-US" sz="2400" dirty="0">
              <a:solidFill>
                <a:schemeClr val="tx1"/>
              </a:solidFill>
            </a:endParaRPr>
          </a:p>
          <a:p>
            <a:pPr marL="0" lvl="0" indent="-228600">
              <a:lnSpc>
                <a:spcPct val="90000"/>
              </a:lnSpc>
              <a:spcBef>
                <a:spcPct val="0"/>
              </a:spcBef>
              <a:spcAft>
                <a:spcPct val="35000"/>
              </a:spcAft>
              <a:buFont typeface="Arial" panose="020B0604020202020204" pitchFamily="34" charset="0"/>
              <a:buChar char="•"/>
            </a:pPr>
            <a:endParaRPr lang="en-US" sz="2400" dirty="0">
              <a:solidFill>
                <a:schemeClr val="tx1"/>
              </a:solidFill>
            </a:endParaRPr>
          </a:p>
        </p:txBody>
      </p:sp>
      <p:sp>
        <p:nvSpPr>
          <p:cNvPr id="2" name="TextBox 1">
            <a:extLst>
              <a:ext uri="{FF2B5EF4-FFF2-40B4-BE49-F238E27FC236}">
                <a16:creationId xmlns:a16="http://schemas.microsoft.com/office/drawing/2014/main" id="{57BBA3EC-703D-4CD4-9FE2-4207198DDAE7}"/>
              </a:ext>
            </a:extLst>
          </p:cNvPr>
          <p:cNvSpPr txBox="1"/>
          <p:nvPr/>
        </p:nvSpPr>
        <p:spPr>
          <a:xfrm>
            <a:off x="4984251" y="1371067"/>
            <a:ext cx="6880284" cy="5201430"/>
          </a:xfrm>
          <a:prstGeom prst="rect">
            <a:avLst/>
          </a:prstGeom>
        </p:spPr>
        <p:txBody>
          <a:bodyPr vert="horz" lIns="91440" tIns="45720" rIns="91440" bIns="45720" rtlCol="0">
            <a:normAutofit/>
          </a:bodyPr>
          <a:lstStyle/>
          <a:p>
            <a:pPr algn="l"/>
            <a:endParaRPr lang="en-IE" sz="1800" dirty="0"/>
          </a:p>
        </p:txBody>
      </p:sp>
      <p:sp>
        <p:nvSpPr>
          <p:cNvPr id="15" name="Rectangle 14">
            <a:extLst>
              <a:ext uri="{FF2B5EF4-FFF2-40B4-BE49-F238E27FC236}">
                <a16:creationId xmlns:a16="http://schemas.microsoft.com/office/drawing/2014/main" id="{CD13023F-8528-4111-8C15-F91D0E6BE658}"/>
              </a:ext>
            </a:extLst>
          </p:cNvPr>
          <p:cNvSpPr/>
          <p:nvPr/>
        </p:nvSpPr>
        <p:spPr>
          <a:xfrm>
            <a:off x="4350106" y="1351578"/>
            <a:ext cx="7361834" cy="3849852"/>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sz="1400" dirty="0"/>
          </a:p>
          <a:p>
            <a:pPr indent="-228600">
              <a:lnSpc>
                <a:spcPct val="90000"/>
              </a:lnSpc>
              <a:spcAft>
                <a:spcPts val="600"/>
              </a:spcAft>
              <a:buFont typeface="Arial" panose="020B0604020202020204" pitchFamily="34" charset="0"/>
              <a:buChar char="•"/>
            </a:pPr>
            <a:endParaRPr lang="en-US" sz="1400" b="1" dirty="0"/>
          </a:p>
        </p:txBody>
      </p:sp>
    </p:spTree>
    <p:extLst>
      <p:ext uri="{BB962C8B-B14F-4D97-AF65-F5344CB8AC3E}">
        <p14:creationId xmlns:p14="http://schemas.microsoft.com/office/powerpoint/2010/main" val="692023184"/>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Rounded Corners 4">
            <a:extLst>
              <a:ext uri="{FF2B5EF4-FFF2-40B4-BE49-F238E27FC236}">
                <a16:creationId xmlns:a16="http://schemas.microsoft.com/office/drawing/2014/main" id="{0478BD77-24FE-4916-AB85-C1E6571E6482}"/>
              </a:ext>
            </a:extLst>
          </p:cNvPr>
          <p:cNvSpPr txBox="1"/>
          <p:nvPr/>
        </p:nvSpPr>
        <p:spPr>
          <a:xfrm>
            <a:off x="5069940" y="365124"/>
            <a:ext cx="6172200" cy="1828800"/>
          </a:xfrm>
          <a:prstGeom prst="rect">
            <a:avLst/>
          </a:prstGeom>
        </p:spPr>
        <p:style>
          <a:lnRef idx="0">
            <a:scrgbClr r="0" g="0" b="0"/>
          </a:lnRef>
          <a:fillRef idx="0">
            <a:scrgbClr r="0" g="0" b="0"/>
          </a:fillRef>
          <a:effectRef idx="0">
            <a:scrgbClr r="0" g="0" b="0"/>
          </a:effectRef>
          <a:fontRef idx="minor">
            <a:schemeClr val="lt1"/>
          </a:fontRef>
        </p:style>
        <p:txBody>
          <a:bodyPr spcFirstLastPara="0" vert="horz" lIns="91440" tIns="45720" rIns="91440" bIns="45720" numCol="1" spcCol="1270" rtlCol="0" anchor="ctr" anchorCtr="0">
            <a:normAutofit/>
          </a:bodyPr>
          <a:lstStyle/>
          <a:p>
            <a:pPr marL="0" lvl="0" indent="0">
              <a:lnSpc>
                <a:spcPct val="90000"/>
              </a:lnSpc>
              <a:spcBef>
                <a:spcPct val="0"/>
              </a:spcBef>
              <a:spcAft>
                <a:spcPct val="35000"/>
              </a:spcAft>
            </a:pPr>
            <a:r>
              <a:rPr lang="en-US" sz="4400" dirty="0">
                <a:solidFill>
                  <a:schemeClr val="tx1"/>
                </a:solidFill>
                <a:latin typeface="+mj-lt"/>
                <a:ea typeface="+mj-ea"/>
                <a:cs typeface="+mj-cs"/>
              </a:rPr>
              <a:t>GI Strategy-Recreation&amp; Amenity</a:t>
            </a:r>
          </a:p>
        </p:txBody>
      </p:sp>
      <p:pic>
        <p:nvPicPr>
          <p:cNvPr id="4" name="Picture 3" descr="A butterfly on a flower&#10;&#10;Description automatically generated">
            <a:extLst>
              <a:ext uri="{FF2B5EF4-FFF2-40B4-BE49-F238E27FC236}">
                <a16:creationId xmlns:a16="http://schemas.microsoft.com/office/drawing/2014/main" id="{06AD4746-EB59-4159-AAD3-B126F2F2D58E}"/>
              </a:ext>
            </a:extLst>
          </p:cNvPr>
          <p:cNvPicPr>
            <a:picLocks noChangeAspect="1"/>
          </p:cNvPicPr>
          <p:nvPr/>
        </p:nvPicPr>
        <p:blipFill rotWithShape="1">
          <a:blip r:embed="rId2">
            <a:extLst>
              <a:ext uri="{28A0092B-C50C-407E-A947-70E740481C1C}">
                <a14:useLocalDpi xmlns:a14="http://schemas.microsoft.com/office/drawing/2010/main" val="0"/>
              </a:ext>
            </a:extLst>
          </a:blip>
          <a:srcRect t="11748" b="5109"/>
          <a:stretch/>
        </p:blipFill>
        <p:spPr>
          <a:xfrm>
            <a:off x="20" y="10"/>
            <a:ext cx="4639713" cy="6857990"/>
          </a:xfrm>
          <a:prstGeom prst="rect">
            <a:avLst/>
          </a:prstGeom>
        </p:spPr>
      </p:pic>
      <p:sp>
        <p:nvSpPr>
          <p:cNvPr id="8" name="Rectangle: Rounded Corners 4">
            <a:extLst>
              <a:ext uri="{FF2B5EF4-FFF2-40B4-BE49-F238E27FC236}">
                <a16:creationId xmlns:a16="http://schemas.microsoft.com/office/drawing/2014/main" id="{C2D31002-967D-4B0E-9C76-40E53D886779}"/>
              </a:ext>
            </a:extLst>
          </p:cNvPr>
          <p:cNvSpPr txBox="1"/>
          <p:nvPr/>
        </p:nvSpPr>
        <p:spPr>
          <a:xfrm>
            <a:off x="5069940" y="2322576"/>
            <a:ext cx="6172200" cy="3858768"/>
          </a:xfrm>
          <a:prstGeom prst="rect">
            <a:avLst/>
          </a:prstGeom>
        </p:spPr>
        <p:style>
          <a:lnRef idx="0">
            <a:scrgbClr r="0" g="0" b="0"/>
          </a:lnRef>
          <a:fillRef idx="0">
            <a:scrgbClr r="0" g="0" b="0"/>
          </a:fillRef>
          <a:effectRef idx="0">
            <a:scrgbClr r="0" g="0" b="0"/>
          </a:effectRef>
          <a:fontRef idx="minor">
            <a:schemeClr val="lt1"/>
          </a:fontRef>
        </p:style>
        <p:txBody>
          <a:bodyPr spcFirstLastPara="0" vert="horz" lIns="91440" tIns="45720" rIns="91440" bIns="45720" numCol="1" spcCol="1270" rtlCol="0" anchorCtr="0">
            <a:normAutofit/>
          </a:bodyPr>
          <a:lstStyle/>
          <a:p>
            <a:pPr>
              <a:lnSpc>
                <a:spcPct val="90000"/>
              </a:lnSpc>
              <a:spcBef>
                <a:spcPct val="0"/>
              </a:spcBef>
              <a:spcAft>
                <a:spcPct val="35000"/>
              </a:spcAft>
            </a:pPr>
            <a:r>
              <a:rPr lang="en-US" sz="2400" b="1" dirty="0">
                <a:solidFill>
                  <a:schemeClr val="tx1"/>
                </a:solidFill>
              </a:rPr>
              <a:t>Policy GI6:  Human Health and Wellbeing</a:t>
            </a:r>
          </a:p>
          <a:p>
            <a:pPr>
              <a:lnSpc>
                <a:spcPct val="90000"/>
              </a:lnSpc>
              <a:spcBef>
                <a:spcPct val="0"/>
              </a:spcBef>
              <a:spcAft>
                <a:spcPct val="35000"/>
              </a:spcAft>
            </a:pPr>
            <a:endParaRPr lang="en-US" sz="2400" b="1" dirty="0">
              <a:solidFill>
                <a:schemeClr val="tx1"/>
              </a:solidFill>
            </a:endParaRPr>
          </a:p>
          <a:p>
            <a:pPr>
              <a:lnSpc>
                <a:spcPct val="90000"/>
              </a:lnSpc>
              <a:spcBef>
                <a:spcPct val="0"/>
              </a:spcBef>
              <a:spcAft>
                <a:spcPct val="35000"/>
              </a:spcAft>
            </a:pPr>
            <a:r>
              <a:rPr lang="en-US" sz="2400" dirty="0">
                <a:solidFill>
                  <a:schemeClr val="tx1"/>
                </a:solidFill>
              </a:rPr>
              <a:t>Improve the accessibility and recreational amenity of the County’s GI in order to enhance human health and wellbeing while protecting the natural environment within which the recreation occurs. </a:t>
            </a:r>
          </a:p>
          <a:p>
            <a:pPr indent="-228600">
              <a:lnSpc>
                <a:spcPct val="90000"/>
              </a:lnSpc>
              <a:spcBef>
                <a:spcPct val="0"/>
              </a:spcBef>
              <a:spcAft>
                <a:spcPct val="35000"/>
              </a:spcAft>
              <a:buFont typeface="Arial" panose="020B0604020202020204" pitchFamily="34" charset="0"/>
              <a:buChar char="•"/>
            </a:pPr>
            <a:endParaRPr lang="en-US" sz="2400" dirty="0">
              <a:solidFill>
                <a:schemeClr val="tx1"/>
              </a:solidFill>
            </a:endParaRPr>
          </a:p>
          <a:p>
            <a:pPr indent="-228600">
              <a:lnSpc>
                <a:spcPct val="90000"/>
              </a:lnSpc>
              <a:spcBef>
                <a:spcPct val="0"/>
              </a:spcBef>
              <a:spcAft>
                <a:spcPct val="35000"/>
              </a:spcAft>
              <a:buFont typeface="Arial" panose="020B0604020202020204" pitchFamily="34" charset="0"/>
              <a:buChar char="•"/>
            </a:pPr>
            <a:endParaRPr lang="en-US" sz="2400" dirty="0">
              <a:solidFill>
                <a:schemeClr val="tx1"/>
              </a:solidFill>
            </a:endParaRPr>
          </a:p>
          <a:p>
            <a:pPr indent="-228600">
              <a:lnSpc>
                <a:spcPct val="90000"/>
              </a:lnSpc>
              <a:spcBef>
                <a:spcPct val="0"/>
              </a:spcBef>
              <a:spcAft>
                <a:spcPct val="35000"/>
              </a:spcAft>
              <a:buFont typeface="Arial" panose="020B0604020202020204" pitchFamily="34" charset="0"/>
              <a:buChar char="•"/>
            </a:pPr>
            <a:endParaRPr lang="en-US" sz="2400" dirty="0">
              <a:solidFill>
                <a:schemeClr val="tx1"/>
              </a:solidFill>
            </a:endParaRPr>
          </a:p>
          <a:p>
            <a:pPr indent="-228600">
              <a:lnSpc>
                <a:spcPct val="90000"/>
              </a:lnSpc>
              <a:spcBef>
                <a:spcPct val="0"/>
              </a:spcBef>
              <a:spcAft>
                <a:spcPct val="35000"/>
              </a:spcAft>
              <a:buFont typeface="Arial" panose="020B0604020202020204" pitchFamily="34" charset="0"/>
              <a:buChar char="•"/>
            </a:pPr>
            <a:endParaRPr lang="en-US" sz="2400" dirty="0">
              <a:solidFill>
                <a:schemeClr val="tx1"/>
              </a:solidFill>
            </a:endParaRPr>
          </a:p>
          <a:p>
            <a:pPr marL="0" lvl="0" indent="-228600">
              <a:lnSpc>
                <a:spcPct val="90000"/>
              </a:lnSpc>
              <a:spcBef>
                <a:spcPct val="0"/>
              </a:spcBef>
              <a:spcAft>
                <a:spcPct val="35000"/>
              </a:spcAft>
              <a:buFont typeface="Arial" panose="020B0604020202020204" pitchFamily="34" charset="0"/>
              <a:buChar char="•"/>
            </a:pPr>
            <a:endParaRPr lang="en-US" sz="2400" dirty="0">
              <a:solidFill>
                <a:schemeClr val="tx1"/>
              </a:solidFill>
            </a:endParaRPr>
          </a:p>
          <a:p>
            <a:pPr marL="0" lvl="0" indent="-228600">
              <a:lnSpc>
                <a:spcPct val="90000"/>
              </a:lnSpc>
              <a:spcBef>
                <a:spcPct val="0"/>
              </a:spcBef>
              <a:spcAft>
                <a:spcPct val="35000"/>
              </a:spcAft>
              <a:buFont typeface="Arial" panose="020B0604020202020204" pitchFamily="34" charset="0"/>
              <a:buChar char="•"/>
            </a:pPr>
            <a:endParaRPr lang="en-US" sz="2400" dirty="0">
              <a:solidFill>
                <a:schemeClr val="tx1"/>
              </a:solidFill>
            </a:endParaRPr>
          </a:p>
        </p:txBody>
      </p:sp>
      <p:sp>
        <p:nvSpPr>
          <p:cNvPr id="2" name="TextBox 1">
            <a:extLst>
              <a:ext uri="{FF2B5EF4-FFF2-40B4-BE49-F238E27FC236}">
                <a16:creationId xmlns:a16="http://schemas.microsoft.com/office/drawing/2014/main" id="{57BBA3EC-703D-4CD4-9FE2-4207198DDAE7}"/>
              </a:ext>
            </a:extLst>
          </p:cNvPr>
          <p:cNvSpPr txBox="1"/>
          <p:nvPr/>
        </p:nvSpPr>
        <p:spPr>
          <a:xfrm>
            <a:off x="4984251" y="1371067"/>
            <a:ext cx="6880284" cy="5201430"/>
          </a:xfrm>
          <a:prstGeom prst="rect">
            <a:avLst/>
          </a:prstGeom>
        </p:spPr>
        <p:txBody>
          <a:bodyPr vert="horz" lIns="91440" tIns="45720" rIns="91440" bIns="45720" rtlCol="0">
            <a:normAutofit/>
          </a:bodyPr>
          <a:lstStyle/>
          <a:p>
            <a:pPr algn="l"/>
            <a:endParaRPr lang="en-IE" sz="1800" dirty="0"/>
          </a:p>
        </p:txBody>
      </p:sp>
      <p:sp>
        <p:nvSpPr>
          <p:cNvPr id="15" name="Rectangle 14">
            <a:extLst>
              <a:ext uri="{FF2B5EF4-FFF2-40B4-BE49-F238E27FC236}">
                <a16:creationId xmlns:a16="http://schemas.microsoft.com/office/drawing/2014/main" id="{CD13023F-8528-4111-8C15-F91D0E6BE658}"/>
              </a:ext>
            </a:extLst>
          </p:cNvPr>
          <p:cNvSpPr/>
          <p:nvPr/>
        </p:nvSpPr>
        <p:spPr>
          <a:xfrm>
            <a:off x="4350106" y="1351578"/>
            <a:ext cx="7361834" cy="3849852"/>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sz="1400" dirty="0"/>
          </a:p>
          <a:p>
            <a:pPr indent="-228600">
              <a:lnSpc>
                <a:spcPct val="90000"/>
              </a:lnSpc>
              <a:spcAft>
                <a:spcPts val="600"/>
              </a:spcAft>
              <a:buFont typeface="Arial" panose="020B0604020202020204" pitchFamily="34" charset="0"/>
              <a:buChar char="•"/>
            </a:pPr>
            <a:endParaRPr lang="en-US" sz="1400" b="1" dirty="0"/>
          </a:p>
        </p:txBody>
      </p:sp>
    </p:spTree>
    <p:extLst>
      <p:ext uri="{BB962C8B-B14F-4D97-AF65-F5344CB8AC3E}">
        <p14:creationId xmlns:p14="http://schemas.microsoft.com/office/powerpoint/2010/main" val="3014696334"/>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TotalTime>
  <Words>1469</Words>
  <Application>Microsoft Office PowerPoint</Application>
  <PresentationFormat>Widescreen</PresentationFormat>
  <Paragraphs>215</Paragraphs>
  <Slides>19</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19</vt:i4>
      </vt:variant>
    </vt:vector>
  </HeadingPairs>
  <TitlesOfParts>
    <vt:vector size="25" baseType="lpstr">
      <vt:lpstr>Arial</vt:lpstr>
      <vt:lpstr>Calibri</vt:lpstr>
      <vt:lpstr>Calibri Light</vt:lpstr>
      <vt:lpstr>Cambria</vt:lpstr>
      <vt:lpstr>Office Theme</vt:lpstr>
      <vt:lpstr>Office Theme</vt:lpstr>
      <vt:lpstr>Parks and Open Space (POS) Strategy Update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GI Strategy Map </vt:lpstr>
      <vt:lpstr>Parks and Open Space (POS) Strategy Update </vt:lpstr>
      <vt:lpstr>PARKS AND OPEN SPACES:  Are fundamental in contributing to a high quality of life for those living, working and visiting the County.   They provide habitats for ecological processes, a focal point for active and passive recreation, promote community interaction and help mitigate the impacts of climate change. </vt:lpstr>
      <vt:lpstr>PowerPoint Presentation</vt:lpstr>
      <vt:lpstr>PowerPoint Presentation</vt:lpstr>
      <vt:lpstr>PowerPoint Presentation</vt:lpstr>
      <vt:lpstr>PowerPoint Presentation</vt:lpstr>
      <vt:lpstr>Parks and Open Space (POS) Strategy Update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Suzanne Furlong</dc:creator>
  <cp:lastModifiedBy>Suzanne Furlong</cp:lastModifiedBy>
  <cp:revision>5</cp:revision>
  <dcterms:created xsi:type="dcterms:W3CDTF">2021-07-14T13:52:16Z</dcterms:created>
  <dcterms:modified xsi:type="dcterms:W3CDTF">2021-09-02T12:48:55Z</dcterms:modified>
</cp:coreProperties>
</file>