
<file path=[Content_Types].xml><?xml version="1.0" encoding="utf-8"?>
<Types xmlns="http://schemas.openxmlformats.org/package/2006/content-types">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7" r:id="rId1"/>
  </p:sldMasterIdLst>
  <p:sldIdLst>
    <p:sldId id="256" r:id="rId2"/>
    <p:sldId id="259" r:id="rId3"/>
    <p:sldId id="260" r:id="rId4"/>
    <p:sldId id="261" r:id="rId5"/>
    <p:sldId id="263" r:id="rId6"/>
    <p:sldId id="266" r:id="rId7"/>
    <p:sldId id="264" r:id="rId8"/>
    <p:sldId id="267" r:id="rId9"/>
    <p:sldId id="265" r:id="rId10"/>
    <p:sldId id="268"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E95C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80" d="100"/>
          <a:sy n="80" d="100"/>
        </p:scale>
        <p:origin x="786"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4212" y="685799"/>
            <a:ext cx="8001000" cy="2971801"/>
          </a:xfrm>
        </p:spPr>
        <p:txBody>
          <a:bodyPr anchor="b">
            <a:normAutofit/>
          </a:bodyPr>
          <a:lstStyle>
            <a:lvl1pPr algn="l">
              <a:defRPr sz="4800">
                <a:effectLst/>
              </a:defRPr>
            </a:lvl1pPr>
          </a:lstStyle>
          <a:p>
            <a:r>
              <a:rPr lang="en-US"/>
              <a:t>Click to edit Master title style</a:t>
            </a:r>
            <a:endParaRPr lang="en-US" dirty="0"/>
          </a:p>
        </p:txBody>
      </p:sp>
      <p:sp>
        <p:nvSpPr>
          <p:cNvPr id="3" name="Subtitle 2"/>
          <p:cNvSpPr>
            <a:spLocks noGrp="1"/>
          </p:cNvSpPr>
          <p:nvPr>
            <p:ph type="subTitle" idx="1"/>
          </p:nvPr>
        </p:nvSpPr>
        <p:spPr>
          <a:xfrm>
            <a:off x="684212" y="3843867"/>
            <a:ext cx="6400800" cy="1947333"/>
          </a:xfrm>
        </p:spPr>
        <p:txBody>
          <a:bodyPr anchor="t">
            <a:normAutofit/>
          </a:bodyPr>
          <a:lstStyle>
            <a:lvl1pPr marL="0" indent="0" algn="l">
              <a:buNone/>
              <a:defRPr sz="2100">
                <a:solidFill>
                  <a:schemeClr val="bg2">
                    <a:lumMod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57C4DE81-42B6-4581-B36D-8AAF9722B62F}" type="datetimeFigureOut">
              <a:rPr lang="en-IE" smtClean="0"/>
              <a:t>27/08/2021</a:t>
            </a:fld>
            <a:endParaRPr lang="en-IE"/>
          </a:p>
        </p:txBody>
      </p:sp>
      <p:sp>
        <p:nvSpPr>
          <p:cNvPr id="5" name="Footer Placeholder 4"/>
          <p:cNvSpPr>
            <a:spLocks noGrp="1"/>
          </p:cNvSpPr>
          <p:nvPr>
            <p:ph type="ftr" sz="quarter" idx="11"/>
          </p:nvPr>
        </p:nvSpPr>
        <p:spPr/>
        <p:txBody>
          <a:bodyPr/>
          <a:lstStyle/>
          <a:p>
            <a:endParaRPr lang="en-IE"/>
          </a:p>
        </p:txBody>
      </p:sp>
      <p:sp>
        <p:nvSpPr>
          <p:cNvPr id="6" name="Slide Number Placeholder 5"/>
          <p:cNvSpPr>
            <a:spLocks noGrp="1"/>
          </p:cNvSpPr>
          <p:nvPr>
            <p:ph type="sldNum" sz="quarter" idx="12"/>
          </p:nvPr>
        </p:nvSpPr>
        <p:spPr/>
        <p:txBody>
          <a:bodyPr/>
          <a:lstStyle/>
          <a:p>
            <a:fld id="{78F08BC8-43CD-4822-975E-8A038FA9A7E1}" type="slidenum">
              <a:rPr lang="en-IE" smtClean="0"/>
              <a:t>‹#›</a:t>
            </a:fld>
            <a:endParaRPr lang="en-IE"/>
          </a:p>
        </p:txBody>
      </p:sp>
      <p:cxnSp>
        <p:nvCxnSpPr>
          <p:cNvPr id="16" name="Straight Connector 15"/>
          <p:cNvCxnSpPr/>
          <p:nvPr/>
        </p:nvCxnSpPr>
        <p:spPr>
          <a:xfrm flipH="1">
            <a:off x="8228012" y="8467"/>
            <a:ext cx="3810000" cy="3810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flipH="1">
            <a:off x="6108170" y="91545"/>
            <a:ext cx="6080655" cy="608065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flipH="1">
            <a:off x="7235825" y="228600"/>
            <a:ext cx="4953000" cy="4953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335837" y="32278"/>
            <a:ext cx="4852989" cy="485298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flipH="1">
            <a:off x="7845426" y="609601"/>
            <a:ext cx="4343399" cy="434339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16625952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17" name="Picture Placeholder 2"/>
          <p:cNvSpPr>
            <a:spLocks noGrp="1" noChangeAspect="1"/>
          </p:cNvSpPr>
          <p:nvPr>
            <p:ph type="pic" idx="13"/>
          </p:nvPr>
        </p:nvSpPr>
        <p:spPr>
          <a:xfrm>
            <a:off x="685800" y="533400"/>
            <a:ext cx="10818812" cy="31242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16" name="Text Placeholder 9"/>
          <p:cNvSpPr>
            <a:spLocks noGrp="1"/>
          </p:cNvSpPr>
          <p:nvPr>
            <p:ph type="body" sz="quarter" idx="14"/>
          </p:nvPr>
        </p:nvSpPr>
        <p:spPr>
          <a:xfrm>
            <a:off x="914402" y="3843867"/>
            <a:ext cx="8304210" cy="457200"/>
          </a:xfrm>
        </p:spPr>
        <p:txBody>
          <a:bodyPr anchor="t">
            <a:normAutofit/>
          </a:bodyPr>
          <a:lstStyle>
            <a:lvl1pPr marL="0" indent="0">
              <a:buFontTx/>
              <a:buNone/>
              <a:defRPr sz="16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Date Placeholder 2"/>
          <p:cNvSpPr>
            <a:spLocks noGrp="1"/>
          </p:cNvSpPr>
          <p:nvPr>
            <p:ph type="dt" sz="half" idx="10"/>
          </p:nvPr>
        </p:nvSpPr>
        <p:spPr/>
        <p:txBody>
          <a:bodyPr/>
          <a:lstStyle/>
          <a:p>
            <a:fld id="{57C4DE81-42B6-4581-B36D-8AAF9722B62F}" type="datetimeFigureOut">
              <a:rPr lang="en-IE" smtClean="0"/>
              <a:t>27/08/2021</a:t>
            </a:fld>
            <a:endParaRPr lang="en-IE"/>
          </a:p>
        </p:txBody>
      </p:sp>
      <p:sp>
        <p:nvSpPr>
          <p:cNvPr id="4" name="Footer Placeholder 3"/>
          <p:cNvSpPr>
            <a:spLocks noGrp="1"/>
          </p:cNvSpPr>
          <p:nvPr>
            <p:ph type="ftr" sz="quarter" idx="11"/>
          </p:nvPr>
        </p:nvSpPr>
        <p:spPr/>
        <p:txBody>
          <a:bodyPr/>
          <a:lstStyle/>
          <a:p>
            <a:endParaRPr lang="en-IE"/>
          </a:p>
        </p:txBody>
      </p:sp>
      <p:sp>
        <p:nvSpPr>
          <p:cNvPr id="5" name="Slide Number Placeholder 4"/>
          <p:cNvSpPr>
            <a:spLocks noGrp="1"/>
          </p:cNvSpPr>
          <p:nvPr>
            <p:ph type="sldNum" sz="quarter" idx="12"/>
          </p:nvPr>
        </p:nvSpPr>
        <p:spPr/>
        <p:txBody>
          <a:bodyPr/>
          <a:lstStyle/>
          <a:p>
            <a:fld id="{78F08BC8-43CD-4822-975E-8A038FA9A7E1}" type="slidenum">
              <a:rPr lang="en-IE" smtClean="0"/>
              <a:t>‹#›</a:t>
            </a:fld>
            <a:endParaRPr lang="en-IE"/>
          </a:p>
        </p:txBody>
      </p:sp>
    </p:spTree>
    <p:extLst>
      <p:ext uri="{BB962C8B-B14F-4D97-AF65-F5344CB8AC3E}">
        <p14:creationId xmlns:p14="http://schemas.microsoft.com/office/powerpoint/2010/main" val="421118875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anchor="ctr">
            <a:normAutofit/>
          </a:bodyPr>
          <a:lstStyle>
            <a:lvl1pPr algn="l">
              <a:defRPr sz="3200" b="0" cap="all"/>
            </a:lvl1pPr>
          </a:lstStyle>
          <a:p>
            <a:r>
              <a:rPr lang="en-US"/>
              <a:t>Click to edit Master title style</a:t>
            </a:r>
            <a:endParaRPr lang="en-US" dirty="0"/>
          </a:p>
        </p:txBody>
      </p:sp>
      <p:sp>
        <p:nvSpPr>
          <p:cNvPr id="3" name="Text Placeholder 2"/>
          <p:cNvSpPr>
            <a:spLocks noGrp="1"/>
          </p:cNvSpPr>
          <p:nvPr>
            <p:ph type="body" idx="1"/>
          </p:nvPr>
        </p:nvSpPr>
        <p:spPr>
          <a:xfrm>
            <a:off x="684212" y="4114800"/>
            <a:ext cx="8535988" cy="1879600"/>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7C4DE81-42B6-4581-B36D-8AAF9722B62F}" type="datetimeFigureOut">
              <a:rPr lang="en-IE" smtClean="0"/>
              <a:t>27/08/2021</a:t>
            </a:fld>
            <a:endParaRPr lang="en-IE"/>
          </a:p>
        </p:txBody>
      </p:sp>
      <p:sp>
        <p:nvSpPr>
          <p:cNvPr id="5" name="Footer Placeholder 4"/>
          <p:cNvSpPr>
            <a:spLocks noGrp="1"/>
          </p:cNvSpPr>
          <p:nvPr>
            <p:ph type="ftr" sz="quarter" idx="11"/>
          </p:nvPr>
        </p:nvSpPr>
        <p:spPr/>
        <p:txBody>
          <a:bodyPr/>
          <a:lstStyle/>
          <a:p>
            <a:endParaRPr lang="en-IE"/>
          </a:p>
        </p:txBody>
      </p:sp>
      <p:sp>
        <p:nvSpPr>
          <p:cNvPr id="6" name="Slide Number Placeholder 5"/>
          <p:cNvSpPr>
            <a:spLocks noGrp="1"/>
          </p:cNvSpPr>
          <p:nvPr>
            <p:ph type="sldNum" sz="quarter" idx="12"/>
          </p:nvPr>
        </p:nvSpPr>
        <p:spPr/>
        <p:txBody>
          <a:bodyPr/>
          <a:lstStyle/>
          <a:p>
            <a:fld id="{78F08BC8-43CD-4822-975E-8A038FA9A7E1}" type="slidenum">
              <a:rPr lang="en-IE" smtClean="0"/>
              <a:t>‹#›</a:t>
            </a:fld>
            <a:endParaRPr lang="en-IE"/>
          </a:p>
        </p:txBody>
      </p:sp>
    </p:spTree>
    <p:extLst>
      <p:ext uri="{BB962C8B-B14F-4D97-AF65-F5344CB8AC3E}">
        <p14:creationId xmlns:p14="http://schemas.microsoft.com/office/powerpoint/2010/main" val="86499865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1411" y="685800"/>
            <a:ext cx="9144001" cy="2743200"/>
          </a:xfrm>
        </p:spPr>
        <p:txBody>
          <a:bodyPr anchor="ctr">
            <a:normAutofit/>
          </a:bodyPr>
          <a:lstStyle>
            <a:lvl1pPr algn="l">
              <a:defRPr sz="3200" b="0" cap="all">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1446212" y="3429000"/>
            <a:ext cx="8534400" cy="3810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84213" y="4301067"/>
            <a:ext cx="8534400" cy="1684865"/>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7C4DE81-42B6-4581-B36D-8AAF9722B62F}" type="datetimeFigureOut">
              <a:rPr lang="en-IE" smtClean="0"/>
              <a:t>27/08/2021</a:t>
            </a:fld>
            <a:endParaRPr lang="en-IE"/>
          </a:p>
        </p:txBody>
      </p:sp>
      <p:sp>
        <p:nvSpPr>
          <p:cNvPr id="5" name="Footer Placeholder 4"/>
          <p:cNvSpPr>
            <a:spLocks noGrp="1"/>
          </p:cNvSpPr>
          <p:nvPr>
            <p:ph type="ftr" sz="quarter" idx="11"/>
          </p:nvPr>
        </p:nvSpPr>
        <p:spPr/>
        <p:txBody>
          <a:bodyPr/>
          <a:lstStyle/>
          <a:p>
            <a:endParaRPr lang="en-IE"/>
          </a:p>
        </p:txBody>
      </p:sp>
      <p:sp>
        <p:nvSpPr>
          <p:cNvPr id="6" name="Slide Number Placeholder 5"/>
          <p:cNvSpPr>
            <a:spLocks noGrp="1"/>
          </p:cNvSpPr>
          <p:nvPr>
            <p:ph type="sldNum" sz="quarter" idx="12"/>
          </p:nvPr>
        </p:nvSpPr>
        <p:spPr/>
        <p:txBody>
          <a:bodyPr/>
          <a:lstStyle/>
          <a:p>
            <a:fld id="{78F08BC8-43CD-4822-975E-8A038FA9A7E1}" type="slidenum">
              <a:rPr lang="en-IE" smtClean="0"/>
              <a:t>‹#›</a:t>
            </a:fld>
            <a:endParaRPr lang="en-IE"/>
          </a:p>
        </p:txBody>
      </p:sp>
      <p:sp>
        <p:nvSpPr>
          <p:cNvPr id="14" name="TextBox 13"/>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153138296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84212" y="3429000"/>
            <a:ext cx="8534400" cy="1697400"/>
          </a:xfrm>
        </p:spPr>
        <p:txBody>
          <a:bodyPr anchor="b">
            <a:normAutofit/>
          </a:bodyPr>
          <a:lstStyle>
            <a:lvl1pPr algn="l">
              <a:defRPr sz="3200" b="0" cap="all"/>
            </a:lvl1pPr>
          </a:lstStyle>
          <a:p>
            <a:r>
              <a:rPr lang="en-US"/>
              <a:t>Click to edit Master title style</a:t>
            </a:r>
            <a:endParaRPr lang="en-US" dirty="0"/>
          </a:p>
        </p:txBody>
      </p:sp>
      <p:sp>
        <p:nvSpPr>
          <p:cNvPr id="3" name="Text Placeholder 2"/>
          <p:cNvSpPr>
            <a:spLocks noGrp="1"/>
          </p:cNvSpPr>
          <p:nvPr>
            <p:ph type="body" idx="1"/>
          </p:nvPr>
        </p:nvSpPr>
        <p:spPr>
          <a:xfrm>
            <a:off x="684211" y="5132981"/>
            <a:ext cx="8535990" cy="860400"/>
          </a:xfrm>
        </p:spPr>
        <p:txBody>
          <a:bodyPr anchor="t">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7C4DE81-42B6-4581-B36D-8AAF9722B62F}" type="datetimeFigureOut">
              <a:rPr lang="en-IE" smtClean="0"/>
              <a:t>27/08/2021</a:t>
            </a:fld>
            <a:endParaRPr lang="en-IE"/>
          </a:p>
        </p:txBody>
      </p:sp>
      <p:sp>
        <p:nvSpPr>
          <p:cNvPr id="5" name="Footer Placeholder 4"/>
          <p:cNvSpPr>
            <a:spLocks noGrp="1"/>
          </p:cNvSpPr>
          <p:nvPr>
            <p:ph type="ftr" sz="quarter" idx="11"/>
          </p:nvPr>
        </p:nvSpPr>
        <p:spPr/>
        <p:txBody>
          <a:bodyPr/>
          <a:lstStyle/>
          <a:p>
            <a:endParaRPr lang="en-IE"/>
          </a:p>
        </p:txBody>
      </p:sp>
      <p:sp>
        <p:nvSpPr>
          <p:cNvPr id="6" name="Slide Number Placeholder 5"/>
          <p:cNvSpPr>
            <a:spLocks noGrp="1"/>
          </p:cNvSpPr>
          <p:nvPr>
            <p:ph type="sldNum" sz="quarter" idx="12"/>
          </p:nvPr>
        </p:nvSpPr>
        <p:spPr/>
        <p:txBody>
          <a:bodyPr/>
          <a:lstStyle/>
          <a:p>
            <a:fld id="{78F08BC8-43CD-4822-975E-8A038FA9A7E1}" type="slidenum">
              <a:rPr lang="en-IE" smtClean="0"/>
              <a:t>‹#›</a:t>
            </a:fld>
            <a:endParaRPr lang="en-IE"/>
          </a:p>
        </p:txBody>
      </p:sp>
    </p:spTree>
    <p:extLst>
      <p:ext uri="{BB962C8B-B14F-4D97-AF65-F5344CB8AC3E}">
        <p14:creationId xmlns:p14="http://schemas.microsoft.com/office/powerpoint/2010/main" val="202675969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1141413" y="685800"/>
            <a:ext cx="9144000" cy="2743200"/>
          </a:xfrm>
        </p:spPr>
        <p:txBody>
          <a:bodyPr anchor="ctr">
            <a:normAutofit/>
          </a:bodyPr>
          <a:lstStyle>
            <a:lvl1pPr algn="l">
              <a:defRPr sz="3200" b="0" cap="all">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684212" y="3928534"/>
            <a:ext cx="8534401" cy="1049866"/>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en-US"/>
              <a:t>Click to edit Master text styles</a:t>
            </a:r>
          </a:p>
        </p:txBody>
      </p:sp>
      <p:sp>
        <p:nvSpPr>
          <p:cNvPr id="3" name="Text Placeholder 2"/>
          <p:cNvSpPr>
            <a:spLocks noGrp="1"/>
          </p:cNvSpPr>
          <p:nvPr>
            <p:ph type="body" idx="1"/>
          </p:nvPr>
        </p:nvSpPr>
        <p:spPr>
          <a:xfrm>
            <a:off x="684211" y="4978400"/>
            <a:ext cx="8534401" cy="10160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7C4DE81-42B6-4581-B36D-8AAF9722B62F}" type="datetimeFigureOut">
              <a:rPr lang="en-IE" smtClean="0"/>
              <a:t>27/08/2021</a:t>
            </a:fld>
            <a:endParaRPr lang="en-IE"/>
          </a:p>
        </p:txBody>
      </p:sp>
      <p:sp>
        <p:nvSpPr>
          <p:cNvPr id="5" name="Footer Placeholder 4"/>
          <p:cNvSpPr>
            <a:spLocks noGrp="1"/>
          </p:cNvSpPr>
          <p:nvPr>
            <p:ph type="ftr" sz="quarter" idx="11"/>
          </p:nvPr>
        </p:nvSpPr>
        <p:spPr/>
        <p:txBody>
          <a:bodyPr/>
          <a:lstStyle/>
          <a:p>
            <a:endParaRPr lang="en-IE"/>
          </a:p>
        </p:txBody>
      </p:sp>
      <p:sp>
        <p:nvSpPr>
          <p:cNvPr id="6" name="Slide Number Placeholder 5"/>
          <p:cNvSpPr>
            <a:spLocks noGrp="1"/>
          </p:cNvSpPr>
          <p:nvPr>
            <p:ph type="sldNum" sz="quarter" idx="12"/>
          </p:nvPr>
        </p:nvSpPr>
        <p:spPr/>
        <p:txBody>
          <a:bodyPr/>
          <a:lstStyle/>
          <a:p>
            <a:fld id="{78F08BC8-43CD-4822-975E-8A038FA9A7E1}" type="slidenum">
              <a:rPr lang="en-IE" smtClean="0"/>
              <a:t>‹#›</a:t>
            </a:fld>
            <a:endParaRPr lang="en-IE"/>
          </a:p>
        </p:txBody>
      </p:sp>
      <p:sp>
        <p:nvSpPr>
          <p:cNvPr id="11" name="TextBox 10"/>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2" name="TextBox 11"/>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245057263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vert="horz" lIns="91440" tIns="45720" rIns="91440" bIns="45720" rtlCol="0" anchor="ctr">
            <a:normAutofit/>
          </a:bodyPr>
          <a:lstStyle>
            <a:lvl1pPr>
              <a:defRPr lang="en-US" b="0" dirty="0"/>
            </a:lvl1pPr>
          </a:lstStyle>
          <a:p>
            <a:pPr marL="0" lvl="0"/>
            <a:r>
              <a:rPr lang="en-US"/>
              <a:t>Click to edit Master title style</a:t>
            </a:r>
            <a:endParaRPr lang="en-US" dirty="0"/>
          </a:p>
        </p:txBody>
      </p:sp>
      <p:sp>
        <p:nvSpPr>
          <p:cNvPr id="10" name="Text Placeholder 9"/>
          <p:cNvSpPr>
            <a:spLocks noGrp="1"/>
          </p:cNvSpPr>
          <p:nvPr>
            <p:ph type="body" sz="quarter" idx="13"/>
          </p:nvPr>
        </p:nvSpPr>
        <p:spPr>
          <a:xfrm>
            <a:off x="684212" y="3928534"/>
            <a:ext cx="8534400" cy="838200"/>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en-US"/>
              <a:t>Click to edit Master text styles</a:t>
            </a:r>
          </a:p>
        </p:txBody>
      </p:sp>
      <p:sp>
        <p:nvSpPr>
          <p:cNvPr id="3" name="Text Placeholder 2"/>
          <p:cNvSpPr>
            <a:spLocks noGrp="1"/>
          </p:cNvSpPr>
          <p:nvPr>
            <p:ph type="body" idx="1"/>
          </p:nvPr>
        </p:nvSpPr>
        <p:spPr>
          <a:xfrm>
            <a:off x="684211" y="4766732"/>
            <a:ext cx="8534401" cy="1227667"/>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7C4DE81-42B6-4581-B36D-8AAF9722B62F}" type="datetimeFigureOut">
              <a:rPr lang="en-IE" smtClean="0"/>
              <a:t>27/08/2021</a:t>
            </a:fld>
            <a:endParaRPr lang="en-IE"/>
          </a:p>
        </p:txBody>
      </p:sp>
      <p:sp>
        <p:nvSpPr>
          <p:cNvPr id="5" name="Footer Placeholder 4"/>
          <p:cNvSpPr>
            <a:spLocks noGrp="1"/>
          </p:cNvSpPr>
          <p:nvPr>
            <p:ph type="ftr" sz="quarter" idx="11"/>
          </p:nvPr>
        </p:nvSpPr>
        <p:spPr/>
        <p:txBody>
          <a:bodyPr/>
          <a:lstStyle/>
          <a:p>
            <a:endParaRPr lang="en-IE"/>
          </a:p>
        </p:txBody>
      </p:sp>
      <p:sp>
        <p:nvSpPr>
          <p:cNvPr id="6" name="Slide Number Placeholder 5"/>
          <p:cNvSpPr>
            <a:spLocks noGrp="1"/>
          </p:cNvSpPr>
          <p:nvPr>
            <p:ph type="sldNum" sz="quarter" idx="12"/>
          </p:nvPr>
        </p:nvSpPr>
        <p:spPr/>
        <p:txBody>
          <a:bodyPr/>
          <a:lstStyle/>
          <a:p>
            <a:fld id="{78F08BC8-43CD-4822-975E-8A038FA9A7E1}" type="slidenum">
              <a:rPr lang="en-IE" smtClean="0"/>
              <a:t>‹#›</a:t>
            </a:fld>
            <a:endParaRPr lang="en-IE"/>
          </a:p>
        </p:txBody>
      </p:sp>
    </p:spTree>
    <p:extLst>
      <p:ext uri="{BB962C8B-B14F-4D97-AF65-F5344CB8AC3E}">
        <p14:creationId xmlns:p14="http://schemas.microsoft.com/office/powerpoint/2010/main" val="242081348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7C4DE81-42B6-4581-B36D-8AAF9722B62F}" type="datetimeFigureOut">
              <a:rPr lang="en-IE" smtClean="0"/>
              <a:t>27/08/2021</a:t>
            </a:fld>
            <a:endParaRPr lang="en-IE"/>
          </a:p>
        </p:txBody>
      </p:sp>
      <p:sp>
        <p:nvSpPr>
          <p:cNvPr id="5" name="Footer Placeholder 4"/>
          <p:cNvSpPr>
            <a:spLocks noGrp="1"/>
          </p:cNvSpPr>
          <p:nvPr>
            <p:ph type="ftr" sz="quarter" idx="11"/>
          </p:nvPr>
        </p:nvSpPr>
        <p:spPr/>
        <p:txBody>
          <a:bodyPr/>
          <a:lstStyle/>
          <a:p>
            <a:endParaRPr lang="en-IE"/>
          </a:p>
        </p:txBody>
      </p:sp>
      <p:sp>
        <p:nvSpPr>
          <p:cNvPr id="6" name="Slide Number Placeholder 5"/>
          <p:cNvSpPr>
            <a:spLocks noGrp="1"/>
          </p:cNvSpPr>
          <p:nvPr>
            <p:ph type="sldNum" sz="quarter" idx="12"/>
          </p:nvPr>
        </p:nvSpPr>
        <p:spPr/>
        <p:txBody>
          <a:bodyPr/>
          <a:lstStyle/>
          <a:p>
            <a:fld id="{78F08BC8-43CD-4822-975E-8A038FA9A7E1}" type="slidenum">
              <a:rPr lang="en-IE" smtClean="0"/>
              <a:t>‹#›</a:t>
            </a:fld>
            <a:endParaRPr lang="en-IE"/>
          </a:p>
        </p:txBody>
      </p:sp>
    </p:spTree>
    <p:extLst>
      <p:ext uri="{BB962C8B-B14F-4D97-AF65-F5344CB8AC3E}">
        <p14:creationId xmlns:p14="http://schemas.microsoft.com/office/powerpoint/2010/main" val="210371728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85212" y="685800"/>
            <a:ext cx="2057400" cy="45720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85800" y="685800"/>
            <a:ext cx="7823200" cy="5308600"/>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7C4DE81-42B6-4581-B36D-8AAF9722B62F}" type="datetimeFigureOut">
              <a:rPr lang="en-IE" smtClean="0"/>
              <a:t>27/08/2021</a:t>
            </a:fld>
            <a:endParaRPr lang="en-IE"/>
          </a:p>
        </p:txBody>
      </p:sp>
      <p:sp>
        <p:nvSpPr>
          <p:cNvPr id="5" name="Footer Placeholder 4"/>
          <p:cNvSpPr>
            <a:spLocks noGrp="1"/>
          </p:cNvSpPr>
          <p:nvPr>
            <p:ph type="ftr" sz="quarter" idx="11"/>
          </p:nvPr>
        </p:nvSpPr>
        <p:spPr/>
        <p:txBody>
          <a:bodyPr/>
          <a:lstStyle/>
          <a:p>
            <a:endParaRPr lang="en-IE"/>
          </a:p>
        </p:txBody>
      </p:sp>
      <p:sp>
        <p:nvSpPr>
          <p:cNvPr id="6" name="Slide Number Placeholder 5"/>
          <p:cNvSpPr>
            <a:spLocks noGrp="1"/>
          </p:cNvSpPr>
          <p:nvPr>
            <p:ph type="sldNum" sz="quarter" idx="12"/>
          </p:nvPr>
        </p:nvSpPr>
        <p:spPr/>
        <p:txBody>
          <a:bodyPr/>
          <a:lstStyle/>
          <a:p>
            <a:fld id="{78F08BC8-43CD-4822-975E-8A038FA9A7E1}" type="slidenum">
              <a:rPr lang="en-IE" smtClean="0"/>
              <a:t>‹#›</a:t>
            </a:fld>
            <a:endParaRPr lang="en-IE"/>
          </a:p>
        </p:txBody>
      </p:sp>
    </p:spTree>
    <p:extLst>
      <p:ext uri="{BB962C8B-B14F-4D97-AF65-F5344CB8AC3E}">
        <p14:creationId xmlns:p14="http://schemas.microsoft.com/office/powerpoint/2010/main" val="24024487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7C4DE81-42B6-4581-B36D-8AAF9722B62F}" type="datetimeFigureOut">
              <a:rPr lang="en-IE" smtClean="0"/>
              <a:t>27/08/2021</a:t>
            </a:fld>
            <a:endParaRPr lang="en-IE"/>
          </a:p>
        </p:txBody>
      </p:sp>
      <p:sp>
        <p:nvSpPr>
          <p:cNvPr id="5" name="Footer Placeholder 4"/>
          <p:cNvSpPr>
            <a:spLocks noGrp="1"/>
          </p:cNvSpPr>
          <p:nvPr>
            <p:ph type="ftr" sz="quarter" idx="11"/>
          </p:nvPr>
        </p:nvSpPr>
        <p:spPr/>
        <p:txBody>
          <a:bodyPr/>
          <a:lstStyle/>
          <a:p>
            <a:endParaRPr lang="en-IE"/>
          </a:p>
        </p:txBody>
      </p:sp>
      <p:sp>
        <p:nvSpPr>
          <p:cNvPr id="6" name="Slide Number Placeholder 5"/>
          <p:cNvSpPr>
            <a:spLocks noGrp="1"/>
          </p:cNvSpPr>
          <p:nvPr>
            <p:ph type="sldNum" sz="quarter" idx="12"/>
          </p:nvPr>
        </p:nvSpPr>
        <p:spPr/>
        <p:txBody>
          <a:bodyPr/>
          <a:lstStyle/>
          <a:p>
            <a:fld id="{78F08BC8-43CD-4822-975E-8A038FA9A7E1}" type="slidenum">
              <a:rPr lang="en-IE" smtClean="0"/>
              <a:t>‹#›</a:t>
            </a:fld>
            <a:endParaRPr lang="en-IE"/>
          </a:p>
        </p:txBody>
      </p:sp>
    </p:spTree>
    <p:extLst>
      <p:ext uri="{BB962C8B-B14F-4D97-AF65-F5344CB8AC3E}">
        <p14:creationId xmlns:p14="http://schemas.microsoft.com/office/powerpoint/2010/main" val="16582741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84211" y="2006600"/>
            <a:ext cx="8534401" cy="2281600"/>
          </a:xfrm>
        </p:spPr>
        <p:txBody>
          <a:bodyPr anchor="b">
            <a:normAutofit/>
          </a:bodyPr>
          <a:lstStyle>
            <a:lvl1pPr algn="l">
              <a:defRPr sz="3600" b="0" cap="all"/>
            </a:lvl1pPr>
          </a:lstStyle>
          <a:p>
            <a:r>
              <a:rPr lang="en-US"/>
              <a:t>Click to edit Master title style</a:t>
            </a:r>
            <a:endParaRPr lang="en-US" dirty="0"/>
          </a:p>
        </p:txBody>
      </p:sp>
      <p:sp>
        <p:nvSpPr>
          <p:cNvPr id="3" name="Text Placeholder 2"/>
          <p:cNvSpPr>
            <a:spLocks noGrp="1"/>
          </p:cNvSpPr>
          <p:nvPr>
            <p:ph type="body" idx="1"/>
          </p:nvPr>
        </p:nvSpPr>
        <p:spPr>
          <a:xfrm>
            <a:off x="684213" y="4495800"/>
            <a:ext cx="8534400" cy="14986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7C4DE81-42B6-4581-B36D-8AAF9722B62F}" type="datetimeFigureOut">
              <a:rPr lang="en-IE" smtClean="0"/>
              <a:t>27/08/2021</a:t>
            </a:fld>
            <a:endParaRPr lang="en-IE"/>
          </a:p>
        </p:txBody>
      </p:sp>
      <p:sp>
        <p:nvSpPr>
          <p:cNvPr id="5" name="Footer Placeholder 4"/>
          <p:cNvSpPr>
            <a:spLocks noGrp="1"/>
          </p:cNvSpPr>
          <p:nvPr>
            <p:ph type="ftr" sz="quarter" idx="11"/>
          </p:nvPr>
        </p:nvSpPr>
        <p:spPr/>
        <p:txBody>
          <a:bodyPr/>
          <a:lstStyle/>
          <a:p>
            <a:endParaRPr lang="en-IE"/>
          </a:p>
        </p:txBody>
      </p:sp>
      <p:sp>
        <p:nvSpPr>
          <p:cNvPr id="6" name="Slide Number Placeholder 5"/>
          <p:cNvSpPr>
            <a:spLocks noGrp="1"/>
          </p:cNvSpPr>
          <p:nvPr>
            <p:ph type="sldNum" sz="quarter" idx="12"/>
          </p:nvPr>
        </p:nvSpPr>
        <p:spPr/>
        <p:txBody>
          <a:bodyPr/>
          <a:lstStyle/>
          <a:p>
            <a:fld id="{78F08BC8-43CD-4822-975E-8A038FA9A7E1}" type="slidenum">
              <a:rPr lang="en-IE" smtClean="0"/>
              <a:t>‹#›</a:t>
            </a:fld>
            <a:endParaRPr lang="en-IE"/>
          </a:p>
        </p:txBody>
      </p:sp>
    </p:spTree>
    <p:extLst>
      <p:ext uri="{BB962C8B-B14F-4D97-AF65-F5344CB8AC3E}">
        <p14:creationId xmlns:p14="http://schemas.microsoft.com/office/powerpoint/2010/main" val="154130536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84211" y="685800"/>
            <a:ext cx="4937655" cy="361526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808133" y="685801"/>
            <a:ext cx="4934479" cy="3615266"/>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57C4DE81-42B6-4581-B36D-8AAF9722B62F}" type="datetimeFigureOut">
              <a:rPr lang="en-IE" smtClean="0"/>
              <a:t>27/08/2021</a:t>
            </a:fld>
            <a:endParaRPr lang="en-IE"/>
          </a:p>
        </p:txBody>
      </p:sp>
      <p:sp>
        <p:nvSpPr>
          <p:cNvPr id="6" name="Footer Placeholder 5"/>
          <p:cNvSpPr>
            <a:spLocks noGrp="1"/>
          </p:cNvSpPr>
          <p:nvPr>
            <p:ph type="ftr" sz="quarter" idx="11"/>
          </p:nvPr>
        </p:nvSpPr>
        <p:spPr/>
        <p:txBody>
          <a:bodyPr/>
          <a:lstStyle/>
          <a:p>
            <a:endParaRPr lang="en-IE"/>
          </a:p>
        </p:txBody>
      </p:sp>
      <p:sp>
        <p:nvSpPr>
          <p:cNvPr id="7" name="Slide Number Placeholder 6"/>
          <p:cNvSpPr>
            <a:spLocks noGrp="1"/>
          </p:cNvSpPr>
          <p:nvPr>
            <p:ph type="sldNum" sz="quarter" idx="12"/>
          </p:nvPr>
        </p:nvSpPr>
        <p:spPr/>
        <p:txBody>
          <a:bodyPr/>
          <a:lstStyle/>
          <a:p>
            <a:fld id="{78F08BC8-43CD-4822-975E-8A038FA9A7E1}" type="slidenum">
              <a:rPr lang="en-IE" smtClean="0"/>
              <a:t>‹#›</a:t>
            </a:fld>
            <a:endParaRPr lang="en-IE"/>
          </a:p>
        </p:txBody>
      </p:sp>
    </p:spTree>
    <p:extLst>
      <p:ext uri="{BB962C8B-B14F-4D97-AF65-F5344CB8AC3E}">
        <p14:creationId xmlns:p14="http://schemas.microsoft.com/office/powerpoint/2010/main" val="19968582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972080" y="685800"/>
            <a:ext cx="4649787"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84211" y="1270529"/>
            <a:ext cx="4937655" cy="3030538"/>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079066" y="685800"/>
            <a:ext cx="4665134"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806545" y="1262062"/>
            <a:ext cx="4929188" cy="3030538"/>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57C4DE81-42B6-4581-B36D-8AAF9722B62F}" type="datetimeFigureOut">
              <a:rPr lang="en-IE" smtClean="0"/>
              <a:t>27/08/2021</a:t>
            </a:fld>
            <a:endParaRPr lang="en-IE"/>
          </a:p>
        </p:txBody>
      </p:sp>
      <p:sp>
        <p:nvSpPr>
          <p:cNvPr id="8" name="Footer Placeholder 7"/>
          <p:cNvSpPr>
            <a:spLocks noGrp="1"/>
          </p:cNvSpPr>
          <p:nvPr>
            <p:ph type="ftr" sz="quarter" idx="11"/>
          </p:nvPr>
        </p:nvSpPr>
        <p:spPr/>
        <p:txBody>
          <a:bodyPr/>
          <a:lstStyle/>
          <a:p>
            <a:endParaRPr lang="en-IE"/>
          </a:p>
        </p:txBody>
      </p:sp>
      <p:sp>
        <p:nvSpPr>
          <p:cNvPr id="9" name="Slide Number Placeholder 8"/>
          <p:cNvSpPr>
            <a:spLocks noGrp="1"/>
          </p:cNvSpPr>
          <p:nvPr>
            <p:ph type="sldNum" sz="quarter" idx="12"/>
          </p:nvPr>
        </p:nvSpPr>
        <p:spPr/>
        <p:txBody>
          <a:bodyPr/>
          <a:lstStyle/>
          <a:p>
            <a:fld id="{78F08BC8-43CD-4822-975E-8A038FA9A7E1}" type="slidenum">
              <a:rPr lang="en-IE" smtClean="0"/>
              <a:t>‹#›</a:t>
            </a:fld>
            <a:endParaRPr lang="en-IE"/>
          </a:p>
        </p:txBody>
      </p:sp>
    </p:spTree>
    <p:extLst>
      <p:ext uri="{BB962C8B-B14F-4D97-AF65-F5344CB8AC3E}">
        <p14:creationId xmlns:p14="http://schemas.microsoft.com/office/powerpoint/2010/main" val="114284752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57C4DE81-42B6-4581-B36D-8AAF9722B62F}" type="datetimeFigureOut">
              <a:rPr lang="en-IE" smtClean="0"/>
              <a:t>27/08/2021</a:t>
            </a:fld>
            <a:endParaRPr lang="en-IE"/>
          </a:p>
        </p:txBody>
      </p:sp>
      <p:sp>
        <p:nvSpPr>
          <p:cNvPr id="4" name="Footer Placeholder 3"/>
          <p:cNvSpPr>
            <a:spLocks noGrp="1"/>
          </p:cNvSpPr>
          <p:nvPr>
            <p:ph type="ftr" sz="quarter" idx="11"/>
          </p:nvPr>
        </p:nvSpPr>
        <p:spPr/>
        <p:txBody>
          <a:bodyPr/>
          <a:lstStyle/>
          <a:p>
            <a:endParaRPr lang="en-IE"/>
          </a:p>
        </p:txBody>
      </p:sp>
      <p:sp>
        <p:nvSpPr>
          <p:cNvPr id="5" name="Slide Number Placeholder 4"/>
          <p:cNvSpPr>
            <a:spLocks noGrp="1"/>
          </p:cNvSpPr>
          <p:nvPr>
            <p:ph type="sldNum" sz="quarter" idx="12"/>
          </p:nvPr>
        </p:nvSpPr>
        <p:spPr/>
        <p:txBody>
          <a:bodyPr/>
          <a:lstStyle/>
          <a:p>
            <a:fld id="{78F08BC8-43CD-4822-975E-8A038FA9A7E1}" type="slidenum">
              <a:rPr lang="en-IE" smtClean="0"/>
              <a:t>‹#›</a:t>
            </a:fld>
            <a:endParaRPr lang="en-IE"/>
          </a:p>
        </p:txBody>
      </p:sp>
    </p:spTree>
    <p:extLst>
      <p:ext uri="{BB962C8B-B14F-4D97-AF65-F5344CB8AC3E}">
        <p14:creationId xmlns:p14="http://schemas.microsoft.com/office/powerpoint/2010/main" val="34043664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7C4DE81-42B6-4581-B36D-8AAF9722B62F}" type="datetimeFigureOut">
              <a:rPr lang="en-IE" smtClean="0"/>
              <a:t>27/08/2021</a:t>
            </a:fld>
            <a:endParaRPr lang="en-IE"/>
          </a:p>
        </p:txBody>
      </p:sp>
      <p:sp>
        <p:nvSpPr>
          <p:cNvPr id="3" name="Footer Placeholder 2"/>
          <p:cNvSpPr>
            <a:spLocks noGrp="1"/>
          </p:cNvSpPr>
          <p:nvPr>
            <p:ph type="ftr" sz="quarter" idx="11"/>
          </p:nvPr>
        </p:nvSpPr>
        <p:spPr/>
        <p:txBody>
          <a:bodyPr/>
          <a:lstStyle/>
          <a:p>
            <a:endParaRPr lang="en-IE"/>
          </a:p>
        </p:txBody>
      </p:sp>
      <p:sp>
        <p:nvSpPr>
          <p:cNvPr id="4" name="Slide Number Placeholder 3"/>
          <p:cNvSpPr>
            <a:spLocks noGrp="1"/>
          </p:cNvSpPr>
          <p:nvPr>
            <p:ph type="sldNum" sz="quarter" idx="12"/>
          </p:nvPr>
        </p:nvSpPr>
        <p:spPr/>
        <p:txBody>
          <a:bodyPr/>
          <a:lstStyle/>
          <a:p>
            <a:fld id="{78F08BC8-43CD-4822-975E-8A038FA9A7E1}" type="slidenum">
              <a:rPr lang="en-IE" smtClean="0"/>
              <a:t>‹#›</a:t>
            </a:fld>
            <a:endParaRPr lang="en-IE"/>
          </a:p>
        </p:txBody>
      </p:sp>
    </p:spTree>
    <p:extLst>
      <p:ext uri="{BB962C8B-B14F-4D97-AF65-F5344CB8AC3E}">
        <p14:creationId xmlns:p14="http://schemas.microsoft.com/office/powerpoint/2010/main" val="288908332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085012" y="685800"/>
            <a:ext cx="3657600" cy="1371600"/>
          </a:xfrm>
        </p:spPr>
        <p:txBody>
          <a:bodyPr anchor="b">
            <a:normAutofit/>
          </a:bodyPr>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684212" y="685800"/>
            <a:ext cx="5943601" cy="5308600"/>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7085012" y="2209799"/>
            <a:ext cx="3657600" cy="2091267"/>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7C4DE81-42B6-4581-B36D-8AAF9722B62F}" type="datetimeFigureOut">
              <a:rPr lang="en-IE" smtClean="0"/>
              <a:t>27/08/2021</a:t>
            </a:fld>
            <a:endParaRPr lang="en-IE"/>
          </a:p>
        </p:txBody>
      </p:sp>
      <p:sp>
        <p:nvSpPr>
          <p:cNvPr id="6" name="Footer Placeholder 5"/>
          <p:cNvSpPr>
            <a:spLocks noGrp="1"/>
          </p:cNvSpPr>
          <p:nvPr>
            <p:ph type="ftr" sz="quarter" idx="11"/>
          </p:nvPr>
        </p:nvSpPr>
        <p:spPr/>
        <p:txBody>
          <a:bodyPr/>
          <a:lstStyle/>
          <a:p>
            <a:endParaRPr lang="en-IE"/>
          </a:p>
        </p:txBody>
      </p:sp>
      <p:sp>
        <p:nvSpPr>
          <p:cNvPr id="7" name="Slide Number Placeholder 6"/>
          <p:cNvSpPr>
            <a:spLocks noGrp="1"/>
          </p:cNvSpPr>
          <p:nvPr>
            <p:ph type="sldNum" sz="quarter" idx="12"/>
          </p:nvPr>
        </p:nvSpPr>
        <p:spPr/>
        <p:txBody>
          <a:bodyPr/>
          <a:lstStyle/>
          <a:p>
            <a:fld id="{78F08BC8-43CD-4822-975E-8A038FA9A7E1}" type="slidenum">
              <a:rPr lang="en-IE" smtClean="0"/>
              <a:t>‹#›</a:t>
            </a:fld>
            <a:endParaRPr lang="en-IE"/>
          </a:p>
        </p:txBody>
      </p:sp>
    </p:spTree>
    <p:extLst>
      <p:ext uri="{BB962C8B-B14F-4D97-AF65-F5344CB8AC3E}">
        <p14:creationId xmlns:p14="http://schemas.microsoft.com/office/powerpoint/2010/main" val="425981251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2812" y="1447800"/>
            <a:ext cx="6019800" cy="1143000"/>
          </a:xfrm>
        </p:spPr>
        <p:txBody>
          <a:bodyPr anchor="b">
            <a:normAutofit/>
          </a:bodyPr>
          <a:lstStyle>
            <a:lvl1pPr algn="l">
              <a:defRPr sz="2800" b="0"/>
            </a:lvl1pPr>
          </a:lstStyle>
          <a:p>
            <a:r>
              <a:rPr lang="en-US"/>
              <a:t>Click to edit Master title style</a:t>
            </a:r>
            <a:endParaRPr lang="en-US" dirty="0"/>
          </a:p>
        </p:txBody>
      </p:sp>
      <p:sp>
        <p:nvSpPr>
          <p:cNvPr id="14" name="Picture Placeholder 2"/>
          <p:cNvSpPr>
            <a:spLocks noGrp="1" noChangeAspect="1"/>
          </p:cNvSpPr>
          <p:nvPr>
            <p:ph type="pic" idx="1"/>
          </p:nvPr>
        </p:nvSpPr>
        <p:spPr>
          <a:xfrm>
            <a:off x="989012" y="914400"/>
            <a:ext cx="3280974" cy="45720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4722812" y="2777066"/>
            <a:ext cx="6021388" cy="2048933"/>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7C4DE81-42B6-4581-B36D-8AAF9722B62F}" type="datetimeFigureOut">
              <a:rPr lang="en-IE" smtClean="0"/>
              <a:t>27/08/2021</a:t>
            </a:fld>
            <a:endParaRPr lang="en-IE"/>
          </a:p>
        </p:txBody>
      </p:sp>
      <p:sp>
        <p:nvSpPr>
          <p:cNvPr id="6" name="Footer Placeholder 5"/>
          <p:cNvSpPr>
            <a:spLocks noGrp="1"/>
          </p:cNvSpPr>
          <p:nvPr>
            <p:ph type="ftr" sz="quarter" idx="11"/>
          </p:nvPr>
        </p:nvSpPr>
        <p:spPr/>
        <p:txBody>
          <a:bodyPr/>
          <a:lstStyle/>
          <a:p>
            <a:endParaRPr lang="en-IE"/>
          </a:p>
        </p:txBody>
      </p:sp>
      <p:sp>
        <p:nvSpPr>
          <p:cNvPr id="7" name="Slide Number Placeholder 6"/>
          <p:cNvSpPr>
            <a:spLocks noGrp="1"/>
          </p:cNvSpPr>
          <p:nvPr>
            <p:ph type="sldNum" sz="quarter" idx="12"/>
          </p:nvPr>
        </p:nvSpPr>
        <p:spPr/>
        <p:txBody>
          <a:bodyPr/>
          <a:lstStyle/>
          <a:p>
            <a:fld id="{78F08BC8-43CD-4822-975E-8A038FA9A7E1}" type="slidenum">
              <a:rPr lang="en-IE" smtClean="0"/>
              <a:t>‹#›</a:t>
            </a:fld>
            <a:endParaRPr lang="en-IE"/>
          </a:p>
        </p:txBody>
      </p:sp>
    </p:spTree>
    <p:extLst>
      <p:ext uri="{BB962C8B-B14F-4D97-AF65-F5344CB8AC3E}">
        <p14:creationId xmlns:p14="http://schemas.microsoft.com/office/powerpoint/2010/main" val="216292002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7" name="Group 6"/>
          <p:cNvGrpSpPr/>
          <p:nvPr/>
        </p:nvGrpSpPr>
        <p:grpSpPr>
          <a:xfrm>
            <a:off x="9206969" y="2963333"/>
            <a:ext cx="2981858" cy="3208867"/>
            <a:chOff x="9206969" y="2963333"/>
            <a:chExt cx="2981858" cy="3208867"/>
          </a:xfrm>
        </p:grpSpPr>
        <p:cxnSp>
          <p:nvCxnSpPr>
            <p:cNvPr id="8" name="Straight Connector 7"/>
            <p:cNvCxnSpPr/>
            <p:nvPr/>
          </p:nvCxnSpPr>
          <p:spPr>
            <a:xfrm flipH="1">
              <a:off x="11276012" y="2963333"/>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H="1">
              <a:off x="9206969" y="3190344"/>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H="1">
              <a:off x="10292292" y="3285067"/>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flipH="1">
              <a:off x="10443103" y="3131080"/>
              <a:ext cx="1745722" cy="174572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H="1">
              <a:off x="10918826" y="3683001"/>
              <a:ext cx="1270001" cy="1269999"/>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Placeholder 1"/>
          <p:cNvSpPr>
            <a:spLocks noGrp="1"/>
          </p:cNvSpPr>
          <p:nvPr>
            <p:ph type="title"/>
          </p:nvPr>
        </p:nvSpPr>
        <p:spPr>
          <a:xfrm>
            <a:off x="684212" y="4487332"/>
            <a:ext cx="8534400" cy="1507067"/>
          </a:xfrm>
          <a:prstGeom prst="rect">
            <a:avLst/>
          </a:prstGeom>
          <a:effectLst/>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84212" y="685800"/>
            <a:ext cx="8534400" cy="3615267"/>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9904412" y="6172200"/>
            <a:ext cx="1600200" cy="365125"/>
          </a:xfrm>
          <a:prstGeom prst="rect">
            <a:avLst/>
          </a:prstGeom>
        </p:spPr>
        <p:txBody>
          <a:bodyPr vert="horz" lIns="91440" tIns="45720" rIns="91440" bIns="45720" rtlCol="0" anchor="t"/>
          <a:lstStyle>
            <a:lvl1pPr algn="r">
              <a:defRPr sz="1000" b="0" i="0">
                <a:solidFill>
                  <a:schemeClr val="bg2">
                    <a:lumMod val="50000"/>
                  </a:schemeClr>
                </a:solidFill>
                <a:effectLst/>
                <a:latin typeface="+mn-lt"/>
              </a:defRPr>
            </a:lvl1pPr>
          </a:lstStyle>
          <a:p>
            <a:fld id="{57C4DE81-42B6-4581-B36D-8AAF9722B62F}" type="datetimeFigureOut">
              <a:rPr lang="en-IE" smtClean="0"/>
              <a:t>27/08/2021</a:t>
            </a:fld>
            <a:endParaRPr lang="en-IE"/>
          </a:p>
        </p:txBody>
      </p:sp>
      <p:sp>
        <p:nvSpPr>
          <p:cNvPr id="5" name="Footer Placeholder 4"/>
          <p:cNvSpPr>
            <a:spLocks noGrp="1"/>
          </p:cNvSpPr>
          <p:nvPr>
            <p:ph type="ftr" sz="quarter" idx="3"/>
          </p:nvPr>
        </p:nvSpPr>
        <p:spPr>
          <a:xfrm>
            <a:off x="684212" y="6172200"/>
            <a:ext cx="7543800" cy="365125"/>
          </a:xfrm>
          <a:prstGeom prst="rect">
            <a:avLst/>
          </a:prstGeom>
        </p:spPr>
        <p:txBody>
          <a:bodyPr vert="horz" lIns="91440" tIns="45720" rIns="91440" bIns="45720" rtlCol="0" anchor="t"/>
          <a:lstStyle>
            <a:lvl1pPr algn="l">
              <a:defRPr sz="1000" b="0" i="0">
                <a:solidFill>
                  <a:schemeClr val="bg2">
                    <a:lumMod val="50000"/>
                  </a:schemeClr>
                </a:solidFill>
                <a:effectLst/>
                <a:latin typeface="+mn-lt"/>
              </a:defRPr>
            </a:lvl1pPr>
          </a:lstStyle>
          <a:p>
            <a:endParaRPr lang="en-IE"/>
          </a:p>
        </p:txBody>
      </p:sp>
      <p:sp>
        <p:nvSpPr>
          <p:cNvPr id="6" name="Slide Number Placeholder 5"/>
          <p:cNvSpPr>
            <a:spLocks noGrp="1"/>
          </p:cNvSpPr>
          <p:nvPr>
            <p:ph type="sldNum" sz="quarter" idx="4"/>
          </p:nvPr>
        </p:nvSpPr>
        <p:spPr>
          <a:xfrm>
            <a:off x="10363200" y="5578475"/>
            <a:ext cx="1142245" cy="669925"/>
          </a:xfrm>
          <a:prstGeom prst="rect">
            <a:avLst/>
          </a:prstGeom>
        </p:spPr>
        <p:txBody>
          <a:bodyPr vert="horz" lIns="91440" tIns="45720" rIns="91440" bIns="45720" rtlCol="0" anchor="b"/>
          <a:lstStyle>
            <a:lvl1pPr algn="r">
              <a:defRPr sz="3200" b="0" i="0">
                <a:solidFill>
                  <a:schemeClr val="bg2">
                    <a:lumMod val="50000"/>
                  </a:schemeClr>
                </a:solidFill>
                <a:effectLst/>
                <a:latin typeface="+mn-lt"/>
              </a:defRPr>
            </a:lvl1pPr>
          </a:lstStyle>
          <a:p>
            <a:fld id="{78F08BC8-43CD-4822-975E-8A038FA9A7E1}" type="slidenum">
              <a:rPr lang="en-IE" smtClean="0"/>
              <a:t>‹#›</a:t>
            </a:fld>
            <a:endParaRPr lang="en-IE"/>
          </a:p>
        </p:txBody>
      </p:sp>
    </p:spTree>
    <p:extLst>
      <p:ext uri="{BB962C8B-B14F-4D97-AF65-F5344CB8AC3E}">
        <p14:creationId xmlns:p14="http://schemas.microsoft.com/office/powerpoint/2010/main" val="2573719588"/>
      </p:ext>
    </p:extLst>
  </p:cSld>
  <p:clrMap bg1="dk1" tx1="lt1" bg2="dk2" tx2="lt2" accent1="accent1" accent2="accent2" accent3="accent3" accent4="accent4" accent5="accent5" accent6="accent6" hlink="hlink" folHlink="folHlink"/>
  <p:sldLayoutIdLst>
    <p:sldLayoutId id="2147483678" r:id="rId1"/>
    <p:sldLayoutId id="2147483679" r:id="rId2"/>
    <p:sldLayoutId id="2147483680" r:id="rId3"/>
    <p:sldLayoutId id="2147483681" r:id="rId4"/>
    <p:sldLayoutId id="2147483682" r:id="rId5"/>
    <p:sldLayoutId id="2147483683" r:id="rId6"/>
    <p:sldLayoutId id="2147483684" r:id="rId7"/>
    <p:sldLayoutId id="2147483685" r:id="rId8"/>
    <p:sldLayoutId id="2147483686" r:id="rId9"/>
    <p:sldLayoutId id="2147483687" r:id="rId10"/>
    <p:sldLayoutId id="2147483688" r:id="rId11"/>
    <p:sldLayoutId id="2147483689" r:id="rId12"/>
    <p:sldLayoutId id="2147483690" r:id="rId13"/>
    <p:sldLayoutId id="2147483691" r:id="rId14"/>
    <p:sldLayoutId id="2147483692" r:id="rId15"/>
    <p:sldLayoutId id="2147483693" r:id="rId16"/>
    <p:sldLayoutId id="2147483694" r:id="rId17"/>
  </p:sldLayoutIdLst>
  <p:txStyles>
    <p:title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wmf"/><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wm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4" name="Rectangle 73">
            <a:extLst>
              <a:ext uri="{FF2B5EF4-FFF2-40B4-BE49-F238E27FC236}">
                <a16:creationId xmlns:a16="http://schemas.microsoft.com/office/drawing/2014/main" id="{DF17025D-0558-4BB1-932D-D407F5BDCA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002">
            <a:schemeClr val="dk2"/>
          </a:fillRef>
          <a:effectRef idx="0">
            <a:schemeClr val="accent1"/>
          </a:effectRef>
          <a:fontRef idx="minor">
            <a:schemeClr val="lt1"/>
          </a:fontRef>
        </p:style>
        <p:txBody>
          <a:bodyPr rtlCol="0" anchor="ctr"/>
          <a:lstStyle/>
          <a:p>
            <a:pPr algn="ctr"/>
            <a:endParaRPr lang="en-US"/>
          </a:p>
        </p:txBody>
      </p:sp>
      <p:sp>
        <p:nvSpPr>
          <p:cNvPr id="5" name="TextBox 4">
            <a:extLst>
              <a:ext uri="{FF2B5EF4-FFF2-40B4-BE49-F238E27FC236}">
                <a16:creationId xmlns:a16="http://schemas.microsoft.com/office/drawing/2014/main" id="{639B2165-9050-4C1E-B2F2-5CCBC6EFA541}"/>
              </a:ext>
            </a:extLst>
          </p:cNvPr>
          <p:cNvSpPr txBox="1"/>
          <p:nvPr/>
        </p:nvSpPr>
        <p:spPr>
          <a:xfrm>
            <a:off x="4944753" y="628617"/>
            <a:ext cx="6559859" cy="3028983"/>
          </a:xfrm>
          <a:prstGeom prst="rect">
            <a:avLst/>
          </a:prstGeom>
        </p:spPr>
        <p:txBody>
          <a:bodyPr vert="horz" lIns="91440" tIns="45720" rIns="91440" bIns="45720" rtlCol="0" anchor="b">
            <a:normAutofit/>
          </a:bodyPr>
          <a:lstStyle/>
          <a:p>
            <a:pPr>
              <a:lnSpc>
                <a:spcPct val="90000"/>
              </a:lnSpc>
              <a:spcBef>
                <a:spcPct val="0"/>
              </a:spcBef>
              <a:spcAft>
                <a:spcPts val="600"/>
              </a:spcAft>
            </a:pPr>
            <a:endParaRPr lang="en-US" sz="1900" b="1" cap="all" dirty="0">
              <a:ln w="3175" cmpd="sng">
                <a:noFill/>
              </a:ln>
              <a:solidFill>
                <a:srgbClr val="FFFFFF"/>
              </a:solidFill>
              <a:latin typeface="+mj-lt"/>
              <a:ea typeface="+mj-ea"/>
              <a:cs typeface="+mj-cs"/>
            </a:endParaRPr>
          </a:p>
          <a:p>
            <a:pPr>
              <a:lnSpc>
                <a:spcPct val="90000"/>
              </a:lnSpc>
              <a:spcBef>
                <a:spcPct val="0"/>
              </a:spcBef>
              <a:spcAft>
                <a:spcPts val="600"/>
              </a:spcAft>
            </a:pPr>
            <a:endParaRPr lang="en-US" sz="1900" b="1" cap="all" dirty="0">
              <a:ln w="3175" cmpd="sng">
                <a:noFill/>
              </a:ln>
              <a:solidFill>
                <a:srgbClr val="FFFFFF"/>
              </a:solidFill>
              <a:latin typeface="+mj-lt"/>
              <a:ea typeface="+mj-ea"/>
              <a:cs typeface="+mj-cs"/>
            </a:endParaRPr>
          </a:p>
          <a:p>
            <a:pPr>
              <a:lnSpc>
                <a:spcPct val="90000"/>
              </a:lnSpc>
              <a:spcBef>
                <a:spcPct val="0"/>
              </a:spcBef>
              <a:spcAft>
                <a:spcPts val="600"/>
              </a:spcAft>
            </a:pPr>
            <a:r>
              <a:rPr lang="en-US" sz="1900" b="1" cap="all" dirty="0" err="1">
                <a:ln w="3175" cmpd="sng">
                  <a:noFill/>
                </a:ln>
                <a:solidFill>
                  <a:srgbClr val="FFFFFF"/>
                </a:solidFill>
                <a:latin typeface="+mj-lt"/>
                <a:ea typeface="+mj-ea"/>
                <a:cs typeface="+mj-cs"/>
              </a:rPr>
              <a:t>ReFRAME</a:t>
            </a:r>
            <a:endParaRPr lang="en-US" sz="1900" cap="all" dirty="0">
              <a:ln w="3175" cmpd="sng">
                <a:noFill/>
              </a:ln>
              <a:solidFill>
                <a:srgbClr val="FFFFFF"/>
              </a:solidFill>
              <a:latin typeface="+mj-lt"/>
              <a:ea typeface="+mj-ea"/>
              <a:cs typeface="+mj-cs"/>
            </a:endParaRPr>
          </a:p>
          <a:p>
            <a:pPr>
              <a:lnSpc>
                <a:spcPct val="90000"/>
              </a:lnSpc>
              <a:spcBef>
                <a:spcPct val="0"/>
              </a:spcBef>
              <a:spcAft>
                <a:spcPts val="600"/>
              </a:spcAft>
            </a:pPr>
            <a:r>
              <a:rPr lang="en-US" sz="1900" cap="all" dirty="0">
                <a:ln w="3175" cmpd="sng">
                  <a:noFill/>
                </a:ln>
                <a:solidFill>
                  <a:srgbClr val="FFFFFF"/>
                </a:solidFill>
                <a:latin typeface="+mj-lt"/>
                <a:ea typeface="+mj-ea"/>
                <a:cs typeface="+mj-cs"/>
              </a:rPr>
              <a:t> </a:t>
            </a:r>
          </a:p>
          <a:p>
            <a:pPr>
              <a:lnSpc>
                <a:spcPct val="90000"/>
              </a:lnSpc>
              <a:spcBef>
                <a:spcPct val="0"/>
              </a:spcBef>
              <a:spcAft>
                <a:spcPts val="600"/>
              </a:spcAft>
            </a:pPr>
            <a:r>
              <a:rPr lang="en-US" sz="1900" cap="all" dirty="0">
                <a:ln w="3175" cmpd="sng">
                  <a:noFill/>
                </a:ln>
                <a:solidFill>
                  <a:srgbClr val="FFFFFF"/>
                </a:solidFill>
                <a:latin typeface="+mj-lt"/>
                <a:ea typeface="+mj-ea"/>
                <a:cs typeface="+mj-cs"/>
              </a:rPr>
              <a:t>Arts Development Strategy </a:t>
            </a:r>
          </a:p>
          <a:p>
            <a:pPr>
              <a:lnSpc>
                <a:spcPct val="90000"/>
              </a:lnSpc>
              <a:spcBef>
                <a:spcPct val="0"/>
              </a:spcBef>
              <a:spcAft>
                <a:spcPts val="600"/>
              </a:spcAft>
            </a:pPr>
            <a:r>
              <a:rPr lang="en-US" sz="1900" cap="all" dirty="0">
                <a:ln w="3175" cmpd="sng">
                  <a:noFill/>
                </a:ln>
                <a:solidFill>
                  <a:srgbClr val="FFFFFF"/>
                </a:solidFill>
                <a:latin typeface="+mj-lt"/>
                <a:ea typeface="+mj-ea"/>
                <a:cs typeface="+mj-cs"/>
              </a:rPr>
              <a:t>(2022-2026)</a:t>
            </a:r>
          </a:p>
          <a:p>
            <a:pPr>
              <a:lnSpc>
                <a:spcPct val="90000"/>
              </a:lnSpc>
              <a:spcBef>
                <a:spcPct val="0"/>
              </a:spcBef>
              <a:spcAft>
                <a:spcPts val="600"/>
              </a:spcAft>
            </a:pPr>
            <a:r>
              <a:rPr lang="en-US" sz="1900" cap="all" dirty="0">
                <a:ln w="3175" cmpd="sng">
                  <a:noFill/>
                </a:ln>
                <a:solidFill>
                  <a:srgbClr val="FFFFFF"/>
                </a:solidFill>
                <a:latin typeface="+mj-lt"/>
                <a:ea typeface="+mj-ea"/>
                <a:cs typeface="+mj-cs"/>
              </a:rPr>
              <a:t> </a:t>
            </a:r>
          </a:p>
          <a:p>
            <a:pPr>
              <a:lnSpc>
                <a:spcPct val="90000"/>
              </a:lnSpc>
              <a:spcBef>
                <a:spcPct val="0"/>
              </a:spcBef>
              <a:spcAft>
                <a:spcPts val="600"/>
              </a:spcAft>
            </a:pPr>
            <a:r>
              <a:rPr lang="en-US" sz="1900" cap="all" dirty="0">
                <a:ln w="3175" cmpd="sng">
                  <a:noFill/>
                </a:ln>
                <a:solidFill>
                  <a:srgbClr val="FFFFFF"/>
                </a:solidFill>
                <a:latin typeface="+mj-lt"/>
                <a:ea typeface="+mj-ea"/>
                <a:cs typeface="+mj-cs"/>
              </a:rPr>
              <a:t>South Dublin County Council</a:t>
            </a:r>
          </a:p>
        </p:txBody>
      </p:sp>
      <p:sp useBgFill="1">
        <p:nvSpPr>
          <p:cNvPr id="76" name="Snip Diagonal Corner Rectangle 6">
            <a:extLst>
              <a:ext uri="{FF2B5EF4-FFF2-40B4-BE49-F238E27FC236}">
                <a16:creationId xmlns:a16="http://schemas.microsoft.com/office/drawing/2014/main" id="{23897308-2491-4C39-B764-46DCD1CAD32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34001" y="620722"/>
            <a:ext cx="3670674" cy="5286838"/>
          </a:xfrm>
          <a:prstGeom prst="snip2DiagRect">
            <a:avLst>
              <a:gd name="adj1" fmla="val 15804"/>
              <a:gd name="adj2" fmla="val 0"/>
            </a:avLst>
          </a:prstGeom>
          <a:ln>
            <a:noFill/>
          </a:ln>
          <a:effectLst>
            <a:innerShdw blurRad="57150" dist="38100" dir="14460000">
              <a:prstClr val="black">
                <a:alpha val="7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4">
            <a:extLst>
              <a:ext uri="{FF2B5EF4-FFF2-40B4-BE49-F238E27FC236}">
                <a16:creationId xmlns:a16="http://schemas.microsoft.com/office/drawing/2014/main" id="{1662F787-D72B-4C4B-8C4E-EB0A0FE510FE}"/>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b="40541"/>
          <a:stretch/>
        </p:blipFill>
        <p:spPr>
          <a:xfrm>
            <a:off x="1124712" y="2722942"/>
            <a:ext cx="2709870" cy="1086875"/>
          </a:xfrm>
          <a:prstGeom prst="rect">
            <a:avLst/>
          </a:prstGeo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nvGrpSpPr>
          <p:cNvPr id="78" name="Group 77">
            <a:extLst>
              <a:ext uri="{FF2B5EF4-FFF2-40B4-BE49-F238E27FC236}">
                <a16:creationId xmlns:a16="http://schemas.microsoft.com/office/drawing/2014/main" id="{437C3370-E183-40E3-8F06-FDD26E64DD97}"/>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9206969" y="2963333"/>
            <a:ext cx="2981858" cy="3208867"/>
            <a:chOff x="9206969" y="2963333"/>
            <a:chExt cx="2981858" cy="3208867"/>
          </a:xfrm>
        </p:grpSpPr>
        <p:cxnSp>
          <p:nvCxnSpPr>
            <p:cNvPr id="79" name="Straight Connector 78">
              <a:extLst>
                <a:ext uri="{FF2B5EF4-FFF2-40B4-BE49-F238E27FC236}">
                  <a16:creationId xmlns:a16="http://schemas.microsoft.com/office/drawing/2014/main" id="{37774F20-3F21-44FE-976F-CC336A7482B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1276012" y="2963333"/>
              <a:ext cx="912814" cy="912812"/>
            </a:xfrm>
            <a:prstGeom prst="line">
              <a:avLst/>
            </a:prstGeom>
            <a:ln w="9525">
              <a:solidFill>
                <a:srgbClr val="FFFFFF"/>
              </a:solidFill>
            </a:ln>
          </p:spPr>
          <p:style>
            <a:lnRef idx="2">
              <a:schemeClr val="accent1"/>
            </a:lnRef>
            <a:fillRef idx="0">
              <a:schemeClr val="accent1"/>
            </a:fillRef>
            <a:effectRef idx="1">
              <a:schemeClr val="accent1"/>
            </a:effectRef>
            <a:fontRef idx="minor">
              <a:schemeClr val="tx1"/>
            </a:fontRef>
          </p:style>
        </p:cxnSp>
        <p:cxnSp>
          <p:nvCxnSpPr>
            <p:cNvPr id="80" name="Straight Connector 79">
              <a:extLst>
                <a:ext uri="{FF2B5EF4-FFF2-40B4-BE49-F238E27FC236}">
                  <a16:creationId xmlns:a16="http://schemas.microsoft.com/office/drawing/2014/main" id="{CA342010-2E15-4FE2-8956-F562BBF500F8}"/>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9206969" y="3190344"/>
              <a:ext cx="2981857" cy="2981856"/>
            </a:xfrm>
            <a:prstGeom prst="line">
              <a:avLst/>
            </a:prstGeom>
            <a:ln w="9525">
              <a:solidFill>
                <a:srgbClr val="FFFFFF"/>
              </a:solidFill>
            </a:ln>
          </p:spPr>
          <p:style>
            <a:lnRef idx="2">
              <a:schemeClr val="accent1"/>
            </a:lnRef>
            <a:fillRef idx="0">
              <a:schemeClr val="accent1"/>
            </a:fillRef>
            <a:effectRef idx="1">
              <a:schemeClr val="accent1"/>
            </a:effectRef>
            <a:fontRef idx="minor">
              <a:schemeClr val="tx1"/>
            </a:fontRef>
          </p:style>
        </p:cxnSp>
        <p:cxnSp>
          <p:nvCxnSpPr>
            <p:cNvPr id="81" name="Straight Connector 80">
              <a:extLst>
                <a:ext uri="{FF2B5EF4-FFF2-40B4-BE49-F238E27FC236}">
                  <a16:creationId xmlns:a16="http://schemas.microsoft.com/office/drawing/2014/main" id="{772C8931-1DC1-48FA-878F-2B7CB813D818}"/>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292292" y="3285067"/>
              <a:ext cx="1896534" cy="1896533"/>
            </a:xfrm>
            <a:prstGeom prst="line">
              <a:avLst/>
            </a:prstGeom>
            <a:ln w="9525">
              <a:solidFill>
                <a:srgbClr val="FFFFFF"/>
              </a:solidFill>
            </a:ln>
          </p:spPr>
          <p:style>
            <a:lnRef idx="2">
              <a:schemeClr val="accent1"/>
            </a:lnRef>
            <a:fillRef idx="0">
              <a:schemeClr val="accent1"/>
            </a:fillRef>
            <a:effectRef idx="1">
              <a:schemeClr val="accent1"/>
            </a:effectRef>
            <a:fontRef idx="minor">
              <a:schemeClr val="tx1"/>
            </a:fontRef>
          </p:style>
        </p:cxnSp>
        <p:cxnSp>
          <p:nvCxnSpPr>
            <p:cNvPr id="82" name="Straight Connector 81">
              <a:extLst>
                <a:ext uri="{FF2B5EF4-FFF2-40B4-BE49-F238E27FC236}">
                  <a16:creationId xmlns:a16="http://schemas.microsoft.com/office/drawing/2014/main" id="{03285CBA-1A56-43E8-8B87-570C461DA3A3}"/>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443103" y="3131080"/>
              <a:ext cx="1745722" cy="1745720"/>
            </a:xfrm>
            <a:prstGeom prst="line">
              <a:avLst/>
            </a:prstGeom>
            <a:ln w="28575">
              <a:solidFill>
                <a:srgbClr val="FFFFFF"/>
              </a:solidFill>
            </a:ln>
          </p:spPr>
          <p:style>
            <a:lnRef idx="2">
              <a:schemeClr val="accent1"/>
            </a:lnRef>
            <a:fillRef idx="0">
              <a:schemeClr val="accent1"/>
            </a:fillRef>
            <a:effectRef idx="1">
              <a:schemeClr val="accent1"/>
            </a:effectRef>
            <a:fontRef idx="minor">
              <a:schemeClr val="tx1"/>
            </a:fontRef>
          </p:style>
        </p:cxnSp>
        <p:cxnSp>
          <p:nvCxnSpPr>
            <p:cNvPr id="83" name="Straight Connector 82">
              <a:extLst>
                <a:ext uri="{FF2B5EF4-FFF2-40B4-BE49-F238E27FC236}">
                  <a16:creationId xmlns:a16="http://schemas.microsoft.com/office/drawing/2014/main" id="{204A0B30-03E2-41DD-B443-95E7FB70EC11}"/>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918826" y="3683001"/>
              <a:ext cx="1270001" cy="1269999"/>
            </a:xfrm>
            <a:prstGeom prst="line">
              <a:avLst/>
            </a:prstGeom>
            <a:ln w="28575">
              <a:solidFill>
                <a:srgbClr val="FFFFFF"/>
              </a:solidFill>
            </a:ln>
          </p:spPr>
          <p:style>
            <a:lnRef idx="2">
              <a:schemeClr val="accent1"/>
            </a:lnRef>
            <a:fillRef idx="0">
              <a:schemeClr val="accent1"/>
            </a:fillRef>
            <a:effectRef idx="1">
              <a:schemeClr val="accent1"/>
            </a:effectRef>
            <a:fontRef idx="minor">
              <a:schemeClr val="tx1"/>
            </a:fontRef>
          </p:style>
        </p:cxnSp>
      </p:grpSp>
    </p:spTree>
    <p:extLst>
      <p:ext uri="{BB962C8B-B14F-4D97-AF65-F5344CB8AC3E}">
        <p14:creationId xmlns:p14="http://schemas.microsoft.com/office/powerpoint/2010/main" val="3280699735"/>
      </p:ext>
    </p:extLst>
  </p:cSld>
  <p:clrMapOvr>
    <a:overrideClrMapping bg1="lt1" tx1="dk1" bg2="lt2" tx2="dk2" accent1="accent1" accent2="accent2" accent3="accent3" accent4="accent4" accent5="accent5" accent6="accent6" hlink="hlink" folHlink="folHlink"/>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D99BFBC-D160-468C-BAF2-103DABE2261E}"/>
              </a:ext>
            </a:extLst>
          </p:cNvPr>
          <p:cNvSpPr>
            <a:spLocks noGrp="1"/>
          </p:cNvSpPr>
          <p:nvPr>
            <p:ph idx="1"/>
          </p:nvPr>
        </p:nvSpPr>
        <p:spPr>
          <a:xfrm>
            <a:off x="684212" y="638176"/>
            <a:ext cx="10307638" cy="4781550"/>
          </a:xfrm>
        </p:spPr>
        <p:txBody>
          <a:bodyPr>
            <a:normAutofit/>
          </a:bodyPr>
          <a:lstStyle/>
          <a:p>
            <a:pPr marL="0" indent="0">
              <a:spcAft>
                <a:spcPts val="0"/>
              </a:spcAft>
              <a:buNone/>
            </a:pPr>
            <a:r>
              <a:rPr lang="en-IE" sz="2100" b="1" dirty="0">
                <a:effectLst/>
                <a:ea typeface="Calibri" panose="020F0502020204030204" pitchFamily="34" charset="0"/>
                <a:cs typeface="Arial" panose="020B0604020202020204" pitchFamily="34" charset="0"/>
              </a:rPr>
              <a:t>Anticipated outcomes</a:t>
            </a:r>
            <a:endParaRPr lang="en-IE" sz="2100" dirty="0">
              <a:effectLst/>
              <a:ea typeface="Calibri" panose="020F0502020204030204" pitchFamily="34" charset="0"/>
              <a:cs typeface="Arial" panose="020B0604020202020204" pitchFamily="34" charset="0"/>
            </a:endParaRPr>
          </a:p>
          <a:p>
            <a:pPr marL="0" indent="0">
              <a:spcAft>
                <a:spcPts val="0"/>
              </a:spcAft>
              <a:buNone/>
            </a:pPr>
            <a:r>
              <a:rPr lang="en-IE" sz="1800" dirty="0">
                <a:effectLst/>
                <a:latin typeface="Eurostile"/>
                <a:ea typeface="Calibri" panose="020F0502020204030204" pitchFamily="34" charset="0"/>
                <a:cs typeface="Times New Roman" panose="02020603050405020304" pitchFamily="18" charset="0"/>
              </a:rPr>
              <a:t> </a:t>
            </a:r>
            <a:endParaRPr lang="en-IE" sz="1800" dirty="0">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IE" sz="1300" dirty="0">
                <a:effectLst/>
                <a:ea typeface="Calibri" panose="020F0502020204030204" pitchFamily="34" charset="0"/>
                <a:cs typeface="Times New Roman" panose="02020603050405020304" pitchFamily="18" charset="0"/>
              </a:rPr>
              <a:t>[</a:t>
            </a:r>
            <a:r>
              <a:rPr lang="en-IE" sz="1300" u="sng" dirty="0">
                <a:effectLst/>
                <a:ea typeface="Calibri" panose="020F0502020204030204" pitchFamily="34" charset="0"/>
                <a:cs typeface="Times New Roman" panose="02020603050405020304" pitchFamily="18" charset="0"/>
              </a:rPr>
              <a:t>Strengthening] Our capacity to deliver</a:t>
            </a:r>
            <a:endParaRPr lang="en-IE" sz="1300" dirty="0">
              <a:effectLst/>
              <a:ea typeface="Calibri" panose="020F0502020204030204" pitchFamily="34" charset="0"/>
              <a:cs typeface="Times New Roman" panose="02020603050405020304" pitchFamily="18" charset="0"/>
            </a:endParaRPr>
          </a:p>
          <a:p>
            <a:pPr>
              <a:spcAft>
                <a:spcPts val="0"/>
              </a:spcAft>
            </a:pPr>
            <a:r>
              <a:rPr lang="en-IE" sz="1300" u="none" strike="noStrike" dirty="0">
                <a:effectLst/>
                <a:ea typeface="Calibri" panose="020F0502020204030204" pitchFamily="34" charset="0"/>
                <a:cs typeface="Times New Roman" panose="02020603050405020304" pitchFamily="18" charset="0"/>
              </a:rPr>
              <a:t> </a:t>
            </a:r>
            <a:endParaRPr lang="en-IE" sz="1300" dirty="0">
              <a:effectLst/>
              <a:ea typeface="Calibri" panose="020F0502020204030204" pitchFamily="34" charset="0"/>
              <a:cs typeface="Times New Roman" panose="02020603050405020304" pitchFamily="18" charset="0"/>
            </a:endParaRPr>
          </a:p>
          <a:p>
            <a:pPr marL="342900" lvl="0" indent="-342900">
              <a:spcAft>
                <a:spcPts val="0"/>
              </a:spcAft>
              <a:buFont typeface="Symbol" panose="05050102010706020507" pitchFamily="18" charset="2"/>
              <a:buChar char=""/>
            </a:pPr>
            <a:r>
              <a:rPr lang="en-IE" sz="1300" dirty="0">
                <a:effectLst/>
                <a:ea typeface="Calibri" panose="020F0502020204030204" pitchFamily="34" charset="0"/>
                <a:cs typeface="Times New Roman" panose="02020603050405020304" pitchFamily="18" charset="0"/>
              </a:rPr>
              <a:t>We will have a complement of arts office personnel, and, other specialist input, in place enabling the comprehensive implementation of the Council’s arts policy and strategic planning </a:t>
            </a:r>
            <a:br>
              <a:rPr lang="en-IE" sz="1300" dirty="0">
                <a:effectLst/>
                <a:ea typeface="Calibri" panose="020F0502020204030204" pitchFamily="34" charset="0"/>
                <a:cs typeface="Times New Roman" panose="02020603050405020304" pitchFamily="18" charset="0"/>
              </a:rPr>
            </a:br>
            <a:endParaRPr lang="en-IE" sz="1300" dirty="0">
              <a:effectLst/>
              <a:ea typeface="Calibri" panose="020F0502020204030204" pitchFamily="34" charset="0"/>
              <a:cs typeface="Times New Roman" panose="02020603050405020304" pitchFamily="18" charset="0"/>
            </a:endParaRPr>
          </a:p>
          <a:p>
            <a:pPr marL="342900" lvl="0" indent="-342900">
              <a:spcAft>
                <a:spcPts val="0"/>
              </a:spcAft>
              <a:buFont typeface="Symbol" panose="05050102010706020507" pitchFamily="18" charset="2"/>
              <a:buChar char=""/>
            </a:pPr>
            <a:r>
              <a:rPr lang="en-IE" sz="1300" dirty="0">
                <a:effectLst/>
                <a:ea typeface="Calibri" panose="020F0502020204030204" pitchFamily="34" charset="0"/>
                <a:cs typeface="Times New Roman" panose="02020603050405020304" pitchFamily="18" charset="0"/>
              </a:rPr>
              <a:t>The findings of the social impact study and other evidence-based research will guide future policy development</a:t>
            </a:r>
            <a:br>
              <a:rPr lang="en-IE" sz="1300" dirty="0">
                <a:effectLst/>
                <a:ea typeface="Calibri" panose="020F0502020204030204" pitchFamily="34" charset="0"/>
                <a:cs typeface="Times New Roman" panose="02020603050405020304" pitchFamily="18" charset="0"/>
              </a:rPr>
            </a:br>
            <a:endParaRPr lang="en-IE" sz="1300" dirty="0">
              <a:effectLst/>
              <a:ea typeface="Calibri" panose="020F0502020204030204" pitchFamily="34" charset="0"/>
              <a:cs typeface="Times New Roman" panose="02020603050405020304" pitchFamily="18" charset="0"/>
            </a:endParaRPr>
          </a:p>
          <a:p>
            <a:pPr marL="342900" lvl="0" indent="-342900">
              <a:spcAft>
                <a:spcPts val="0"/>
              </a:spcAft>
              <a:buFont typeface="Symbol" panose="05050102010706020507" pitchFamily="18" charset="2"/>
              <a:buChar char=""/>
            </a:pPr>
            <a:r>
              <a:rPr lang="en-IE" sz="1300" dirty="0">
                <a:effectLst/>
                <a:ea typeface="Calibri" panose="020F0502020204030204" pitchFamily="34" charset="0"/>
                <a:cs typeface="Times New Roman" panose="02020603050405020304" pitchFamily="18" charset="0"/>
              </a:rPr>
              <a:t>We will have strengthened our communication channels so that people will be better informed of arts activity and opportunities county-wide</a:t>
            </a:r>
            <a:br>
              <a:rPr lang="en-IE" sz="1300" dirty="0">
                <a:effectLst/>
                <a:ea typeface="Calibri" panose="020F0502020204030204" pitchFamily="34" charset="0"/>
                <a:cs typeface="Times New Roman" panose="02020603050405020304" pitchFamily="18" charset="0"/>
              </a:rPr>
            </a:br>
            <a:endParaRPr lang="en-IE" sz="1300" dirty="0">
              <a:effectLst/>
              <a:ea typeface="Calibri" panose="020F0502020204030204" pitchFamily="34" charset="0"/>
              <a:cs typeface="Times New Roman" panose="02020603050405020304" pitchFamily="18" charset="0"/>
            </a:endParaRPr>
          </a:p>
          <a:p>
            <a:pPr marL="342900" lvl="0" indent="-342900">
              <a:spcAft>
                <a:spcPts val="0"/>
              </a:spcAft>
              <a:buFont typeface="Symbol" panose="05050102010706020507" pitchFamily="18" charset="2"/>
              <a:buChar char=""/>
            </a:pPr>
            <a:r>
              <a:rPr lang="en-IE" sz="1300" dirty="0">
                <a:effectLst/>
                <a:ea typeface="Calibri" panose="020F0502020204030204" pitchFamily="34" charset="0"/>
                <a:cs typeface="Times New Roman" panose="02020603050405020304" pitchFamily="18" charset="0"/>
              </a:rPr>
              <a:t>We will have maintained a quality art service and affirmed the significant role the arts play in accordance with the Council’s Mission “</a:t>
            </a:r>
            <a:r>
              <a:rPr lang="en-IE" sz="1300" i="1" dirty="0">
                <a:effectLst/>
                <a:ea typeface="Calibri" panose="020F0502020204030204" pitchFamily="34" charset="0"/>
                <a:cs typeface="Times New Roman" panose="02020603050405020304" pitchFamily="18" charset="0"/>
              </a:rPr>
              <a:t>To make our county a vibrant and inclusive place for the people who live, visit, work, and do business here, now and for the future”</a:t>
            </a:r>
            <a:r>
              <a:rPr lang="en-IE" sz="1300" dirty="0">
                <a:effectLst/>
                <a:ea typeface="Calibri" panose="020F0502020204030204" pitchFamily="34" charset="0"/>
                <a:cs typeface="Times New Roman" panose="02020603050405020304" pitchFamily="18" charset="0"/>
              </a:rPr>
              <a:t>.</a:t>
            </a:r>
          </a:p>
        </p:txBody>
      </p:sp>
    </p:spTree>
    <p:extLst>
      <p:ext uri="{BB962C8B-B14F-4D97-AF65-F5344CB8AC3E}">
        <p14:creationId xmlns:p14="http://schemas.microsoft.com/office/powerpoint/2010/main" val="378563604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3" name="Rectangle 22">
            <a:extLst>
              <a:ext uri="{FF2B5EF4-FFF2-40B4-BE49-F238E27FC236}">
                <a16:creationId xmlns:a16="http://schemas.microsoft.com/office/drawing/2014/main" id="{91A19049-4FE8-4A2F-AEED-CF53C86D9B9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002">
            <a:schemeClr val="dk2"/>
          </a:fillRef>
          <a:effectRef idx="0">
            <a:schemeClr val="accent1"/>
          </a:effectRef>
          <a:fontRef idx="minor">
            <a:schemeClr val="lt1"/>
          </a:fontRef>
        </p:style>
        <p:txBody>
          <a:bodyPr rtlCol="0" anchor="ctr"/>
          <a:lstStyle/>
          <a:p>
            <a:pPr algn="ctr"/>
            <a:endParaRPr lang="en-US"/>
          </a:p>
        </p:txBody>
      </p:sp>
      <p:sp useBgFill="1">
        <p:nvSpPr>
          <p:cNvPr id="25" name="Snip Diagonal Corner Rectangle 15">
            <a:extLst>
              <a:ext uri="{FF2B5EF4-FFF2-40B4-BE49-F238E27FC236}">
                <a16:creationId xmlns:a16="http://schemas.microsoft.com/office/drawing/2014/main" id="{0EDFFA12-494E-4803-98D4-7815E65B915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34001" y="620722"/>
            <a:ext cx="3670674" cy="5286838"/>
          </a:xfrm>
          <a:prstGeom prst="snip2DiagRect">
            <a:avLst>
              <a:gd name="adj1" fmla="val 15804"/>
              <a:gd name="adj2" fmla="val 0"/>
            </a:avLst>
          </a:prstGeom>
          <a:ln>
            <a:noFill/>
          </a:ln>
          <a:effectLst>
            <a:innerShdw blurRad="57150" dist="38100" dir="14460000">
              <a:prstClr val="black">
                <a:alpha val="7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4">
            <a:extLst>
              <a:ext uri="{FF2B5EF4-FFF2-40B4-BE49-F238E27FC236}">
                <a16:creationId xmlns:a16="http://schemas.microsoft.com/office/drawing/2014/main" id="{6F7D55C2-54BD-4EE7-BA1F-B3A551140510}"/>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66647" b="75277"/>
          <a:stretch/>
        </p:blipFill>
        <p:spPr>
          <a:xfrm>
            <a:off x="1124712" y="2588897"/>
            <a:ext cx="2709870" cy="1354966"/>
          </a:xfrm>
          <a:prstGeom prst="rect">
            <a:avLst/>
          </a:prstGeo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Content Placeholder 2">
            <a:extLst>
              <a:ext uri="{FF2B5EF4-FFF2-40B4-BE49-F238E27FC236}">
                <a16:creationId xmlns:a16="http://schemas.microsoft.com/office/drawing/2014/main" id="{595C6030-41F7-422B-AF91-0828789C4397}"/>
              </a:ext>
            </a:extLst>
          </p:cNvPr>
          <p:cNvSpPr>
            <a:spLocks noGrp="1"/>
          </p:cNvSpPr>
          <p:nvPr>
            <p:ph idx="1"/>
          </p:nvPr>
        </p:nvSpPr>
        <p:spPr>
          <a:xfrm>
            <a:off x="4661860" y="685800"/>
            <a:ext cx="6253792" cy="5286838"/>
          </a:xfrm>
        </p:spPr>
        <p:txBody>
          <a:bodyPr>
            <a:normAutofit/>
          </a:bodyPr>
          <a:lstStyle/>
          <a:p>
            <a:pPr>
              <a:lnSpc>
                <a:spcPct val="90000"/>
              </a:lnSpc>
            </a:pPr>
            <a:r>
              <a:rPr lang="en-GB" sz="1400" dirty="0">
                <a:solidFill>
                  <a:srgbClr val="0F496F"/>
                </a:solidFill>
                <a:latin typeface="Arial" panose="020B0604020202020204" pitchFamily="34" charset="0"/>
                <a:cs typeface="Arial" panose="020B0604020202020204" pitchFamily="34" charset="0"/>
              </a:rPr>
              <a:t>Youth Arts Policy and Strategy (Reviewed 2019)</a:t>
            </a:r>
          </a:p>
          <a:p>
            <a:pPr>
              <a:lnSpc>
                <a:spcPct val="90000"/>
              </a:lnSpc>
            </a:pPr>
            <a:r>
              <a:rPr lang="en-GB" sz="1400" dirty="0">
                <a:solidFill>
                  <a:srgbClr val="0F496F"/>
                </a:solidFill>
                <a:latin typeface="Arial" panose="020B0604020202020204" pitchFamily="34" charset="0"/>
                <a:cs typeface="Arial" panose="020B0604020202020204" pitchFamily="34" charset="0"/>
              </a:rPr>
              <a:t>Early Childhood Arts and Children’s Arts</a:t>
            </a:r>
          </a:p>
          <a:p>
            <a:pPr>
              <a:lnSpc>
                <a:spcPct val="90000"/>
              </a:lnSpc>
            </a:pPr>
            <a:r>
              <a:rPr lang="en-GB" sz="1400" dirty="0">
                <a:solidFill>
                  <a:srgbClr val="0F496F"/>
                </a:solidFill>
                <a:latin typeface="Arial" panose="020B0604020202020204" pitchFamily="34" charset="0"/>
                <a:cs typeface="Arial" panose="020B0604020202020204" pitchFamily="34" charset="0"/>
              </a:rPr>
              <a:t>Public Art</a:t>
            </a:r>
          </a:p>
          <a:p>
            <a:pPr marL="0" indent="0">
              <a:lnSpc>
                <a:spcPct val="90000"/>
              </a:lnSpc>
              <a:buNone/>
            </a:pPr>
            <a:br>
              <a:rPr lang="en-GB" sz="1400" dirty="0">
                <a:solidFill>
                  <a:srgbClr val="0F496F"/>
                </a:solidFill>
                <a:latin typeface="Arial" panose="020B0604020202020204" pitchFamily="34" charset="0"/>
                <a:cs typeface="Arial" panose="020B0604020202020204" pitchFamily="34" charset="0"/>
              </a:rPr>
            </a:br>
            <a:r>
              <a:rPr lang="en-IE" sz="1400" dirty="0">
                <a:solidFill>
                  <a:srgbClr val="0F496F"/>
                </a:solidFill>
                <a:effectLst/>
                <a:latin typeface="Arial" panose="020B0604020202020204" pitchFamily="34" charset="0"/>
                <a:ea typeface="Calibri" panose="020F0502020204030204" pitchFamily="34" charset="0"/>
                <a:cs typeface="Arial" panose="020B0604020202020204" pitchFamily="34" charset="0"/>
              </a:rPr>
              <a:t>Young people and children are core components of the Council arts service.</a:t>
            </a:r>
          </a:p>
          <a:p>
            <a:pPr marL="0" indent="0">
              <a:lnSpc>
                <a:spcPct val="90000"/>
              </a:lnSpc>
              <a:buNone/>
            </a:pPr>
            <a:endParaRPr lang="en-IE" sz="1400" dirty="0">
              <a:solidFill>
                <a:srgbClr val="0F496F"/>
              </a:solidFill>
              <a:latin typeface="Arial" panose="020B0604020202020204" pitchFamily="34" charset="0"/>
              <a:ea typeface="Calibri" panose="020F0502020204030204" pitchFamily="34" charset="0"/>
              <a:cs typeface="Arial" panose="020B0604020202020204" pitchFamily="34" charset="0"/>
            </a:endParaRPr>
          </a:p>
          <a:p>
            <a:pPr marL="0" indent="0">
              <a:lnSpc>
                <a:spcPct val="90000"/>
              </a:lnSpc>
              <a:buNone/>
            </a:pPr>
            <a:r>
              <a:rPr lang="en-IE" sz="1400" dirty="0">
                <a:solidFill>
                  <a:srgbClr val="0F496F"/>
                </a:solidFill>
                <a:latin typeface="Arial" panose="020B0604020202020204" pitchFamily="34" charset="0"/>
                <a:ea typeface="Calibri" panose="020F0502020204030204" pitchFamily="34" charset="0"/>
                <a:cs typeface="Arial" panose="020B0604020202020204" pitchFamily="34" charset="0"/>
              </a:rPr>
              <a:t>I</a:t>
            </a:r>
            <a:r>
              <a:rPr lang="en-IE" sz="1400" dirty="0">
                <a:solidFill>
                  <a:srgbClr val="0F496F"/>
                </a:solidFill>
                <a:effectLst/>
                <a:latin typeface="Arial" panose="020B0604020202020204" pitchFamily="34" charset="0"/>
                <a:ea typeface="Calibri" panose="020F0502020204030204" pitchFamily="34" charset="0"/>
                <a:cs typeface="Arial" panose="020B0604020202020204" pitchFamily="34" charset="0"/>
              </a:rPr>
              <a:t>ntroducing and experiencing the arts from an early age (0-6 years with accompanying parent/guardian) helps sustain interest in the arts throughout a child’s and young person’s education and could reap lifelong dividends.</a:t>
            </a:r>
          </a:p>
          <a:p>
            <a:pPr marL="0" indent="0">
              <a:lnSpc>
                <a:spcPct val="90000"/>
              </a:lnSpc>
              <a:buNone/>
            </a:pPr>
            <a:endParaRPr lang="en-IE" sz="1400" dirty="0">
              <a:solidFill>
                <a:srgbClr val="0F496F"/>
              </a:solidFill>
              <a:latin typeface="Arial" panose="020B0604020202020204" pitchFamily="34" charset="0"/>
              <a:cs typeface="Arial" panose="020B0604020202020204" pitchFamily="34" charset="0"/>
            </a:endParaRPr>
          </a:p>
          <a:p>
            <a:pPr marL="0" indent="0">
              <a:lnSpc>
                <a:spcPct val="90000"/>
              </a:lnSpc>
              <a:buNone/>
            </a:pPr>
            <a:r>
              <a:rPr lang="en-IE" sz="1400" dirty="0">
                <a:solidFill>
                  <a:srgbClr val="0F496F"/>
                </a:solidFill>
                <a:effectLst/>
                <a:latin typeface="Arial" panose="020B0604020202020204" pitchFamily="34" charset="0"/>
                <a:ea typeface="Calibri" panose="020F0502020204030204" pitchFamily="34" charset="0"/>
                <a:cs typeface="Arial" panose="020B0604020202020204" pitchFamily="34" charset="0"/>
              </a:rPr>
              <a:t>South Dublin County Council has a considerable track record commissioning and curating a diverse range of artworks for the public realm and for public spaces through its Public Art </a:t>
            </a:r>
            <a:r>
              <a:rPr lang="en-IE" sz="1400" i="1" dirty="0">
                <a:solidFill>
                  <a:srgbClr val="0F496F"/>
                </a:solidFill>
                <a:effectLst/>
                <a:latin typeface="Arial" panose="020B0604020202020204" pitchFamily="34" charset="0"/>
                <a:ea typeface="Calibri" panose="020F0502020204030204" pitchFamily="34" charset="0"/>
                <a:cs typeface="Arial" panose="020B0604020202020204" pitchFamily="34" charset="0"/>
              </a:rPr>
              <a:t>In Context</a:t>
            </a:r>
            <a:r>
              <a:rPr lang="en-IE" sz="1400" dirty="0">
                <a:solidFill>
                  <a:srgbClr val="0F496F"/>
                </a:solidFill>
                <a:effectLst/>
                <a:latin typeface="Arial" panose="020B0604020202020204" pitchFamily="34" charset="0"/>
                <a:ea typeface="Calibri" panose="020F0502020204030204" pitchFamily="34" charset="0"/>
                <a:cs typeface="Arial" panose="020B0604020202020204" pitchFamily="34" charset="0"/>
              </a:rPr>
              <a:t> programme. Since 1997 there has been a series of four </a:t>
            </a:r>
            <a:r>
              <a:rPr lang="en-IE" sz="1400" i="1" dirty="0">
                <a:solidFill>
                  <a:srgbClr val="0F496F"/>
                </a:solidFill>
                <a:effectLst/>
                <a:latin typeface="Arial" panose="020B0604020202020204" pitchFamily="34" charset="0"/>
                <a:ea typeface="Calibri" panose="020F0502020204030204" pitchFamily="34" charset="0"/>
                <a:cs typeface="Arial" panose="020B0604020202020204" pitchFamily="34" charset="0"/>
              </a:rPr>
              <a:t>In Context</a:t>
            </a:r>
            <a:r>
              <a:rPr lang="en-IE" sz="1400" dirty="0">
                <a:solidFill>
                  <a:srgbClr val="0F496F"/>
                </a:solidFill>
                <a:effectLst/>
                <a:latin typeface="Arial" panose="020B0604020202020204" pitchFamily="34" charset="0"/>
                <a:ea typeface="Calibri" panose="020F0502020204030204" pitchFamily="34" charset="0"/>
                <a:cs typeface="Arial" panose="020B0604020202020204" pitchFamily="34" charset="0"/>
              </a:rPr>
              <a:t> programmes; each one pursuing a particular concept or overarching theme that stimulates original artistic responses to aspects of South County Dublin’s built environment, its culture, or specific community settings. </a:t>
            </a:r>
          </a:p>
          <a:p>
            <a:pPr marL="0" indent="0">
              <a:lnSpc>
                <a:spcPct val="90000"/>
              </a:lnSpc>
              <a:buNone/>
            </a:pPr>
            <a:endParaRPr lang="en-IE" sz="1100" dirty="0">
              <a:solidFill>
                <a:srgbClr val="0F496F"/>
              </a:solidFill>
              <a:latin typeface="Arial" panose="020B0604020202020204" pitchFamily="34" charset="0"/>
              <a:cs typeface="Arial" panose="020B0604020202020204" pitchFamily="34" charset="0"/>
            </a:endParaRPr>
          </a:p>
        </p:txBody>
      </p:sp>
      <p:grpSp>
        <p:nvGrpSpPr>
          <p:cNvPr id="27" name="Group 26">
            <a:extLst>
              <a:ext uri="{FF2B5EF4-FFF2-40B4-BE49-F238E27FC236}">
                <a16:creationId xmlns:a16="http://schemas.microsoft.com/office/drawing/2014/main" id="{4989EFA4-96C5-4503-8017-D2CE662EB8F8}"/>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9206969" y="2963333"/>
            <a:ext cx="2981858" cy="3208867"/>
            <a:chOff x="9206969" y="2963333"/>
            <a:chExt cx="2981858" cy="3208867"/>
          </a:xfrm>
        </p:grpSpPr>
        <p:cxnSp>
          <p:nvCxnSpPr>
            <p:cNvPr id="28" name="Straight Connector 27">
              <a:extLst>
                <a:ext uri="{FF2B5EF4-FFF2-40B4-BE49-F238E27FC236}">
                  <a16:creationId xmlns:a16="http://schemas.microsoft.com/office/drawing/2014/main" id="{25584CC7-A97D-40E0-A760-FDBBBB7A6212}"/>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1276012" y="2963333"/>
              <a:ext cx="912814" cy="912812"/>
            </a:xfrm>
            <a:prstGeom prst="line">
              <a:avLst/>
            </a:prstGeom>
            <a:ln w="9525">
              <a:solidFill>
                <a:srgbClr val="FFFFFF"/>
              </a:solidFill>
            </a:ln>
          </p:spPr>
          <p:style>
            <a:lnRef idx="2">
              <a:schemeClr val="accent1"/>
            </a:lnRef>
            <a:fillRef idx="0">
              <a:schemeClr val="accent1"/>
            </a:fillRef>
            <a:effectRef idx="1">
              <a:schemeClr val="accent1"/>
            </a:effectRef>
            <a:fontRef idx="minor">
              <a:schemeClr val="tx1"/>
            </a:fontRef>
          </p:style>
        </p:cxnSp>
        <p:cxnSp>
          <p:nvCxnSpPr>
            <p:cNvPr id="29" name="Straight Connector 28">
              <a:extLst>
                <a:ext uri="{FF2B5EF4-FFF2-40B4-BE49-F238E27FC236}">
                  <a16:creationId xmlns:a16="http://schemas.microsoft.com/office/drawing/2014/main" id="{52DB1AE3-1E93-4048-BB83-757A3C794083}"/>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9206969" y="3190344"/>
              <a:ext cx="2981857" cy="2981856"/>
            </a:xfrm>
            <a:prstGeom prst="line">
              <a:avLst/>
            </a:prstGeom>
            <a:ln w="9525">
              <a:solidFill>
                <a:srgbClr val="FFFFFF"/>
              </a:solidFill>
            </a:ln>
          </p:spPr>
          <p:style>
            <a:lnRef idx="2">
              <a:schemeClr val="accent1"/>
            </a:lnRef>
            <a:fillRef idx="0">
              <a:schemeClr val="accent1"/>
            </a:fillRef>
            <a:effectRef idx="1">
              <a:schemeClr val="accent1"/>
            </a:effectRef>
            <a:fontRef idx="minor">
              <a:schemeClr val="tx1"/>
            </a:fontRef>
          </p:style>
        </p:cxnSp>
        <p:cxnSp>
          <p:nvCxnSpPr>
            <p:cNvPr id="30" name="Straight Connector 29">
              <a:extLst>
                <a:ext uri="{FF2B5EF4-FFF2-40B4-BE49-F238E27FC236}">
                  <a16:creationId xmlns:a16="http://schemas.microsoft.com/office/drawing/2014/main" id="{44E88C92-A5AB-4421-B94D-85AA003BAA33}"/>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292292" y="3285067"/>
              <a:ext cx="1896534" cy="1896533"/>
            </a:xfrm>
            <a:prstGeom prst="line">
              <a:avLst/>
            </a:prstGeom>
            <a:ln w="9525">
              <a:solidFill>
                <a:srgbClr val="FFFFFF"/>
              </a:solidFill>
            </a:ln>
          </p:spPr>
          <p:style>
            <a:lnRef idx="2">
              <a:schemeClr val="accent1"/>
            </a:lnRef>
            <a:fillRef idx="0">
              <a:schemeClr val="accent1"/>
            </a:fillRef>
            <a:effectRef idx="1">
              <a:schemeClr val="accent1"/>
            </a:effectRef>
            <a:fontRef idx="minor">
              <a:schemeClr val="tx1"/>
            </a:fontRef>
          </p:style>
        </p:cxnSp>
        <p:cxnSp>
          <p:nvCxnSpPr>
            <p:cNvPr id="31" name="Straight Connector 30">
              <a:extLst>
                <a:ext uri="{FF2B5EF4-FFF2-40B4-BE49-F238E27FC236}">
                  <a16:creationId xmlns:a16="http://schemas.microsoft.com/office/drawing/2014/main" id="{857D1F43-6875-443D-A459-65454B3D81E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443103" y="3131080"/>
              <a:ext cx="1745722" cy="1745720"/>
            </a:xfrm>
            <a:prstGeom prst="line">
              <a:avLst/>
            </a:prstGeom>
            <a:ln w="28575">
              <a:solidFill>
                <a:srgbClr val="FFFFFF"/>
              </a:solidFill>
            </a:ln>
          </p:spPr>
          <p:style>
            <a:lnRef idx="2">
              <a:schemeClr val="accent1"/>
            </a:lnRef>
            <a:fillRef idx="0">
              <a:schemeClr val="accent1"/>
            </a:fillRef>
            <a:effectRef idx="1">
              <a:schemeClr val="accent1"/>
            </a:effectRef>
            <a:fontRef idx="minor">
              <a:schemeClr val="tx1"/>
            </a:fontRef>
          </p:style>
        </p:cxnSp>
        <p:cxnSp>
          <p:nvCxnSpPr>
            <p:cNvPr id="32" name="Straight Connector 31">
              <a:extLst>
                <a:ext uri="{FF2B5EF4-FFF2-40B4-BE49-F238E27FC236}">
                  <a16:creationId xmlns:a16="http://schemas.microsoft.com/office/drawing/2014/main" id="{9289146B-3F32-4783-8CDB-4DAB8A80052E}"/>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918826" y="3683001"/>
              <a:ext cx="1270001" cy="1269999"/>
            </a:xfrm>
            <a:prstGeom prst="line">
              <a:avLst/>
            </a:prstGeom>
            <a:ln w="28575">
              <a:solidFill>
                <a:srgbClr val="FFFFFF"/>
              </a:solidFill>
            </a:ln>
          </p:spPr>
          <p:style>
            <a:lnRef idx="2">
              <a:schemeClr val="accent1"/>
            </a:lnRef>
            <a:fillRef idx="0">
              <a:schemeClr val="accent1"/>
            </a:fillRef>
            <a:effectRef idx="1">
              <a:schemeClr val="accent1"/>
            </a:effectRef>
            <a:fontRef idx="minor">
              <a:schemeClr val="tx1"/>
            </a:fontRef>
          </p:style>
        </p:cxnSp>
      </p:grpSp>
    </p:spTree>
    <p:extLst>
      <p:ext uri="{BB962C8B-B14F-4D97-AF65-F5344CB8AC3E}">
        <p14:creationId xmlns:p14="http://schemas.microsoft.com/office/powerpoint/2010/main" val="3097692548"/>
      </p:ext>
    </p:extLst>
  </p:cSld>
  <p:clrMapOvr>
    <a:overrideClrMapping bg1="lt1" tx1="dk1" bg2="lt2" tx2="dk2" accent1="accent1" accent2="accent2" accent3="accent3" accent4="accent4" accent5="accent5" accent6="accent6" hlink="hlink" folHlink="folHlink"/>
  </p:clrMapOvr>
</p:sld>
</file>

<file path=ppt/slides/slide3.xml><?xml version="1.0" encoding="utf-8"?>
<p:sld xmlns:a="http://schemas.openxmlformats.org/drawingml/2006/main" xmlns:r="http://schemas.openxmlformats.org/officeDocument/2006/relationships" xmlns:p="http://schemas.openxmlformats.org/presentationml/2006/main">
  <p:cSld>
    <p:bg>
      <p:bgPr>
        <a:gradFill rotWithShape="1">
          <a:gsLst>
            <a:gs pos="10000">
              <a:schemeClr val="bg2">
                <a:tint val="97000"/>
                <a:hueMod val="92000"/>
                <a:satMod val="169000"/>
                <a:lumMod val="164000"/>
              </a:schemeClr>
            </a:gs>
            <a:gs pos="100000">
              <a:schemeClr val="bg2">
                <a:shade val="96000"/>
                <a:satMod val="120000"/>
                <a:lumMod val="90000"/>
              </a:schemeClr>
            </a:gs>
          </a:gsLst>
          <a:lin ang="6120000" scaled="1"/>
        </a:gra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290FE681-1E05-478A-89DC-5F7AB37CFD7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2" name="Straight Connector 11">
            <a:extLst>
              <a:ext uri="{FF2B5EF4-FFF2-40B4-BE49-F238E27FC236}">
                <a16:creationId xmlns:a16="http://schemas.microsoft.com/office/drawing/2014/main" id="{2E2F21DC-5F0E-42CF-B89C-C1E25E175CB8}"/>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50783" y="1532373"/>
            <a:ext cx="0" cy="3198892"/>
          </a:xfrm>
          <a:prstGeom prst="line">
            <a:avLst/>
          </a:prstGeom>
          <a:ln w="19050">
            <a:solidFill>
              <a:schemeClr val="tx1">
                <a:alpha val="60000"/>
              </a:schemeClr>
            </a:solidFill>
          </a:ln>
        </p:spPr>
        <p:style>
          <a:lnRef idx="1">
            <a:schemeClr val="accent1"/>
          </a:lnRef>
          <a:fillRef idx="0">
            <a:schemeClr val="accent1"/>
          </a:fillRef>
          <a:effectRef idx="0">
            <a:schemeClr val="accent1"/>
          </a:effectRef>
          <a:fontRef idx="minor">
            <a:schemeClr val="tx1"/>
          </a:fontRef>
        </p:style>
      </p:cxnSp>
      <p:sp>
        <p:nvSpPr>
          <p:cNvPr id="5" name="TextBox 4">
            <a:extLst>
              <a:ext uri="{FF2B5EF4-FFF2-40B4-BE49-F238E27FC236}">
                <a16:creationId xmlns:a16="http://schemas.microsoft.com/office/drawing/2014/main" id="{65BBFF2D-BC2C-437C-B95A-31FDAF1643B4}"/>
              </a:ext>
            </a:extLst>
          </p:cNvPr>
          <p:cNvSpPr txBox="1"/>
          <p:nvPr/>
        </p:nvSpPr>
        <p:spPr>
          <a:xfrm>
            <a:off x="4979962" y="685799"/>
            <a:ext cx="6288260" cy="4892040"/>
          </a:xfrm>
          <a:prstGeom prst="rect">
            <a:avLst/>
          </a:prstGeom>
        </p:spPr>
        <p:txBody>
          <a:bodyPr vert="horz" lIns="91440" tIns="45720" rIns="91440" bIns="45720" rtlCol="0" anchor="ctr">
            <a:normAutofit/>
          </a:bodyPr>
          <a:lstStyle/>
          <a:p>
            <a:pPr>
              <a:spcBef>
                <a:spcPct val="20000"/>
              </a:spcBef>
              <a:spcAft>
                <a:spcPts val="600"/>
              </a:spcAft>
              <a:buClr>
                <a:schemeClr val="tx1"/>
              </a:buClr>
              <a:buSzPct val="80000"/>
              <a:buFont typeface="Wingdings 3" panose="05040102010807070707" pitchFamily="18" charset="2"/>
              <a:buChar char=""/>
            </a:pPr>
            <a:r>
              <a:rPr lang="en-US" b="1"/>
              <a:t>Strategic Alliances</a:t>
            </a:r>
            <a:br>
              <a:rPr lang="en-US" b="1"/>
            </a:br>
            <a:endParaRPr lang="en-US"/>
          </a:p>
          <a:p>
            <a:pPr>
              <a:spcBef>
                <a:spcPct val="20000"/>
              </a:spcBef>
              <a:spcAft>
                <a:spcPts val="600"/>
              </a:spcAft>
              <a:buClr>
                <a:schemeClr val="tx1"/>
              </a:buClr>
              <a:buSzPct val="80000"/>
              <a:buFont typeface="Wingdings 3" panose="05040102010807070707" pitchFamily="18" charset="2"/>
              <a:buChar char=""/>
            </a:pPr>
            <a:r>
              <a:rPr lang="en-US"/>
              <a:t>Arts Council – South Dublin County Council Framework Agreement 2018-2025</a:t>
            </a:r>
          </a:p>
          <a:p>
            <a:pPr>
              <a:spcBef>
                <a:spcPct val="20000"/>
              </a:spcBef>
              <a:spcAft>
                <a:spcPts val="600"/>
              </a:spcAft>
              <a:buClr>
                <a:schemeClr val="tx1"/>
              </a:buClr>
              <a:buSzPct val="80000"/>
              <a:buFont typeface="Wingdings 3" panose="05040102010807070707" pitchFamily="18" charset="2"/>
              <a:buChar char=""/>
            </a:pPr>
            <a:r>
              <a:rPr lang="en-US"/>
              <a:t>Creative Ireland South Dublin</a:t>
            </a:r>
          </a:p>
          <a:p>
            <a:pPr>
              <a:spcBef>
                <a:spcPct val="20000"/>
              </a:spcBef>
              <a:spcAft>
                <a:spcPts val="600"/>
              </a:spcAft>
              <a:buClr>
                <a:schemeClr val="tx1"/>
              </a:buClr>
              <a:buSzPct val="80000"/>
              <a:buFont typeface="Wingdings 3" panose="05040102010807070707" pitchFamily="18" charset="2"/>
              <a:buChar char=""/>
            </a:pPr>
            <a:r>
              <a:rPr lang="en-US"/>
              <a:t>Music Generation South Dublin</a:t>
            </a:r>
          </a:p>
        </p:txBody>
      </p:sp>
    </p:spTree>
    <p:extLst>
      <p:ext uri="{BB962C8B-B14F-4D97-AF65-F5344CB8AC3E}">
        <p14:creationId xmlns:p14="http://schemas.microsoft.com/office/powerpoint/2010/main" val="400982476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0F9291-1720-45AF-92E7-3F4E3B2ADA85}"/>
              </a:ext>
            </a:extLst>
          </p:cNvPr>
          <p:cNvSpPr>
            <a:spLocks noGrp="1"/>
          </p:cNvSpPr>
          <p:nvPr>
            <p:ph type="title"/>
          </p:nvPr>
        </p:nvSpPr>
        <p:spPr>
          <a:xfrm>
            <a:off x="838200" y="365126"/>
            <a:ext cx="10515600" cy="1259138"/>
          </a:xfrm>
        </p:spPr>
        <p:txBody>
          <a:bodyPr/>
          <a:lstStyle/>
          <a:p>
            <a:r>
              <a:rPr lang="en-IE" sz="2000" b="1" dirty="0">
                <a:effectLst/>
                <a:latin typeface="Arial" panose="020B0604020202020204" pitchFamily="34" charset="0"/>
                <a:ea typeface="Calibri" panose="020F0502020204030204" pitchFamily="34" charset="0"/>
                <a:cs typeface="Arial" panose="020B0604020202020204" pitchFamily="34" charset="0"/>
              </a:rPr>
              <a:t>Vision and mission</a:t>
            </a:r>
            <a:endParaRPr lang="en-IE" dirty="0"/>
          </a:p>
        </p:txBody>
      </p:sp>
      <p:sp>
        <p:nvSpPr>
          <p:cNvPr id="3" name="Content Placeholder 2">
            <a:extLst>
              <a:ext uri="{FF2B5EF4-FFF2-40B4-BE49-F238E27FC236}">
                <a16:creationId xmlns:a16="http://schemas.microsoft.com/office/drawing/2014/main" id="{5ACF606A-0DBB-4504-994F-86849A9A1078}"/>
              </a:ext>
            </a:extLst>
          </p:cNvPr>
          <p:cNvSpPr>
            <a:spLocks noGrp="1"/>
          </p:cNvSpPr>
          <p:nvPr>
            <p:ph idx="1"/>
          </p:nvPr>
        </p:nvSpPr>
        <p:spPr>
          <a:xfrm>
            <a:off x="838200" y="1621366"/>
            <a:ext cx="8534400" cy="3615267"/>
          </a:xfrm>
        </p:spPr>
        <p:txBody>
          <a:bodyPr>
            <a:normAutofit fontScale="70000" lnSpcReduction="20000"/>
          </a:bodyPr>
          <a:lstStyle/>
          <a:p>
            <a:pPr marL="0" indent="0">
              <a:lnSpc>
                <a:spcPct val="150000"/>
              </a:lnSpc>
              <a:spcAft>
                <a:spcPts val="0"/>
              </a:spcAft>
              <a:buNone/>
            </a:pPr>
            <a:r>
              <a:rPr lang="en-IE" sz="1800" b="1" dirty="0">
                <a:effectLst/>
                <a:latin typeface="Arial" panose="020B0604020202020204" pitchFamily="34" charset="0"/>
                <a:ea typeface="Calibri" panose="020F0502020204030204" pitchFamily="34" charset="0"/>
                <a:cs typeface="Arial" panose="020B0604020202020204" pitchFamily="34" charset="0"/>
              </a:rPr>
              <a:t> Vision statement: </a:t>
            </a:r>
            <a:r>
              <a:rPr lang="en-IE" sz="1800" i="1" dirty="0">
                <a:effectLst/>
                <a:latin typeface="Arial" panose="020B0604020202020204" pitchFamily="34" charset="0"/>
                <a:ea typeface="Calibri" panose="020F0502020204030204" pitchFamily="34" charset="0"/>
                <a:cs typeface="Arial" panose="020B0604020202020204" pitchFamily="34" charset="0"/>
              </a:rPr>
              <a:t>That the arts, in all its diversity, is deeply embedded within the lives of the people of South Dublin county, significantly contributing to every citizen’s sense of wellbeing and belonging, and appreciated and enjoyed by those visiting the county.</a:t>
            </a:r>
            <a:endParaRPr lang="en-IE" sz="1800" dirty="0">
              <a:effectLst/>
              <a:latin typeface="Arial" panose="020B0604020202020204" pitchFamily="34" charset="0"/>
              <a:ea typeface="Calibri" panose="020F0502020204030204" pitchFamily="34" charset="0"/>
              <a:cs typeface="Arial" panose="020B0604020202020204" pitchFamily="34" charset="0"/>
            </a:endParaRPr>
          </a:p>
          <a:p>
            <a:pPr marL="0" indent="0">
              <a:lnSpc>
                <a:spcPct val="150000"/>
              </a:lnSpc>
              <a:spcAft>
                <a:spcPts val="0"/>
              </a:spcAft>
              <a:buNone/>
            </a:pPr>
            <a:r>
              <a:rPr lang="en-IE" sz="1800" dirty="0">
                <a:effectLst/>
                <a:latin typeface="Arial" panose="020B0604020202020204" pitchFamily="34" charset="0"/>
                <a:ea typeface="Calibri" panose="020F0502020204030204" pitchFamily="34" charset="0"/>
                <a:cs typeface="Arial" panose="020B0604020202020204" pitchFamily="34" charset="0"/>
              </a:rPr>
              <a:t> </a:t>
            </a:r>
          </a:p>
          <a:p>
            <a:pPr marL="0" indent="0">
              <a:lnSpc>
                <a:spcPct val="150000"/>
              </a:lnSpc>
              <a:spcAft>
                <a:spcPts val="0"/>
              </a:spcAft>
              <a:buNone/>
            </a:pPr>
            <a:r>
              <a:rPr lang="en-IE" sz="1800" dirty="0">
                <a:effectLst/>
                <a:latin typeface="Arial" panose="020B0604020202020204" pitchFamily="34" charset="0"/>
                <a:ea typeface="Calibri" panose="020F0502020204030204" pitchFamily="34" charset="0"/>
                <a:cs typeface="Arial" panose="020B0604020202020204" pitchFamily="34" charset="0"/>
              </a:rPr>
              <a:t>Our Vision resonates with and complements South Dublin County Council’s corporate </a:t>
            </a:r>
            <a:r>
              <a:rPr lang="en-IE" sz="1800" b="1" dirty="0">
                <a:effectLst/>
                <a:latin typeface="Arial" panose="020B0604020202020204" pitchFamily="34" charset="0"/>
                <a:ea typeface="Calibri" panose="020F0502020204030204" pitchFamily="34" charset="0"/>
                <a:cs typeface="Arial" panose="020B0604020202020204" pitchFamily="34" charset="0"/>
              </a:rPr>
              <a:t>Mission</a:t>
            </a:r>
            <a:r>
              <a:rPr lang="en-IE" sz="1800" dirty="0">
                <a:effectLst/>
                <a:latin typeface="Arial" panose="020B0604020202020204" pitchFamily="34" charset="0"/>
                <a:ea typeface="Calibri" panose="020F0502020204030204" pitchFamily="34" charset="0"/>
                <a:cs typeface="Arial" panose="020B0604020202020204" pitchFamily="34" charset="0"/>
              </a:rPr>
              <a:t>:</a:t>
            </a:r>
          </a:p>
          <a:p>
            <a:pPr marL="0" indent="0">
              <a:lnSpc>
                <a:spcPct val="150000"/>
              </a:lnSpc>
              <a:spcAft>
                <a:spcPts val="0"/>
              </a:spcAft>
              <a:buNone/>
            </a:pPr>
            <a:r>
              <a:rPr lang="en-IE" sz="1800" dirty="0">
                <a:effectLst/>
                <a:latin typeface="Arial" panose="020B0604020202020204" pitchFamily="34" charset="0"/>
                <a:ea typeface="Calibri" panose="020F0502020204030204" pitchFamily="34" charset="0"/>
                <a:cs typeface="Arial" panose="020B0604020202020204" pitchFamily="34" charset="0"/>
              </a:rPr>
              <a:t>“</a:t>
            </a:r>
            <a:r>
              <a:rPr lang="en-IE" sz="1800" i="1" dirty="0">
                <a:effectLst/>
                <a:latin typeface="Arial" panose="020B0604020202020204" pitchFamily="34" charset="0"/>
                <a:ea typeface="Calibri" panose="020F0502020204030204" pitchFamily="34" charset="0"/>
                <a:cs typeface="Arial" panose="020B0604020202020204" pitchFamily="34" charset="0"/>
              </a:rPr>
              <a:t>To make our county a vibrant and inclusive place for the people who live, visit, work, and do business here, now and for the future</a:t>
            </a:r>
            <a:r>
              <a:rPr lang="en-IE" sz="1800" dirty="0">
                <a:effectLst/>
                <a:latin typeface="Arial" panose="020B0604020202020204" pitchFamily="34" charset="0"/>
                <a:ea typeface="Calibri" panose="020F0502020204030204" pitchFamily="34" charset="0"/>
                <a:cs typeface="Arial" panose="020B0604020202020204" pitchFamily="34" charset="0"/>
              </a:rPr>
              <a:t>” </a:t>
            </a:r>
          </a:p>
          <a:p>
            <a:pPr marL="0" indent="0">
              <a:spcAft>
                <a:spcPts val="0"/>
              </a:spcAft>
              <a:buNone/>
            </a:pPr>
            <a:r>
              <a:rPr lang="en-IE" sz="1800" dirty="0">
                <a:effectLst/>
                <a:latin typeface="Arial" panose="020B0604020202020204" pitchFamily="34" charset="0"/>
                <a:ea typeface="Calibri" panose="020F0502020204030204" pitchFamily="34" charset="0"/>
                <a:cs typeface="Arial" panose="020B0604020202020204" pitchFamily="34" charset="0"/>
              </a:rPr>
              <a:t>South Dublin County Council Corporate Plan 2020-24</a:t>
            </a:r>
          </a:p>
          <a:p>
            <a:endParaRPr lang="en-IE" sz="1800" dirty="0">
              <a:latin typeface="Arial" panose="020B0604020202020204" pitchFamily="34" charset="0"/>
              <a:cs typeface="Arial" panose="020B0604020202020204" pitchFamily="34" charset="0"/>
            </a:endParaRPr>
          </a:p>
          <a:p>
            <a:endParaRPr lang="en-IE" sz="1800" dirty="0">
              <a:latin typeface="Arial" panose="020B0604020202020204" pitchFamily="34" charset="0"/>
              <a:cs typeface="Arial" panose="020B0604020202020204" pitchFamily="34" charset="0"/>
            </a:endParaRPr>
          </a:p>
          <a:p>
            <a:pPr marL="0" indent="0">
              <a:spcAft>
                <a:spcPts val="0"/>
              </a:spcAft>
              <a:buNone/>
            </a:pPr>
            <a:r>
              <a:rPr lang="en-IE" sz="1900" b="1" dirty="0">
                <a:effectLst/>
                <a:latin typeface="Arial" panose="020B0604020202020204" pitchFamily="34" charset="0"/>
                <a:ea typeface="Calibri" panose="020F0502020204030204" pitchFamily="34" charset="0"/>
                <a:cs typeface="Arial" panose="020B0604020202020204" pitchFamily="34" charset="0"/>
              </a:rPr>
              <a:t>Values and guiding principles </a:t>
            </a:r>
            <a:r>
              <a:rPr lang="en-IE" sz="1900" dirty="0">
                <a:effectLst/>
                <a:latin typeface="Arial" panose="020B0604020202020204" pitchFamily="34" charset="0"/>
                <a:ea typeface="Calibri" panose="020F0502020204030204" pitchFamily="34" charset="0"/>
                <a:cs typeface="Arial" panose="020B0604020202020204" pitchFamily="34" charset="0"/>
              </a:rPr>
              <a:t> </a:t>
            </a:r>
          </a:p>
          <a:p>
            <a:pPr marL="0" indent="0">
              <a:spcAft>
                <a:spcPts val="0"/>
              </a:spcAft>
              <a:buNone/>
            </a:pPr>
            <a:endParaRPr lang="en-IE" sz="2000" dirty="0">
              <a:effectLst/>
              <a:latin typeface="Calibri" panose="020F0502020204030204" pitchFamily="34" charset="0"/>
              <a:ea typeface="Calibri" panose="020F0502020204030204" pitchFamily="34" charset="0"/>
              <a:cs typeface="Times New Roman" panose="02020603050405020304" pitchFamily="18" charset="0"/>
            </a:endParaRPr>
          </a:p>
          <a:p>
            <a:pPr algn="ctr">
              <a:spcAft>
                <a:spcPts val="0"/>
              </a:spcAft>
            </a:pPr>
            <a:r>
              <a:rPr lang="en-GB" sz="2000" b="1"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Equity      Responsiveness      Effectiveness      Quality      Creativity</a:t>
            </a:r>
            <a:endParaRPr lang="en-IE" sz="2000" dirty="0">
              <a:effectLst/>
              <a:latin typeface="Arial" panose="020B0604020202020204" pitchFamily="34" charset="0"/>
              <a:ea typeface="Calibri" panose="020F0502020204030204" pitchFamily="34" charset="0"/>
              <a:cs typeface="Arial" panose="020B0604020202020204" pitchFamily="34" charset="0"/>
            </a:endParaRPr>
          </a:p>
          <a:p>
            <a:endParaRPr lang="en-IE" dirty="0"/>
          </a:p>
        </p:txBody>
      </p:sp>
    </p:spTree>
    <p:extLst>
      <p:ext uri="{BB962C8B-B14F-4D97-AF65-F5344CB8AC3E}">
        <p14:creationId xmlns:p14="http://schemas.microsoft.com/office/powerpoint/2010/main" val="216153349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a:extLst>
              <a:ext uri="{FF2B5EF4-FFF2-40B4-BE49-F238E27FC236}">
                <a16:creationId xmlns:a16="http://schemas.microsoft.com/office/drawing/2014/main" id="{AC2949A6-4E82-4771-9185-EB3C3442A174}"/>
              </a:ext>
            </a:extLst>
          </p:cNvPr>
          <p:cNvGraphicFramePr>
            <a:graphicFrameLocks noGrp="1"/>
          </p:cNvGraphicFramePr>
          <p:nvPr>
            <p:ph idx="1"/>
            <p:extLst>
              <p:ext uri="{D42A27DB-BD31-4B8C-83A1-F6EECF244321}">
                <p14:modId xmlns:p14="http://schemas.microsoft.com/office/powerpoint/2010/main" val="1688465182"/>
              </p:ext>
            </p:extLst>
          </p:nvPr>
        </p:nvGraphicFramePr>
        <p:xfrm>
          <a:off x="830019" y="141512"/>
          <a:ext cx="10240318" cy="6307953"/>
        </p:xfrm>
        <a:graphic>
          <a:graphicData uri="http://schemas.openxmlformats.org/drawingml/2006/table">
            <a:tbl>
              <a:tblPr firstRow="1" firstCol="1" bandRow="1">
                <a:tableStyleId>{5C22544A-7EE6-4342-B048-85BDC9FD1C3A}</a:tableStyleId>
              </a:tblPr>
              <a:tblGrid>
                <a:gridCol w="1491915">
                  <a:extLst>
                    <a:ext uri="{9D8B030D-6E8A-4147-A177-3AD203B41FA5}">
                      <a16:colId xmlns:a16="http://schemas.microsoft.com/office/drawing/2014/main" val="1252525061"/>
                    </a:ext>
                  </a:extLst>
                </a:gridCol>
                <a:gridCol w="1751967">
                  <a:extLst>
                    <a:ext uri="{9D8B030D-6E8A-4147-A177-3AD203B41FA5}">
                      <a16:colId xmlns:a16="http://schemas.microsoft.com/office/drawing/2014/main" val="3655448812"/>
                    </a:ext>
                  </a:extLst>
                </a:gridCol>
                <a:gridCol w="6996436">
                  <a:extLst>
                    <a:ext uri="{9D8B030D-6E8A-4147-A177-3AD203B41FA5}">
                      <a16:colId xmlns:a16="http://schemas.microsoft.com/office/drawing/2014/main" val="2292516565"/>
                    </a:ext>
                  </a:extLst>
                </a:gridCol>
              </a:tblGrid>
              <a:tr h="196234">
                <a:tc gridSpan="2">
                  <a:txBody>
                    <a:bodyPr/>
                    <a:lstStyle/>
                    <a:p>
                      <a:pPr>
                        <a:spcAft>
                          <a:spcPts val="0"/>
                        </a:spcAft>
                      </a:pPr>
                      <a:r>
                        <a:rPr lang="en-IE" sz="1400" dirty="0">
                          <a:effectLst/>
                          <a:latin typeface="Arial" panose="020B0604020202020204" pitchFamily="34" charset="0"/>
                          <a:cs typeface="Arial" panose="020B0604020202020204" pitchFamily="34" charset="0"/>
                        </a:rPr>
                        <a:t>Key Objectives</a:t>
                      </a:r>
                      <a:endParaRPr lang="en-IE" sz="1400" dirty="0">
                        <a:effectLst/>
                        <a:latin typeface="Arial" panose="020B0604020202020204" pitchFamily="34" charset="0"/>
                        <a:ea typeface="Calibri" panose="020F0502020204030204" pitchFamily="34" charset="0"/>
                        <a:cs typeface="Arial" panose="020B0604020202020204" pitchFamily="34" charset="0"/>
                      </a:endParaRPr>
                    </a:p>
                  </a:txBody>
                  <a:tcPr marL="53942" marR="53942" marT="0" marB="0"/>
                </a:tc>
                <a:tc hMerge="1">
                  <a:txBody>
                    <a:bodyPr/>
                    <a:lstStyle/>
                    <a:p>
                      <a:endParaRPr lang="en-IE"/>
                    </a:p>
                  </a:txBody>
                  <a:tcPr/>
                </a:tc>
                <a:tc>
                  <a:txBody>
                    <a:bodyPr/>
                    <a:lstStyle/>
                    <a:p>
                      <a:pPr>
                        <a:spcAft>
                          <a:spcPts val="0"/>
                        </a:spcAft>
                      </a:pPr>
                      <a:r>
                        <a:rPr lang="en-IE" sz="1400" dirty="0">
                          <a:effectLst/>
                          <a:latin typeface="Arial" panose="020B0604020202020204" pitchFamily="34" charset="0"/>
                          <a:cs typeface="Arial" panose="020B0604020202020204" pitchFamily="34" charset="0"/>
                        </a:rPr>
                        <a:t>Planned Actions</a:t>
                      </a:r>
                      <a:endParaRPr lang="en-IE" sz="1400" dirty="0">
                        <a:effectLst/>
                        <a:latin typeface="Arial" panose="020B0604020202020204" pitchFamily="34" charset="0"/>
                        <a:ea typeface="Calibri" panose="020F0502020204030204" pitchFamily="34" charset="0"/>
                        <a:cs typeface="Arial" panose="020B0604020202020204" pitchFamily="34" charset="0"/>
                      </a:endParaRPr>
                    </a:p>
                  </a:txBody>
                  <a:tcPr marL="53942" marR="53942" marT="0" marB="0"/>
                </a:tc>
                <a:extLst>
                  <a:ext uri="{0D108BD9-81ED-4DB2-BD59-A6C34878D82A}">
                    <a16:rowId xmlns:a16="http://schemas.microsoft.com/office/drawing/2014/main" val="1937539506"/>
                  </a:ext>
                </a:extLst>
              </a:tr>
              <a:tr h="154599">
                <a:tc>
                  <a:txBody>
                    <a:bodyPr/>
                    <a:lstStyle/>
                    <a:p>
                      <a:pPr>
                        <a:spcAft>
                          <a:spcPts val="0"/>
                        </a:spcAft>
                      </a:pPr>
                      <a:r>
                        <a:rPr lang="en-IE" sz="900" dirty="0">
                          <a:effectLst/>
                        </a:rPr>
                        <a:t> </a:t>
                      </a:r>
                      <a:endParaRPr lang="en-IE"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3942" marR="53942" marT="0" marB="0"/>
                </a:tc>
                <a:tc gridSpan="2">
                  <a:txBody>
                    <a:bodyPr/>
                    <a:lstStyle/>
                    <a:p>
                      <a:pPr>
                        <a:spcAft>
                          <a:spcPts val="0"/>
                        </a:spcAft>
                      </a:pPr>
                      <a:r>
                        <a:rPr lang="en-IE" sz="800" dirty="0">
                          <a:effectLst/>
                        </a:rPr>
                        <a:t> </a:t>
                      </a:r>
                      <a:endParaRPr lang="en-IE"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3942" marR="53942" marT="0" marB="0"/>
                </a:tc>
                <a:tc hMerge="1">
                  <a:txBody>
                    <a:bodyPr/>
                    <a:lstStyle/>
                    <a:p>
                      <a:endParaRPr lang="en-IE"/>
                    </a:p>
                  </a:txBody>
                  <a:tcPr/>
                </a:tc>
                <a:extLst>
                  <a:ext uri="{0D108BD9-81ED-4DB2-BD59-A6C34878D82A}">
                    <a16:rowId xmlns:a16="http://schemas.microsoft.com/office/drawing/2014/main" val="322772556"/>
                  </a:ext>
                </a:extLst>
              </a:tr>
              <a:tr h="2354810">
                <a:tc>
                  <a:txBody>
                    <a:bodyPr/>
                    <a:lstStyle/>
                    <a:p>
                      <a:pPr>
                        <a:spcAft>
                          <a:spcPts val="0"/>
                        </a:spcAft>
                      </a:pPr>
                      <a:r>
                        <a:rPr lang="en-GB" sz="1100" dirty="0">
                          <a:effectLst/>
                        </a:rPr>
                        <a:t>Provide opportunities for</a:t>
                      </a:r>
                      <a:endParaRPr lang="en-IE" sz="1100" dirty="0">
                        <a:effectLst/>
                      </a:endParaRPr>
                    </a:p>
                    <a:p>
                      <a:pPr>
                        <a:spcAft>
                          <a:spcPts val="0"/>
                        </a:spcAft>
                      </a:pPr>
                      <a:r>
                        <a:rPr lang="en-GB" sz="1100" dirty="0">
                          <a:effectLst/>
                        </a:rPr>
                        <a:t>children and young people to explore their creative potential and expand their experience of the arts</a:t>
                      </a:r>
                      <a:endParaRPr lang="en-IE"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53942" marR="53942" marT="0" marB="0"/>
                </a:tc>
                <a:tc gridSpan="2">
                  <a:txBody>
                    <a:bodyPr/>
                    <a:lstStyle/>
                    <a:p>
                      <a:pPr marL="171450" indent="-171450">
                        <a:spcAft>
                          <a:spcPts val="0"/>
                        </a:spcAft>
                        <a:buFont typeface="Arial" panose="020B0604020202020204" pitchFamily="34" charset="0"/>
                        <a:buChar char="•"/>
                      </a:pPr>
                      <a:r>
                        <a:rPr lang="en-IE" sz="1200" dirty="0">
                          <a:effectLst/>
                        </a:rPr>
                        <a:t>Invest in the post of children and youth arts co-ordinator  to oversee and build on the county inclusive youth arts programme</a:t>
                      </a:r>
                      <a:br>
                        <a:rPr lang="en-IE" sz="1200" dirty="0">
                          <a:effectLst/>
                        </a:rPr>
                      </a:br>
                      <a:endParaRPr lang="en-IE" sz="1200" dirty="0">
                        <a:effectLst/>
                      </a:endParaRPr>
                    </a:p>
                    <a:p>
                      <a:pPr marL="171450" indent="-171450">
                        <a:spcAft>
                          <a:spcPts val="0"/>
                        </a:spcAft>
                        <a:buFont typeface="Arial" panose="020B0604020202020204" pitchFamily="34" charset="0"/>
                        <a:buChar char="•"/>
                      </a:pPr>
                      <a:r>
                        <a:rPr lang="en-GB" sz="1200" dirty="0">
                          <a:effectLst/>
                        </a:rPr>
                        <a:t>Encourage the voice of young people in cultural planning, recognising their role as cultural initiators, participants and audiences</a:t>
                      </a:r>
                      <a:br>
                        <a:rPr lang="en-GB" sz="1200" dirty="0">
                          <a:effectLst/>
                        </a:rPr>
                      </a:br>
                      <a:endParaRPr lang="en-IE" sz="1200" dirty="0">
                        <a:effectLst/>
                      </a:endParaRPr>
                    </a:p>
                    <a:p>
                      <a:pPr marL="171450" indent="-171450">
                        <a:spcAft>
                          <a:spcPts val="0"/>
                        </a:spcAft>
                        <a:buFont typeface="Arial" panose="020B0604020202020204" pitchFamily="34" charset="0"/>
                        <a:buChar char="•"/>
                      </a:pPr>
                      <a:r>
                        <a:rPr lang="en-IE" sz="1200" dirty="0">
                          <a:effectLst/>
                        </a:rPr>
                        <a:t>Raise awareness of specific artform progression routes for  training and career development, such as: Tallaght Community Arts /NCAD  Creative Campus (visual arts); Civic Theatre’s Tenderfoot in association with Giant Wolf  Theatre (theatre); and, Music Generation South Dublin-Alternative Entertainments-Contact Studio </a:t>
                      </a:r>
                      <a:r>
                        <a:rPr lang="en-IE" sz="1200" dirty="0" err="1">
                          <a:effectLst/>
                        </a:rPr>
                        <a:t>Subsounds</a:t>
                      </a:r>
                      <a:r>
                        <a:rPr lang="en-IE" sz="1200" dirty="0">
                          <a:effectLst/>
                        </a:rPr>
                        <a:t> (music); and, Tallaght Young Filmmakers/IADT (film)</a:t>
                      </a:r>
                      <a:br>
                        <a:rPr lang="en-IE" sz="1200" dirty="0">
                          <a:effectLst/>
                        </a:rPr>
                      </a:br>
                      <a:endParaRPr lang="en-IE" sz="1200" dirty="0">
                        <a:effectLst/>
                      </a:endParaRPr>
                    </a:p>
                    <a:p>
                      <a:pPr marL="171450" indent="-171450">
                        <a:spcAft>
                          <a:spcPts val="0"/>
                        </a:spcAft>
                        <a:buFont typeface="Arial" panose="020B0604020202020204" pitchFamily="34" charset="0"/>
                        <a:buChar char="•"/>
                      </a:pPr>
                      <a:r>
                        <a:rPr lang="en-IE" sz="1200" dirty="0">
                          <a:effectLst/>
                        </a:rPr>
                        <a:t>Consider the findings of the SDCC Children’s and Early Years Arts Strategy (2020-2025), consulting relevant service providers on its implementation.</a:t>
                      </a:r>
                      <a:br>
                        <a:rPr lang="en-IE" sz="1200" dirty="0">
                          <a:effectLst/>
                        </a:rPr>
                      </a:br>
                      <a:endParaRPr lang="en-IE"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53942" marR="53942" marT="0" marB="0"/>
                </a:tc>
                <a:tc hMerge="1">
                  <a:txBody>
                    <a:bodyPr/>
                    <a:lstStyle/>
                    <a:p>
                      <a:endParaRPr lang="en-IE"/>
                    </a:p>
                  </a:txBody>
                  <a:tcPr/>
                </a:tc>
                <a:extLst>
                  <a:ext uri="{0D108BD9-81ED-4DB2-BD59-A6C34878D82A}">
                    <a16:rowId xmlns:a16="http://schemas.microsoft.com/office/drawing/2014/main" val="917086600"/>
                  </a:ext>
                </a:extLst>
              </a:tr>
              <a:tr h="1177405">
                <a:tc>
                  <a:txBody>
                    <a:bodyPr/>
                    <a:lstStyle/>
                    <a:p>
                      <a:pPr>
                        <a:spcAft>
                          <a:spcPts val="0"/>
                        </a:spcAft>
                      </a:pPr>
                      <a:r>
                        <a:rPr lang="en-IE" sz="1100" dirty="0">
                          <a:effectLst/>
                        </a:rPr>
                        <a:t>Ensure that the county arts service is accessible  and inclusive to people of all abilities and diversity</a:t>
                      </a:r>
                      <a:endParaRPr lang="en-IE"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53942" marR="53942" marT="0" marB="0"/>
                </a:tc>
                <a:tc gridSpan="2">
                  <a:txBody>
                    <a:bodyPr/>
                    <a:lstStyle/>
                    <a:p>
                      <a:pPr marL="171450" indent="-171450">
                        <a:spcAft>
                          <a:spcPts val="0"/>
                        </a:spcAft>
                        <a:buFont typeface="Arial" panose="020B0604020202020204" pitchFamily="34" charset="0"/>
                        <a:buChar char="•"/>
                      </a:pPr>
                      <a:endParaRPr lang="en-GB" sz="1200" dirty="0">
                        <a:effectLst/>
                      </a:endParaRPr>
                    </a:p>
                    <a:p>
                      <a:pPr marL="171450" indent="-171450">
                        <a:spcAft>
                          <a:spcPts val="0"/>
                        </a:spcAft>
                        <a:buFont typeface="Arial" panose="020B0604020202020204" pitchFamily="34" charset="0"/>
                        <a:buChar char="•"/>
                      </a:pPr>
                      <a:r>
                        <a:rPr lang="en-GB" sz="1200" dirty="0">
                          <a:effectLst/>
                        </a:rPr>
                        <a:t>Forge new partnerships and engage with local arts providers in facilitating disabled people’s creativity, participation and access to the arts</a:t>
                      </a:r>
                      <a:endParaRPr lang="en-IE" sz="1200" dirty="0">
                        <a:effectLst/>
                      </a:endParaRPr>
                    </a:p>
                    <a:p>
                      <a:pPr marL="171450" indent="-171450">
                        <a:spcAft>
                          <a:spcPts val="0"/>
                        </a:spcAft>
                        <a:buFont typeface="Arial" panose="020B0604020202020204" pitchFamily="34" charset="0"/>
                        <a:buChar char="•"/>
                      </a:pPr>
                      <a:r>
                        <a:rPr lang="en-IE" sz="1200" dirty="0">
                          <a:effectLst/>
                        </a:rPr>
                        <a:t>Engage key service providers: in arts, health and wellbeing, to assist in the delivery of quality arts engagement initiatives for older people, and in response to mental health and wellbeing</a:t>
                      </a:r>
                    </a:p>
                    <a:p>
                      <a:pPr marL="171450" indent="-171450">
                        <a:spcAft>
                          <a:spcPts val="0"/>
                        </a:spcAft>
                        <a:buFont typeface="Arial" panose="020B0604020202020204" pitchFamily="34" charset="0"/>
                        <a:buChar char="•"/>
                      </a:pPr>
                      <a:r>
                        <a:rPr lang="en-IE" sz="1200" dirty="0">
                          <a:effectLst/>
                        </a:rPr>
                        <a:t>Progress the  implementation of the recommendations of </a:t>
                      </a:r>
                      <a:r>
                        <a:rPr lang="en-GB" sz="1200" dirty="0">
                          <a:effectLst/>
                        </a:rPr>
                        <a:t>Transcultural Research in South Dublin County 2017/18.</a:t>
                      </a:r>
                    </a:p>
                    <a:p>
                      <a:pPr>
                        <a:spcAft>
                          <a:spcPts val="0"/>
                        </a:spcAft>
                      </a:pPr>
                      <a:endParaRPr lang="en-IE"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53942" marR="53942" marT="0" marB="0"/>
                </a:tc>
                <a:tc hMerge="1">
                  <a:txBody>
                    <a:bodyPr/>
                    <a:lstStyle/>
                    <a:p>
                      <a:endParaRPr lang="en-IE"/>
                    </a:p>
                  </a:txBody>
                  <a:tcPr/>
                </a:tc>
                <a:extLst>
                  <a:ext uri="{0D108BD9-81ED-4DB2-BD59-A6C34878D82A}">
                    <a16:rowId xmlns:a16="http://schemas.microsoft.com/office/drawing/2014/main" val="179086932"/>
                  </a:ext>
                </a:extLst>
              </a:tr>
              <a:tr h="2099514">
                <a:tc>
                  <a:txBody>
                    <a:bodyPr/>
                    <a:lstStyle/>
                    <a:p>
                      <a:pPr>
                        <a:spcAft>
                          <a:spcPts val="0"/>
                        </a:spcAft>
                      </a:pPr>
                      <a:r>
                        <a:rPr lang="en-IE" sz="1200" dirty="0">
                          <a:effectLst/>
                        </a:rPr>
                        <a:t>Increase the level of capacity with greater balance of arts provision across the county</a:t>
                      </a:r>
                      <a:endParaRPr lang="en-IE"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53942" marR="53942" marT="0" marB="0"/>
                </a:tc>
                <a:tc gridSpan="2">
                  <a:txBody>
                    <a:bodyPr/>
                    <a:lstStyle/>
                    <a:p>
                      <a:pPr marL="171450" indent="-171450">
                        <a:spcAft>
                          <a:spcPts val="0"/>
                        </a:spcAft>
                        <a:buFont typeface="Arial" panose="020B0604020202020204" pitchFamily="34" charset="0"/>
                        <a:buChar char="•"/>
                      </a:pPr>
                      <a:endParaRPr lang="en-IE" sz="1200" dirty="0">
                        <a:effectLst/>
                      </a:endParaRPr>
                    </a:p>
                    <a:p>
                      <a:pPr marL="171450" indent="-171450">
                        <a:spcAft>
                          <a:spcPts val="0"/>
                        </a:spcAft>
                        <a:buFont typeface="Arial" panose="020B0604020202020204" pitchFamily="34" charset="0"/>
                        <a:buChar char="•"/>
                      </a:pPr>
                      <a:r>
                        <a:rPr lang="en-IE" sz="1200" dirty="0">
                          <a:effectLst/>
                        </a:rPr>
                        <a:t>Review and assess the range and geographic scope of Council-supported arts initiatives within the county</a:t>
                      </a:r>
                    </a:p>
                    <a:p>
                      <a:pPr marL="171450" indent="-171450">
                        <a:spcAft>
                          <a:spcPts val="0"/>
                        </a:spcAft>
                        <a:buFont typeface="Arial" panose="020B0604020202020204" pitchFamily="34" charset="0"/>
                        <a:buChar char="•"/>
                      </a:pPr>
                      <a:r>
                        <a:rPr lang="en-IE" sz="1200" dirty="0">
                          <a:effectLst/>
                        </a:rPr>
                        <a:t> Build capacity and increase access through: the Public Art programme; artist residencies; Music Generation South Dublin programme; Creative Ireland initiatives; and, in collaboration with arts providers; education and community groups, in conjunction with the Public Participation Network (PPN) </a:t>
                      </a:r>
                    </a:p>
                    <a:p>
                      <a:pPr marL="171450" indent="-171450">
                        <a:spcAft>
                          <a:spcPts val="0"/>
                        </a:spcAft>
                        <a:buFont typeface="Arial" panose="020B0604020202020204" pitchFamily="34" charset="0"/>
                        <a:buChar char="•"/>
                      </a:pPr>
                      <a:r>
                        <a:rPr lang="en-IE" sz="1200" dirty="0">
                          <a:effectLst/>
                        </a:rPr>
                        <a:t>Undertake targeted promotion of the Artist Resilience Bursary Award in each electoral area</a:t>
                      </a:r>
                    </a:p>
                    <a:p>
                      <a:pPr marL="171450" indent="-171450">
                        <a:spcAft>
                          <a:spcPts val="0"/>
                        </a:spcAft>
                        <a:buFont typeface="Arial" panose="020B0604020202020204" pitchFamily="34" charset="0"/>
                        <a:buChar char="•"/>
                      </a:pPr>
                      <a:r>
                        <a:rPr lang="en-IE" sz="1200" dirty="0">
                          <a:effectLst/>
                        </a:rPr>
                        <a:t>Avail of the opportunities that Council approved planning for greater cross-county public transport links offers for enhancing interconnections between arts providers and participants, and for growing new audiences for the arts.</a:t>
                      </a:r>
                    </a:p>
                  </a:txBody>
                  <a:tcPr marL="53942" marR="53942" marT="0" marB="0"/>
                </a:tc>
                <a:tc hMerge="1">
                  <a:txBody>
                    <a:bodyPr/>
                    <a:lstStyle/>
                    <a:p>
                      <a:endParaRPr lang="en-IE"/>
                    </a:p>
                  </a:txBody>
                  <a:tcPr/>
                </a:tc>
                <a:extLst>
                  <a:ext uri="{0D108BD9-81ED-4DB2-BD59-A6C34878D82A}">
                    <a16:rowId xmlns:a16="http://schemas.microsoft.com/office/drawing/2014/main" val="1753321269"/>
                  </a:ext>
                </a:extLst>
              </a:tr>
            </a:tbl>
          </a:graphicData>
        </a:graphic>
      </p:graphicFrame>
      <p:sp>
        <p:nvSpPr>
          <p:cNvPr id="2" name="TextBox 1">
            <a:extLst>
              <a:ext uri="{FF2B5EF4-FFF2-40B4-BE49-F238E27FC236}">
                <a16:creationId xmlns:a16="http://schemas.microsoft.com/office/drawing/2014/main" id="{C3248007-A95D-4EEC-BEED-668A00CFC4D3}"/>
              </a:ext>
            </a:extLst>
          </p:cNvPr>
          <p:cNvSpPr txBox="1"/>
          <p:nvPr/>
        </p:nvSpPr>
        <p:spPr>
          <a:xfrm rot="5400000" flipH="1" flipV="1">
            <a:off x="-2212889" y="3585649"/>
            <a:ext cx="5184770" cy="369332"/>
          </a:xfrm>
          <a:prstGeom prst="rect">
            <a:avLst/>
          </a:prstGeom>
          <a:noFill/>
        </p:spPr>
        <p:txBody>
          <a:bodyPr wrap="square" rtlCol="0">
            <a:spAutoFit/>
          </a:bodyPr>
          <a:lstStyle/>
          <a:p>
            <a:r>
              <a:rPr lang="en-GB" dirty="0"/>
              <a:t>Priority 1 </a:t>
            </a:r>
            <a:r>
              <a:rPr lang="en-IE" sz="1800" dirty="0">
                <a:effectLst/>
                <a:latin typeface="Eurostile"/>
                <a:ea typeface="Calibri" panose="020F0502020204030204" pitchFamily="34" charset="0"/>
                <a:cs typeface="Times New Roman" panose="02020603050405020304" pitchFamily="18" charset="0"/>
              </a:rPr>
              <a:t>Striving for] Equity of access and opportunity</a:t>
            </a:r>
            <a:endParaRPr lang="en-IE" dirty="0"/>
          </a:p>
        </p:txBody>
      </p:sp>
    </p:spTree>
    <p:extLst>
      <p:ext uri="{BB962C8B-B14F-4D97-AF65-F5344CB8AC3E}">
        <p14:creationId xmlns:p14="http://schemas.microsoft.com/office/powerpoint/2010/main" val="223051363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D99BFBC-D160-468C-BAF2-103DABE2261E}"/>
              </a:ext>
            </a:extLst>
          </p:cNvPr>
          <p:cNvSpPr>
            <a:spLocks noGrp="1"/>
          </p:cNvSpPr>
          <p:nvPr>
            <p:ph idx="1"/>
          </p:nvPr>
        </p:nvSpPr>
        <p:spPr>
          <a:xfrm>
            <a:off x="684212" y="638176"/>
            <a:ext cx="10307638" cy="4781550"/>
          </a:xfrm>
        </p:spPr>
        <p:txBody>
          <a:bodyPr>
            <a:normAutofit fontScale="62500" lnSpcReduction="20000"/>
          </a:bodyPr>
          <a:lstStyle/>
          <a:p>
            <a:pPr marL="0" indent="0">
              <a:spcAft>
                <a:spcPts val="0"/>
              </a:spcAft>
              <a:buNone/>
            </a:pPr>
            <a:r>
              <a:rPr lang="en-IE" sz="2100" b="1" dirty="0">
                <a:effectLst/>
                <a:ea typeface="Calibri" panose="020F0502020204030204" pitchFamily="34" charset="0"/>
                <a:cs typeface="Arial" panose="020B0604020202020204" pitchFamily="34" charset="0"/>
              </a:rPr>
              <a:t>Anticipated outcomes</a:t>
            </a:r>
            <a:endParaRPr lang="en-IE" sz="2100" dirty="0">
              <a:effectLst/>
              <a:ea typeface="Calibri" panose="020F0502020204030204" pitchFamily="34" charset="0"/>
              <a:cs typeface="Arial" panose="020B0604020202020204" pitchFamily="34" charset="0"/>
            </a:endParaRPr>
          </a:p>
          <a:p>
            <a:pPr marL="0" indent="0">
              <a:spcAft>
                <a:spcPts val="0"/>
              </a:spcAft>
              <a:buNone/>
            </a:pPr>
            <a:r>
              <a:rPr lang="en-IE" sz="1800" dirty="0">
                <a:effectLst/>
                <a:latin typeface="Eurostile"/>
                <a:ea typeface="Calibri" panose="020F0502020204030204" pitchFamily="34" charset="0"/>
                <a:cs typeface="Times New Roman" panose="02020603050405020304" pitchFamily="18" charset="0"/>
              </a:rPr>
              <a:t> </a:t>
            </a:r>
            <a:endParaRPr lang="en-IE" sz="1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spcAft>
                <a:spcPts val="0"/>
              </a:spcAft>
              <a:buNone/>
            </a:pPr>
            <a:r>
              <a:rPr lang="en-IE" sz="1800" u="sng" dirty="0">
                <a:effectLst/>
                <a:ea typeface="Calibri" panose="020F0502020204030204" pitchFamily="34" charset="0"/>
                <a:cs typeface="Times New Roman" panose="02020603050405020304" pitchFamily="18" charset="0"/>
              </a:rPr>
              <a:t>[Striving for] Equity of access and opportunity</a:t>
            </a:r>
          </a:p>
          <a:p>
            <a:pPr marL="457200">
              <a:spcAft>
                <a:spcPts val="0"/>
              </a:spcAft>
            </a:pPr>
            <a:r>
              <a:rPr lang="en-IE" sz="1800" dirty="0">
                <a:effectLst/>
                <a:latin typeface="Eurostile"/>
                <a:ea typeface="Calibri" panose="020F0502020204030204" pitchFamily="34" charset="0"/>
                <a:cs typeface="Times New Roman" panose="02020603050405020304" pitchFamily="18" charset="0"/>
              </a:rPr>
              <a:t> </a:t>
            </a:r>
            <a:endParaRPr lang="en-IE"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spcAft>
                <a:spcPts val="0"/>
              </a:spcAft>
              <a:buFont typeface="Symbol" panose="05050102010706020507" pitchFamily="18" charset="2"/>
              <a:buChar char=""/>
            </a:pPr>
            <a:r>
              <a:rPr lang="en-IE" sz="1800" dirty="0">
                <a:effectLst/>
                <a:ea typeface="Calibri" panose="020F0502020204030204" pitchFamily="34" charset="0"/>
                <a:cs typeface="Times New Roman" panose="02020603050405020304" pitchFamily="18" charset="0"/>
              </a:rPr>
              <a:t>We will have established a comprehensive early years, children and young people’s arts service co-ordinated by the County arts office, and sustained through the Council‘s strategic alliances and key partnerships</a:t>
            </a:r>
            <a:br>
              <a:rPr lang="en-IE" sz="1800" dirty="0">
                <a:effectLst/>
                <a:ea typeface="Calibri" panose="020F0502020204030204" pitchFamily="34" charset="0"/>
                <a:cs typeface="Times New Roman" panose="02020603050405020304" pitchFamily="18" charset="0"/>
              </a:rPr>
            </a:br>
            <a:endParaRPr lang="en-IE" sz="1800" dirty="0">
              <a:effectLst/>
              <a:ea typeface="Calibri" panose="020F0502020204030204" pitchFamily="34" charset="0"/>
              <a:cs typeface="Times New Roman" panose="02020603050405020304" pitchFamily="18" charset="0"/>
            </a:endParaRPr>
          </a:p>
          <a:p>
            <a:pPr marL="342900" lvl="0" indent="-342900">
              <a:spcAft>
                <a:spcPts val="0"/>
              </a:spcAft>
              <a:buFont typeface="Symbol" panose="05050102010706020507" pitchFamily="18" charset="2"/>
              <a:buChar char=""/>
            </a:pPr>
            <a:r>
              <a:rPr lang="en-IE" sz="1800" dirty="0">
                <a:effectLst/>
                <a:ea typeface="Calibri" panose="020F0502020204030204" pitchFamily="34" charset="0"/>
                <a:cs typeface="Times New Roman" panose="02020603050405020304" pitchFamily="18" charset="0"/>
              </a:rPr>
              <a:t>We will have increased active participation amongst young people and children, of all ages and abilities, to creatively explore and engage artistically in any art form, and, avail of progression training pathways</a:t>
            </a:r>
            <a:br>
              <a:rPr lang="en-IE" sz="1800" dirty="0">
                <a:effectLst/>
                <a:ea typeface="Calibri" panose="020F0502020204030204" pitchFamily="34" charset="0"/>
                <a:cs typeface="Times New Roman" panose="02020603050405020304" pitchFamily="18" charset="0"/>
              </a:rPr>
            </a:br>
            <a:endParaRPr lang="en-IE" sz="1800" dirty="0">
              <a:effectLst/>
              <a:ea typeface="Calibri" panose="020F0502020204030204" pitchFamily="34" charset="0"/>
              <a:cs typeface="Times New Roman" panose="02020603050405020304" pitchFamily="18" charset="0"/>
            </a:endParaRPr>
          </a:p>
          <a:p>
            <a:pPr marL="342900" lvl="0" indent="-342900">
              <a:spcAft>
                <a:spcPts val="0"/>
              </a:spcAft>
              <a:buFont typeface="Symbol" panose="05050102010706020507" pitchFamily="18" charset="2"/>
              <a:buChar char=""/>
            </a:pPr>
            <a:r>
              <a:rPr lang="en-IE" sz="1800" dirty="0">
                <a:effectLst/>
                <a:ea typeface="Calibri" panose="020F0502020204030204" pitchFamily="34" charset="0"/>
                <a:cs typeface="Times New Roman" panose="02020603050405020304" pitchFamily="18" charset="0"/>
              </a:rPr>
              <a:t>We will have further developed arts and cultural initiatives that respond to the needs of young people through the NOISE Dublin Youth Arts programmes</a:t>
            </a:r>
            <a:br>
              <a:rPr lang="en-IE" sz="1800" dirty="0">
                <a:effectLst/>
                <a:ea typeface="Calibri" panose="020F0502020204030204" pitchFamily="34" charset="0"/>
                <a:cs typeface="Times New Roman" panose="02020603050405020304" pitchFamily="18" charset="0"/>
              </a:rPr>
            </a:br>
            <a:endParaRPr lang="en-IE" sz="1800" dirty="0">
              <a:effectLst/>
              <a:ea typeface="Calibri" panose="020F0502020204030204" pitchFamily="34" charset="0"/>
              <a:cs typeface="Times New Roman" panose="02020603050405020304" pitchFamily="18" charset="0"/>
            </a:endParaRPr>
          </a:p>
          <a:p>
            <a:pPr marL="342900" lvl="0" indent="-342900">
              <a:spcAft>
                <a:spcPts val="0"/>
              </a:spcAft>
              <a:buFont typeface="Symbol" panose="05050102010706020507" pitchFamily="18" charset="2"/>
              <a:buChar char=""/>
            </a:pPr>
            <a:r>
              <a:rPr lang="en-IE" sz="1800" dirty="0">
                <a:effectLst/>
                <a:ea typeface="Calibri" panose="020F0502020204030204" pitchFamily="34" charset="0"/>
                <a:cs typeface="Times New Roman" panose="02020603050405020304" pitchFamily="18" charset="0"/>
              </a:rPr>
              <a:t>We will see an increase in opportunities for children from 0-6years and from 7-12 years to participate in the arts.</a:t>
            </a:r>
            <a:br>
              <a:rPr lang="en-IE" sz="1800" dirty="0">
                <a:effectLst/>
                <a:ea typeface="Calibri" panose="020F0502020204030204" pitchFamily="34" charset="0"/>
                <a:cs typeface="Times New Roman" panose="02020603050405020304" pitchFamily="18" charset="0"/>
              </a:rPr>
            </a:br>
            <a:endParaRPr lang="en-IE" sz="1800" dirty="0">
              <a:effectLst/>
              <a:ea typeface="Calibri" panose="020F0502020204030204" pitchFamily="34" charset="0"/>
              <a:cs typeface="Times New Roman" panose="02020603050405020304" pitchFamily="18" charset="0"/>
            </a:endParaRPr>
          </a:p>
          <a:p>
            <a:pPr marL="342900" lvl="0" indent="-342900">
              <a:spcAft>
                <a:spcPts val="0"/>
              </a:spcAft>
              <a:buFont typeface="Symbol" panose="05050102010706020507" pitchFamily="18" charset="2"/>
              <a:buChar char=""/>
            </a:pPr>
            <a:r>
              <a:rPr lang="en-IE" sz="1800" dirty="0">
                <a:effectLst/>
                <a:ea typeface="Calibri" panose="020F0502020204030204" pitchFamily="34" charset="0"/>
                <a:cs typeface="Times New Roman" panose="02020603050405020304" pitchFamily="18" charset="0"/>
              </a:rPr>
              <a:t>We will see a greater uptake on the range of art bursaries available for young people</a:t>
            </a:r>
            <a:br>
              <a:rPr lang="en-IE" sz="1800" dirty="0">
                <a:effectLst/>
                <a:ea typeface="Calibri" panose="020F0502020204030204" pitchFamily="34" charset="0"/>
                <a:cs typeface="Times New Roman" panose="02020603050405020304" pitchFamily="18" charset="0"/>
              </a:rPr>
            </a:br>
            <a:endParaRPr lang="en-IE" sz="1800" dirty="0">
              <a:effectLst/>
              <a:ea typeface="Calibri" panose="020F0502020204030204" pitchFamily="34" charset="0"/>
              <a:cs typeface="Times New Roman" panose="02020603050405020304" pitchFamily="18" charset="0"/>
            </a:endParaRPr>
          </a:p>
          <a:p>
            <a:pPr marL="342900" lvl="0" indent="-342900">
              <a:spcAft>
                <a:spcPts val="0"/>
              </a:spcAft>
              <a:buFont typeface="Symbol" panose="05050102010706020507" pitchFamily="18" charset="2"/>
              <a:buChar char=""/>
            </a:pPr>
            <a:r>
              <a:rPr lang="en-IE" sz="1800" dirty="0">
                <a:effectLst/>
                <a:ea typeface="Calibri" panose="020F0502020204030204" pitchFamily="34" charset="0"/>
                <a:cs typeface="Times New Roman" panose="02020603050405020304" pitchFamily="18" charset="0"/>
              </a:rPr>
              <a:t>We will see enhanced capacity building, access and engagement for people of all abilities, ages and backgrounds, having liaised closely with the South Dublin Council Inclusion and Diversity Coordinator, the Public Participation Network and other key partners</a:t>
            </a:r>
            <a:br>
              <a:rPr lang="en-IE" sz="1800" dirty="0">
                <a:effectLst/>
                <a:ea typeface="Calibri" panose="020F0502020204030204" pitchFamily="34" charset="0"/>
                <a:cs typeface="Times New Roman" panose="02020603050405020304" pitchFamily="18" charset="0"/>
              </a:rPr>
            </a:br>
            <a:endParaRPr lang="en-IE" sz="1800" dirty="0">
              <a:effectLst/>
              <a:ea typeface="Calibri" panose="020F0502020204030204" pitchFamily="34" charset="0"/>
              <a:cs typeface="Times New Roman" panose="02020603050405020304" pitchFamily="18" charset="0"/>
            </a:endParaRPr>
          </a:p>
          <a:p>
            <a:pPr marL="342900" lvl="0" indent="-342900">
              <a:spcAft>
                <a:spcPts val="0"/>
              </a:spcAft>
              <a:buFont typeface="Symbol" panose="05050102010706020507" pitchFamily="18" charset="2"/>
              <a:buChar char=""/>
            </a:pPr>
            <a:r>
              <a:rPr lang="en-IE" sz="1800" dirty="0">
                <a:effectLst/>
                <a:ea typeface="Calibri" panose="020F0502020204030204" pitchFamily="34" charset="0"/>
                <a:cs typeface="Times New Roman" panose="02020603050405020304" pitchFamily="18" charset="0"/>
              </a:rPr>
              <a:t>We will have established  a clear vision and strategy for progressing the South Dublin Cultural Quarter, following the outcomes of a specialist report in assessing the feasibility and development of the Quarter to become a significant civic and cultural resource</a:t>
            </a:r>
            <a:br>
              <a:rPr lang="en-IE" sz="1800" dirty="0">
                <a:effectLst/>
                <a:ea typeface="Calibri" panose="020F0502020204030204" pitchFamily="34" charset="0"/>
                <a:cs typeface="Times New Roman" panose="02020603050405020304" pitchFamily="18" charset="0"/>
              </a:rPr>
            </a:br>
            <a:endParaRPr lang="en-IE" sz="1800" dirty="0">
              <a:effectLst/>
              <a:ea typeface="Calibri" panose="020F0502020204030204" pitchFamily="34" charset="0"/>
              <a:cs typeface="Times New Roman" panose="02020603050405020304" pitchFamily="18" charset="0"/>
            </a:endParaRPr>
          </a:p>
          <a:p>
            <a:pPr marL="342900" lvl="0" indent="-342900">
              <a:spcAft>
                <a:spcPts val="0"/>
              </a:spcAft>
              <a:buFont typeface="Symbol" panose="05050102010706020507" pitchFamily="18" charset="2"/>
              <a:buChar char=""/>
            </a:pPr>
            <a:r>
              <a:rPr lang="en-IE" sz="1800" dirty="0">
                <a:effectLst/>
                <a:ea typeface="Calibri" panose="020F0502020204030204" pitchFamily="34" charset="0"/>
                <a:cs typeface="Times New Roman" panose="02020603050405020304" pitchFamily="18" charset="0"/>
              </a:rPr>
              <a:t>We will be better informed on developing community arts hubs, as local access points for the arts and culture, having piloted and evaluated a performing arts hub in north Clondalkin, partnering with the library service, Music Generation SD and the NOISE Dublin Youth Arts programmes.</a:t>
            </a:r>
          </a:p>
        </p:txBody>
      </p:sp>
    </p:spTree>
    <p:extLst>
      <p:ext uri="{BB962C8B-B14F-4D97-AF65-F5344CB8AC3E}">
        <p14:creationId xmlns:p14="http://schemas.microsoft.com/office/powerpoint/2010/main" val="260958401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3E95C0"/>
        </a:solidFill>
        <a:effectLst/>
      </p:bgPr>
    </p:bg>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E071AE0C-55F8-494C-BA64-F7091AB6A751}"/>
              </a:ext>
            </a:extLst>
          </p:cNvPr>
          <p:cNvSpPr>
            <a:spLocks noGrp="1"/>
          </p:cNvSpPr>
          <p:nvPr>
            <p:ph type="subTitle" idx="1"/>
          </p:nvPr>
        </p:nvSpPr>
        <p:spPr>
          <a:xfrm>
            <a:off x="838199" y="160848"/>
            <a:ext cx="10515599" cy="420624"/>
          </a:xfrm>
        </p:spPr>
        <p:txBody>
          <a:bodyPr>
            <a:normAutofit/>
          </a:bodyPr>
          <a:lstStyle/>
          <a:p>
            <a:pPr marL="0" algn="l" rtl="0" eaLnBrk="1" fontAlgn="t" latinLnBrk="0" hangingPunct="1">
              <a:spcBef>
                <a:spcPts val="0"/>
              </a:spcBef>
              <a:spcAft>
                <a:spcPts val="0"/>
              </a:spcAft>
            </a:pPr>
            <a:r>
              <a:rPr lang="en-IE" sz="1800" b="1" i="0" u="none" strike="noStrike" kern="1200" dirty="0">
                <a:effectLst/>
                <a:latin typeface="Arial" panose="020B0604020202020204" pitchFamily="34" charset="0"/>
                <a:cs typeface="Arial" panose="020B0604020202020204" pitchFamily="34" charset="0"/>
              </a:rPr>
              <a:t>Key Objectives		Planned Actions</a:t>
            </a:r>
            <a:endParaRPr lang="en-IE" sz="1800" b="0" i="0" u="none" strike="noStrike" dirty="0">
              <a:effectLst/>
              <a:latin typeface="Arial" panose="020B0604020202020204" pitchFamily="34" charset="0"/>
            </a:endParaRPr>
          </a:p>
          <a:p>
            <a:pPr algn="l"/>
            <a:endParaRPr lang="en-IE" dirty="0"/>
          </a:p>
        </p:txBody>
      </p:sp>
      <p:graphicFrame>
        <p:nvGraphicFramePr>
          <p:cNvPr id="4" name="Table 3">
            <a:extLst>
              <a:ext uri="{FF2B5EF4-FFF2-40B4-BE49-F238E27FC236}">
                <a16:creationId xmlns:a16="http://schemas.microsoft.com/office/drawing/2014/main" id="{E33174D4-F55B-4DE1-851B-46D987D2FFF3}"/>
              </a:ext>
            </a:extLst>
          </p:cNvPr>
          <p:cNvGraphicFramePr>
            <a:graphicFrameLocks noGrp="1"/>
          </p:cNvGraphicFramePr>
          <p:nvPr>
            <p:extLst>
              <p:ext uri="{D42A27DB-BD31-4B8C-83A1-F6EECF244321}">
                <p14:modId xmlns:p14="http://schemas.microsoft.com/office/powerpoint/2010/main" val="3233887843"/>
              </p:ext>
            </p:extLst>
          </p:nvPr>
        </p:nvGraphicFramePr>
        <p:xfrm>
          <a:off x="838199" y="581472"/>
          <a:ext cx="11009376" cy="6019099"/>
        </p:xfrm>
        <a:graphic>
          <a:graphicData uri="http://schemas.openxmlformats.org/drawingml/2006/table">
            <a:tbl>
              <a:tblPr firstRow="1" firstCol="1" bandRow="1">
                <a:tableStyleId>{5C22544A-7EE6-4342-B048-85BDC9FD1C3A}</a:tableStyleId>
              </a:tblPr>
              <a:tblGrid>
                <a:gridCol w="2170803">
                  <a:extLst>
                    <a:ext uri="{9D8B030D-6E8A-4147-A177-3AD203B41FA5}">
                      <a16:colId xmlns:a16="http://schemas.microsoft.com/office/drawing/2014/main" val="4242837628"/>
                    </a:ext>
                  </a:extLst>
                </a:gridCol>
                <a:gridCol w="8838573">
                  <a:extLst>
                    <a:ext uri="{9D8B030D-6E8A-4147-A177-3AD203B41FA5}">
                      <a16:colId xmlns:a16="http://schemas.microsoft.com/office/drawing/2014/main" val="2721677281"/>
                    </a:ext>
                  </a:extLst>
                </a:gridCol>
              </a:tblGrid>
              <a:tr h="1776470">
                <a:tc>
                  <a:txBody>
                    <a:bodyPr/>
                    <a:lstStyle/>
                    <a:p>
                      <a:pPr>
                        <a:spcAft>
                          <a:spcPts val="0"/>
                        </a:spcAft>
                      </a:pPr>
                      <a:r>
                        <a:rPr lang="en-IE" sz="1200" dirty="0">
                          <a:effectLst/>
                        </a:rPr>
                        <a:t>Nurture and support artists pursue their artistic ambition, at every stage of their professional development </a:t>
                      </a:r>
                      <a:endParaRPr lang="en-IE"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39610" marR="39610" marT="0" marB="0"/>
                </a:tc>
                <a:tc>
                  <a:txBody>
                    <a:bodyPr/>
                    <a:lstStyle/>
                    <a:p>
                      <a:pPr>
                        <a:spcAft>
                          <a:spcPts val="0"/>
                        </a:spcAft>
                      </a:pPr>
                      <a:endParaRPr lang="en-IE" sz="1200" dirty="0">
                        <a:effectLst/>
                      </a:endParaRPr>
                    </a:p>
                    <a:p>
                      <a:pPr marL="171450" indent="-171450">
                        <a:spcAft>
                          <a:spcPts val="0"/>
                        </a:spcAft>
                        <a:buFont typeface="Arial" panose="020B0604020202020204" pitchFamily="34" charset="0"/>
                        <a:buChar char="•"/>
                      </a:pPr>
                      <a:r>
                        <a:rPr lang="en-IE" sz="1200" b="0" dirty="0">
                          <a:effectLst/>
                        </a:rPr>
                        <a:t>Review current support schemes to reflect artists’ evolving work practices and needs </a:t>
                      </a:r>
                    </a:p>
                    <a:p>
                      <a:pPr marL="171450" indent="-171450">
                        <a:spcAft>
                          <a:spcPts val="0"/>
                        </a:spcAft>
                        <a:buFont typeface="Arial" panose="020B0604020202020204" pitchFamily="34" charset="0"/>
                        <a:buChar char="•"/>
                      </a:pPr>
                      <a:r>
                        <a:rPr lang="en-IE" sz="1200" b="0" dirty="0">
                          <a:effectLst/>
                        </a:rPr>
                        <a:t>Encourage and support peer-to-peer artists’ networking, skills-sharing and mentoring initiatives, such as the arts café</a:t>
                      </a:r>
                      <a:br>
                        <a:rPr lang="en-IE" sz="1200" b="0" dirty="0">
                          <a:effectLst/>
                        </a:rPr>
                      </a:br>
                      <a:endParaRPr lang="en-IE" sz="1200" b="0" dirty="0">
                        <a:effectLst/>
                      </a:endParaRPr>
                    </a:p>
                    <a:p>
                      <a:pPr marL="171450" indent="-171450">
                        <a:spcAft>
                          <a:spcPts val="0"/>
                        </a:spcAft>
                        <a:buFont typeface="Arial" panose="020B0604020202020204" pitchFamily="34" charset="0"/>
                        <a:buChar char="•"/>
                      </a:pPr>
                      <a:r>
                        <a:rPr lang="en-IE" sz="1200" b="0" dirty="0">
                          <a:effectLst/>
                        </a:rPr>
                        <a:t>Continue to provide commissioning opportunities through the ongoing Public Art In Context 5 programme; fund the Artist Resilience Bursary Award; Individual Artist Bursary Awards and the Local Authority Arts Officer Association (LAAOA) Platform 31 national - county arts bursary award</a:t>
                      </a:r>
                      <a:br>
                        <a:rPr lang="en-IE" sz="1200" b="0" dirty="0">
                          <a:effectLst/>
                        </a:rPr>
                      </a:br>
                      <a:endParaRPr lang="en-IE" sz="1200" b="0" dirty="0">
                        <a:effectLst/>
                      </a:endParaRPr>
                    </a:p>
                    <a:p>
                      <a:pPr marL="171450" indent="-171450">
                        <a:spcAft>
                          <a:spcPts val="0"/>
                        </a:spcAft>
                        <a:buFont typeface="Arial" panose="020B0604020202020204" pitchFamily="34" charset="0"/>
                        <a:buChar char="•"/>
                      </a:pPr>
                      <a:r>
                        <a:rPr lang="en-IE" sz="1200" b="0" dirty="0">
                          <a:effectLst/>
                        </a:rPr>
                        <a:t>Advocate for and provide appropriate remuneration to artists/arts practitioners for their work</a:t>
                      </a:r>
                    </a:p>
                    <a:p>
                      <a:pPr>
                        <a:spcAft>
                          <a:spcPts val="0"/>
                        </a:spcAft>
                      </a:pPr>
                      <a:endParaRPr lang="en-IE"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39610" marR="39610" marT="0" marB="0"/>
                </a:tc>
                <a:extLst>
                  <a:ext uri="{0D108BD9-81ED-4DB2-BD59-A6C34878D82A}">
                    <a16:rowId xmlns:a16="http://schemas.microsoft.com/office/drawing/2014/main" val="785043349"/>
                  </a:ext>
                </a:extLst>
              </a:tr>
              <a:tr h="1722638">
                <a:tc>
                  <a:txBody>
                    <a:bodyPr/>
                    <a:lstStyle/>
                    <a:p>
                      <a:pPr>
                        <a:spcAft>
                          <a:spcPts val="0"/>
                        </a:spcAft>
                      </a:pPr>
                      <a:r>
                        <a:rPr lang="en-IE" sz="1200" dirty="0">
                          <a:effectLst/>
                        </a:rPr>
                        <a:t>Extend the reach, participation and appreciation of the arts </a:t>
                      </a:r>
                      <a:endParaRPr lang="en-IE"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39610" marR="39610" marT="0" marB="0"/>
                </a:tc>
                <a:tc>
                  <a:txBody>
                    <a:bodyPr/>
                    <a:lstStyle/>
                    <a:p>
                      <a:pPr>
                        <a:spcAft>
                          <a:spcPts val="0"/>
                        </a:spcAft>
                      </a:pPr>
                      <a:r>
                        <a:rPr lang="en-IE" sz="1200" dirty="0">
                          <a:effectLst/>
                        </a:rPr>
                        <a:t>• Maintain strong relationships with key county arts organisations, supporting their artistic remit; curating innovative arts programmes, attracting new audiences, and creatively engaging a diverse range of communities and individuals</a:t>
                      </a:r>
                    </a:p>
                    <a:p>
                      <a:pPr>
                        <a:spcAft>
                          <a:spcPts val="0"/>
                        </a:spcAft>
                      </a:pPr>
                      <a:r>
                        <a:rPr lang="en-IE" sz="1200" dirty="0">
                          <a:effectLst/>
                        </a:rPr>
                        <a:t> </a:t>
                      </a:r>
                    </a:p>
                    <a:p>
                      <a:pPr>
                        <a:spcAft>
                          <a:spcPts val="0"/>
                        </a:spcAft>
                      </a:pPr>
                      <a:r>
                        <a:rPr lang="en-IE" sz="1200" dirty="0">
                          <a:effectLst/>
                        </a:rPr>
                        <a:t>• Support arts festivals to engage new audiences, new communities and sectors (such as Mother Tongues, </a:t>
                      </a:r>
                      <a:r>
                        <a:rPr lang="en-IE" sz="1200" dirty="0" err="1">
                          <a:effectLst/>
                        </a:rPr>
                        <a:t>Ruaille</a:t>
                      </a:r>
                      <a:r>
                        <a:rPr lang="en-IE" sz="1200" dirty="0">
                          <a:effectLst/>
                        </a:rPr>
                        <a:t> </a:t>
                      </a:r>
                      <a:r>
                        <a:rPr lang="en-IE" sz="1200" dirty="0" err="1">
                          <a:effectLst/>
                        </a:rPr>
                        <a:t>Buaille</a:t>
                      </a:r>
                      <a:r>
                        <a:rPr lang="en-IE" sz="1200" dirty="0">
                          <a:effectLst/>
                        </a:rPr>
                        <a:t> </a:t>
                      </a:r>
                      <a:r>
                        <a:rPr lang="en-GB" sz="1200" dirty="0" err="1">
                          <a:effectLst/>
                        </a:rPr>
                        <a:t>Childrens</a:t>
                      </a:r>
                      <a:r>
                        <a:rPr lang="en-GB" sz="1200" dirty="0">
                          <a:effectLst/>
                        </a:rPr>
                        <a:t> Music Festival, Lucan and, the literary strands of Red Line Book Festival  - a platform for emerging writers and public engagement)</a:t>
                      </a:r>
                      <a:endParaRPr lang="en-IE" sz="1200" dirty="0">
                        <a:effectLst/>
                      </a:endParaRPr>
                    </a:p>
                    <a:p>
                      <a:pPr>
                        <a:spcAft>
                          <a:spcPts val="0"/>
                        </a:spcAft>
                      </a:pPr>
                      <a:r>
                        <a:rPr lang="en-IE" sz="1200" dirty="0">
                          <a:effectLst/>
                        </a:rPr>
                        <a:t> </a:t>
                      </a:r>
                    </a:p>
                    <a:p>
                      <a:pPr>
                        <a:spcAft>
                          <a:spcPts val="0"/>
                        </a:spcAft>
                      </a:pPr>
                      <a:r>
                        <a:rPr lang="en-IE" sz="1200" dirty="0">
                          <a:effectLst/>
                        </a:rPr>
                        <a:t>• Encourage the dissemination of locally created quality art to global audiences through digital presentation platforms such as Project Protean (Civic Theatre).</a:t>
                      </a:r>
                    </a:p>
                    <a:p>
                      <a:pPr>
                        <a:spcAft>
                          <a:spcPts val="0"/>
                        </a:spcAft>
                      </a:pPr>
                      <a:r>
                        <a:rPr lang="en-IE" sz="800" dirty="0">
                          <a:effectLst/>
                        </a:rPr>
                        <a:t> </a:t>
                      </a:r>
                      <a:endParaRPr lang="en-IE" sz="800" dirty="0">
                        <a:effectLst/>
                        <a:latin typeface="Calibri" panose="020F0502020204030204" pitchFamily="34" charset="0"/>
                        <a:ea typeface="Calibri" panose="020F0502020204030204" pitchFamily="34" charset="0"/>
                        <a:cs typeface="Times New Roman" panose="02020603050405020304" pitchFamily="18" charset="0"/>
                      </a:endParaRPr>
                    </a:p>
                  </a:txBody>
                  <a:tcPr marL="39610" marR="39610" marT="0" marB="0"/>
                </a:tc>
                <a:extLst>
                  <a:ext uri="{0D108BD9-81ED-4DB2-BD59-A6C34878D82A}">
                    <a16:rowId xmlns:a16="http://schemas.microsoft.com/office/drawing/2014/main" val="1654745029"/>
                  </a:ext>
                </a:extLst>
              </a:tr>
              <a:tr h="1130481">
                <a:tc>
                  <a:txBody>
                    <a:bodyPr/>
                    <a:lstStyle/>
                    <a:p>
                      <a:pPr>
                        <a:spcAft>
                          <a:spcPts val="0"/>
                        </a:spcAft>
                      </a:pPr>
                      <a:r>
                        <a:rPr lang="en-IE" sz="1200" dirty="0">
                          <a:effectLst/>
                        </a:rPr>
                        <a:t>Cultivate emerging arts practice and artform development</a:t>
                      </a:r>
                      <a:endParaRPr lang="en-IE"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39610" marR="39610" marT="0" marB="0">
                    <a:solidFill>
                      <a:schemeClr val="accent1">
                        <a:lumMod val="75000"/>
                      </a:schemeClr>
                    </a:solidFill>
                  </a:tcPr>
                </a:tc>
                <a:tc>
                  <a:txBody>
                    <a:bodyPr/>
                    <a:lstStyle/>
                    <a:p>
                      <a:pPr>
                        <a:spcAft>
                          <a:spcPts val="0"/>
                        </a:spcAft>
                      </a:pPr>
                      <a:r>
                        <a:rPr lang="en-IE" sz="1200" dirty="0">
                          <a:solidFill>
                            <a:schemeClr val="tx1"/>
                          </a:solidFill>
                          <a:effectLst/>
                        </a:rPr>
                        <a:t>• Sustain and build on mentored programmes and cross-project collaborations for young artists such as Noise (Emergence, Flicks and Sounds); the Ready Steady Show (Civic) and </a:t>
                      </a:r>
                      <a:r>
                        <a:rPr lang="en-IE" sz="1200" dirty="0" err="1">
                          <a:solidFill>
                            <a:schemeClr val="tx1"/>
                          </a:solidFill>
                          <a:effectLst/>
                        </a:rPr>
                        <a:t>Subsounds</a:t>
                      </a:r>
                      <a:r>
                        <a:rPr lang="en-IE" sz="1200" dirty="0">
                          <a:solidFill>
                            <a:schemeClr val="tx1"/>
                          </a:solidFill>
                          <a:effectLst/>
                        </a:rPr>
                        <a:t> (Alternative Entertainments/MGSD)</a:t>
                      </a:r>
                    </a:p>
                    <a:p>
                      <a:pPr>
                        <a:spcAft>
                          <a:spcPts val="0"/>
                        </a:spcAft>
                      </a:pPr>
                      <a:r>
                        <a:rPr lang="en-IE" sz="1200" dirty="0">
                          <a:solidFill>
                            <a:schemeClr val="tx1"/>
                          </a:solidFill>
                          <a:effectLst/>
                        </a:rPr>
                        <a:t> </a:t>
                      </a:r>
                    </a:p>
                    <a:p>
                      <a:pPr>
                        <a:spcAft>
                          <a:spcPts val="0"/>
                        </a:spcAft>
                      </a:pPr>
                      <a:r>
                        <a:rPr lang="en-IE" sz="1200" dirty="0">
                          <a:solidFill>
                            <a:schemeClr val="tx1"/>
                          </a:solidFill>
                          <a:effectLst/>
                        </a:rPr>
                        <a:t>• Scope and conduct a needs analysis of independent filmmakers working and living in the county</a:t>
                      </a:r>
                    </a:p>
                    <a:p>
                      <a:pPr>
                        <a:spcAft>
                          <a:spcPts val="0"/>
                        </a:spcAft>
                      </a:pPr>
                      <a:r>
                        <a:rPr lang="en-IE" sz="1200" dirty="0">
                          <a:solidFill>
                            <a:schemeClr val="tx1"/>
                          </a:solidFill>
                          <a:effectLst/>
                        </a:rPr>
                        <a:t> </a:t>
                      </a:r>
                    </a:p>
                    <a:p>
                      <a:pPr>
                        <a:spcAft>
                          <a:spcPts val="0"/>
                        </a:spcAft>
                      </a:pPr>
                      <a:r>
                        <a:rPr lang="en-IE" sz="1200" dirty="0">
                          <a:solidFill>
                            <a:schemeClr val="tx1"/>
                          </a:solidFill>
                          <a:effectLst/>
                        </a:rPr>
                        <a:t>• Encourage and support innovative creative endeavours in urban arts digital and new media. </a:t>
                      </a:r>
                      <a:endParaRPr lang="en-IE"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39610" marR="39610" marT="0" marB="0">
                    <a:solidFill>
                      <a:schemeClr val="accent1">
                        <a:lumMod val="75000"/>
                      </a:schemeClr>
                    </a:solidFill>
                  </a:tcPr>
                </a:tc>
                <a:extLst>
                  <a:ext uri="{0D108BD9-81ED-4DB2-BD59-A6C34878D82A}">
                    <a16:rowId xmlns:a16="http://schemas.microsoft.com/office/drawing/2014/main" val="676500099"/>
                  </a:ext>
                </a:extLst>
              </a:tr>
              <a:tr h="1291978">
                <a:tc>
                  <a:txBody>
                    <a:bodyPr/>
                    <a:lstStyle/>
                    <a:p>
                      <a:pPr>
                        <a:spcAft>
                          <a:spcPts val="0"/>
                        </a:spcAft>
                      </a:pPr>
                      <a:r>
                        <a:rPr lang="en-IE" sz="1200" dirty="0">
                          <a:effectLst/>
                        </a:rPr>
                        <a:t>Explore new spaces and places where people can make, participate in, and experience the arts</a:t>
                      </a:r>
                      <a:endParaRPr lang="en-IE"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39610" marR="39610" marT="0" marB="0"/>
                </a:tc>
                <a:tc>
                  <a:txBody>
                    <a:bodyPr/>
                    <a:lstStyle/>
                    <a:p>
                      <a:pPr>
                        <a:spcAft>
                          <a:spcPts val="0"/>
                        </a:spcAft>
                      </a:pPr>
                      <a:r>
                        <a:rPr lang="en-IE" sz="800" dirty="0">
                          <a:effectLst/>
                        </a:rPr>
                        <a:t>• </a:t>
                      </a:r>
                      <a:r>
                        <a:rPr lang="en-IE" sz="1200" dirty="0">
                          <a:effectLst/>
                        </a:rPr>
                        <a:t>Commission a specialist independent study of Chamber Square, gauging its potential as a dynamic Cultural Quarter </a:t>
                      </a:r>
                    </a:p>
                    <a:p>
                      <a:pPr>
                        <a:spcAft>
                          <a:spcPts val="0"/>
                        </a:spcAft>
                      </a:pPr>
                      <a:r>
                        <a:rPr lang="en-IE" sz="1200" dirty="0">
                          <a:effectLst/>
                        </a:rPr>
                        <a:t> </a:t>
                      </a:r>
                    </a:p>
                    <a:p>
                      <a:pPr>
                        <a:spcAft>
                          <a:spcPts val="0"/>
                        </a:spcAft>
                      </a:pPr>
                      <a:r>
                        <a:rPr lang="en-IE" sz="1200" dirty="0">
                          <a:effectLst/>
                        </a:rPr>
                        <a:t>• Assess the feasibility of  a performing arts hub (music dance theatre) in North Clondalkin, in partnership with the library services</a:t>
                      </a:r>
                    </a:p>
                    <a:p>
                      <a:pPr>
                        <a:spcAft>
                          <a:spcPts val="0"/>
                        </a:spcAft>
                      </a:pPr>
                      <a:r>
                        <a:rPr lang="en-IE" sz="1200" dirty="0">
                          <a:effectLst/>
                        </a:rPr>
                        <a:t> </a:t>
                      </a:r>
                    </a:p>
                    <a:p>
                      <a:pPr>
                        <a:spcAft>
                          <a:spcPts val="0"/>
                        </a:spcAft>
                      </a:pPr>
                      <a:r>
                        <a:rPr lang="en-IE" sz="1200" dirty="0">
                          <a:effectLst/>
                        </a:rPr>
                        <a:t>• Consult on Council owned vacant building stock; assessing their potential as viable artists’ work spaces and dedicated cultural community hubs.</a:t>
                      </a:r>
                      <a:endParaRPr lang="en-IE"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39610" marR="39610" marT="0" marB="0"/>
                </a:tc>
                <a:extLst>
                  <a:ext uri="{0D108BD9-81ED-4DB2-BD59-A6C34878D82A}">
                    <a16:rowId xmlns:a16="http://schemas.microsoft.com/office/drawing/2014/main" val="1403131143"/>
                  </a:ext>
                </a:extLst>
              </a:tr>
            </a:tbl>
          </a:graphicData>
        </a:graphic>
      </p:graphicFrame>
      <p:sp>
        <p:nvSpPr>
          <p:cNvPr id="5" name="TextBox 4">
            <a:extLst>
              <a:ext uri="{FF2B5EF4-FFF2-40B4-BE49-F238E27FC236}">
                <a16:creationId xmlns:a16="http://schemas.microsoft.com/office/drawing/2014/main" id="{C972EC3B-B5ED-4AEA-886D-02E778433878}"/>
              </a:ext>
            </a:extLst>
          </p:cNvPr>
          <p:cNvSpPr txBox="1"/>
          <p:nvPr/>
        </p:nvSpPr>
        <p:spPr>
          <a:xfrm rot="5400000" flipH="1" flipV="1">
            <a:off x="-1936664" y="3170925"/>
            <a:ext cx="4632322" cy="646331"/>
          </a:xfrm>
          <a:prstGeom prst="rect">
            <a:avLst/>
          </a:prstGeom>
          <a:noFill/>
        </p:spPr>
        <p:txBody>
          <a:bodyPr wrap="square" rtlCol="0">
            <a:spAutoFit/>
          </a:bodyPr>
          <a:lstStyle/>
          <a:p>
            <a:pPr>
              <a:spcAft>
                <a:spcPts val="0"/>
              </a:spcAft>
            </a:pPr>
            <a:r>
              <a:rPr lang="en-GB" dirty="0"/>
              <a:t>Priority 2 </a:t>
            </a:r>
          </a:p>
          <a:p>
            <a:pPr>
              <a:spcAft>
                <a:spcPts val="0"/>
              </a:spcAft>
            </a:pPr>
            <a:r>
              <a:rPr lang="en-IE" sz="1800" dirty="0">
                <a:effectLst/>
                <a:latin typeface="Eurostile"/>
                <a:ea typeface="Calibri" panose="020F0502020204030204" pitchFamily="34" charset="0"/>
                <a:cs typeface="Times New Roman" panose="02020603050405020304" pitchFamily="18" charset="0"/>
              </a:rPr>
              <a:t>[Supporting] A vibrant and resilient arts sector</a:t>
            </a:r>
            <a:r>
              <a:rPr lang="en-GB" dirty="0"/>
              <a:t>  </a:t>
            </a:r>
          </a:p>
        </p:txBody>
      </p:sp>
    </p:spTree>
    <p:extLst>
      <p:ext uri="{BB962C8B-B14F-4D97-AF65-F5344CB8AC3E}">
        <p14:creationId xmlns:p14="http://schemas.microsoft.com/office/powerpoint/2010/main" val="126359331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D99BFBC-D160-468C-BAF2-103DABE2261E}"/>
              </a:ext>
            </a:extLst>
          </p:cNvPr>
          <p:cNvSpPr>
            <a:spLocks noGrp="1"/>
          </p:cNvSpPr>
          <p:nvPr>
            <p:ph idx="1"/>
          </p:nvPr>
        </p:nvSpPr>
        <p:spPr>
          <a:xfrm>
            <a:off x="684212" y="638176"/>
            <a:ext cx="10307638" cy="4781550"/>
          </a:xfrm>
        </p:spPr>
        <p:txBody>
          <a:bodyPr>
            <a:normAutofit/>
          </a:bodyPr>
          <a:lstStyle/>
          <a:p>
            <a:pPr marL="0" indent="0">
              <a:spcAft>
                <a:spcPts val="0"/>
              </a:spcAft>
              <a:buNone/>
            </a:pPr>
            <a:r>
              <a:rPr lang="en-IE" sz="2100" b="1" dirty="0">
                <a:effectLst/>
                <a:ea typeface="Calibri" panose="020F0502020204030204" pitchFamily="34" charset="0"/>
                <a:cs typeface="Arial" panose="020B0604020202020204" pitchFamily="34" charset="0"/>
              </a:rPr>
              <a:t>Anticipated outcomes</a:t>
            </a:r>
            <a:endParaRPr lang="en-IE" sz="2100" dirty="0">
              <a:effectLst/>
              <a:ea typeface="Calibri" panose="020F0502020204030204" pitchFamily="34" charset="0"/>
              <a:cs typeface="Arial" panose="020B0604020202020204" pitchFamily="34" charset="0"/>
            </a:endParaRPr>
          </a:p>
          <a:p>
            <a:pPr marL="0" indent="0">
              <a:spcAft>
                <a:spcPts val="0"/>
              </a:spcAft>
              <a:buNone/>
            </a:pPr>
            <a:r>
              <a:rPr lang="en-IE" sz="1800" dirty="0">
                <a:effectLst/>
                <a:latin typeface="Eurostile"/>
                <a:ea typeface="Calibri" panose="020F0502020204030204" pitchFamily="34" charset="0"/>
                <a:cs typeface="Times New Roman" panose="02020603050405020304" pitchFamily="18" charset="0"/>
              </a:rPr>
              <a:t> </a:t>
            </a:r>
            <a:endParaRPr lang="en-IE" sz="1800" dirty="0">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IE" sz="1300" dirty="0">
                <a:effectLst/>
                <a:ea typeface="Calibri" panose="020F0502020204030204" pitchFamily="34" charset="0"/>
                <a:cs typeface="Times New Roman" panose="02020603050405020304" pitchFamily="18" charset="0"/>
              </a:rPr>
              <a:t>[</a:t>
            </a:r>
            <a:r>
              <a:rPr lang="en-IE" sz="1300" u="sng" dirty="0">
                <a:effectLst/>
                <a:ea typeface="Calibri" panose="020F0502020204030204" pitchFamily="34" charset="0"/>
                <a:cs typeface="Times New Roman" panose="02020603050405020304" pitchFamily="18" charset="0"/>
              </a:rPr>
              <a:t>Supporting] A vibrant and resilient arts sector</a:t>
            </a:r>
            <a:endParaRPr lang="en-IE" sz="1300" dirty="0">
              <a:effectLst/>
              <a:ea typeface="Calibri" panose="020F0502020204030204" pitchFamily="34" charset="0"/>
              <a:cs typeface="Times New Roman" panose="02020603050405020304" pitchFamily="18" charset="0"/>
            </a:endParaRPr>
          </a:p>
          <a:p>
            <a:pPr>
              <a:spcAft>
                <a:spcPts val="0"/>
              </a:spcAft>
            </a:pPr>
            <a:r>
              <a:rPr lang="en-IE" sz="1300" dirty="0">
                <a:effectLst/>
                <a:ea typeface="Calibri" panose="020F0502020204030204" pitchFamily="34" charset="0"/>
                <a:cs typeface="Times New Roman" panose="02020603050405020304" pitchFamily="18" charset="0"/>
              </a:rPr>
              <a:t> </a:t>
            </a:r>
          </a:p>
          <a:p>
            <a:pPr marL="342900" lvl="0" indent="-342900">
              <a:spcAft>
                <a:spcPts val="0"/>
              </a:spcAft>
              <a:buFont typeface="Symbol" panose="05050102010706020507" pitchFamily="18" charset="2"/>
              <a:buChar char=""/>
            </a:pPr>
            <a:r>
              <a:rPr lang="en-IE" sz="1300" dirty="0">
                <a:effectLst/>
                <a:ea typeface="Calibri" panose="020F0502020204030204" pitchFamily="34" charset="0"/>
                <a:cs typeface="Times New Roman" panose="02020603050405020304" pitchFamily="18" charset="0"/>
              </a:rPr>
              <a:t>We will have strengthened supports for artists in response to developing art form, and emerging, practice </a:t>
            </a:r>
            <a:br>
              <a:rPr lang="en-IE" sz="1300" dirty="0">
                <a:effectLst/>
                <a:ea typeface="Calibri" panose="020F0502020204030204" pitchFamily="34" charset="0"/>
                <a:cs typeface="Times New Roman" panose="02020603050405020304" pitchFamily="18" charset="0"/>
              </a:rPr>
            </a:br>
            <a:endParaRPr lang="en-IE" sz="1300" dirty="0">
              <a:effectLst/>
              <a:ea typeface="Calibri" panose="020F0502020204030204" pitchFamily="34" charset="0"/>
              <a:cs typeface="Times New Roman" panose="02020603050405020304" pitchFamily="18" charset="0"/>
            </a:endParaRPr>
          </a:p>
          <a:p>
            <a:pPr marL="342900" lvl="0" indent="-342900">
              <a:spcAft>
                <a:spcPts val="0"/>
              </a:spcAft>
              <a:buFont typeface="Symbol" panose="05050102010706020507" pitchFamily="18" charset="2"/>
              <a:buChar char=""/>
            </a:pPr>
            <a:r>
              <a:rPr lang="en-IE" sz="1300" dirty="0">
                <a:effectLst/>
                <a:ea typeface="Calibri" panose="020F0502020204030204" pitchFamily="34" charset="0"/>
                <a:cs typeface="Times New Roman" panose="02020603050405020304" pitchFamily="18" charset="0"/>
              </a:rPr>
              <a:t>The Council’s Pubic Art </a:t>
            </a:r>
            <a:r>
              <a:rPr lang="en-IE" sz="1300" i="1" dirty="0">
                <a:effectLst/>
                <a:ea typeface="Calibri" panose="020F0502020204030204" pitchFamily="34" charset="0"/>
                <a:cs typeface="Times New Roman" panose="02020603050405020304" pitchFamily="18" charset="0"/>
              </a:rPr>
              <a:t>In Context</a:t>
            </a:r>
            <a:r>
              <a:rPr lang="en-IE" sz="1300" dirty="0">
                <a:effectLst/>
                <a:ea typeface="Calibri" panose="020F0502020204030204" pitchFamily="34" charset="0"/>
                <a:cs typeface="Times New Roman" panose="02020603050405020304" pitchFamily="18" charset="0"/>
              </a:rPr>
              <a:t> programme will continue to forge progressive and contemporary arts engagement projects through innovative art commissioning and curatorial responses to the public realm </a:t>
            </a:r>
            <a:br>
              <a:rPr lang="en-IE" sz="1300" dirty="0">
                <a:effectLst/>
                <a:ea typeface="Calibri" panose="020F0502020204030204" pitchFamily="34" charset="0"/>
                <a:cs typeface="Times New Roman" panose="02020603050405020304" pitchFamily="18" charset="0"/>
              </a:rPr>
            </a:br>
            <a:endParaRPr lang="en-IE" sz="1300" dirty="0">
              <a:effectLst/>
              <a:ea typeface="Calibri" panose="020F0502020204030204" pitchFamily="34" charset="0"/>
              <a:cs typeface="Times New Roman" panose="02020603050405020304" pitchFamily="18" charset="0"/>
            </a:endParaRPr>
          </a:p>
          <a:p>
            <a:pPr marL="342900" lvl="0" indent="-342900">
              <a:spcAft>
                <a:spcPts val="0"/>
              </a:spcAft>
              <a:buFont typeface="Symbol" panose="05050102010706020507" pitchFamily="18" charset="2"/>
              <a:buChar char=""/>
            </a:pPr>
            <a:r>
              <a:rPr lang="en-IE" sz="1300" dirty="0">
                <a:effectLst/>
                <a:ea typeface="Calibri" panose="020F0502020204030204" pitchFamily="34" charset="0"/>
                <a:cs typeface="Times New Roman" panose="02020603050405020304" pitchFamily="18" charset="0"/>
              </a:rPr>
              <a:t>Enhanced educational and learning opportunities will have been developed linked to the Council wide-ranging Public Art </a:t>
            </a:r>
            <a:r>
              <a:rPr lang="en-IE" sz="1300" i="1" dirty="0">
                <a:effectLst/>
                <a:ea typeface="Calibri" panose="020F0502020204030204" pitchFamily="34" charset="0"/>
                <a:cs typeface="Times New Roman" panose="02020603050405020304" pitchFamily="18" charset="0"/>
              </a:rPr>
              <a:t>In Context</a:t>
            </a:r>
            <a:r>
              <a:rPr lang="en-IE" sz="1300" dirty="0">
                <a:effectLst/>
                <a:ea typeface="Calibri" panose="020F0502020204030204" pitchFamily="34" charset="0"/>
                <a:cs typeface="Times New Roman" panose="02020603050405020304" pitchFamily="18" charset="0"/>
              </a:rPr>
              <a:t> database and archive </a:t>
            </a:r>
            <a:br>
              <a:rPr lang="en-IE" sz="1300" dirty="0">
                <a:effectLst/>
                <a:ea typeface="Calibri" panose="020F0502020204030204" pitchFamily="34" charset="0"/>
                <a:cs typeface="Times New Roman" panose="02020603050405020304" pitchFamily="18" charset="0"/>
              </a:rPr>
            </a:br>
            <a:endParaRPr lang="en-IE" sz="1300" dirty="0">
              <a:effectLst/>
              <a:ea typeface="Calibri" panose="020F0502020204030204" pitchFamily="34" charset="0"/>
              <a:cs typeface="Times New Roman" panose="02020603050405020304" pitchFamily="18" charset="0"/>
            </a:endParaRPr>
          </a:p>
          <a:p>
            <a:pPr marL="342900" lvl="0" indent="-342900">
              <a:spcAft>
                <a:spcPts val="0"/>
              </a:spcAft>
              <a:buFont typeface="Symbol" panose="05050102010706020507" pitchFamily="18" charset="2"/>
              <a:buChar char=""/>
            </a:pPr>
            <a:r>
              <a:rPr lang="en-IE" sz="1300" dirty="0">
                <a:effectLst/>
                <a:ea typeface="Calibri" panose="020F0502020204030204" pitchFamily="34" charset="0"/>
                <a:cs typeface="Times New Roman" panose="02020603050405020304" pitchFamily="18" charset="0"/>
              </a:rPr>
              <a:t>We will have improved local community access to the arts and creative engagement spaces linked to new library build and Council-owned vacant spaces </a:t>
            </a:r>
          </a:p>
          <a:p>
            <a:pPr marL="342900" lvl="0" indent="-342900">
              <a:spcAft>
                <a:spcPts val="0"/>
              </a:spcAft>
              <a:buFont typeface="Symbol" panose="05050102010706020507" pitchFamily="18" charset="2"/>
              <a:buChar char=""/>
            </a:pPr>
            <a:r>
              <a:rPr lang="en-IE" sz="1300" dirty="0">
                <a:effectLst/>
                <a:ea typeface="Calibri" panose="020F0502020204030204" pitchFamily="34" charset="0"/>
                <a:cs typeface="Times New Roman" panose="02020603050405020304" pitchFamily="18" charset="0"/>
              </a:rPr>
              <a:t>We will have increased support for new work commissions for the early years (0-6 years</a:t>
            </a:r>
            <a:r>
              <a:rPr lang="en-IE" sz="1800" dirty="0">
                <a:effectLst/>
                <a:latin typeface="Eurostile"/>
                <a:ea typeface="Calibri" panose="020F0502020204030204" pitchFamily="34" charset="0"/>
                <a:cs typeface="Times New Roman" panose="02020603050405020304" pitchFamily="18" charset="0"/>
              </a:rPr>
              <a:t>).</a:t>
            </a:r>
            <a:endParaRPr lang="en-IE" sz="1800" dirty="0">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IE" sz="1800" dirty="0">
                <a:effectLst/>
                <a:latin typeface="Eurostile"/>
                <a:ea typeface="Calibri" panose="020F0502020204030204" pitchFamily="34" charset="0"/>
                <a:cs typeface="Times New Roman" panose="02020603050405020304" pitchFamily="18" charset="0"/>
              </a:rPr>
              <a:t> </a:t>
            </a:r>
            <a:endParaRPr lang="en-IE" sz="18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42728743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96604DC5-F883-4EC8-9DBC-3BA71B5DFC40}"/>
              </a:ext>
            </a:extLst>
          </p:cNvPr>
          <p:cNvGraphicFramePr>
            <a:graphicFrameLocks noGrp="1"/>
          </p:cNvGraphicFramePr>
          <p:nvPr>
            <p:extLst>
              <p:ext uri="{D42A27DB-BD31-4B8C-83A1-F6EECF244321}">
                <p14:modId xmlns:p14="http://schemas.microsoft.com/office/powerpoint/2010/main" val="1413371491"/>
              </p:ext>
            </p:extLst>
          </p:nvPr>
        </p:nvGraphicFramePr>
        <p:xfrm>
          <a:off x="904875" y="971550"/>
          <a:ext cx="10001250" cy="4197572"/>
        </p:xfrm>
        <a:graphic>
          <a:graphicData uri="http://schemas.openxmlformats.org/drawingml/2006/table">
            <a:tbl>
              <a:tblPr firstRow="1" firstCol="1" bandRow="1">
                <a:tableStyleId>{5C22544A-7EE6-4342-B048-85BDC9FD1C3A}</a:tableStyleId>
              </a:tblPr>
              <a:tblGrid>
                <a:gridCol w="2602413">
                  <a:extLst>
                    <a:ext uri="{9D8B030D-6E8A-4147-A177-3AD203B41FA5}">
                      <a16:colId xmlns:a16="http://schemas.microsoft.com/office/drawing/2014/main" val="3442350057"/>
                    </a:ext>
                  </a:extLst>
                </a:gridCol>
                <a:gridCol w="7398837">
                  <a:extLst>
                    <a:ext uri="{9D8B030D-6E8A-4147-A177-3AD203B41FA5}">
                      <a16:colId xmlns:a16="http://schemas.microsoft.com/office/drawing/2014/main" val="779637817"/>
                    </a:ext>
                  </a:extLst>
                </a:gridCol>
              </a:tblGrid>
              <a:tr h="479584">
                <a:tc>
                  <a:txBody>
                    <a:bodyPr/>
                    <a:lstStyle/>
                    <a:p>
                      <a:pPr>
                        <a:spcAft>
                          <a:spcPts val="0"/>
                        </a:spcAft>
                      </a:pPr>
                      <a:r>
                        <a:rPr lang="en-IE" sz="1100" b="1" dirty="0">
                          <a:effectLst/>
                        </a:rPr>
                        <a:t>Strengthen our ability to deliver a progressive, informed and relevant county arts service</a:t>
                      </a:r>
                      <a:br>
                        <a:rPr lang="en-IE" sz="1200" dirty="0">
                          <a:effectLst/>
                        </a:rPr>
                      </a:br>
                      <a:endParaRPr lang="en-IE"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Aft>
                          <a:spcPts val="0"/>
                        </a:spcAft>
                      </a:pPr>
                      <a:endParaRPr lang="en-IE" sz="1000" dirty="0">
                        <a:effectLst/>
                      </a:endParaRPr>
                    </a:p>
                    <a:p>
                      <a:pPr marL="171450" indent="-171450">
                        <a:spcAft>
                          <a:spcPts val="0"/>
                        </a:spcAft>
                        <a:buFont typeface="Arial" panose="020B0604020202020204" pitchFamily="34" charset="0"/>
                        <a:buChar char="•"/>
                      </a:pPr>
                      <a:r>
                        <a:rPr lang="en-IE" sz="1200" b="0" dirty="0">
                          <a:effectLst/>
                        </a:rPr>
                        <a:t>Establish appropriate arts office staffing, skills training, and resources enabling the effective implementation of the arts development strategy</a:t>
                      </a:r>
                      <a:endParaRPr lang="en-IE" sz="1200" b="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293050150"/>
                  </a:ext>
                </a:extLst>
              </a:tr>
              <a:tr h="665607">
                <a:tc>
                  <a:txBody>
                    <a:bodyPr/>
                    <a:lstStyle/>
                    <a:p>
                      <a:pPr>
                        <a:spcAft>
                          <a:spcPts val="0"/>
                        </a:spcAft>
                      </a:pPr>
                      <a:r>
                        <a:rPr lang="en-GB" sz="1100" dirty="0">
                          <a:effectLst/>
                        </a:rPr>
                        <a:t>Develop a clear and robust communications strategy </a:t>
                      </a:r>
                      <a:endParaRPr lang="en-IE"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Aft>
                          <a:spcPts val="0"/>
                        </a:spcAft>
                      </a:pPr>
                      <a:endParaRPr lang="en-IE" sz="1000" dirty="0">
                        <a:effectLst/>
                      </a:endParaRPr>
                    </a:p>
                    <a:p>
                      <a:pPr marL="171450" indent="-171450">
                        <a:spcAft>
                          <a:spcPts val="0"/>
                        </a:spcAft>
                        <a:buFont typeface="Arial" panose="020B0604020202020204" pitchFamily="34" charset="0"/>
                        <a:buChar char="•"/>
                      </a:pPr>
                      <a:r>
                        <a:rPr lang="en-IE" sz="1100" dirty="0">
                          <a:effectLst/>
                        </a:rPr>
                        <a:t>Continue to </a:t>
                      </a:r>
                      <a:r>
                        <a:rPr lang="en-GB" sz="1100" dirty="0">
                          <a:effectLst/>
                        </a:rPr>
                        <a:t>provide information and advisory support services</a:t>
                      </a:r>
                      <a:br>
                        <a:rPr lang="en-GB" sz="1100" dirty="0">
                          <a:effectLst/>
                        </a:rPr>
                      </a:br>
                      <a:endParaRPr lang="en-IE" sz="1100" dirty="0">
                        <a:effectLst/>
                      </a:endParaRPr>
                    </a:p>
                    <a:p>
                      <a:pPr marL="171450" indent="-171450">
                        <a:spcAft>
                          <a:spcPts val="0"/>
                        </a:spcAft>
                        <a:buFont typeface="Arial" panose="020B0604020202020204" pitchFamily="34" charset="0"/>
                        <a:buChar char="•"/>
                      </a:pPr>
                      <a:r>
                        <a:rPr lang="en-IE" sz="1100" dirty="0">
                          <a:effectLst/>
                        </a:rPr>
                        <a:t>Regularly update content and data capture on the Council’s arts website and its other media platforms</a:t>
                      </a:r>
                      <a:br>
                        <a:rPr lang="en-IE" sz="1100" dirty="0">
                          <a:effectLst/>
                        </a:rPr>
                      </a:br>
                      <a:endParaRPr lang="en-IE"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732982807"/>
                  </a:ext>
                </a:extLst>
              </a:tr>
              <a:tr h="1497616">
                <a:tc>
                  <a:txBody>
                    <a:bodyPr/>
                    <a:lstStyle/>
                    <a:p>
                      <a:pPr>
                        <a:spcAft>
                          <a:spcPts val="0"/>
                        </a:spcAft>
                      </a:pPr>
                      <a:r>
                        <a:rPr lang="en-IE" sz="1100" dirty="0">
                          <a:effectLst/>
                        </a:rPr>
                        <a:t>Ensure the sustainability of the arts service  </a:t>
                      </a:r>
                      <a:endParaRPr lang="en-IE"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Aft>
                          <a:spcPts val="0"/>
                        </a:spcAft>
                      </a:pPr>
                      <a:endParaRPr lang="en-GB" sz="1200" dirty="0">
                        <a:effectLst/>
                      </a:endParaRPr>
                    </a:p>
                    <a:p>
                      <a:pPr marL="171450" indent="-171450">
                        <a:spcAft>
                          <a:spcPts val="0"/>
                        </a:spcAft>
                        <a:buFont typeface="Arial" panose="020B0604020202020204" pitchFamily="34" charset="0"/>
                        <a:buChar char="•"/>
                      </a:pPr>
                      <a:r>
                        <a:rPr lang="en-GB" sz="1100" dirty="0">
                          <a:effectLst/>
                        </a:rPr>
                        <a:t>Complete a three-year review of the SDCC – Arts Council Framework Agreement in consultation with the Arts Council </a:t>
                      </a:r>
                      <a:br>
                        <a:rPr lang="en-GB" sz="1100" dirty="0">
                          <a:effectLst/>
                        </a:rPr>
                      </a:br>
                      <a:endParaRPr lang="en-IE" sz="1100" dirty="0">
                        <a:effectLst/>
                      </a:endParaRPr>
                    </a:p>
                    <a:p>
                      <a:pPr marL="171450" indent="-171450">
                        <a:spcAft>
                          <a:spcPts val="0"/>
                        </a:spcAft>
                        <a:buFont typeface="Arial" panose="020B0604020202020204" pitchFamily="34" charset="0"/>
                        <a:buChar char="•"/>
                      </a:pPr>
                      <a:r>
                        <a:rPr lang="en-IE" sz="1100" dirty="0">
                          <a:effectLst/>
                        </a:rPr>
                        <a:t>Ensure that arts and culture are deeply embedded across and within SDCC policies and cross-cutting strategies</a:t>
                      </a:r>
                      <a:br>
                        <a:rPr lang="en-IE" sz="1100" dirty="0">
                          <a:effectLst/>
                        </a:rPr>
                      </a:br>
                      <a:endParaRPr lang="en-IE" sz="1100" dirty="0">
                        <a:effectLst/>
                      </a:endParaRPr>
                    </a:p>
                    <a:p>
                      <a:pPr marL="171450" indent="-171450">
                        <a:spcAft>
                          <a:spcPts val="0"/>
                        </a:spcAft>
                        <a:buFont typeface="Arial" panose="020B0604020202020204" pitchFamily="34" charset="0"/>
                        <a:buChar char="•"/>
                      </a:pPr>
                      <a:r>
                        <a:rPr lang="en-IE" sz="1100" dirty="0">
                          <a:effectLst/>
                        </a:rPr>
                        <a:t>Forge strategic alliances and strengthen partnerships to sustain and advance a shared vision for active citizenship and social wellbeing</a:t>
                      </a:r>
                      <a:endParaRPr lang="en-IE"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750094131"/>
                  </a:ext>
                </a:extLst>
              </a:tr>
              <a:tr h="1164812">
                <a:tc>
                  <a:txBody>
                    <a:bodyPr/>
                    <a:lstStyle/>
                    <a:p>
                      <a:pPr>
                        <a:spcAft>
                          <a:spcPts val="0"/>
                        </a:spcAft>
                      </a:pPr>
                      <a:r>
                        <a:rPr lang="en-IE" sz="1100" dirty="0">
                          <a:effectLst/>
                        </a:rPr>
                        <a:t>Monitor and measure social impact in line with the mission and core objectives</a:t>
                      </a:r>
                      <a:endParaRPr lang="en-IE"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Aft>
                          <a:spcPts val="0"/>
                        </a:spcAft>
                      </a:pPr>
                      <a:endParaRPr lang="en-IE" sz="1100" dirty="0">
                        <a:effectLst/>
                      </a:endParaRPr>
                    </a:p>
                    <a:p>
                      <a:pPr marL="171450" indent="-171450">
                        <a:spcAft>
                          <a:spcPts val="0"/>
                        </a:spcAft>
                        <a:buFont typeface="Arial" panose="020B0604020202020204" pitchFamily="34" charset="0"/>
                        <a:buChar char="•"/>
                      </a:pPr>
                      <a:r>
                        <a:rPr lang="en-IE" sz="1100" dirty="0">
                          <a:effectLst/>
                        </a:rPr>
                        <a:t>Pilot  a social impact study of  X?? </a:t>
                      </a:r>
                    </a:p>
                    <a:p>
                      <a:pPr marL="171450" indent="-171450">
                        <a:spcAft>
                          <a:spcPts val="0"/>
                        </a:spcAft>
                        <a:buFont typeface="Arial" panose="020B0604020202020204" pitchFamily="34" charset="0"/>
                        <a:buChar char="•"/>
                      </a:pPr>
                      <a:r>
                        <a:rPr lang="en-IE" sz="1100" dirty="0">
                          <a:effectLst/>
                        </a:rPr>
                        <a:t>Continue to build an evidence base, through mixed methods research and data capture and publish on the arts website</a:t>
                      </a:r>
                    </a:p>
                    <a:p>
                      <a:pPr marL="171450" indent="-171450">
                        <a:spcAft>
                          <a:spcPts val="0"/>
                        </a:spcAft>
                        <a:buFont typeface="Arial" panose="020B0604020202020204" pitchFamily="34" charset="0"/>
                        <a:buChar char="•"/>
                      </a:pPr>
                      <a:r>
                        <a:rPr lang="en-IE" sz="1100" dirty="0">
                          <a:effectLst/>
                        </a:rPr>
                        <a:t>Investing in and promote </a:t>
                      </a:r>
                      <a:r>
                        <a:rPr lang="en-GB" sz="1100" dirty="0">
                          <a:effectLst/>
                        </a:rPr>
                        <a:t>Council’s publicly accessible public art database South Dublin County Public Art www.southdublin.ie/artsworks/ as a tool for education and research purposes.</a:t>
                      </a:r>
                      <a:endParaRPr lang="en-IE"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797867357"/>
                  </a:ext>
                </a:extLst>
              </a:tr>
            </a:tbl>
          </a:graphicData>
        </a:graphic>
      </p:graphicFrame>
      <p:sp>
        <p:nvSpPr>
          <p:cNvPr id="6" name="Subtitle 2">
            <a:extLst>
              <a:ext uri="{FF2B5EF4-FFF2-40B4-BE49-F238E27FC236}">
                <a16:creationId xmlns:a16="http://schemas.microsoft.com/office/drawing/2014/main" id="{75E1E356-B845-4743-BDA8-D8E293588BAE}"/>
              </a:ext>
            </a:extLst>
          </p:cNvPr>
          <p:cNvSpPr>
            <a:spLocks noGrp="1"/>
          </p:cNvSpPr>
          <p:nvPr>
            <p:ph type="subTitle" idx="1"/>
          </p:nvPr>
        </p:nvSpPr>
        <p:spPr>
          <a:xfrm>
            <a:off x="904876" y="370398"/>
            <a:ext cx="10934698" cy="420624"/>
          </a:xfrm>
        </p:spPr>
        <p:txBody>
          <a:bodyPr>
            <a:normAutofit/>
          </a:bodyPr>
          <a:lstStyle/>
          <a:p>
            <a:pPr marL="0" algn="l" rtl="0" eaLnBrk="1" fontAlgn="t" latinLnBrk="0" hangingPunct="1">
              <a:spcBef>
                <a:spcPts val="0"/>
              </a:spcBef>
              <a:spcAft>
                <a:spcPts val="0"/>
              </a:spcAft>
            </a:pPr>
            <a:r>
              <a:rPr lang="en-IE" sz="1800" b="1" i="0" u="none" strike="noStrike" kern="1200" dirty="0">
                <a:effectLst/>
                <a:latin typeface="Arial" panose="020B0604020202020204" pitchFamily="34" charset="0"/>
                <a:cs typeface="Arial" panose="020B0604020202020204" pitchFamily="34" charset="0"/>
              </a:rPr>
              <a:t>Key Objectives			Planned Actions</a:t>
            </a:r>
            <a:endParaRPr lang="en-IE" sz="1800" b="0" i="0" u="none" strike="noStrike" dirty="0">
              <a:effectLst/>
              <a:latin typeface="Arial" panose="020B0604020202020204" pitchFamily="34" charset="0"/>
            </a:endParaRPr>
          </a:p>
          <a:p>
            <a:pPr algn="l"/>
            <a:endParaRPr lang="en-IE" dirty="0"/>
          </a:p>
        </p:txBody>
      </p:sp>
      <p:sp>
        <p:nvSpPr>
          <p:cNvPr id="8" name="TextBox 7">
            <a:extLst>
              <a:ext uri="{FF2B5EF4-FFF2-40B4-BE49-F238E27FC236}">
                <a16:creationId xmlns:a16="http://schemas.microsoft.com/office/drawing/2014/main" id="{53F557E9-E4FA-4CC4-A04A-573F3F1312CA}"/>
              </a:ext>
            </a:extLst>
          </p:cNvPr>
          <p:cNvSpPr txBox="1"/>
          <p:nvPr/>
        </p:nvSpPr>
        <p:spPr>
          <a:xfrm rot="5400000" flipH="1" flipV="1">
            <a:off x="-1616099" y="2881139"/>
            <a:ext cx="3991192" cy="584775"/>
          </a:xfrm>
          <a:prstGeom prst="rect">
            <a:avLst/>
          </a:prstGeom>
          <a:noFill/>
        </p:spPr>
        <p:txBody>
          <a:bodyPr wrap="square" rtlCol="0">
            <a:spAutoFit/>
          </a:bodyPr>
          <a:lstStyle/>
          <a:p>
            <a:pPr>
              <a:spcAft>
                <a:spcPts val="0"/>
              </a:spcAft>
            </a:pPr>
            <a:r>
              <a:rPr lang="en-GB" dirty="0"/>
              <a:t>Priority 3 </a:t>
            </a:r>
          </a:p>
          <a:p>
            <a:pPr>
              <a:spcAft>
                <a:spcPts val="0"/>
              </a:spcAft>
            </a:pPr>
            <a:r>
              <a:rPr lang="en-IE" sz="1400" dirty="0">
                <a:effectLst/>
                <a:ea typeface="Calibri" panose="020F0502020204030204" pitchFamily="34" charset="0"/>
                <a:cs typeface="Times New Roman" panose="02020603050405020304" pitchFamily="18" charset="0"/>
              </a:rPr>
              <a:t>[Strengthening] </a:t>
            </a:r>
            <a:r>
              <a:rPr lang="en-IE" sz="1400" dirty="0">
                <a:ea typeface="Calibri" panose="020F0502020204030204" pitchFamily="34" charset="0"/>
                <a:cs typeface="Times New Roman" panose="02020603050405020304" pitchFamily="18" charset="0"/>
              </a:rPr>
              <a:t> </a:t>
            </a:r>
            <a:r>
              <a:rPr lang="en-IE" sz="1400" dirty="0">
                <a:effectLst/>
                <a:ea typeface="Calibri" panose="020F0502020204030204" pitchFamily="34" charset="0"/>
                <a:cs typeface="Times New Roman" panose="02020603050405020304" pitchFamily="18" charset="0"/>
              </a:rPr>
              <a:t>Our capacity to deliver</a:t>
            </a:r>
            <a:endParaRPr lang="en-IE" sz="1400" dirty="0"/>
          </a:p>
        </p:txBody>
      </p:sp>
    </p:spTree>
    <p:extLst>
      <p:ext uri="{BB962C8B-B14F-4D97-AF65-F5344CB8AC3E}">
        <p14:creationId xmlns:p14="http://schemas.microsoft.com/office/powerpoint/2010/main" val="2312060561"/>
      </p:ext>
    </p:extLst>
  </p:cSld>
  <p:clrMapOvr>
    <a:masterClrMapping/>
  </p:clrMapOvr>
</p:sld>
</file>

<file path=ppt/theme/theme1.xml><?xml version="1.0" encoding="utf-8"?>
<a:theme xmlns:a="http://schemas.openxmlformats.org/drawingml/2006/main" name="Slice">
  <a:themeElements>
    <a:clrScheme name="Slice">
      <a:dk1>
        <a:sysClr val="windowText" lastClr="000000"/>
      </a:dk1>
      <a:lt1>
        <a:sysClr val="window" lastClr="FFFFFF"/>
      </a:lt1>
      <a:dk2>
        <a:srgbClr val="146194"/>
      </a:dk2>
      <a:lt2>
        <a:srgbClr val="76DBF4"/>
      </a:lt2>
      <a:accent1>
        <a:srgbClr val="052F61"/>
      </a:accent1>
      <a:accent2>
        <a:srgbClr val="A50E82"/>
      </a:accent2>
      <a:accent3>
        <a:srgbClr val="14967C"/>
      </a:accent3>
      <a:accent4>
        <a:srgbClr val="6A9E1F"/>
      </a:accent4>
      <a:accent5>
        <a:srgbClr val="E87D37"/>
      </a:accent5>
      <a:accent6>
        <a:srgbClr val="C62324"/>
      </a:accent6>
      <a:hlink>
        <a:srgbClr val="0D2E46"/>
      </a:hlink>
      <a:folHlink>
        <a:srgbClr val="356A95"/>
      </a:folHlink>
    </a:clrScheme>
    <a:fontScheme name="Slice">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Slice">
      <a:fillStyleLst>
        <a:solidFill>
          <a:schemeClr val="phClr"/>
        </a:solidFill>
        <a:gradFill rotWithShape="1">
          <a:gsLst>
            <a:gs pos="0">
              <a:schemeClr val="phClr">
                <a:tint val="62000"/>
                <a:hueMod val="94000"/>
                <a:satMod val="140000"/>
                <a:lumMod val="110000"/>
              </a:schemeClr>
            </a:gs>
            <a:gs pos="100000">
              <a:schemeClr val="phClr">
                <a:tint val="84000"/>
                <a:satMod val="160000"/>
              </a:schemeClr>
            </a:gs>
          </a:gsLst>
          <a:lin ang="5400000" scaled="0"/>
        </a:gradFill>
        <a:gradFill rotWithShape="1">
          <a:gsLst>
            <a:gs pos="0">
              <a:schemeClr val="phClr">
                <a:tint val="98000"/>
                <a:hueMod val="94000"/>
                <a:satMod val="130000"/>
                <a:lumMod val="128000"/>
              </a:schemeClr>
            </a:gs>
            <a:gs pos="100000">
              <a:schemeClr val="phClr">
                <a:shade val="94000"/>
                <a:lumMod val="88000"/>
              </a:schemeClr>
            </a:gs>
          </a:gsLst>
          <a:lin ang="5400000" scaled="0"/>
        </a:gradFill>
      </a:fillStyleLst>
      <a:lnStyleLst>
        <a:ln w="9525" cap="rnd" cmpd="sng" algn="ctr">
          <a:solidFill>
            <a:schemeClr val="phClr">
              <a:tint val="76000"/>
              <a:alpha val="60000"/>
              <a:hueMod val="94000"/>
            </a:schemeClr>
          </a:solidFill>
          <a:prstDash val="solid"/>
        </a:ln>
        <a:ln w="15875" cap="rnd" cmpd="sng" algn="ctr">
          <a:solidFill>
            <a:schemeClr val="phClr">
              <a:hueMod val="94000"/>
            </a:schemeClr>
          </a:solidFill>
          <a:prstDash val="solid"/>
        </a:ln>
        <a:ln w="28575" cap="rnd"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a:effectStyle>
      </a:effectStyleLst>
      <a:bgFillStyleLst>
        <a:solidFill>
          <a:schemeClr val="phClr"/>
        </a:solidFill>
        <a:gradFill rotWithShape="1">
          <a:gsLst>
            <a:gs pos="10000">
              <a:schemeClr val="phClr">
                <a:tint val="97000"/>
                <a:hueMod val="92000"/>
                <a:satMod val="169000"/>
                <a:lumMod val="164000"/>
              </a:schemeClr>
            </a:gs>
            <a:gs pos="100000">
              <a:schemeClr val="phClr">
                <a:shade val="96000"/>
                <a:satMod val="120000"/>
                <a:lumMod val="90000"/>
              </a:schemeClr>
            </a:gs>
          </a:gsLst>
          <a:lin ang="6120000" scaled="1"/>
        </a:gradFill>
        <a:gradFill rotWithShape="1">
          <a:gsLst>
            <a:gs pos="0">
              <a:schemeClr val="phClr">
                <a:tint val="97000"/>
                <a:hueMod val="92000"/>
                <a:satMod val="169000"/>
                <a:lumMod val="164000"/>
              </a:schemeClr>
            </a:gs>
            <a:gs pos="100000">
              <a:schemeClr val="phClr">
                <a:shade val="96000"/>
                <a:satMod val="120000"/>
                <a:lumMod val="90000"/>
              </a:schemeClr>
            </a:gs>
          </a:gsLst>
          <a:path path="circle">
            <a:fillToRect b="100000"/>
          </a:path>
        </a:gradFill>
      </a:bgFillStyleLst>
    </a:fmtScheme>
  </a:themeElements>
  <a:objectDefaults/>
  <a:extraClrSchemeLst/>
  <a:extLst>
    <a:ext uri="{05A4C25C-085E-4340-85A3-A5531E510DB2}">
      <thm15:themeFamily xmlns:thm15="http://schemas.microsoft.com/office/thememl/2012/main" name="Slice" id="{0507925B-6AC9-4358-8E18-C330545D08F8}" vid="{13FEC7C6-62A9-40C4-99D2-581AACACAA2F}"/>
    </a:ext>
  </a:extLst>
</a:theme>
</file>

<file path=docProps/app.xml><?xml version="1.0" encoding="utf-8"?>
<Properties xmlns="http://schemas.openxmlformats.org/officeDocument/2006/extended-properties" xmlns:vt="http://schemas.openxmlformats.org/officeDocument/2006/docPropsVTypes">
  <Template>Slice</Template>
  <TotalTime>103</TotalTime>
  <Words>1829</Words>
  <Application>Microsoft Office PowerPoint</Application>
  <PresentationFormat>Widescreen</PresentationFormat>
  <Paragraphs>131</Paragraphs>
  <Slides>10</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10</vt:i4>
      </vt:variant>
    </vt:vector>
  </HeadingPairs>
  <TitlesOfParts>
    <vt:vector size="17" baseType="lpstr">
      <vt:lpstr>Arial</vt:lpstr>
      <vt:lpstr>Calibri</vt:lpstr>
      <vt:lpstr>Century Gothic</vt:lpstr>
      <vt:lpstr>Eurostile</vt:lpstr>
      <vt:lpstr>Symbol</vt:lpstr>
      <vt:lpstr>Wingdings 3</vt:lpstr>
      <vt:lpstr>Slice</vt:lpstr>
      <vt:lpstr>PowerPoint Presentation</vt:lpstr>
      <vt:lpstr>PowerPoint Presentation</vt:lpstr>
      <vt:lpstr>PowerPoint Presentation</vt:lpstr>
      <vt:lpstr>Vision and mission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Orla Scannell</dc:creator>
  <cp:lastModifiedBy>Orla Scannell</cp:lastModifiedBy>
  <cp:revision>23</cp:revision>
  <dcterms:created xsi:type="dcterms:W3CDTF">2021-08-25T16:59:18Z</dcterms:created>
  <dcterms:modified xsi:type="dcterms:W3CDTF">2021-08-27T11:43:11Z</dcterms:modified>
</cp:coreProperties>
</file>