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9" r:id="rId7"/>
    <p:sldId id="260" r:id="rId8"/>
    <p:sldId id="266" r:id="rId9"/>
    <p:sldId id="267" r:id="rId10"/>
    <p:sldId id="268" r:id="rId11"/>
    <p:sldId id="262" r:id="rId12"/>
  </p:sldIdLst>
  <p:sldSz cx="12192000" cy="1079976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B27D6-1794-49A6-A10A-A3DD252A1E70}" v="33" dt="2021-07-05T12:55:39.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42" d="100"/>
          <a:sy n="42" d="100"/>
        </p:scale>
        <p:origin x="152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67462"/>
            <a:ext cx="10363200" cy="375991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5672376"/>
            <a:ext cx="9144000" cy="2607442"/>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05/07/2021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7218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05/07/2021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26865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4987"/>
            <a:ext cx="2628900" cy="9152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4987"/>
            <a:ext cx="7734300" cy="915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05/07/2021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99505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05/07/2021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78659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692444"/>
            <a:ext cx="10515600" cy="4492401"/>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7227345"/>
            <a:ext cx="10515600" cy="236244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E3A7D-1F21-4881-8BD7-77268009FE2D}" type="datetimeFigureOut">
              <a:rPr lang="en-IE" smtClean="0"/>
              <a:t>05/07/2021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350545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874937"/>
            <a:ext cx="5181600" cy="685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874937"/>
            <a:ext cx="5181600" cy="685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5E3A7D-1F21-4881-8BD7-77268009FE2D}" type="datetimeFigureOut">
              <a:rPr lang="en-IE" smtClean="0"/>
              <a:t>05/07/2021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267252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74990"/>
            <a:ext cx="10515600" cy="208745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2647443"/>
            <a:ext cx="5157787" cy="129747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3944914"/>
            <a:ext cx="5157787" cy="5802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647443"/>
            <a:ext cx="5183188" cy="129747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3944914"/>
            <a:ext cx="5183188" cy="5802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5E3A7D-1F21-4881-8BD7-77268009FE2D}" type="datetimeFigureOut">
              <a:rPr lang="en-IE" smtClean="0"/>
              <a:t>05/07/2021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383769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5E3A7D-1F21-4881-8BD7-77268009FE2D}" type="datetimeFigureOut">
              <a:rPr lang="en-IE" smtClean="0"/>
              <a:t>05/07/2021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52902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E3A7D-1F21-4881-8BD7-77268009FE2D}" type="datetimeFigureOut">
              <a:rPr lang="en-IE" smtClean="0"/>
              <a:t>05/07/2021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131698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984"/>
            <a:ext cx="3932237" cy="2519945"/>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1554968"/>
            <a:ext cx="6172200" cy="7674832"/>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239929"/>
            <a:ext cx="3932237" cy="6002369"/>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65E3A7D-1F21-4881-8BD7-77268009FE2D}" type="datetimeFigureOut">
              <a:rPr lang="en-IE" smtClean="0"/>
              <a:t>05/07/2021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1171538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984"/>
            <a:ext cx="3932237" cy="2519945"/>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554968"/>
            <a:ext cx="6172200" cy="7674832"/>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3239929"/>
            <a:ext cx="3932237" cy="6002369"/>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65E3A7D-1F21-4881-8BD7-77268009FE2D}" type="datetimeFigureOut">
              <a:rPr lang="en-IE" smtClean="0"/>
              <a:t>05/07/2021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239603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74990"/>
            <a:ext cx="10515600" cy="208745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874937"/>
            <a:ext cx="10515600" cy="6852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0009783"/>
            <a:ext cx="2743200" cy="574987"/>
          </a:xfrm>
          <a:prstGeom prst="rect">
            <a:avLst/>
          </a:prstGeom>
        </p:spPr>
        <p:txBody>
          <a:bodyPr vert="horz" lIns="91440" tIns="45720" rIns="91440" bIns="45720" rtlCol="0" anchor="ctr"/>
          <a:lstStyle>
            <a:lvl1pPr algn="l">
              <a:defRPr sz="1600">
                <a:solidFill>
                  <a:schemeClr val="tx1">
                    <a:tint val="75000"/>
                  </a:schemeClr>
                </a:solidFill>
              </a:defRPr>
            </a:lvl1pPr>
          </a:lstStyle>
          <a:p>
            <a:fld id="{765E3A7D-1F21-4881-8BD7-77268009FE2D}" type="datetimeFigureOut">
              <a:rPr lang="en-IE" smtClean="0"/>
              <a:t>05/07/2021</a:t>
            </a:fld>
            <a:endParaRPr lang="en-IE"/>
          </a:p>
        </p:txBody>
      </p:sp>
      <p:sp>
        <p:nvSpPr>
          <p:cNvPr id="5" name="Footer Placeholder 4"/>
          <p:cNvSpPr>
            <a:spLocks noGrp="1"/>
          </p:cNvSpPr>
          <p:nvPr>
            <p:ph type="ftr" sz="quarter" idx="3"/>
          </p:nvPr>
        </p:nvSpPr>
        <p:spPr>
          <a:xfrm>
            <a:off x="4038600" y="10009783"/>
            <a:ext cx="4114800" cy="57498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10009783"/>
            <a:ext cx="2743200" cy="574987"/>
          </a:xfrm>
          <a:prstGeom prst="rect">
            <a:avLst/>
          </a:prstGeom>
        </p:spPr>
        <p:txBody>
          <a:bodyPr vert="horz" lIns="91440" tIns="45720" rIns="91440" bIns="45720" rtlCol="0" anchor="ctr"/>
          <a:lstStyle>
            <a:lvl1pPr algn="r">
              <a:defRPr sz="1600">
                <a:solidFill>
                  <a:schemeClr val="tx1">
                    <a:tint val="75000"/>
                  </a:schemeClr>
                </a:solidFill>
              </a:defRPr>
            </a:lvl1pPr>
          </a:lstStyle>
          <a:p>
            <a:fld id="{C4935286-8632-4731-AE78-1081FCCD1EF5}" type="slidenum">
              <a:rPr lang="en-IE" smtClean="0"/>
              <a:t>‹#›</a:t>
            </a:fld>
            <a:endParaRPr lang="en-IE"/>
          </a:p>
        </p:txBody>
      </p:sp>
    </p:spTree>
    <p:extLst>
      <p:ext uri="{BB962C8B-B14F-4D97-AF65-F5344CB8AC3E}">
        <p14:creationId xmlns:p14="http://schemas.microsoft.com/office/powerpoint/2010/main" val="31827511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hyperlink" Target="http://consult.sdublincoco.ie/"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5.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mountain, sky, grass, outdoor&#10;&#10;Description automatically generated">
            <a:extLst>
              <a:ext uri="{FF2B5EF4-FFF2-40B4-BE49-F238E27FC236}">
                <a16:creationId xmlns:a16="http://schemas.microsoft.com/office/drawing/2014/main" id="{4FDD0116-D1AB-4CDA-A95E-76206053F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274"/>
            <a:ext cx="12304339" cy="7320987"/>
          </a:xfrm>
          <a:prstGeom prst="rect">
            <a:avLst/>
          </a:prstGeom>
        </p:spPr>
      </p:pic>
      <p:sp>
        <p:nvSpPr>
          <p:cNvPr id="2" name="Title 1">
            <a:extLst>
              <a:ext uri="{FF2B5EF4-FFF2-40B4-BE49-F238E27FC236}">
                <a16:creationId xmlns:a16="http://schemas.microsoft.com/office/drawing/2014/main" id="{546750DC-9AA8-433F-88BE-2C65CE127179}"/>
              </a:ext>
            </a:extLst>
          </p:cNvPr>
          <p:cNvSpPr>
            <a:spLocks noGrp="1"/>
          </p:cNvSpPr>
          <p:nvPr>
            <p:ph type="ctrTitle"/>
          </p:nvPr>
        </p:nvSpPr>
        <p:spPr>
          <a:xfrm>
            <a:off x="3962181" y="2618263"/>
            <a:ext cx="8229818" cy="3151195"/>
          </a:xfrm>
        </p:spPr>
        <p:txBody>
          <a:bodyPr>
            <a:normAutofit/>
          </a:bodyPr>
          <a:lstStyle/>
          <a:p>
            <a:pPr algn="r"/>
            <a:r>
              <a:rPr lang="en-IE" sz="5315" dirty="0">
                <a:solidFill>
                  <a:schemeClr val="bg1"/>
                </a:solidFill>
              </a:rPr>
              <a:t>COUNCIL MEETING</a:t>
            </a:r>
            <a:br>
              <a:rPr lang="en-IE" sz="5315" dirty="0">
                <a:solidFill>
                  <a:schemeClr val="bg1"/>
                </a:solidFill>
              </a:rPr>
            </a:br>
            <a:r>
              <a:rPr lang="en-IE" sz="5315" dirty="0">
                <a:solidFill>
                  <a:schemeClr val="bg1"/>
                </a:solidFill>
              </a:rPr>
              <a:t> July 2021</a:t>
            </a:r>
            <a:br>
              <a:rPr lang="en-IE" sz="5315" dirty="0">
                <a:solidFill>
                  <a:schemeClr val="bg1"/>
                </a:solidFill>
              </a:rPr>
            </a:br>
            <a:endParaRPr lang="en-IE" sz="2746" dirty="0">
              <a:latin typeface="Abadi Extra Light" panose="020B0204020104020204" pitchFamily="34" charset="0"/>
            </a:endParaRPr>
          </a:p>
        </p:txBody>
      </p:sp>
      <p:sp>
        <p:nvSpPr>
          <p:cNvPr id="3" name="Subtitle 2">
            <a:extLst>
              <a:ext uri="{FF2B5EF4-FFF2-40B4-BE49-F238E27FC236}">
                <a16:creationId xmlns:a16="http://schemas.microsoft.com/office/drawing/2014/main" id="{1BD83B12-309E-4C3A-8DEE-5B4AC2000F7A}"/>
              </a:ext>
            </a:extLst>
          </p:cNvPr>
          <p:cNvSpPr>
            <a:spLocks noGrp="1"/>
          </p:cNvSpPr>
          <p:nvPr>
            <p:ph type="subTitle" idx="1"/>
          </p:nvPr>
        </p:nvSpPr>
        <p:spPr>
          <a:xfrm>
            <a:off x="360442" y="6707713"/>
            <a:ext cx="4896563" cy="3772811"/>
          </a:xfrm>
        </p:spPr>
        <p:txBody>
          <a:bodyPr>
            <a:noAutofit/>
          </a:bodyPr>
          <a:lstStyle/>
          <a:p>
            <a:pPr algn="l"/>
            <a:r>
              <a:rPr lang="en-IE" sz="1600" b="1" u="sng" dirty="0"/>
              <a:t>Context for the Project</a:t>
            </a:r>
            <a:endParaRPr lang="en-IE" sz="1600" dirty="0"/>
          </a:p>
          <a:p>
            <a:pPr marL="253117" indent="-253117" algn="just">
              <a:buFont typeface="Arial" panose="020B0604020202020204" pitchFamily="34" charset="0"/>
              <a:buChar char="•"/>
            </a:pPr>
            <a:r>
              <a:rPr lang="en-IE" sz="1600" dirty="0"/>
              <a:t>National plans, including National Development Plan, Project 2040 Building Irelands Future, National Planning Framework, SDCC Development Plan, Tallaght Local Area Plan.</a:t>
            </a:r>
          </a:p>
          <a:p>
            <a:pPr marL="253117" indent="-253117" algn="just">
              <a:buFont typeface="Arial" panose="020B0604020202020204" pitchFamily="34" charset="0"/>
              <a:buChar char="•"/>
            </a:pPr>
            <a:r>
              <a:rPr lang="en-IE" sz="1600" dirty="0"/>
              <a:t>November 2018, Government launched Urban Regeneration and Development Fund a flagship element of Project 2040</a:t>
            </a:r>
          </a:p>
          <a:p>
            <a:pPr marL="253117" indent="-253117" algn="just">
              <a:buFont typeface="Arial" panose="020B0604020202020204" pitchFamily="34" charset="0"/>
              <a:buChar char="•"/>
            </a:pPr>
            <a:r>
              <a:rPr lang="en-IE" sz="1600" dirty="0"/>
              <a:t>SDCC’s application successful in receiving funding for projects in Tallaght’s Core Urban Centre</a:t>
            </a:r>
          </a:p>
          <a:p>
            <a:pPr marL="253117" indent="-253117" algn="just">
              <a:buFont typeface="Arial" panose="020B0604020202020204" pitchFamily="34" charset="0"/>
              <a:buChar char="•"/>
            </a:pPr>
            <a:r>
              <a:rPr lang="en-IE" sz="1600" dirty="0"/>
              <a:t>Delivery of these projects will raise the profile of Tallaght and create a sense of pride and place for Tallaght and enhance the liveability and revitalisation of the town centre.</a:t>
            </a:r>
          </a:p>
          <a:p>
            <a:pPr algn="l"/>
            <a:endParaRPr lang="en-US" sz="1600" dirty="0"/>
          </a:p>
          <a:p>
            <a:pPr algn="l"/>
            <a:endParaRPr lang="en-US" sz="1329" dirty="0"/>
          </a:p>
        </p:txBody>
      </p:sp>
      <p:pic>
        <p:nvPicPr>
          <p:cNvPr id="9" name="Picture 2" descr="South Dublin County Council - Publishers - data.gov.ie">
            <a:extLst>
              <a:ext uri="{FF2B5EF4-FFF2-40B4-BE49-F238E27FC236}">
                <a16:creationId xmlns:a16="http://schemas.microsoft.com/office/drawing/2014/main" id="{200AE0C1-D3DF-4A5E-99E7-16BE6213F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8847" y="10114070"/>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880657-963B-42A3-BE58-378EE41C854E}"/>
              </a:ext>
            </a:extLst>
          </p:cNvPr>
          <p:cNvSpPr/>
          <p:nvPr/>
        </p:nvSpPr>
        <p:spPr>
          <a:xfrm>
            <a:off x="5673024" y="7559525"/>
            <a:ext cx="3524516" cy="2554545"/>
          </a:xfrm>
          <a:prstGeom prst="rect">
            <a:avLst/>
          </a:prstGeom>
        </p:spPr>
        <p:txBody>
          <a:bodyPr wrap="square">
            <a:spAutoFit/>
          </a:bodyPr>
          <a:lstStyle/>
          <a:p>
            <a:r>
              <a:rPr lang="en-IE" sz="1600" b="1" u="sng" dirty="0"/>
              <a:t>URDF Funded Projects:</a:t>
            </a:r>
          </a:p>
          <a:p>
            <a:pPr marL="253117" indent="-253117">
              <a:buFont typeface="Arial" panose="020B0604020202020204" pitchFamily="34" charset="0"/>
              <a:buChar char="•"/>
            </a:pPr>
            <a:r>
              <a:rPr lang="en-IE" sz="1600" dirty="0"/>
              <a:t>New Innovation Square, </a:t>
            </a:r>
          </a:p>
          <a:p>
            <a:pPr marL="253117" indent="-253117">
              <a:buFont typeface="Arial" panose="020B0604020202020204" pitchFamily="34" charset="0"/>
              <a:buChar char="•"/>
            </a:pPr>
            <a:r>
              <a:rPr lang="en-IE" sz="1600" dirty="0"/>
              <a:t>Innovation Centre, </a:t>
            </a:r>
          </a:p>
          <a:p>
            <a:pPr marL="253117" indent="-253117">
              <a:buFont typeface="Arial" panose="020B0604020202020204" pitchFamily="34" charset="0"/>
              <a:buChar char="•"/>
            </a:pPr>
            <a:r>
              <a:rPr lang="en-IE" sz="1600" dirty="0"/>
              <a:t>Upgrade and regeneration of Chamber Square and associated pedestrian link</a:t>
            </a:r>
          </a:p>
          <a:p>
            <a:pPr marL="253117" indent="-253117">
              <a:buFont typeface="Arial" panose="020B0604020202020204" pitchFamily="34" charset="0"/>
              <a:buChar char="•"/>
            </a:pPr>
            <a:r>
              <a:rPr lang="en-IE" sz="1600" dirty="0"/>
              <a:t>Tallaght Stadium 4</a:t>
            </a:r>
            <a:r>
              <a:rPr lang="en-IE" sz="1600" baseline="30000" dirty="0"/>
              <a:t>th</a:t>
            </a:r>
            <a:r>
              <a:rPr lang="en-IE" sz="1600" dirty="0"/>
              <a:t> Stand,</a:t>
            </a:r>
          </a:p>
          <a:p>
            <a:pPr marL="253117" indent="-253117">
              <a:buFont typeface="Arial" panose="020B0604020202020204" pitchFamily="34" charset="0"/>
              <a:buChar char="•"/>
            </a:pPr>
            <a:r>
              <a:rPr lang="en-IE" sz="1600" dirty="0"/>
              <a:t>Tallaght Mobility Hub, </a:t>
            </a:r>
          </a:p>
          <a:p>
            <a:pPr marL="253117" indent="-253117">
              <a:buFont typeface="Arial" panose="020B0604020202020204" pitchFamily="34" charset="0"/>
              <a:buChar char="•"/>
            </a:pPr>
            <a:r>
              <a:rPr lang="en-IE" sz="1600" dirty="0" err="1"/>
              <a:t>Belgard</a:t>
            </a:r>
            <a:r>
              <a:rPr lang="en-IE" sz="1600" dirty="0"/>
              <a:t> Link Roads</a:t>
            </a:r>
          </a:p>
          <a:p>
            <a:pPr marL="253117" indent="-253117">
              <a:buFont typeface="Arial" panose="020B0604020202020204" pitchFamily="34" charset="0"/>
              <a:buChar char="•"/>
            </a:pPr>
            <a:r>
              <a:rPr lang="en-IE" sz="1600" dirty="0">
                <a:highlight>
                  <a:srgbClr val="00FF00"/>
                </a:highlight>
              </a:rPr>
              <a:t>Astro Pitch for Sean Walsh Park</a:t>
            </a:r>
            <a:r>
              <a:rPr lang="en-IE" sz="1600" b="1" u="sng" dirty="0"/>
              <a:t>.</a:t>
            </a:r>
          </a:p>
        </p:txBody>
      </p:sp>
      <p:sp>
        <p:nvSpPr>
          <p:cNvPr id="15" name="TextBox 14">
            <a:extLst>
              <a:ext uri="{FF2B5EF4-FFF2-40B4-BE49-F238E27FC236}">
                <a16:creationId xmlns:a16="http://schemas.microsoft.com/office/drawing/2014/main" id="{939DAE1C-9658-4F34-804D-3FB2D9F3E9B0}"/>
              </a:ext>
            </a:extLst>
          </p:cNvPr>
          <p:cNvSpPr txBox="1"/>
          <p:nvPr/>
        </p:nvSpPr>
        <p:spPr>
          <a:xfrm>
            <a:off x="7826094" y="6468888"/>
            <a:ext cx="4281162" cy="1785104"/>
          </a:xfrm>
          <a:prstGeom prst="rect">
            <a:avLst/>
          </a:prstGeom>
          <a:noFill/>
        </p:spPr>
        <p:txBody>
          <a:bodyPr wrap="square" rtlCol="0">
            <a:spAutoFit/>
          </a:bodyPr>
          <a:lstStyle/>
          <a:p>
            <a:pPr algn="r"/>
            <a:r>
              <a:rPr lang="en-IE" sz="2800" dirty="0"/>
              <a:t>Part 8 Report </a:t>
            </a:r>
            <a:br>
              <a:rPr lang="en-IE" sz="2800" dirty="0"/>
            </a:br>
            <a:r>
              <a:rPr lang="en-IE" sz="2800" dirty="0"/>
              <a:t>Sean Walsh Park</a:t>
            </a:r>
          </a:p>
          <a:p>
            <a:pPr algn="r"/>
            <a:r>
              <a:rPr lang="en-IE" sz="1800" dirty="0"/>
              <a:t>Synthetic Grass Sports Pitch </a:t>
            </a:r>
            <a:br>
              <a:rPr lang="en-IE" sz="1800" dirty="0"/>
            </a:br>
            <a:br>
              <a:rPr lang="en-US" sz="1800" dirty="0"/>
            </a:br>
            <a:endParaRPr lang="en-IE" dirty="0"/>
          </a:p>
        </p:txBody>
      </p:sp>
      <p:sp>
        <p:nvSpPr>
          <p:cNvPr id="10" name="Oval 9">
            <a:extLst>
              <a:ext uri="{FF2B5EF4-FFF2-40B4-BE49-F238E27FC236}">
                <a16:creationId xmlns:a16="http://schemas.microsoft.com/office/drawing/2014/main" id="{8E1A7194-F6EC-45E0-93A8-B7FEA0FA5A09}"/>
              </a:ext>
            </a:extLst>
          </p:cNvPr>
          <p:cNvSpPr/>
          <p:nvPr/>
        </p:nvSpPr>
        <p:spPr>
          <a:xfrm>
            <a:off x="955860" y="4451685"/>
            <a:ext cx="3547560" cy="7375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Video 7">
            <a:hlinkClick r:id="" action="ppaction://media"/>
            <a:extLst>
              <a:ext uri="{FF2B5EF4-FFF2-40B4-BE49-F238E27FC236}">
                <a16:creationId xmlns:a16="http://schemas.microsoft.com/office/drawing/2014/main" id="{A393B727-2D6C-4166-8C44-7D04AE2D0A4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527870674"/>
      </p:ext>
    </p:extLst>
  </p:cSld>
  <p:clrMapOvr>
    <a:masterClrMapping/>
  </p:clrMapOvr>
  <mc:AlternateContent xmlns:mc="http://schemas.openxmlformats.org/markup-compatibility/2006">
    <mc:Choice xmlns:p14="http://schemas.microsoft.com/office/powerpoint/2010/main" Requires="p14">
      <p:transition spd="slow" p14:dur="2000" advTm="72604"/>
    </mc:Choice>
    <mc:Fallback>
      <p:transition spd="slow" advTm="7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EA3F0C-5789-4232-85B4-CC14AFA08C9F}"/>
              </a:ext>
            </a:extLst>
          </p:cNvPr>
          <p:cNvSpPr/>
          <p:nvPr/>
        </p:nvSpPr>
        <p:spPr>
          <a:xfrm>
            <a:off x="6913452" y="1585460"/>
            <a:ext cx="4916556" cy="5303118"/>
          </a:xfrm>
          <a:prstGeom prst="rect">
            <a:avLst/>
          </a:prstGeom>
        </p:spPr>
        <p:txBody>
          <a:bodyPr wrap="square">
            <a:spAutoFit/>
          </a:bodyPr>
          <a:lstStyle/>
          <a:p>
            <a:pPr>
              <a:lnSpc>
                <a:spcPct val="107000"/>
              </a:lnSpc>
              <a:spcAft>
                <a:spcPts val="709"/>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Objectives of Tallaght Local Area Plan 2020</a:t>
            </a:r>
          </a:p>
          <a:p>
            <a:pPr>
              <a:lnSpc>
                <a:spcPct val="107000"/>
              </a:lnSpc>
              <a:spcAft>
                <a:spcPts val="709"/>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Town Park</a:t>
            </a:r>
            <a:r>
              <a:rPr lang="en-IE" sz="16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09"/>
              </a:spcAft>
            </a:pPr>
            <a:r>
              <a:rPr lang="en-IE" sz="1600" i="1" dirty="0">
                <a:latin typeface="Calibri" panose="020F0502020204030204" pitchFamily="34" charset="0"/>
                <a:ea typeface="Calibri" panose="020F0502020204030204" pitchFamily="34" charset="0"/>
                <a:cs typeface="Times New Roman" panose="02020603050405020304" pitchFamily="18" charset="0"/>
              </a:rPr>
              <a:t>Enhanced, multi-purpose high quality urban park with high levels of accessibility to surrounding areas and strong connections with the larger green infrastructure of the Plan area.</a:t>
            </a:r>
          </a:p>
          <a:p>
            <a:pPr>
              <a:lnSpc>
                <a:spcPct val="107000"/>
              </a:lnSpc>
              <a:spcAft>
                <a:spcPts val="709"/>
              </a:spcAft>
            </a:pPr>
            <a:endParaRPr lang="en-IE"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TP1: </a:t>
            </a:r>
            <a:r>
              <a:rPr lang="en-IE" sz="1600" dirty="0">
                <a:latin typeface="Calibri" panose="020F0502020204030204" pitchFamily="34" charset="0"/>
                <a:ea typeface="Calibri" panose="020F0502020204030204" pitchFamily="34" charset="0"/>
                <a:cs typeface="Times New Roman" panose="02020603050405020304" pitchFamily="18" charset="0"/>
              </a:rPr>
              <a:t>Consolidate and enhance amenity function of Sean Walsh Park.</a:t>
            </a: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TP2</a:t>
            </a:r>
            <a:r>
              <a:rPr lang="en-IE" sz="1600" dirty="0">
                <a:latin typeface="Calibri" panose="020F0502020204030204" pitchFamily="34" charset="0"/>
                <a:ea typeface="Calibri" panose="020F0502020204030204" pitchFamily="34" charset="0"/>
                <a:cs typeface="Times New Roman" panose="02020603050405020304" pitchFamily="18" charset="0"/>
              </a:rPr>
              <a:t>: Balanced provision of active and passive recreation.</a:t>
            </a: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TP6</a:t>
            </a:r>
            <a:r>
              <a:rPr lang="en-IE" sz="1600" dirty="0">
                <a:latin typeface="Calibri" panose="020F0502020204030204" pitchFamily="34" charset="0"/>
                <a:ea typeface="Calibri" panose="020F0502020204030204" pitchFamily="34" charset="0"/>
                <a:cs typeface="Times New Roman" panose="02020603050405020304" pitchFamily="18" charset="0"/>
              </a:rPr>
              <a:t>: Provision of all-weather playing pitches.</a:t>
            </a: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TP10: </a:t>
            </a:r>
            <a:r>
              <a:rPr lang="en-IE" sz="1600" dirty="0">
                <a:latin typeface="Calibri" panose="020F0502020204030204" pitchFamily="34" charset="0"/>
                <a:ea typeface="Calibri" panose="020F0502020204030204" pitchFamily="34" charset="0"/>
                <a:cs typeface="Times New Roman" panose="02020603050405020304" pitchFamily="18" charset="0"/>
              </a:rPr>
              <a:t>That any consideration of the siting of </a:t>
            </a:r>
            <a:r>
              <a:rPr lang="en-IE" sz="1600" dirty="0" err="1">
                <a:latin typeface="Calibri" panose="020F0502020204030204" pitchFamily="34" charset="0"/>
                <a:ea typeface="Calibri" panose="020F0502020204030204" pitchFamily="34" charset="0"/>
                <a:cs typeface="Times New Roman" panose="02020603050405020304" pitchFamily="18" charset="0"/>
              </a:rPr>
              <a:t>astro</a:t>
            </a:r>
            <a:r>
              <a:rPr lang="en-IE" sz="1600" dirty="0">
                <a:latin typeface="Calibri" panose="020F0502020204030204" pitchFamily="34" charset="0"/>
                <a:ea typeface="Calibri" panose="020F0502020204030204" pitchFamily="34" charset="0"/>
                <a:cs typeface="Times New Roman" panose="02020603050405020304" pitchFamily="18" charset="0"/>
              </a:rPr>
              <a:t>-pitches in </a:t>
            </a:r>
            <a:r>
              <a:rPr lang="en-IE" sz="1600" dirty="0" err="1">
                <a:latin typeface="Calibri" panose="020F0502020204030204" pitchFamily="34" charset="0"/>
                <a:ea typeface="Calibri" panose="020F0502020204030204" pitchFamily="34" charset="0"/>
                <a:cs typeface="Times New Roman" panose="02020603050405020304" pitchFamily="18" charset="0"/>
              </a:rPr>
              <a:t>Seán</a:t>
            </a:r>
            <a:r>
              <a:rPr lang="en-IE" sz="1600" dirty="0">
                <a:latin typeface="Calibri" panose="020F0502020204030204" pitchFamily="34" charset="0"/>
                <a:ea typeface="Calibri" panose="020F0502020204030204" pitchFamily="34" charset="0"/>
                <a:cs typeface="Times New Roman" panose="02020603050405020304" pitchFamily="18" charset="0"/>
              </a:rPr>
              <a:t> Walsh Park shall be subject to an Ecological Impact Assessment having regard, in particular, to the wetland area in the west of the park.</a:t>
            </a:r>
          </a:p>
          <a:p>
            <a:pPr>
              <a:lnSpc>
                <a:spcPct val="107000"/>
              </a:lnSpc>
              <a:spcAft>
                <a:spcPts val="709"/>
              </a:spcAft>
            </a:pPr>
            <a:endParaRPr lang="en-IE"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09"/>
              </a:spcAft>
            </a:pP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9251A84-0CA0-4618-9020-EE3E04C26DDA}"/>
              </a:ext>
            </a:extLst>
          </p:cNvPr>
          <p:cNvSpPr txBox="1"/>
          <p:nvPr/>
        </p:nvSpPr>
        <p:spPr>
          <a:xfrm>
            <a:off x="6141174" y="10208408"/>
            <a:ext cx="3170898" cy="242246"/>
          </a:xfrm>
          <a:prstGeom prst="rect">
            <a:avLst/>
          </a:prstGeom>
          <a:noFill/>
        </p:spPr>
        <p:txBody>
          <a:bodyPr wrap="square" rtlCol="0">
            <a:spAutoFit/>
          </a:bodyPr>
          <a:lstStyle/>
          <a:p>
            <a:r>
              <a:rPr lang="en-US" sz="974" i="1" dirty="0">
                <a:solidFill>
                  <a:schemeClr val="bg1">
                    <a:lumMod val="65000"/>
                  </a:schemeClr>
                </a:solidFill>
              </a:rPr>
              <a:t>Map of Town park taken from </a:t>
            </a:r>
            <a:r>
              <a:rPr lang="en-US" sz="974" i="1" dirty="0" err="1">
                <a:solidFill>
                  <a:schemeClr val="bg1">
                    <a:lumMod val="65000"/>
                  </a:schemeClr>
                </a:solidFill>
              </a:rPr>
              <a:t>Tallaght</a:t>
            </a:r>
            <a:r>
              <a:rPr lang="en-US" sz="974" i="1" dirty="0">
                <a:solidFill>
                  <a:schemeClr val="bg1">
                    <a:lumMod val="65000"/>
                  </a:schemeClr>
                </a:solidFill>
              </a:rPr>
              <a:t> LAP 2020.</a:t>
            </a:r>
            <a:endParaRPr lang="en-IE" sz="974" dirty="0">
              <a:solidFill>
                <a:schemeClr val="bg1">
                  <a:lumMod val="65000"/>
                </a:schemeClr>
              </a:solidFill>
            </a:endParaRPr>
          </a:p>
        </p:txBody>
      </p:sp>
      <p:pic>
        <p:nvPicPr>
          <p:cNvPr id="30" name="Picture 2" descr="South Dublin County Council - Publishers - data.gov.ie">
            <a:extLst>
              <a:ext uri="{FF2B5EF4-FFF2-40B4-BE49-F238E27FC236}">
                <a16:creationId xmlns:a16="http://schemas.microsoft.com/office/drawing/2014/main" id="{79B8F354-32E3-412E-8A46-0ACACE91B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0964" y="9974828"/>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2">
            <a:extLst>
              <a:ext uri="{FF2B5EF4-FFF2-40B4-BE49-F238E27FC236}">
                <a16:creationId xmlns:a16="http://schemas.microsoft.com/office/drawing/2014/main" id="{CDC519EB-8676-4C97-A8F2-FA523A83BF41}"/>
              </a:ext>
            </a:extLst>
          </p:cNvPr>
          <p:cNvSpPr txBox="1">
            <a:spLocks/>
          </p:cNvSpPr>
          <p:nvPr/>
        </p:nvSpPr>
        <p:spPr>
          <a:xfrm>
            <a:off x="297095" y="271581"/>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9" dirty="0"/>
              <a:t>Sean Walsh Park Synthetic Grass Pitch</a:t>
            </a:r>
            <a:br>
              <a:rPr lang="en-IE" sz="3189" dirty="0"/>
            </a:br>
            <a:r>
              <a:rPr lang="en-IE" sz="2835" dirty="0">
                <a:solidFill>
                  <a:schemeClr val="bg1">
                    <a:lumMod val="50000"/>
                  </a:schemeClr>
                </a:solidFill>
                <a:latin typeface="Abadi Extra Light" panose="020B0204020104020204" pitchFamily="34" charset="0"/>
              </a:rPr>
              <a:t>LAP context</a:t>
            </a:r>
          </a:p>
        </p:txBody>
      </p:sp>
      <p:sp>
        <p:nvSpPr>
          <p:cNvPr id="2" name="Rectangle 1">
            <a:extLst>
              <a:ext uri="{FF2B5EF4-FFF2-40B4-BE49-F238E27FC236}">
                <a16:creationId xmlns:a16="http://schemas.microsoft.com/office/drawing/2014/main" id="{1CF5E3FE-8873-47E2-951E-B32B363181E3}"/>
              </a:ext>
            </a:extLst>
          </p:cNvPr>
          <p:cNvSpPr/>
          <p:nvPr/>
        </p:nvSpPr>
        <p:spPr>
          <a:xfrm>
            <a:off x="297095" y="1549117"/>
            <a:ext cx="6269578" cy="4877554"/>
          </a:xfrm>
          <a:prstGeom prst="rect">
            <a:avLst/>
          </a:prstGeom>
        </p:spPr>
        <p:txBody>
          <a:bodyPr wrap="square">
            <a:spAutoFit/>
          </a:bodyPr>
          <a:lstStyle/>
          <a:p>
            <a:pPr algn="just">
              <a:lnSpc>
                <a:spcPct val="107000"/>
              </a:lnSpc>
              <a:spcAft>
                <a:spcPts val="709"/>
              </a:spcAft>
            </a:pPr>
            <a:r>
              <a:rPr lang="en-IE" sz="1600" b="1" u="sng" dirty="0">
                <a:ea typeface="Calibri" panose="020F0502020204030204" pitchFamily="34" charset="0"/>
                <a:cs typeface="Times New Roman" panose="02020603050405020304" pitchFamily="18" charset="0"/>
              </a:rPr>
              <a:t>Policy for Recreational Facilites  in Tallaght LAP 2020</a:t>
            </a:r>
            <a:endParaRPr lang="en-IE" sz="1600" dirty="0">
              <a:ea typeface="Calibri" panose="020F0502020204030204" pitchFamily="34" charset="0"/>
              <a:cs typeface="Times New Roman" panose="02020603050405020304" pitchFamily="18" charset="0"/>
            </a:endParaRPr>
          </a:p>
          <a:p>
            <a:pPr marR="1000" algn="just"/>
            <a:r>
              <a:rPr lang="en-IE" sz="1800" b="0" i="1" u="none" strike="noStrike" baseline="0" dirty="0">
                <a:solidFill>
                  <a:srgbClr val="000000"/>
                </a:solidFill>
              </a:rPr>
              <a:t>It is policy of the Council to support and facilitate the expansion of Tallaght Stadium and encourage a wide range of uses and events including the development of all-weather playing facilities and expansion of recreational facilities in Tallaght Town Centre (Objective CF 7).</a:t>
            </a:r>
            <a:endParaRPr lang="en-IE" sz="1800" b="0" i="0" u="none" strike="noStrike" baseline="0" dirty="0">
              <a:solidFill>
                <a:srgbClr val="000000"/>
              </a:solidFill>
            </a:endParaRPr>
          </a:p>
          <a:p>
            <a:pPr algn="just"/>
            <a:endParaRPr lang="en-IE" sz="1800" b="0" i="0" u="none" strike="noStrike" baseline="0" dirty="0">
              <a:solidFill>
                <a:srgbClr val="000000"/>
              </a:solidFill>
            </a:endParaRPr>
          </a:p>
          <a:p>
            <a:pPr marR="1000" algn="just"/>
            <a:r>
              <a:rPr lang="en-IE" sz="1800" b="0" i="0" u="none" strike="noStrike" baseline="0" dirty="0">
                <a:solidFill>
                  <a:srgbClr val="000000"/>
                </a:solidFill>
              </a:rPr>
              <a:t>Playing pitches constitute a major proportion of the facilities available. However, increased levels of rainfall and future predicted rainfall means that grass based pitches are unusable for an increasing amount of time each year. This situation has affected Tallaght, where many pitches have been unplayable for almost 6 months at a time. The development of all-weather facilities with floodlighting for year round and night time use would be a valuable addition to the amenities available in the area. The location of such facilities should take into account the impact of floodlighting on wildlife and residential amenities.</a:t>
            </a:r>
            <a:endParaRPr lang="en-IE" sz="1240" dirty="0"/>
          </a:p>
        </p:txBody>
      </p:sp>
      <p:pic>
        <p:nvPicPr>
          <p:cNvPr id="7" name="Picture 6">
            <a:extLst>
              <a:ext uri="{FF2B5EF4-FFF2-40B4-BE49-F238E27FC236}">
                <a16:creationId xmlns:a16="http://schemas.microsoft.com/office/drawing/2014/main" id="{ED3CBBA8-0716-48A0-9749-27262FCD06CA}"/>
              </a:ext>
            </a:extLst>
          </p:cNvPr>
          <p:cNvPicPr>
            <a:picLocks noChangeAspect="1"/>
          </p:cNvPicPr>
          <p:nvPr/>
        </p:nvPicPr>
        <p:blipFill>
          <a:blip r:embed="rId5"/>
          <a:stretch>
            <a:fillRect/>
          </a:stretch>
        </p:blipFill>
        <p:spPr>
          <a:xfrm>
            <a:off x="297095" y="6601254"/>
            <a:ext cx="5753733" cy="3849400"/>
          </a:xfrm>
          <a:prstGeom prst="rect">
            <a:avLst/>
          </a:prstGeom>
        </p:spPr>
      </p:pic>
      <p:pic>
        <p:nvPicPr>
          <p:cNvPr id="4" name="Video 3">
            <a:hlinkClick r:id="" action="ppaction://media"/>
            <a:extLst>
              <a:ext uri="{FF2B5EF4-FFF2-40B4-BE49-F238E27FC236}">
                <a16:creationId xmlns:a16="http://schemas.microsoft.com/office/drawing/2014/main" id="{AFBE9728-082A-4310-BC98-146F2AFAC4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365400336"/>
      </p:ext>
    </p:extLst>
  </p:cSld>
  <p:clrMapOvr>
    <a:masterClrMapping/>
  </p:clrMapOvr>
  <mc:AlternateContent xmlns:mc="http://schemas.openxmlformats.org/markup-compatibility/2006">
    <mc:Choice xmlns:p14="http://schemas.microsoft.com/office/powerpoint/2010/main" Requires="p14">
      <p:transition spd="slow" p14:dur="2000" advTm="62642"/>
    </mc:Choice>
    <mc:Fallback>
      <p:transition spd="slow" advTm="6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South Dublin County Council - Publishers - data.gov.ie">
            <a:extLst>
              <a:ext uri="{FF2B5EF4-FFF2-40B4-BE49-F238E27FC236}">
                <a16:creationId xmlns:a16="http://schemas.microsoft.com/office/drawing/2014/main" id="{7577622A-3662-4721-A043-5CF4A0CE2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7099" y="1012098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2">
            <a:extLst>
              <a:ext uri="{FF2B5EF4-FFF2-40B4-BE49-F238E27FC236}">
                <a16:creationId xmlns:a16="http://schemas.microsoft.com/office/drawing/2014/main" id="{7E64E494-C882-468A-91A3-2255F5976AA1}"/>
              </a:ext>
            </a:extLst>
          </p:cNvPr>
          <p:cNvSpPr txBox="1">
            <a:spLocks/>
          </p:cNvSpPr>
          <p:nvPr/>
        </p:nvSpPr>
        <p:spPr>
          <a:xfrm>
            <a:off x="297095" y="271581"/>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9" dirty="0"/>
              <a:t>Sean Walsh Park Synthetic Grass Pitch</a:t>
            </a:r>
            <a:br>
              <a:rPr lang="en-IE" sz="3189" dirty="0"/>
            </a:br>
            <a:r>
              <a:rPr lang="en-IE" sz="2835" dirty="0">
                <a:solidFill>
                  <a:schemeClr val="bg1">
                    <a:lumMod val="50000"/>
                  </a:schemeClr>
                </a:solidFill>
                <a:latin typeface="Abadi Extra Light" panose="020B0204020104020204" pitchFamily="34" charset="0"/>
              </a:rPr>
              <a:t>sports pitch strategy context</a:t>
            </a:r>
          </a:p>
        </p:txBody>
      </p:sp>
      <p:sp>
        <p:nvSpPr>
          <p:cNvPr id="2" name="Rectangle 1">
            <a:extLst>
              <a:ext uri="{FF2B5EF4-FFF2-40B4-BE49-F238E27FC236}">
                <a16:creationId xmlns:a16="http://schemas.microsoft.com/office/drawing/2014/main" id="{75EABBD4-EC95-4328-8185-E732A8EDEE6F}"/>
              </a:ext>
            </a:extLst>
          </p:cNvPr>
          <p:cNvSpPr/>
          <p:nvPr/>
        </p:nvSpPr>
        <p:spPr>
          <a:xfrm>
            <a:off x="6749364" y="6605045"/>
            <a:ext cx="4781145" cy="307777"/>
          </a:xfrm>
          <a:prstGeom prst="rect">
            <a:avLst/>
          </a:prstGeom>
        </p:spPr>
        <p:txBody>
          <a:bodyPr>
            <a:spAutoFit/>
          </a:bodyPr>
          <a:lstStyle/>
          <a:p>
            <a:r>
              <a:rPr lang="en-US" sz="1400" dirty="0">
                <a:latin typeface="+mj-lt"/>
                <a:ea typeface="+mj-ea"/>
                <a:cs typeface="+mj-cs"/>
              </a:rPr>
              <a:t>. </a:t>
            </a:r>
          </a:p>
        </p:txBody>
      </p:sp>
      <p:pic>
        <p:nvPicPr>
          <p:cNvPr id="4" name="Picture 3" descr="A picture containing sport&#10;&#10;Description automatically generated">
            <a:extLst>
              <a:ext uri="{FF2B5EF4-FFF2-40B4-BE49-F238E27FC236}">
                <a16:creationId xmlns:a16="http://schemas.microsoft.com/office/drawing/2014/main" id="{32CC1848-39AD-400E-9724-8CB96C7F1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311690"/>
            <a:ext cx="12192000" cy="4504944"/>
          </a:xfrm>
          <a:prstGeom prst="rect">
            <a:avLst/>
          </a:prstGeom>
        </p:spPr>
      </p:pic>
      <p:sp>
        <p:nvSpPr>
          <p:cNvPr id="6" name="TextBox 5">
            <a:extLst>
              <a:ext uri="{FF2B5EF4-FFF2-40B4-BE49-F238E27FC236}">
                <a16:creationId xmlns:a16="http://schemas.microsoft.com/office/drawing/2014/main" id="{FDA2A6A2-D369-4D4B-9132-CF0026FDAD35}"/>
              </a:ext>
            </a:extLst>
          </p:cNvPr>
          <p:cNvSpPr txBox="1"/>
          <p:nvPr/>
        </p:nvSpPr>
        <p:spPr>
          <a:xfrm>
            <a:off x="297095" y="5816634"/>
            <a:ext cx="11597810" cy="5130635"/>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Recommendations from Sports Pitch Strategy</a:t>
            </a:r>
          </a:p>
          <a:p>
            <a:endParaRPr lang="en-IE" sz="1800" dirty="0">
              <a:latin typeface="Calibri" panose="020F0502020204030204" pitchFamily="34" charset="0"/>
              <a:ea typeface="Calibri" panose="020F0502020204030204" pitchFamily="34" charset="0"/>
              <a:cs typeface="Calibri" panose="020F0502020204030204" pitchFamily="34" charset="0"/>
            </a:endParaRPr>
          </a:p>
          <a:p>
            <a:pPr marL="253117" indent="-253117">
              <a:buFont typeface="Arial" panose="020B0604020202020204" pitchFamily="34" charset="0"/>
              <a:buChar char="•"/>
            </a:pPr>
            <a:r>
              <a:rPr lang="en-US" sz="1800" dirty="0">
                <a:latin typeface="+mj-lt"/>
                <a:ea typeface="+mj-ea"/>
                <a:cs typeface="+mj-cs"/>
              </a:rPr>
              <a:t>Provide Artificial Grass Pitches (AGPs) to increase provision, usage and provide for training need</a:t>
            </a:r>
            <a:endParaRPr lang="en-GB" sz="1800" kern="1200" dirty="0">
              <a:latin typeface="Calibri" panose="020F0502020204030204"/>
              <a:ea typeface="+mn-ea"/>
              <a:cs typeface="+mn-cs"/>
            </a:endParaRPr>
          </a:p>
          <a:p>
            <a:pPr marL="0" lvl="0" indent="0" defTabSz="400050">
              <a:lnSpc>
                <a:spcPct val="90000"/>
              </a:lnSpc>
              <a:spcBef>
                <a:spcPct val="0"/>
              </a:spcBef>
              <a:spcAft>
                <a:spcPct val="35000"/>
              </a:spcAft>
              <a:buNone/>
            </a:pPr>
            <a:endParaRPr lang="en-GB" dirty="0"/>
          </a:p>
          <a:p>
            <a:pPr marL="0" lvl="0" indent="0" defTabSz="400050">
              <a:lnSpc>
                <a:spcPct val="90000"/>
              </a:lnSpc>
              <a:spcBef>
                <a:spcPct val="0"/>
              </a:spcBef>
              <a:spcAft>
                <a:spcPct val="35000"/>
              </a:spcAft>
              <a:buNone/>
            </a:pPr>
            <a:r>
              <a:rPr lang="en-GB" kern="1200" dirty="0">
                <a:ea typeface="+mn-ea"/>
                <a:cs typeface="+mn-cs"/>
              </a:rPr>
              <a:t>AGP’s provide </a:t>
            </a:r>
            <a:r>
              <a:rPr lang="en-GB" b="1" kern="1200" dirty="0">
                <a:ea typeface="+mn-ea"/>
                <a:cs typeface="+mn-cs"/>
              </a:rPr>
              <a:t>increased  pitch capacity </a:t>
            </a:r>
            <a:r>
              <a:rPr lang="en-GB" kern="1200" dirty="0">
                <a:ea typeface="+mn-ea"/>
                <a:cs typeface="+mn-cs"/>
              </a:rPr>
              <a:t>to meet increased population growth in higher density/ urban locations</a:t>
            </a:r>
            <a:endParaRPr lang="en-IE" kern="1200" dirty="0">
              <a:ea typeface="+mn-ea"/>
              <a:cs typeface="+mn-cs"/>
            </a:endParaRPr>
          </a:p>
          <a:p>
            <a:pPr marL="285750" lvl="0" indent="-285750" defTabSz="400050">
              <a:lnSpc>
                <a:spcPct val="90000"/>
              </a:lnSpc>
              <a:spcBef>
                <a:spcPct val="0"/>
              </a:spcBef>
              <a:spcAft>
                <a:spcPct val="35000"/>
              </a:spcAft>
              <a:buFont typeface="Arial" panose="020B0604020202020204" pitchFamily="34" charset="0"/>
              <a:buChar char="•"/>
            </a:pPr>
            <a:r>
              <a:rPr lang="en-GB" kern="1200" dirty="0"/>
              <a:t>Position at </a:t>
            </a:r>
            <a:r>
              <a:rPr lang="en-GB" b="1" kern="1200" dirty="0"/>
              <a:t>Strategic locations</a:t>
            </a:r>
            <a:r>
              <a:rPr lang="en-GB" kern="1200" dirty="0"/>
              <a:t>, particularly at new planned development and high population areas; to </a:t>
            </a:r>
            <a:r>
              <a:rPr lang="en-GB" b="1" kern="1200" dirty="0"/>
              <a:t>facilitate high use, late evening use and flood lighting</a:t>
            </a:r>
            <a:r>
              <a:rPr lang="en-GB" kern="1200" dirty="0"/>
              <a:t>. </a:t>
            </a:r>
            <a:endParaRPr lang="en-IE" dirty="0"/>
          </a:p>
          <a:p>
            <a:pPr lvl="0" defTabSz="400050">
              <a:lnSpc>
                <a:spcPct val="90000"/>
              </a:lnSpc>
              <a:spcBef>
                <a:spcPct val="0"/>
              </a:spcBef>
              <a:spcAft>
                <a:spcPct val="35000"/>
              </a:spcAft>
            </a:pPr>
            <a:r>
              <a:rPr lang="en-GB" dirty="0"/>
              <a:t>P</a:t>
            </a:r>
            <a:r>
              <a:rPr lang="en-GB" kern="1200" dirty="0"/>
              <a:t>rovide </a:t>
            </a:r>
            <a:r>
              <a:rPr lang="en-GB" b="1" kern="1200" dirty="0"/>
              <a:t>all weather, year-round facilites</a:t>
            </a:r>
            <a:r>
              <a:rPr lang="en-GB" b="1" dirty="0"/>
              <a:t>:</a:t>
            </a:r>
            <a:endParaRPr lang="en-GB" b="1" kern="1200" dirty="0"/>
          </a:p>
          <a:p>
            <a:pPr marL="285750" lvl="0" indent="-285750" defTabSz="400050">
              <a:lnSpc>
                <a:spcPct val="90000"/>
              </a:lnSpc>
              <a:spcBef>
                <a:spcPct val="0"/>
              </a:spcBef>
              <a:spcAft>
                <a:spcPct val="35000"/>
              </a:spcAft>
              <a:buFont typeface="Arial" panose="020B0604020202020204" pitchFamily="34" charset="0"/>
              <a:buChar char="•"/>
            </a:pPr>
            <a:r>
              <a:rPr lang="en-GB" kern="1200" dirty="0">
                <a:ea typeface="+mn-ea"/>
                <a:cs typeface="+mn-cs"/>
              </a:rPr>
              <a:t>meet demand for </a:t>
            </a:r>
            <a:r>
              <a:rPr lang="en-GB" b="1" kern="1200" dirty="0">
                <a:ea typeface="+mn-ea"/>
                <a:cs typeface="+mn-cs"/>
              </a:rPr>
              <a:t>increased match play </a:t>
            </a:r>
            <a:endParaRPr lang="en-IE" b="1" kern="1200" dirty="0">
              <a:ea typeface="+mn-ea"/>
              <a:cs typeface="+mn-cs"/>
            </a:endParaRPr>
          </a:p>
          <a:p>
            <a:pPr marL="285750" lvl="0" indent="-285750" defTabSz="400050">
              <a:lnSpc>
                <a:spcPct val="90000"/>
              </a:lnSpc>
              <a:spcBef>
                <a:spcPct val="0"/>
              </a:spcBef>
              <a:spcAft>
                <a:spcPct val="35000"/>
              </a:spcAft>
              <a:buFont typeface="Arial" panose="020B0604020202020204" pitchFamily="34" charset="0"/>
              <a:buChar char="•"/>
            </a:pPr>
            <a:r>
              <a:rPr lang="en-GB" kern="1200" dirty="0">
                <a:ea typeface="+mn-ea"/>
                <a:cs typeface="+mn-cs"/>
              </a:rPr>
              <a:t>meet demand for </a:t>
            </a:r>
            <a:r>
              <a:rPr lang="en-GB" b="1" kern="1200" dirty="0">
                <a:ea typeface="+mn-ea"/>
                <a:cs typeface="+mn-cs"/>
              </a:rPr>
              <a:t>training provision </a:t>
            </a:r>
            <a:r>
              <a:rPr lang="en-GB" kern="1200" dirty="0">
                <a:ea typeface="+mn-ea"/>
                <a:cs typeface="+mn-cs"/>
              </a:rPr>
              <a:t>which is not currently being met.</a:t>
            </a:r>
            <a:endParaRPr lang="en-IE" kern="1200" dirty="0">
              <a:ea typeface="+mn-ea"/>
              <a:cs typeface="+mn-cs"/>
            </a:endParaRPr>
          </a:p>
          <a:p>
            <a:pPr marL="285750" indent="-285750" defTabSz="400050">
              <a:lnSpc>
                <a:spcPct val="90000"/>
              </a:lnSpc>
              <a:spcBef>
                <a:spcPct val="0"/>
              </a:spcBef>
              <a:spcAft>
                <a:spcPct val="35000"/>
              </a:spcAft>
              <a:buFont typeface="Arial" panose="020B0604020202020204" pitchFamily="34" charset="0"/>
              <a:buChar char="•"/>
            </a:pPr>
            <a:r>
              <a:rPr lang="en-GB" b="1" dirty="0"/>
              <a:t>remove training pressure from grass pitches </a:t>
            </a:r>
            <a:r>
              <a:rPr lang="en-GB" dirty="0"/>
              <a:t>with resultant higher standard of grass pitches.</a:t>
            </a:r>
            <a:endParaRPr lang="en-IE" dirty="0"/>
          </a:p>
          <a:p>
            <a:pPr indent="0" defTabSz="444500">
              <a:lnSpc>
                <a:spcPct val="90000"/>
              </a:lnSpc>
              <a:spcBef>
                <a:spcPct val="0"/>
              </a:spcBef>
              <a:spcAft>
                <a:spcPct val="35000"/>
              </a:spcAft>
              <a:buNone/>
            </a:pPr>
            <a:endParaRPr lang="en-GB" dirty="0"/>
          </a:p>
          <a:p>
            <a:pPr indent="0" defTabSz="444500">
              <a:lnSpc>
                <a:spcPct val="90000"/>
              </a:lnSpc>
              <a:spcBef>
                <a:spcPct val="0"/>
              </a:spcBef>
              <a:spcAft>
                <a:spcPct val="35000"/>
              </a:spcAft>
              <a:buNone/>
            </a:pPr>
            <a:r>
              <a:rPr lang="en-GB" dirty="0"/>
              <a:t>The </a:t>
            </a:r>
            <a:r>
              <a:rPr lang="en-GB" b="1" dirty="0"/>
              <a:t>multi-use nature </a:t>
            </a:r>
            <a:r>
              <a:rPr lang="en-GB" dirty="0"/>
              <a:t>of AGP pitches should lead to efficiencies in use; GAA, Soccer and Rugby                                                                  High capital outlay required; need </a:t>
            </a:r>
            <a:r>
              <a:rPr lang="en-GB" b="1" dirty="0"/>
              <a:t>to ensure value for money</a:t>
            </a:r>
          </a:p>
          <a:p>
            <a:pPr indent="0" defTabSz="444500">
              <a:lnSpc>
                <a:spcPct val="90000"/>
              </a:lnSpc>
              <a:spcBef>
                <a:spcPct val="0"/>
              </a:spcBef>
              <a:spcAft>
                <a:spcPct val="35000"/>
              </a:spcAft>
              <a:buNone/>
            </a:pPr>
            <a:r>
              <a:rPr lang="en-GB" dirty="0"/>
              <a:t>Provision to be made for</a:t>
            </a:r>
            <a:r>
              <a:rPr lang="en-GB" b="1" dirty="0"/>
              <a:t> replacement / repair </a:t>
            </a:r>
            <a:r>
              <a:rPr lang="en-GB" dirty="0"/>
              <a:t>over lifetime of the facility</a:t>
            </a:r>
          </a:p>
          <a:p>
            <a:endParaRPr lang="en-GB" sz="1600" dirty="0"/>
          </a:p>
        </p:txBody>
      </p:sp>
      <p:pic>
        <p:nvPicPr>
          <p:cNvPr id="9" name="Video 8">
            <a:hlinkClick r:id="" action="ppaction://media"/>
            <a:extLst>
              <a:ext uri="{FF2B5EF4-FFF2-40B4-BE49-F238E27FC236}">
                <a16:creationId xmlns:a16="http://schemas.microsoft.com/office/drawing/2014/main" id="{E64142E9-F42C-44C9-9221-891431A508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183196951"/>
      </p:ext>
    </p:extLst>
  </p:cSld>
  <p:clrMapOvr>
    <a:masterClrMapping/>
  </p:clrMapOvr>
  <mc:AlternateContent xmlns:mc="http://schemas.openxmlformats.org/markup-compatibility/2006">
    <mc:Choice xmlns:p14="http://schemas.microsoft.com/office/powerpoint/2010/main" Requires="p14">
      <p:transition spd="slow" p14:dur="2000" advTm="67864"/>
    </mc:Choice>
    <mc:Fallback>
      <p:transition spd="slow" advTm="6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dirty="0"/>
              <a:t>Sean Walsh Park Synthetic Grass Pitch</a:t>
            </a:r>
            <a:br>
              <a:rPr lang="en-IE" sz="3200" dirty="0"/>
            </a:br>
            <a:r>
              <a:rPr lang="en-IE" sz="3200" dirty="0">
                <a:solidFill>
                  <a:schemeClr val="bg1">
                    <a:lumMod val="50000"/>
                  </a:schemeClr>
                </a:solidFill>
                <a:latin typeface="Abadi Extra Light" panose="020B0204020104020204" pitchFamily="34" charset="0"/>
              </a:rPr>
              <a:t>location plan</a:t>
            </a:r>
          </a:p>
        </p:txBody>
      </p:sp>
      <p:sp>
        <p:nvSpPr>
          <p:cNvPr id="3" name="TextBox 2">
            <a:extLst>
              <a:ext uri="{FF2B5EF4-FFF2-40B4-BE49-F238E27FC236}">
                <a16:creationId xmlns:a16="http://schemas.microsoft.com/office/drawing/2014/main" id="{AA017916-A99F-4459-B2C0-151B218B7252}"/>
              </a:ext>
            </a:extLst>
          </p:cNvPr>
          <p:cNvSpPr txBox="1"/>
          <p:nvPr/>
        </p:nvSpPr>
        <p:spPr>
          <a:xfrm>
            <a:off x="7338060" y="1294690"/>
            <a:ext cx="4511040" cy="7017306"/>
          </a:xfrm>
          <a:prstGeom prst="rect">
            <a:avLst/>
          </a:prstGeom>
          <a:noFill/>
        </p:spPr>
        <p:txBody>
          <a:bodyPr wrap="square" rtlCol="0">
            <a:spAutoFit/>
          </a:bodyPr>
          <a:lstStyle/>
          <a:p>
            <a:r>
              <a:rPr lang="en-IE" dirty="0"/>
              <a:t>Proposed Location:</a:t>
            </a:r>
          </a:p>
          <a:p>
            <a:endParaRPr lang="en-IE" dirty="0"/>
          </a:p>
          <a:p>
            <a:pPr marL="285750" indent="-285750">
              <a:buFont typeface="Arial" panose="020B0604020202020204" pitchFamily="34" charset="0"/>
              <a:buChar char="•"/>
            </a:pPr>
            <a:r>
              <a:rPr lang="en-IE" dirty="0"/>
              <a:t>Located in one of SDCC’s larger neighbourhood parks</a:t>
            </a:r>
          </a:p>
          <a:p>
            <a:pPr marL="285750" indent="-285750">
              <a:buFont typeface="Arial" panose="020B0604020202020204" pitchFamily="34" charset="0"/>
              <a:buChar char="•"/>
            </a:pPr>
            <a:r>
              <a:rPr lang="en-IE" dirty="0"/>
              <a:t>Close to Tallaght town centre and its facilities (shops, restaurants, adjacent parking, public transport routes and stops, walking and cycling routes.)</a:t>
            </a:r>
          </a:p>
          <a:p>
            <a:pPr marL="285750" indent="-285750">
              <a:buFont typeface="Arial" panose="020B0604020202020204" pitchFamily="34" charset="0"/>
              <a:buChar char="•"/>
            </a:pPr>
            <a:r>
              <a:rPr lang="en-IE" dirty="0"/>
              <a:t>Adjacent to high capacity access roads.</a:t>
            </a:r>
          </a:p>
          <a:p>
            <a:pPr marL="285750" indent="-285750">
              <a:buFont typeface="Arial" panose="020B0604020202020204" pitchFamily="34" charset="0"/>
              <a:buChar char="•"/>
            </a:pPr>
            <a:r>
              <a:rPr lang="en-IE" dirty="0"/>
              <a:t>Adjacent to areas already subject to high levels of artificial lighting (Tallaght Stadium, N81)</a:t>
            </a:r>
          </a:p>
          <a:p>
            <a:pPr marL="285750" indent="-285750">
              <a:buFont typeface="Arial" panose="020B0604020202020204" pitchFamily="34" charset="0"/>
              <a:buChar char="•"/>
            </a:pPr>
            <a:r>
              <a:rPr lang="en-IE" dirty="0"/>
              <a:t>Adjacent to areas already subject to elevated noise levels (N81, Tallaght Stadium)</a:t>
            </a:r>
          </a:p>
          <a:p>
            <a:pPr marL="285750" indent="-285750">
              <a:buFont typeface="Arial" panose="020B0604020202020204" pitchFamily="34" charset="0"/>
              <a:buChar char="•"/>
            </a:pPr>
            <a:r>
              <a:rPr lang="en-IE" dirty="0"/>
              <a:t>Adjacent to Tallaght Stadium ‘Sports Hub’ location</a:t>
            </a:r>
          </a:p>
          <a:p>
            <a:pPr marL="285750" indent="-285750">
              <a:buFont typeface="Arial" panose="020B0604020202020204" pitchFamily="34" charset="0"/>
              <a:buChar char="•"/>
            </a:pPr>
            <a:r>
              <a:rPr lang="en-IE" dirty="0"/>
              <a:t>Central location; high profile and easy access, adjacent to school.</a:t>
            </a:r>
          </a:p>
          <a:p>
            <a:pPr marL="285750" indent="-285750">
              <a:buFont typeface="Arial" panose="020B0604020202020204" pitchFamily="34" charset="0"/>
              <a:buChar char="•"/>
            </a:pPr>
            <a:r>
              <a:rPr lang="en-IE" dirty="0"/>
              <a:t>Over 30 clubs using council facilites within 5km of the proposed location.</a:t>
            </a:r>
          </a:p>
          <a:p>
            <a:pPr marL="285750" indent="-285750">
              <a:buFont typeface="Arial" panose="020B0604020202020204" pitchFamily="34" charset="0"/>
              <a:buChar char="•"/>
            </a:pPr>
            <a:r>
              <a:rPr lang="en-IE" dirty="0"/>
              <a:t>Passive surveillance ensured at this location.</a:t>
            </a:r>
          </a:p>
          <a:p>
            <a:endParaRPr lang="en-IE" dirty="0"/>
          </a:p>
          <a:p>
            <a:endParaRPr lang="en-IE" dirty="0"/>
          </a:p>
        </p:txBody>
      </p:sp>
      <p:sp>
        <p:nvSpPr>
          <p:cNvPr id="8" name="TextBox 7">
            <a:extLst>
              <a:ext uri="{FF2B5EF4-FFF2-40B4-BE49-F238E27FC236}">
                <a16:creationId xmlns:a16="http://schemas.microsoft.com/office/drawing/2014/main" id="{3C121D26-E900-4C17-A370-934552923E28}"/>
              </a:ext>
            </a:extLst>
          </p:cNvPr>
          <p:cNvSpPr txBox="1"/>
          <p:nvPr/>
        </p:nvSpPr>
        <p:spPr>
          <a:xfrm>
            <a:off x="342900" y="7999489"/>
            <a:ext cx="5600700" cy="2031325"/>
          </a:xfrm>
          <a:prstGeom prst="rect">
            <a:avLst/>
          </a:prstGeom>
          <a:noFill/>
        </p:spPr>
        <p:txBody>
          <a:bodyPr wrap="square" rtlCol="0">
            <a:spAutoFit/>
          </a:bodyPr>
          <a:lstStyle/>
          <a:p>
            <a:r>
              <a:rPr lang="en-IE" dirty="0"/>
              <a:t>Other options considered Southwards into Sean Walsh Park:</a:t>
            </a:r>
          </a:p>
          <a:p>
            <a:endParaRPr lang="en-IE" dirty="0"/>
          </a:p>
          <a:p>
            <a:pPr marL="285750" indent="-285750">
              <a:buFont typeface="Arial" panose="020B0604020202020204" pitchFamily="34" charset="0"/>
              <a:buChar char="•"/>
            </a:pPr>
            <a:r>
              <a:rPr lang="en-IE" dirty="0"/>
              <a:t>Increased ecological concerns.</a:t>
            </a:r>
          </a:p>
          <a:p>
            <a:pPr marL="285750" indent="-285750">
              <a:buFont typeface="Arial" panose="020B0604020202020204" pitchFamily="34" charset="0"/>
              <a:buChar char="•"/>
            </a:pPr>
            <a:r>
              <a:rPr lang="en-IE" dirty="0"/>
              <a:t>Further from supporting facilites</a:t>
            </a:r>
          </a:p>
          <a:p>
            <a:pPr marL="285750" indent="-285750">
              <a:buFont typeface="Arial" panose="020B0604020202020204" pitchFamily="34" charset="0"/>
              <a:buChar char="•"/>
            </a:pPr>
            <a:r>
              <a:rPr lang="en-IE" dirty="0"/>
              <a:t>Increased likelihood of adverse impact on adjacent residential estates. (Lighting, Noise)</a:t>
            </a:r>
          </a:p>
        </p:txBody>
      </p:sp>
      <p:pic>
        <p:nvPicPr>
          <p:cNvPr id="2" name="Picture 1">
            <a:extLst>
              <a:ext uri="{FF2B5EF4-FFF2-40B4-BE49-F238E27FC236}">
                <a16:creationId xmlns:a16="http://schemas.microsoft.com/office/drawing/2014/main" id="{474A2603-0601-46BA-A288-084EF3F7F17E}"/>
              </a:ext>
            </a:extLst>
          </p:cNvPr>
          <p:cNvPicPr>
            <a:picLocks noChangeAspect="1"/>
          </p:cNvPicPr>
          <p:nvPr/>
        </p:nvPicPr>
        <p:blipFill rotWithShape="1">
          <a:blip r:embed="rId5"/>
          <a:srcRect l="2582" t="495" r="2437" b="2463"/>
          <a:stretch/>
        </p:blipFill>
        <p:spPr>
          <a:xfrm>
            <a:off x="181476" y="1843331"/>
            <a:ext cx="6676524" cy="5791910"/>
          </a:xfrm>
          <a:prstGeom prst="rect">
            <a:avLst/>
          </a:prstGeom>
        </p:spPr>
      </p:pic>
      <p:pic>
        <p:nvPicPr>
          <p:cNvPr id="4" name="Video 3">
            <a:hlinkClick r:id="" action="ppaction://media"/>
            <a:extLst>
              <a:ext uri="{FF2B5EF4-FFF2-40B4-BE49-F238E27FC236}">
                <a16:creationId xmlns:a16="http://schemas.microsoft.com/office/drawing/2014/main" id="{BA653135-2C3D-4FC1-9732-0C09B85435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080760038"/>
      </p:ext>
    </p:extLst>
  </p:cSld>
  <p:clrMapOvr>
    <a:masterClrMapping/>
  </p:clrMapOvr>
  <mc:AlternateContent xmlns:mc="http://schemas.openxmlformats.org/markup-compatibility/2006">
    <mc:Choice xmlns:p14="http://schemas.microsoft.com/office/powerpoint/2010/main" Requires="p14">
      <p:transition spd="slow" p14:dur="2000" advTm="56355"/>
    </mc:Choice>
    <mc:Fallback>
      <p:transition spd="slow" advTm="5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dirty="0"/>
              <a:t>Sean Walsh Park Synthetic Grass Pitch</a:t>
            </a:r>
            <a:br>
              <a:rPr lang="en-IE" sz="3200" dirty="0"/>
            </a:br>
            <a:r>
              <a:rPr lang="en-IE" sz="3200" dirty="0">
                <a:solidFill>
                  <a:schemeClr val="bg1">
                    <a:lumMod val="50000"/>
                  </a:schemeClr>
                </a:solidFill>
                <a:latin typeface="Abadi Extra Light" panose="020B0204020104020204" pitchFamily="34" charset="0"/>
              </a:rPr>
              <a:t>proposal</a:t>
            </a:r>
          </a:p>
        </p:txBody>
      </p:sp>
      <p:sp>
        <p:nvSpPr>
          <p:cNvPr id="3" name="TextBox 2">
            <a:extLst>
              <a:ext uri="{FF2B5EF4-FFF2-40B4-BE49-F238E27FC236}">
                <a16:creationId xmlns:a16="http://schemas.microsoft.com/office/drawing/2014/main" id="{AA017916-A99F-4459-B2C0-151B218B7252}"/>
              </a:ext>
            </a:extLst>
          </p:cNvPr>
          <p:cNvSpPr txBox="1"/>
          <p:nvPr/>
        </p:nvSpPr>
        <p:spPr>
          <a:xfrm>
            <a:off x="8440210" y="1262561"/>
            <a:ext cx="3751790" cy="6463308"/>
          </a:xfrm>
          <a:prstGeom prst="rect">
            <a:avLst/>
          </a:prstGeom>
          <a:noFill/>
        </p:spPr>
        <p:txBody>
          <a:bodyPr wrap="square" rtlCol="0">
            <a:spAutoFit/>
          </a:bodyPr>
          <a:lstStyle/>
          <a:p>
            <a:r>
              <a:rPr lang="en-IE" sz="1800" b="1" dirty="0">
                <a:solidFill>
                  <a:srgbClr val="000000"/>
                </a:solidFill>
                <a:effectLst/>
                <a:ea typeface="Times New Roman" panose="02020603050405020304" pitchFamily="18" charset="0"/>
              </a:rPr>
              <a:t>D</a:t>
            </a:r>
            <a:r>
              <a:rPr lang="en-GB" sz="1800" b="1" dirty="0" err="1">
                <a:solidFill>
                  <a:srgbClr val="000000"/>
                </a:solidFill>
                <a:effectLst/>
                <a:ea typeface="Times New Roman" panose="02020603050405020304" pitchFamily="18" charset="0"/>
              </a:rPr>
              <a:t>evelopment</a:t>
            </a:r>
            <a:r>
              <a:rPr lang="en-GB" sz="1800" b="1" dirty="0">
                <a:solidFill>
                  <a:srgbClr val="000000"/>
                </a:solidFill>
                <a:effectLst/>
                <a:ea typeface="Times New Roman" panose="02020603050405020304" pitchFamily="18" charset="0"/>
              </a:rPr>
              <a:t> of a </a:t>
            </a:r>
            <a:r>
              <a:rPr lang="en-GB" sz="1800" b="1" dirty="0">
                <a:solidFill>
                  <a:srgbClr val="000000"/>
                </a:solidFill>
                <a:effectLst/>
                <a:ea typeface="Times New Roman" panose="02020603050405020304" pitchFamily="18" charset="0"/>
                <a:cs typeface="Arial" panose="020B0604020202020204" pitchFamily="34" charset="0"/>
              </a:rPr>
              <a:t>Synthetic Grass Sports Pitch at Sean Walsh Park, Tallaght, Dublin 24 as set out below:</a:t>
            </a:r>
            <a:endParaRPr lang="en-IE" sz="1800" b="1" dirty="0">
              <a:effectLst/>
              <a:ea typeface="Times New Roman" panose="02020603050405020304" pitchFamily="18" charset="0"/>
            </a:endParaRPr>
          </a:p>
          <a:p>
            <a:pPr>
              <a:spcAft>
                <a:spcPts val="0"/>
              </a:spcAft>
            </a:pPr>
            <a:r>
              <a:rPr lang="en-GB" sz="1800" dirty="0">
                <a:effectLst/>
                <a:ea typeface="Times New Roman" panose="02020603050405020304" pitchFamily="18" charset="0"/>
                <a:cs typeface="Arial" panose="020B0604020202020204" pitchFamily="34" charset="0"/>
              </a:rPr>
              <a:t> </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The construction of a synthetic grass 3G all-weather sports pitch, approx. 92m X 52m</a:t>
            </a:r>
            <a:r>
              <a:rPr lang="en-GB" sz="1800" dirty="0">
                <a:effectLst/>
                <a:ea typeface="Times New Roman" panose="02020603050405020304" pitchFamily="18" charset="0"/>
                <a:cs typeface="Arial" panose="020B0604020202020204" pitchFamily="34" charset="0"/>
              </a:rPr>
              <a:t> </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To be surrounded with a 5-metre-high weldmesh type fence with an additional 1.4m ball-stop fence on the northern side.</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6 floodlighting columns to allow evening use.</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Installation of CCTV Cameras for monitoring by An Garda </a:t>
            </a:r>
            <a:r>
              <a:rPr lang="en-GB" sz="1800" dirty="0" err="1">
                <a:solidFill>
                  <a:srgbClr val="000000"/>
                </a:solidFill>
                <a:effectLst/>
                <a:ea typeface="Times New Roman" panose="02020603050405020304" pitchFamily="18" charset="0"/>
                <a:cs typeface="Arial" panose="020B0604020202020204" pitchFamily="34" charset="0"/>
              </a:rPr>
              <a:t>Siochána</a:t>
            </a:r>
            <a:r>
              <a:rPr lang="en-GB" sz="1800" dirty="0">
                <a:solidFill>
                  <a:srgbClr val="000000"/>
                </a:solidFill>
                <a:effectLst/>
                <a:ea typeface="Times New Roman" panose="02020603050405020304" pitchFamily="18" charset="0"/>
                <a:cs typeface="Arial" panose="020B0604020202020204" pitchFamily="34" charset="0"/>
              </a:rPr>
              <a:t> and South Dublin County Council.</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The planting of new trees in Sean Walsh Park.</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All necessary landscape works including storage areas, footpaths and planting.</a:t>
            </a:r>
            <a:endParaRPr lang="en-IE" sz="1800" dirty="0">
              <a:effectLst/>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sz="1800" dirty="0">
                <a:solidFill>
                  <a:srgbClr val="000000"/>
                </a:solidFill>
                <a:effectLst/>
                <a:ea typeface="Times New Roman" panose="02020603050405020304" pitchFamily="18" charset="0"/>
                <a:cs typeface="Arial" panose="020B0604020202020204" pitchFamily="34" charset="0"/>
              </a:rPr>
              <a:t>All ancillary works.</a:t>
            </a:r>
            <a:endParaRPr lang="en-IE" sz="1800" dirty="0">
              <a:effectLst/>
              <a:ea typeface="Times New Roman" panose="02020603050405020304" pitchFamily="18" charset="0"/>
            </a:endParaRPr>
          </a:p>
          <a:p>
            <a:endParaRPr lang="en-IE" dirty="0"/>
          </a:p>
        </p:txBody>
      </p:sp>
      <p:pic>
        <p:nvPicPr>
          <p:cNvPr id="8" name="Picture 7">
            <a:extLst>
              <a:ext uri="{FF2B5EF4-FFF2-40B4-BE49-F238E27FC236}">
                <a16:creationId xmlns:a16="http://schemas.microsoft.com/office/drawing/2014/main" id="{8D79401F-6F2D-477F-9156-1585D58040F7}"/>
              </a:ext>
            </a:extLst>
          </p:cNvPr>
          <p:cNvPicPr>
            <a:picLocks noChangeAspect="1"/>
          </p:cNvPicPr>
          <p:nvPr/>
        </p:nvPicPr>
        <p:blipFill>
          <a:blip r:embed="rId5"/>
          <a:stretch>
            <a:fillRect/>
          </a:stretch>
        </p:blipFill>
        <p:spPr>
          <a:xfrm>
            <a:off x="7621" y="1393520"/>
            <a:ext cx="8251113" cy="6642493"/>
          </a:xfrm>
          <a:prstGeom prst="rect">
            <a:avLst/>
          </a:prstGeom>
        </p:spPr>
      </p:pic>
      <p:pic>
        <p:nvPicPr>
          <p:cNvPr id="2" name="Video 1">
            <a:hlinkClick r:id="" action="ppaction://media"/>
            <a:extLst>
              <a:ext uri="{FF2B5EF4-FFF2-40B4-BE49-F238E27FC236}">
                <a16:creationId xmlns:a16="http://schemas.microsoft.com/office/drawing/2014/main" id="{7ECA9CBB-249A-44FA-889D-08B37C8F57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1241328641"/>
      </p:ext>
    </p:extLst>
  </p:cSld>
  <p:clrMapOvr>
    <a:masterClrMapping/>
  </p:clrMapOvr>
  <mc:AlternateContent xmlns:mc="http://schemas.openxmlformats.org/markup-compatibility/2006">
    <mc:Choice xmlns:p14="http://schemas.microsoft.com/office/powerpoint/2010/main" Requires="p14">
      <p:transition spd="slow" p14:dur="2000" advTm="40263"/>
    </mc:Choice>
    <mc:Fallback>
      <p:transition spd="slow" advTm="40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dirty="0"/>
              <a:t>Sean Walsh Park Synthetic Grass Pitch</a:t>
            </a:r>
            <a:br>
              <a:rPr lang="en-IE" sz="3200" dirty="0"/>
            </a:br>
            <a:r>
              <a:rPr lang="en-IE" sz="3200" dirty="0">
                <a:solidFill>
                  <a:schemeClr val="bg1">
                    <a:lumMod val="50000"/>
                  </a:schemeClr>
                </a:solidFill>
                <a:latin typeface="Abadi Extra Light" panose="020B0204020104020204" pitchFamily="34" charset="0"/>
              </a:rPr>
              <a:t>part 8 process</a:t>
            </a:r>
          </a:p>
        </p:txBody>
      </p:sp>
      <p:sp>
        <p:nvSpPr>
          <p:cNvPr id="3" name="TextBox 2">
            <a:extLst>
              <a:ext uri="{FF2B5EF4-FFF2-40B4-BE49-F238E27FC236}">
                <a16:creationId xmlns:a16="http://schemas.microsoft.com/office/drawing/2014/main" id="{AA017916-A99F-4459-B2C0-151B218B7252}"/>
              </a:ext>
            </a:extLst>
          </p:cNvPr>
          <p:cNvSpPr txBox="1"/>
          <p:nvPr/>
        </p:nvSpPr>
        <p:spPr>
          <a:xfrm>
            <a:off x="850690" y="1965020"/>
            <a:ext cx="10373570" cy="5909310"/>
          </a:xfrm>
          <a:prstGeom prst="rect">
            <a:avLst/>
          </a:prstGeom>
          <a:noFill/>
        </p:spPr>
        <p:txBody>
          <a:bodyPr wrap="square" rtlCol="0">
            <a:spAutoFit/>
          </a:bodyPr>
          <a:lstStyle/>
          <a:p>
            <a:r>
              <a:rPr lang="en-IE" sz="2400" dirty="0"/>
              <a:t>The proposal has undergone Appropriate Assessment Screening under the Habitats Directive (92/43/EEC) and screening for Environmental Impact Assessment under the EIA Directive 2014/52/EU. </a:t>
            </a:r>
          </a:p>
          <a:p>
            <a:endParaRPr lang="en-IE" sz="2400" dirty="0"/>
          </a:p>
          <a:p>
            <a:r>
              <a:rPr lang="en-IE" sz="2400" dirty="0"/>
              <a:t>Due to Covid-19 restrictions, plans and particulars of the proposed development were available for inspection or purchase at a fee not exceeding the reasonable cost of making a copy only by appointment at County Hall, Tallaght, Dublin 24 during normal working hours during the period of 4 weeks from the 20th of May 2021. </a:t>
            </a:r>
          </a:p>
          <a:p>
            <a:endParaRPr lang="en-IE" sz="2400" dirty="0"/>
          </a:p>
          <a:p>
            <a:r>
              <a:rPr lang="en-IE" sz="2400" dirty="0"/>
              <a:t>The plans are available online on the Council’s Public Consultation Portal website: </a:t>
            </a:r>
            <a:r>
              <a:rPr lang="en-IE" sz="2400" b="1" u="sng" dirty="0">
                <a:hlinkClick r:id="rId5"/>
              </a:rPr>
              <a:t>http://consult.sdublincoco.ie</a:t>
            </a:r>
            <a:endParaRPr lang="en-IE" sz="2400" b="1" u="sng" dirty="0"/>
          </a:p>
          <a:p>
            <a:endParaRPr lang="en-IE" sz="2400" b="1" u="sng" dirty="0"/>
          </a:p>
          <a:p>
            <a:r>
              <a:rPr lang="en-IE" sz="2400" b="1" u="sng" dirty="0"/>
              <a:t>Consultation Period:</a:t>
            </a:r>
          </a:p>
          <a:p>
            <a:r>
              <a:rPr lang="en-IE" sz="2400" dirty="0"/>
              <a:t>20</a:t>
            </a:r>
            <a:r>
              <a:rPr lang="en-IE" sz="2400" baseline="30000" dirty="0"/>
              <a:t>th</a:t>
            </a:r>
            <a:r>
              <a:rPr lang="en-IE" sz="2400" dirty="0"/>
              <a:t> May 2021 to 5pm on the 2nd July 2021 </a:t>
            </a:r>
          </a:p>
          <a:p>
            <a:endParaRPr lang="en-IE" dirty="0"/>
          </a:p>
        </p:txBody>
      </p:sp>
      <p:pic>
        <p:nvPicPr>
          <p:cNvPr id="5" name="Video 4">
            <a:hlinkClick r:id="" action="ppaction://media"/>
            <a:extLst>
              <a:ext uri="{FF2B5EF4-FFF2-40B4-BE49-F238E27FC236}">
                <a16:creationId xmlns:a16="http://schemas.microsoft.com/office/drawing/2014/main" id="{E7EB45DE-DF71-40B4-B91F-B80D0E6E05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2150149389"/>
      </p:ext>
    </p:extLst>
  </p:cSld>
  <p:clrMapOvr>
    <a:masterClrMapping/>
  </p:clrMapOvr>
  <mc:AlternateContent xmlns:mc="http://schemas.openxmlformats.org/markup-compatibility/2006">
    <mc:Choice xmlns:p14="http://schemas.microsoft.com/office/powerpoint/2010/main" Requires="p14">
      <p:transition spd="slow" p14:dur="2000" advTm="56263"/>
    </mc:Choice>
    <mc:Fallback>
      <p:transition spd="slow" advTm="5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dirty="0"/>
              <a:t>Sean Walsh Park Synthetic Grass Pitch</a:t>
            </a:r>
            <a:br>
              <a:rPr lang="en-IE" sz="3200" dirty="0"/>
            </a:br>
            <a:r>
              <a:rPr lang="en-IE" sz="3200" dirty="0"/>
              <a:t>part 8 </a:t>
            </a:r>
            <a:r>
              <a:rPr lang="en-IE" sz="3200" dirty="0">
                <a:solidFill>
                  <a:schemeClr val="bg1">
                    <a:lumMod val="50000"/>
                  </a:schemeClr>
                </a:solidFill>
                <a:latin typeface="Abadi Extra Light" panose="020B0204020104020204" pitchFamily="34" charset="0"/>
              </a:rPr>
              <a:t>process</a:t>
            </a:r>
          </a:p>
        </p:txBody>
      </p:sp>
      <p:sp>
        <p:nvSpPr>
          <p:cNvPr id="3" name="TextBox 2">
            <a:extLst>
              <a:ext uri="{FF2B5EF4-FFF2-40B4-BE49-F238E27FC236}">
                <a16:creationId xmlns:a16="http://schemas.microsoft.com/office/drawing/2014/main" id="{AA017916-A99F-4459-B2C0-151B218B7252}"/>
              </a:ext>
            </a:extLst>
          </p:cNvPr>
          <p:cNvSpPr txBox="1"/>
          <p:nvPr/>
        </p:nvSpPr>
        <p:spPr>
          <a:xfrm>
            <a:off x="190385" y="1393520"/>
            <a:ext cx="11353799" cy="3231654"/>
          </a:xfrm>
          <a:prstGeom prst="rect">
            <a:avLst/>
          </a:prstGeom>
          <a:noFill/>
        </p:spPr>
        <p:txBody>
          <a:bodyPr wrap="square" rtlCol="0">
            <a:spAutoFit/>
          </a:bodyPr>
          <a:lstStyle/>
          <a:p>
            <a:r>
              <a:rPr lang="en-IE" sz="2400" dirty="0"/>
              <a:t>Submissions and observations with respect to the proposed development dealing with the proper planning and sustainable development of the area in which the proposed development will be situated, could be made in writing up to 5pm on the 2nd July 2021 and were to be submitted either on line or by post.</a:t>
            </a:r>
          </a:p>
          <a:p>
            <a:endParaRPr lang="en-IE" sz="2400" dirty="0"/>
          </a:p>
          <a:p>
            <a:r>
              <a:rPr lang="en-IE" sz="2400" dirty="0"/>
              <a:t>By the closing date 3 No. submissions were received. These have been summarised and responded to in the Chief Executive's Report.</a:t>
            </a:r>
          </a:p>
          <a:p>
            <a:r>
              <a:rPr lang="en-IE" dirty="0"/>
              <a:t> </a:t>
            </a:r>
          </a:p>
          <a:p>
            <a:r>
              <a:rPr lang="en-IE" b="1" dirty="0"/>
              <a:t>Landscape Plan:</a:t>
            </a:r>
          </a:p>
        </p:txBody>
      </p:sp>
      <p:pic>
        <p:nvPicPr>
          <p:cNvPr id="4" name="Picture 3">
            <a:extLst>
              <a:ext uri="{FF2B5EF4-FFF2-40B4-BE49-F238E27FC236}">
                <a16:creationId xmlns:a16="http://schemas.microsoft.com/office/drawing/2014/main" id="{C0369ABB-07DC-448D-8684-585263125F95}"/>
              </a:ext>
            </a:extLst>
          </p:cNvPr>
          <p:cNvPicPr>
            <a:picLocks noChangeAspect="1"/>
          </p:cNvPicPr>
          <p:nvPr/>
        </p:nvPicPr>
        <p:blipFill>
          <a:blip r:embed="rId5"/>
          <a:stretch>
            <a:fillRect/>
          </a:stretch>
        </p:blipFill>
        <p:spPr>
          <a:xfrm>
            <a:off x="370522" y="4681708"/>
            <a:ext cx="8583094" cy="5909271"/>
          </a:xfrm>
          <a:prstGeom prst="rect">
            <a:avLst/>
          </a:prstGeom>
        </p:spPr>
      </p:pic>
      <p:pic>
        <p:nvPicPr>
          <p:cNvPr id="2" name="Video 1">
            <a:hlinkClick r:id="" action="ppaction://media"/>
            <a:extLst>
              <a:ext uri="{FF2B5EF4-FFF2-40B4-BE49-F238E27FC236}">
                <a16:creationId xmlns:a16="http://schemas.microsoft.com/office/drawing/2014/main" id="{1D4414ED-EBF1-45E9-995D-66E25B78EA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42293033"/>
      </p:ext>
    </p:extLst>
  </p:cSld>
  <p:clrMapOvr>
    <a:masterClrMapping/>
  </p:clrMapOvr>
  <mc:AlternateContent xmlns:mc="http://schemas.openxmlformats.org/markup-compatibility/2006">
    <mc:Choice xmlns:p14="http://schemas.microsoft.com/office/powerpoint/2010/main" Requires="p14">
      <p:transition spd="slow" p14:dur="2000" advTm="24747"/>
    </mc:Choice>
    <mc:Fallback>
      <p:transition spd="slow" advTm="2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35E5D14-D895-4536-A883-3A5E628DB730}"/>
              </a:ext>
            </a:extLst>
          </p:cNvPr>
          <p:cNvSpPr txBox="1">
            <a:spLocks/>
          </p:cNvSpPr>
          <p:nvPr/>
        </p:nvSpPr>
        <p:spPr>
          <a:xfrm>
            <a:off x="319530" y="7261675"/>
            <a:ext cx="8504939" cy="353808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200" dirty="0"/>
              <a:t>Recommendation:</a:t>
            </a:r>
          </a:p>
          <a:p>
            <a:r>
              <a:rPr lang="en-IE" sz="3200" dirty="0"/>
              <a:t>Following consideration of the submissions received the Chief Executive is of the view that the issues raised by way of the submissions can be satisfactorily addressed during the detailed design stage, and the operational and management stage and as outlined in the Chief Executive's report.</a:t>
            </a:r>
          </a:p>
          <a:p>
            <a:r>
              <a:rPr lang="en-IE" sz="3200" b="1" dirty="0"/>
              <a:t>It is recommended that, as the proposal is in conformity with proper planning and sustainable development the Council proceed with the Part 8 proposal to construct the proposed synthetic grass 3G all-weather sports pitch in Sean Walsh Park, Tallaght, Dublin 24.</a:t>
            </a:r>
            <a:endParaRPr lang="en-IE" sz="3200" dirty="0"/>
          </a:p>
        </p:txBody>
      </p:sp>
      <p:pic>
        <p:nvPicPr>
          <p:cNvPr id="12" name="Picture 11" descr="A picture containing mountain, sky, grass, outdoor&#10;&#10;Description automatically generated">
            <a:extLst>
              <a:ext uri="{FF2B5EF4-FFF2-40B4-BE49-F238E27FC236}">
                <a16:creationId xmlns:a16="http://schemas.microsoft.com/office/drawing/2014/main" id="{CEFEDF13-46B7-4113-819E-5EDB85385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7148"/>
            <a:ext cx="12304339" cy="7320987"/>
          </a:xfrm>
          <a:prstGeom prst="rect">
            <a:avLst/>
          </a:prstGeom>
        </p:spPr>
      </p:pic>
      <p:sp>
        <p:nvSpPr>
          <p:cNvPr id="15" name="Oval 14">
            <a:extLst>
              <a:ext uri="{FF2B5EF4-FFF2-40B4-BE49-F238E27FC236}">
                <a16:creationId xmlns:a16="http://schemas.microsoft.com/office/drawing/2014/main" id="{97DD7879-DCAC-4FA6-A971-1C34DFB17159}"/>
              </a:ext>
            </a:extLst>
          </p:cNvPr>
          <p:cNvSpPr/>
          <p:nvPr/>
        </p:nvSpPr>
        <p:spPr>
          <a:xfrm>
            <a:off x="914400" y="4451684"/>
            <a:ext cx="3705726" cy="9481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2">
            <a:extLst>
              <a:ext uri="{FF2B5EF4-FFF2-40B4-BE49-F238E27FC236}">
                <a16:creationId xmlns:a16="http://schemas.microsoft.com/office/drawing/2014/main" id="{7007C491-EFEF-43E0-983D-4911BBA5802C}"/>
              </a:ext>
            </a:extLst>
          </p:cNvPr>
          <p:cNvSpPr txBox="1">
            <a:spLocks/>
          </p:cNvSpPr>
          <p:nvPr/>
        </p:nvSpPr>
        <p:spPr>
          <a:xfrm>
            <a:off x="0" y="932159"/>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9" dirty="0">
                <a:solidFill>
                  <a:schemeClr val="bg1"/>
                </a:solidFill>
              </a:rPr>
              <a:t>Sean Walsh Park Astro Pitch</a:t>
            </a:r>
            <a:br>
              <a:rPr lang="en-IE" sz="3189" dirty="0">
                <a:solidFill>
                  <a:schemeClr val="bg1"/>
                </a:solidFill>
              </a:rPr>
            </a:br>
            <a:r>
              <a:rPr lang="en-IE" sz="2835" dirty="0">
                <a:solidFill>
                  <a:schemeClr val="bg1"/>
                </a:solidFill>
                <a:latin typeface="Abadi Extra Light" panose="020B0204020104020204" pitchFamily="34" charset="0"/>
              </a:rPr>
              <a:t>part 8</a:t>
            </a:r>
          </a:p>
        </p:txBody>
      </p:sp>
      <p:pic>
        <p:nvPicPr>
          <p:cNvPr id="2" name="Video 1">
            <a:hlinkClick r:id="" action="ppaction://media"/>
            <a:extLst>
              <a:ext uri="{FF2B5EF4-FFF2-40B4-BE49-F238E27FC236}">
                <a16:creationId xmlns:a16="http://schemas.microsoft.com/office/drawing/2014/main" id="{06F7782D-2D55-46DA-A865-0DE5621A46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203785980"/>
      </p:ext>
    </p:extLst>
  </p:cSld>
  <p:clrMapOvr>
    <a:masterClrMapping/>
  </p:clrMapOvr>
  <mc:AlternateContent xmlns:mc="http://schemas.openxmlformats.org/markup-compatibility/2006">
    <mc:Choice xmlns:p14="http://schemas.microsoft.com/office/powerpoint/2010/main" Requires="p14">
      <p:transition spd="slow" p14:dur="2000" advTm="29430"/>
    </mc:Choice>
    <mc:Fallback>
      <p:transition spd="slow" advTm="2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FF86711EA6D8449BC647BF7A028978" ma:contentTypeVersion="7" ma:contentTypeDescription="Create a new document." ma:contentTypeScope="" ma:versionID="72ea90e1f1b2456fcc8d049078d532a1">
  <xsd:schema xmlns:xsd="http://www.w3.org/2001/XMLSchema" xmlns:xs="http://www.w3.org/2001/XMLSchema" xmlns:p="http://schemas.microsoft.com/office/2006/metadata/properties" xmlns:ns3="ce82045c-fa34-46cc-a1a7-0be869a106b6" xmlns:ns4="6b7182b1-ec9b-4839-8656-1411242ba290" targetNamespace="http://schemas.microsoft.com/office/2006/metadata/properties" ma:root="true" ma:fieldsID="51cd6616d2c623d54f07db736a048e12" ns3:_="" ns4:_="">
    <xsd:import namespace="ce82045c-fa34-46cc-a1a7-0be869a106b6"/>
    <xsd:import namespace="6b7182b1-ec9b-4839-8656-1411242ba29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82045c-fa34-46cc-a1a7-0be869a10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7182b1-ec9b-4839-8656-1411242ba2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DA35D7-342E-48E4-9A62-52944C11CAAC}">
  <ds:schemaRefs>
    <ds:schemaRef ds:uri="http://schemas.microsoft.com/sharepoint/v3/contenttype/forms"/>
  </ds:schemaRefs>
</ds:datastoreItem>
</file>

<file path=customXml/itemProps2.xml><?xml version="1.0" encoding="utf-8"?>
<ds:datastoreItem xmlns:ds="http://schemas.openxmlformats.org/officeDocument/2006/customXml" ds:itemID="{642368B9-18CE-44D5-A08F-944ED9457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82045c-fa34-46cc-a1a7-0be869a106b6"/>
    <ds:schemaRef ds:uri="6b7182b1-ec9b-4839-8656-1411242ba2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71E2E7-1BC3-4F66-8C66-EF36EF453D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1728</TotalTime>
  <Words>1193</Words>
  <Application>Microsoft Office PowerPoint</Application>
  <PresentationFormat>Custom</PresentationFormat>
  <Paragraphs>91</Paragraphs>
  <Slides>8</Slides>
  <Notes>0</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COUNCIL MEETING  July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TALLAGHT PUBLIC REALM</dc:title>
  <dc:creator>Sean O’Malley</dc:creator>
  <cp:lastModifiedBy>Suzanne Furlong</cp:lastModifiedBy>
  <cp:revision>78</cp:revision>
  <dcterms:created xsi:type="dcterms:W3CDTF">2020-06-16T09:15:19Z</dcterms:created>
  <dcterms:modified xsi:type="dcterms:W3CDTF">2021-07-05T13:10:14Z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0x010100C6FF86711EA6D8449BC647BF7A028978</vt:lpwstr>
  </property>
</Properties>
</file>