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8" r:id="rId7"/>
    <p:sldId id="262" r:id="rId8"/>
    <p:sldId id="265" r:id="rId9"/>
    <p:sldId id="263" r:id="rId10"/>
    <p:sldId id="270" r:id="rId11"/>
    <p:sldId id="267" r:id="rId12"/>
    <p:sldId id="266"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Hora" initials="BH" lastIdx="1" clrIdx="0">
    <p:extLst>
      <p:ext uri="{19B8F6BF-5375-455C-9EA6-DF929625EA0E}">
        <p15:presenceInfo xmlns:p15="http://schemas.microsoft.com/office/powerpoint/2012/main" userId="S::bhora@sdublincoco.ie::25b3d1c0-c6e5-4c99-99e3-423f4ed30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521A5-BE81-4BBC-A296-C5785F94F7D9}" v="6" dt="2021-06-14T12:17:15.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4660"/>
  </p:normalViewPr>
  <p:slideViewPr>
    <p:cSldViewPr snapToGrid="0">
      <p:cViewPr varScale="1">
        <p:scale>
          <a:sx n="67" d="100"/>
          <a:sy n="67" d="100"/>
        </p:scale>
        <p:origin x="6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Corcoran" userId="ca6ea9d9-47f9-41f4-8440-370b91f7dde6" providerId="ADAL" clId="{ECC521A5-BE81-4BBC-A296-C5785F94F7D9}"/>
    <pc:docChg chg="undo custSel addSld delSld modSld sldOrd">
      <pc:chgData name="Mary Corcoran" userId="ca6ea9d9-47f9-41f4-8440-370b91f7dde6" providerId="ADAL" clId="{ECC521A5-BE81-4BBC-A296-C5785F94F7D9}" dt="2021-06-14T12:55:21.826" v="4016" actId="20577"/>
      <pc:docMkLst>
        <pc:docMk/>
      </pc:docMkLst>
      <pc:sldChg chg="modSp mod">
        <pc:chgData name="Mary Corcoran" userId="ca6ea9d9-47f9-41f4-8440-370b91f7dde6" providerId="ADAL" clId="{ECC521A5-BE81-4BBC-A296-C5785F94F7D9}" dt="2021-06-14T12:32:14.232" v="3854" actId="313"/>
        <pc:sldMkLst>
          <pc:docMk/>
          <pc:sldMk cId="942487038" sldId="257"/>
        </pc:sldMkLst>
        <pc:spChg chg="mod">
          <ac:chgData name="Mary Corcoran" userId="ca6ea9d9-47f9-41f4-8440-370b91f7dde6" providerId="ADAL" clId="{ECC521A5-BE81-4BBC-A296-C5785F94F7D9}" dt="2021-06-14T10:13:49.738" v="5" actId="20577"/>
          <ac:spMkLst>
            <pc:docMk/>
            <pc:sldMk cId="942487038" sldId="257"/>
            <ac:spMk id="2" creationId="{7B8997FE-E12E-46DE-B987-0763D61E2A00}"/>
          </ac:spMkLst>
        </pc:spChg>
        <pc:spChg chg="mod">
          <ac:chgData name="Mary Corcoran" userId="ca6ea9d9-47f9-41f4-8440-370b91f7dde6" providerId="ADAL" clId="{ECC521A5-BE81-4BBC-A296-C5785F94F7D9}" dt="2021-06-14T12:32:14.232" v="3854" actId="313"/>
          <ac:spMkLst>
            <pc:docMk/>
            <pc:sldMk cId="942487038" sldId="257"/>
            <ac:spMk id="3" creationId="{0608248D-3C80-40DF-8D8F-46008AB3B0E4}"/>
          </ac:spMkLst>
        </pc:spChg>
      </pc:sldChg>
      <pc:sldChg chg="modSp mod">
        <pc:chgData name="Mary Corcoran" userId="ca6ea9d9-47f9-41f4-8440-370b91f7dde6" providerId="ADAL" clId="{ECC521A5-BE81-4BBC-A296-C5785F94F7D9}" dt="2021-06-14T10:29:04.090" v="229" actId="14100"/>
        <pc:sldMkLst>
          <pc:docMk/>
          <pc:sldMk cId="3845541914" sldId="259"/>
        </pc:sldMkLst>
        <pc:spChg chg="mod">
          <ac:chgData name="Mary Corcoran" userId="ca6ea9d9-47f9-41f4-8440-370b91f7dde6" providerId="ADAL" clId="{ECC521A5-BE81-4BBC-A296-C5785F94F7D9}" dt="2021-06-14T10:24:26.744" v="212" actId="14100"/>
          <ac:spMkLst>
            <pc:docMk/>
            <pc:sldMk cId="3845541914" sldId="259"/>
            <ac:spMk id="2" creationId="{39742FCB-993C-452C-8667-CFC19A09DEBB}"/>
          </ac:spMkLst>
        </pc:spChg>
        <pc:spChg chg="mod">
          <ac:chgData name="Mary Corcoran" userId="ca6ea9d9-47f9-41f4-8440-370b91f7dde6" providerId="ADAL" clId="{ECC521A5-BE81-4BBC-A296-C5785F94F7D9}" dt="2021-06-14T10:26:00.138" v="222" actId="14100"/>
          <ac:spMkLst>
            <pc:docMk/>
            <pc:sldMk cId="3845541914" sldId="259"/>
            <ac:spMk id="3" creationId="{B5318509-03A6-4318-96A5-F40521E24E46}"/>
          </ac:spMkLst>
        </pc:spChg>
        <pc:spChg chg="mod">
          <ac:chgData name="Mary Corcoran" userId="ca6ea9d9-47f9-41f4-8440-370b91f7dde6" providerId="ADAL" clId="{ECC521A5-BE81-4BBC-A296-C5785F94F7D9}" dt="2021-06-14T10:18:48.995" v="95" actId="20577"/>
          <ac:spMkLst>
            <pc:docMk/>
            <pc:sldMk cId="3845541914" sldId="259"/>
            <ac:spMk id="4" creationId="{2677E2AD-C746-4B17-9CBE-6144CA719A17}"/>
          </ac:spMkLst>
        </pc:spChg>
        <pc:spChg chg="mod">
          <ac:chgData name="Mary Corcoran" userId="ca6ea9d9-47f9-41f4-8440-370b91f7dde6" providerId="ADAL" clId="{ECC521A5-BE81-4BBC-A296-C5785F94F7D9}" dt="2021-06-14T10:23:48.779" v="197" actId="6549"/>
          <ac:spMkLst>
            <pc:docMk/>
            <pc:sldMk cId="3845541914" sldId="259"/>
            <ac:spMk id="5" creationId="{A3F236C8-4E2C-4240-953F-8A2604999C76}"/>
          </ac:spMkLst>
        </pc:spChg>
        <pc:spChg chg="mod">
          <ac:chgData name="Mary Corcoran" userId="ca6ea9d9-47f9-41f4-8440-370b91f7dde6" providerId="ADAL" clId="{ECC521A5-BE81-4BBC-A296-C5785F94F7D9}" dt="2021-06-14T10:26:09.365" v="223" actId="14100"/>
          <ac:spMkLst>
            <pc:docMk/>
            <pc:sldMk cId="3845541914" sldId="259"/>
            <ac:spMk id="6" creationId="{1575D737-B816-4D24-8BFB-3A0DE136ED27}"/>
          </ac:spMkLst>
        </pc:spChg>
        <pc:spChg chg="mod">
          <ac:chgData name="Mary Corcoran" userId="ca6ea9d9-47f9-41f4-8440-370b91f7dde6" providerId="ADAL" clId="{ECC521A5-BE81-4BBC-A296-C5785F94F7D9}" dt="2021-06-14T10:29:04.090" v="229" actId="14100"/>
          <ac:spMkLst>
            <pc:docMk/>
            <pc:sldMk cId="3845541914" sldId="259"/>
            <ac:spMk id="7" creationId="{29204A17-19E2-452A-A227-85FBE60D36D5}"/>
          </ac:spMkLst>
        </pc:spChg>
        <pc:spChg chg="mod">
          <ac:chgData name="Mary Corcoran" userId="ca6ea9d9-47f9-41f4-8440-370b91f7dde6" providerId="ADAL" clId="{ECC521A5-BE81-4BBC-A296-C5785F94F7D9}" dt="2021-06-14T10:16:39.329" v="76" actId="20577"/>
          <ac:spMkLst>
            <pc:docMk/>
            <pc:sldMk cId="3845541914" sldId="259"/>
            <ac:spMk id="10" creationId="{CA48945B-B71D-44A0-BB60-186097E4DA07}"/>
          </ac:spMkLst>
        </pc:spChg>
        <pc:spChg chg="mod">
          <ac:chgData name="Mary Corcoran" userId="ca6ea9d9-47f9-41f4-8440-370b91f7dde6" providerId="ADAL" clId="{ECC521A5-BE81-4BBC-A296-C5785F94F7D9}" dt="2021-06-14T10:25:11.595" v="217" actId="20577"/>
          <ac:spMkLst>
            <pc:docMk/>
            <pc:sldMk cId="3845541914" sldId="259"/>
            <ac:spMk id="14" creationId="{131F5C6E-470E-400B-BD54-51461297BE13}"/>
          </ac:spMkLst>
        </pc:spChg>
        <pc:spChg chg="mod">
          <ac:chgData name="Mary Corcoran" userId="ca6ea9d9-47f9-41f4-8440-370b91f7dde6" providerId="ADAL" clId="{ECC521A5-BE81-4BBC-A296-C5785F94F7D9}" dt="2021-06-14T10:22:42.782" v="178" actId="6549"/>
          <ac:spMkLst>
            <pc:docMk/>
            <pc:sldMk cId="3845541914" sldId="259"/>
            <ac:spMk id="15" creationId="{EB0E78D3-A0F5-4954-83CD-ACBB5CDBDA10}"/>
          </ac:spMkLst>
        </pc:spChg>
        <pc:spChg chg="mod">
          <ac:chgData name="Mary Corcoran" userId="ca6ea9d9-47f9-41f4-8440-370b91f7dde6" providerId="ADAL" clId="{ECC521A5-BE81-4BBC-A296-C5785F94F7D9}" dt="2021-06-14T10:23:08.084" v="194" actId="6549"/>
          <ac:spMkLst>
            <pc:docMk/>
            <pc:sldMk cId="3845541914" sldId="259"/>
            <ac:spMk id="16" creationId="{F6889789-21E1-438A-B3FC-C884E189F8DF}"/>
          </ac:spMkLst>
        </pc:spChg>
      </pc:sldChg>
      <pc:sldChg chg="modSp mod">
        <pc:chgData name="Mary Corcoran" userId="ca6ea9d9-47f9-41f4-8440-370b91f7dde6" providerId="ADAL" clId="{ECC521A5-BE81-4BBC-A296-C5785F94F7D9}" dt="2021-06-14T12:47:45.626" v="3891" actId="20577"/>
        <pc:sldMkLst>
          <pc:docMk/>
          <pc:sldMk cId="3191161063" sldId="260"/>
        </pc:sldMkLst>
        <pc:spChg chg="mod">
          <ac:chgData name="Mary Corcoran" userId="ca6ea9d9-47f9-41f4-8440-370b91f7dde6" providerId="ADAL" clId="{ECC521A5-BE81-4BBC-A296-C5785F94F7D9}" dt="2021-06-14T11:47:06.503" v="1940" actId="20577"/>
          <ac:spMkLst>
            <pc:docMk/>
            <pc:sldMk cId="3191161063" sldId="260"/>
            <ac:spMk id="2" creationId="{3551069A-DCAC-4DB8-91F2-58574F037FEB}"/>
          </ac:spMkLst>
        </pc:spChg>
        <pc:spChg chg="mod">
          <ac:chgData name="Mary Corcoran" userId="ca6ea9d9-47f9-41f4-8440-370b91f7dde6" providerId="ADAL" clId="{ECC521A5-BE81-4BBC-A296-C5785F94F7D9}" dt="2021-06-14T11:51:02.364" v="2291" actId="27636"/>
          <ac:spMkLst>
            <pc:docMk/>
            <pc:sldMk cId="3191161063" sldId="260"/>
            <ac:spMk id="3" creationId="{0ADEA824-5621-4EDC-ADC0-413B953F1364}"/>
          </ac:spMkLst>
        </pc:spChg>
        <pc:spChg chg="mod">
          <ac:chgData name="Mary Corcoran" userId="ca6ea9d9-47f9-41f4-8440-370b91f7dde6" providerId="ADAL" clId="{ECC521A5-BE81-4BBC-A296-C5785F94F7D9}" dt="2021-06-14T12:47:45.626" v="3891" actId="20577"/>
          <ac:spMkLst>
            <pc:docMk/>
            <pc:sldMk cId="3191161063" sldId="260"/>
            <ac:spMk id="9" creationId="{856BD725-4C8A-4057-857B-BBFA11B92CE2}"/>
          </ac:spMkLst>
        </pc:spChg>
      </pc:sldChg>
      <pc:sldChg chg="del">
        <pc:chgData name="Mary Corcoran" userId="ca6ea9d9-47f9-41f4-8440-370b91f7dde6" providerId="ADAL" clId="{ECC521A5-BE81-4BBC-A296-C5785F94F7D9}" dt="2021-06-14T12:44:40.952" v="3855" actId="47"/>
        <pc:sldMkLst>
          <pc:docMk/>
          <pc:sldMk cId="1470788383" sldId="261"/>
        </pc:sldMkLst>
      </pc:sldChg>
      <pc:sldChg chg="modSp mod">
        <pc:chgData name="Mary Corcoran" userId="ca6ea9d9-47f9-41f4-8440-370b91f7dde6" providerId="ADAL" clId="{ECC521A5-BE81-4BBC-A296-C5785F94F7D9}" dt="2021-06-14T12:01:05.368" v="2549" actId="27636"/>
        <pc:sldMkLst>
          <pc:docMk/>
          <pc:sldMk cId="1661358035" sldId="262"/>
        </pc:sldMkLst>
        <pc:spChg chg="mod">
          <ac:chgData name="Mary Corcoran" userId="ca6ea9d9-47f9-41f4-8440-370b91f7dde6" providerId="ADAL" clId="{ECC521A5-BE81-4BBC-A296-C5785F94F7D9}" dt="2021-06-14T10:28:29.607" v="228" actId="6549"/>
          <ac:spMkLst>
            <pc:docMk/>
            <pc:sldMk cId="1661358035" sldId="262"/>
            <ac:spMk id="2" creationId="{7E0E0E32-FC3A-4DFD-B08E-CC3654E8CC47}"/>
          </ac:spMkLst>
        </pc:spChg>
        <pc:spChg chg="mod">
          <ac:chgData name="Mary Corcoran" userId="ca6ea9d9-47f9-41f4-8440-370b91f7dde6" providerId="ADAL" clId="{ECC521A5-BE81-4BBC-A296-C5785F94F7D9}" dt="2021-06-14T12:01:05.368" v="2549" actId="27636"/>
          <ac:spMkLst>
            <pc:docMk/>
            <pc:sldMk cId="1661358035" sldId="262"/>
            <ac:spMk id="6" creationId="{C1F34ACD-812A-407C-A825-D68D94CB5883}"/>
          </ac:spMkLst>
        </pc:spChg>
      </pc:sldChg>
      <pc:sldChg chg="modSp mod">
        <pc:chgData name="Mary Corcoran" userId="ca6ea9d9-47f9-41f4-8440-370b91f7dde6" providerId="ADAL" clId="{ECC521A5-BE81-4BBC-A296-C5785F94F7D9}" dt="2021-06-14T12:54:34.436" v="4014" actId="6549"/>
        <pc:sldMkLst>
          <pc:docMk/>
          <pc:sldMk cId="1999208240" sldId="263"/>
        </pc:sldMkLst>
        <pc:spChg chg="mod">
          <ac:chgData name="Mary Corcoran" userId="ca6ea9d9-47f9-41f4-8440-370b91f7dde6" providerId="ADAL" clId="{ECC521A5-BE81-4BBC-A296-C5785F94F7D9}" dt="2021-06-14T11:44:38.182" v="1889" actId="20577"/>
          <ac:spMkLst>
            <pc:docMk/>
            <pc:sldMk cId="1999208240" sldId="263"/>
            <ac:spMk id="2" creationId="{44C984A7-90AD-481F-8466-E80EEAB0B03F}"/>
          </ac:spMkLst>
        </pc:spChg>
        <pc:spChg chg="mod">
          <ac:chgData name="Mary Corcoran" userId="ca6ea9d9-47f9-41f4-8440-370b91f7dde6" providerId="ADAL" clId="{ECC521A5-BE81-4BBC-A296-C5785F94F7D9}" dt="2021-06-14T12:54:34.436" v="4014" actId="6549"/>
          <ac:spMkLst>
            <pc:docMk/>
            <pc:sldMk cId="1999208240" sldId="263"/>
            <ac:spMk id="3" creationId="{60156329-EEFE-4F50-B1F5-0BF5A4602ED4}"/>
          </ac:spMkLst>
        </pc:spChg>
      </pc:sldChg>
      <pc:sldChg chg="new del">
        <pc:chgData name="Mary Corcoran" userId="ca6ea9d9-47f9-41f4-8440-370b91f7dde6" providerId="ADAL" clId="{ECC521A5-BE81-4BBC-A296-C5785F94F7D9}" dt="2021-06-14T11:16:22.122" v="1139" actId="47"/>
        <pc:sldMkLst>
          <pc:docMk/>
          <pc:sldMk cId="1913494947" sldId="264"/>
        </pc:sldMkLst>
      </pc:sldChg>
      <pc:sldChg chg="modSp add mod">
        <pc:chgData name="Mary Corcoran" userId="ca6ea9d9-47f9-41f4-8440-370b91f7dde6" providerId="ADAL" clId="{ECC521A5-BE81-4BBC-A296-C5785F94F7D9}" dt="2021-06-14T11:14:02.597" v="1134" actId="6549"/>
        <pc:sldMkLst>
          <pc:docMk/>
          <pc:sldMk cId="2226540168" sldId="265"/>
        </pc:sldMkLst>
        <pc:spChg chg="mod">
          <ac:chgData name="Mary Corcoran" userId="ca6ea9d9-47f9-41f4-8440-370b91f7dde6" providerId="ADAL" clId="{ECC521A5-BE81-4BBC-A296-C5785F94F7D9}" dt="2021-06-14T11:06:00.156" v="388" actId="20577"/>
          <ac:spMkLst>
            <pc:docMk/>
            <pc:sldMk cId="2226540168" sldId="265"/>
            <ac:spMk id="2" creationId="{7E0E0E32-FC3A-4DFD-B08E-CC3654E8CC47}"/>
          </ac:spMkLst>
        </pc:spChg>
        <pc:spChg chg="mod">
          <ac:chgData name="Mary Corcoran" userId="ca6ea9d9-47f9-41f4-8440-370b91f7dde6" providerId="ADAL" clId="{ECC521A5-BE81-4BBC-A296-C5785F94F7D9}" dt="2021-06-14T11:14:02.597" v="1134" actId="6549"/>
          <ac:spMkLst>
            <pc:docMk/>
            <pc:sldMk cId="2226540168" sldId="265"/>
            <ac:spMk id="6" creationId="{C1F34ACD-812A-407C-A825-D68D94CB5883}"/>
          </ac:spMkLst>
        </pc:spChg>
      </pc:sldChg>
      <pc:sldChg chg="modSp add mod">
        <pc:chgData name="Mary Corcoran" userId="ca6ea9d9-47f9-41f4-8440-370b91f7dde6" providerId="ADAL" clId="{ECC521A5-BE81-4BBC-A296-C5785F94F7D9}" dt="2021-06-14T12:55:21.826" v="4016" actId="20577"/>
        <pc:sldMkLst>
          <pc:docMk/>
          <pc:sldMk cId="1840183445" sldId="266"/>
        </pc:sldMkLst>
        <pc:spChg chg="mod">
          <ac:chgData name="Mary Corcoran" userId="ca6ea9d9-47f9-41f4-8440-370b91f7dde6" providerId="ADAL" clId="{ECC521A5-BE81-4BBC-A296-C5785F94F7D9}" dt="2021-06-14T11:38:51.832" v="1648" actId="20577"/>
          <ac:spMkLst>
            <pc:docMk/>
            <pc:sldMk cId="1840183445" sldId="266"/>
            <ac:spMk id="2" creationId="{44C984A7-90AD-481F-8466-E80EEAB0B03F}"/>
          </ac:spMkLst>
        </pc:spChg>
        <pc:spChg chg="mod">
          <ac:chgData name="Mary Corcoran" userId="ca6ea9d9-47f9-41f4-8440-370b91f7dde6" providerId="ADAL" clId="{ECC521A5-BE81-4BBC-A296-C5785F94F7D9}" dt="2021-06-14T12:55:21.826" v="4016" actId="20577"/>
          <ac:spMkLst>
            <pc:docMk/>
            <pc:sldMk cId="1840183445" sldId="266"/>
            <ac:spMk id="3" creationId="{60156329-EEFE-4F50-B1F5-0BF5A4602ED4}"/>
          </ac:spMkLst>
        </pc:spChg>
      </pc:sldChg>
      <pc:sldChg chg="modSp add mod ord">
        <pc:chgData name="Mary Corcoran" userId="ca6ea9d9-47f9-41f4-8440-370b91f7dde6" providerId="ADAL" clId="{ECC521A5-BE81-4BBC-A296-C5785F94F7D9}" dt="2021-06-14T11:44:16.761" v="1873" actId="20577"/>
        <pc:sldMkLst>
          <pc:docMk/>
          <pc:sldMk cId="3949883600" sldId="267"/>
        </pc:sldMkLst>
        <pc:spChg chg="mod">
          <ac:chgData name="Mary Corcoran" userId="ca6ea9d9-47f9-41f4-8440-370b91f7dde6" providerId="ADAL" clId="{ECC521A5-BE81-4BBC-A296-C5785F94F7D9}" dt="2021-06-14T11:40:43.050" v="1675" actId="6549"/>
          <ac:spMkLst>
            <pc:docMk/>
            <pc:sldMk cId="3949883600" sldId="267"/>
            <ac:spMk id="2" creationId="{44C984A7-90AD-481F-8466-E80EEAB0B03F}"/>
          </ac:spMkLst>
        </pc:spChg>
        <pc:spChg chg="mod">
          <ac:chgData name="Mary Corcoran" userId="ca6ea9d9-47f9-41f4-8440-370b91f7dde6" providerId="ADAL" clId="{ECC521A5-BE81-4BBC-A296-C5785F94F7D9}" dt="2021-06-14T11:44:16.761" v="1873" actId="20577"/>
          <ac:spMkLst>
            <pc:docMk/>
            <pc:sldMk cId="3949883600" sldId="267"/>
            <ac:spMk id="3" creationId="{60156329-EEFE-4F50-B1F5-0BF5A4602ED4}"/>
          </ac:spMkLst>
        </pc:spChg>
      </pc:sldChg>
      <pc:sldChg chg="addSp delSp modSp new mod modClrScheme chgLayout">
        <pc:chgData name="Mary Corcoran" userId="ca6ea9d9-47f9-41f4-8440-370b91f7dde6" providerId="ADAL" clId="{ECC521A5-BE81-4BBC-A296-C5785F94F7D9}" dt="2021-06-14T11:59:20.331" v="2537" actId="1076"/>
        <pc:sldMkLst>
          <pc:docMk/>
          <pc:sldMk cId="4082788344" sldId="268"/>
        </pc:sldMkLst>
        <pc:spChg chg="del mod ord">
          <ac:chgData name="Mary Corcoran" userId="ca6ea9d9-47f9-41f4-8440-370b91f7dde6" providerId="ADAL" clId="{ECC521A5-BE81-4BBC-A296-C5785F94F7D9}" dt="2021-06-14T11:51:53.140" v="2327" actId="700"/>
          <ac:spMkLst>
            <pc:docMk/>
            <pc:sldMk cId="4082788344" sldId="268"/>
            <ac:spMk id="2" creationId="{039305DA-D2DE-4379-964A-4AACBCABF22C}"/>
          </ac:spMkLst>
        </pc:spChg>
        <pc:spChg chg="del">
          <ac:chgData name="Mary Corcoran" userId="ca6ea9d9-47f9-41f4-8440-370b91f7dde6" providerId="ADAL" clId="{ECC521A5-BE81-4BBC-A296-C5785F94F7D9}" dt="2021-06-14T11:51:53.140" v="2327" actId="700"/>
          <ac:spMkLst>
            <pc:docMk/>
            <pc:sldMk cId="4082788344" sldId="268"/>
            <ac:spMk id="3" creationId="{2770B275-5132-48E2-8C31-899FA5E8E981}"/>
          </ac:spMkLst>
        </pc:spChg>
        <pc:spChg chg="del">
          <ac:chgData name="Mary Corcoran" userId="ca6ea9d9-47f9-41f4-8440-370b91f7dde6" providerId="ADAL" clId="{ECC521A5-BE81-4BBC-A296-C5785F94F7D9}" dt="2021-06-14T11:51:53.140" v="2327" actId="700"/>
          <ac:spMkLst>
            <pc:docMk/>
            <pc:sldMk cId="4082788344" sldId="268"/>
            <ac:spMk id="4" creationId="{C3454345-2515-47DE-8F0A-4D201853EBB6}"/>
          </ac:spMkLst>
        </pc:spChg>
        <pc:spChg chg="add mod ord">
          <ac:chgData name="Mary Corcoran" userId="ca6ea9d9-47f9-41f4-8440-370b91f7dde6" providerId="ADAL" clId="{ECC521A5-BE81-4BBC-A296-C5785F94F7D9}" dt="2021-06-14T11:56:02.020" v="2531" actId="14100"/>
          <ac:spMkLst>
            <pc:docMk/>
            <pc:sldMk cId="4082788344" sldId="268"/>
            <ac:spMk id="5" creationId="{FCF6866C-1E06-4A2D-AF31-A76CC6CC8DF3}"/>
          </ac:spMkLst>
        </pc:spChg>
        <pc:picChg chg="add mod">
          <ac:chgData name="Mary Corcoran" userId="ca6ea9d9-47f9-41f4-8440-370b91f7dde6" providerId="ADAL" clId="{ECC521A5-BE81-4BBC-A296-C5785F94F7D9}" dt="2021-06-14T11:59:20.331" v="2537" actId="1076"/>
          <ac:picMkLst>
            <pc:docMk/>
            <pc:sldMk cId="4082788344" sldId="268"/>
            <ac:picMk id="7" creationId="{64AC8D2C-634F-4CA7-A2E5-36D506AC25F9}"/>
          </ac:picMkLst>
        </pc:picChg>
      </pc:sldChg>
      <pc:sldChg chg="addSp delSp modSp add mod ord">
        <pc:chgData name="Mary Corcoran" userId="ca6ea9d9-47f9-41f4-8440-370b91f7dde6" providerId="ADAL" clId="{ECC521A5-BE81-4BBC-A296-C5785F94F7D9}" dt="2021-06-14T12:03:58.571" v="2669" actId="14100"/>
        <pc:sldMkLst>
          <pc:docMk/>
          <pc:sldMk cId="2411998074" sldId="269"/>
        </pc:sldMkLst>
        <pc:spChg chg="mod">
          <ac:chgData name="Mary Corcoran" userId="ca6ea9d9-47f9-41f4-8440-370b91f7dde6" providerId="ADAL" clId="{ECC521A5-BE81-4BBC-A296-C5785F94F7D9}" dt="2021-06-14T12:03:08.119" v="2660" actId="14100"/>
          <ac:spMkLst>
            <pc:docMk/>
            <pc:sldMk cId="2411998074" sldId="269"/>
            <ac:spMk id="2" creationId="{44C984A7-90AD-481F-8466-E80EEAB0B03F}"/>
          </ac:spMkLst>
        </pc:spChg>
        <pc:spChg chg="del mod">
          <ac:chgData name="Mary Corcoran" userId="ca6ea9d9-47f9-41f4-8440-370b91f7dde6" providerId="ADAL" clId="{ECC521A5-BE81-4BBC-A296-C5785F94F7D9}" dt="2021-06-14T12:03:49.156" v="2664" actId="931"/>
          <ac:spMkLst>
            <pc:docMk/>
            <pc:sldMk cId="2411998074" sldId="269"/>
            <ac:spMk id="3" creationId="{60156329-EEFE-4F50-B1F5-0BF5A4602ED4}"/>
          </ac:spMkLst>
        </pc:spChg>
        <pc:picChg chg="add mod">
          <ac:chgData name="Mary Corcoran" userId="ca6ea9d9-47f9-41f4-8440-370b91f7dde6" providerId="ADAL" clId="{ECC521A5-BE81-4BBC-A296-C5785F94F7D9}" dt="2021-06-14T12:03:58.571" v="2669" actId="14100"/>
          <ac:picMkLst>
            <pc:docMk/>
            <pc:sldMk cId="2411998074" sldId="269"/>
            <ac:picMk id="5" creationId="{3C8423A1-33FB-4659-B440-46A2B6078D62}"/>
          </ac:picMkLst>
        </pc:picChg>
      </pc:sldChg>
      <pc:sldChg chg="addSp delSp modSp new mod ord">
        <pc:chgData name="Mary Corcoran" userId="ca6ea9d9-47f9-41f4-8440-370b91f7dde6" providerId="ADAL" clId="{ECC521A5-BE81-4BBC-A296-C5785F94F7D9}" dt="2021-06-14T12:21:26.856" v="3543" actId="20577"/>
        <pc:sldMkLst>
          <pc:docMk/>
          <pc:sldMk cId="3552092894" sldId="270"/>
        </pc:sldMkLst>
        <pc:spChg chg="mod">
          <ac:chgData name="Mary Corcoran" userId="ca6ea9d9-47f9-41f4-8440-370b91f7dde6" providerId="ADAL" clId="{ECC521A5-BE81-4BBC-A296-C5785F94F7D9}" dt="2021-06-14T12:21:26.856" v="3543" actId="20577"/>
          <ac:spMkLst>
            <pc:docMk/>
            <pc:sldMk cId="3552092894" sldId="270"/>
            <ac:spMk id="2" creationId="{A4525219-1FDD-4D78-BFC1-7F31B59981DA}"/>
          </ac:spMkLst>
        </pc:spChg>
        <pc:spChg chg="del">
          <ac:chgData name="Mary Corcoran" userId="ca6ea9d9-47f9-41f4-8440-370b91f7dde6" providerId="ADAL" clId="{ECC521A5-BE81-4BBC-A296-C5785F94F7D9}" dt="2021-06-14T12:17:15.418" v="3289"/>
          <ac:spMkLst>
            <pc:docMk/>
            <pc:sldMk cId="3552092894" sldId="270"/>
            <ac:spMk id="3" creationId="{3E8713A9-162F-444C-AF5E-9AAADEFC926D}"/>
          </ac:spMkLst>
        </pc:spChg>
        <pc:picChg chg="add mod">
          <ac:chgData name="Mary Corcoran" userId="ca6ea9d9-47f9-41f4-8440-370b91f7dde6" providerId="ADAL" clId="{ECC521A5-BE81-4BBC-A296-C5785F94F7D9}" dt="2021-06-14T12:21:13.046" v="3538" actId="14100"/>
          <ac:picMkLst>
            <pc:docMk/>
            <pc:sldMk cId="3552092894" sldId="270"/>
            <ac:picMk id="4" creationId="{5F75E756-0B68-47E4-98E0-A69C38C44A69}"/>
          </ac:picMkLst>
        </pc:picChg>
      </pc:sldChg>
      <pc:sldChg chg="modSp add mod ord">
        <pc:chgData name="Mary Corcoran" userId="ca6ea9d9-47f9-41f4-8440-370b91f7dde6" providerId="ADAL" clId="{ECC521A5-BE81-4BBC-A296-C5785F94F7D9}" dt="2021-06-14T12:53:19.112" v="3989" actId="20577"/>
        <pc:sldMkLst>
          <pc:docMk/>
          <pc:sldMk cId="806932441" sldId="271"/>
        </pc:sldMkLst>
        <pc:spChg chg="mod">
          <ac:chgData name="Mary Corcoran" userId="ca6ea9d9-47f9-41f4-8440-370b91f7dde6" providerId="ADAL" clId="{ECC521A5-BE81-4BBC-A296-C5785F94F7D9}" dt="2021-06-14T12:23:09.011" v="3549" actId="20577"/>
          <ac:spMkLst>
            <pc:docMk/>
            <pc:sldMk cId="806932441" sldId="271"/>
            <ac:spMk id="2" creationId="{44C984A7-90AD-481F-8466-E80EEAB0B03F}"/>
          </ac:spMkLst>
        </pc:spChg>
        <pc:spChg chg="mod">
          <ac:chgData name="Mary Corcoran" userId="ca6ea9d9-47f9-41f4-8440-370b91f7dde6" providerId="ADAL" clId="{ECC521A5-BE81-4BBC-A296-C5785F94F7D9}" dt="2021-06-14T12:53:19.112" v="3989" actId="20577"/>
          <ac:spMkLst>
            <pc:docMk/>
            <pc:sldMk cId="806932441" sldId="271"/>
            <ac:spMk id="3" creationId="{60156329-EEFE-4F50-B1F5-0BF5A4602ED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C68F-0AFC-4147-B276-DE6055620A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EB7E8F2-C21A-493B-B181-7AACF29D4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52669BB-4770-4CE9-BC68-107BF4555996}"/>
              </a:ext>
            </a:extLst>
          </p:cNvPr>
          <p:cNvSpPr>
            <a:spLocks noGrp="1"/>
          </p:cNvSpPr>
          <p:nvPr>
            <p:ph type="dt" sz="half" idx="10"/>
          </p:nvPr>
        </p:nvSpPr>
        <p:spPr/>
        <p:txBody>
          <a:bodyPr/>
          <a:lstStyle/>
          <a:p>
            <a:fld id="{5E901022-9F01-4F55-96D8-49EACD3CBF10}" type="datetimeFigureOut">
              <a:rPr lang="en-IE" smtClean="0"/>
              <a:t>14/06/2021</a:t>
            </a:fld>
            <a:endParaRPr lang="en-IE"/>
          </a:p>
        </p:txBody>
      </p:sp>
      <p:sp>
        <p:nvSpPr>
          <p:cNvPr id="5" name="Footer Placeholder 4">
            <a:extLst>
              <a:ext uri="{FF2B5EF4-FFF2-40B4-BE49-F238E27FC236}">
                <a16:creationId xmlns:a16="http://schemas.microsoft.com/office/drawing/2014/main" id="{9FEEBC6C-1780-4A6A-9B23-CF97E98524F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9B8C554-1C65-4531-A385-09D95649D19C}"/>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62496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B6D8-DDFC-45DE-97F3-AD2CCF5EB16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0650BE8-E3F8-4AC1-97C2-295E117D8A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864935A-5926-4754-A6E9-A95B1478580A}"/>
              </a:ext>
            </a:extLst>
          </p:cNvPr>
          <p:cNvSpPr>
            <a:spLocks noGrp="1"/>
          </p:cNvSpPr>
          <p:nvPr>
            <p:ph type="dt" sz="half" idx="10"/>
          </p:nvPr>
        </p:nvSpPr>
        <p:spPr/>
        <p:txBody>
          <a:bodyPr/>
          <a:lstStyle/>
          <a:p>
            <a:fld id="{5E901022-9F01-4F55-96D8-49EACD3CBF10}" type="datetimeFigureOut">
              <a:rPr lang="en-IE" smtClean="0"/>
              <a:t>14/06/2021</a:t>
            </a:fld>
            <a:endParaRPr lang="en-IE"/>
          </a:p>
        </p:txBody>
      </p:sp>
      <p:sp>
        <p:nvSpPr>
          <p:cNvPr id="5" name="Footer Placeholder 4">
            <a:extLst>
              <a:ext uri="{FF2B5EF4-FFF2-40B4-BE49-F238E27FC236}">
                <a16:creationId xmlns:a16="http://schemas.microsoft.com/office/drawing/2014/main" id="{DCFF8EE1-2B76-4407-84CA-59F2BDBF02C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ECC4DA4-10CC-45FF-A053-6593CE80274C}"/>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328260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3802E-947F-4200-81C7-E3499E8E47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EC93FA3-1099-4C33-8E12-BC73952B5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123CF77-E47D-4FF2-9897-FFFA3F52C22F}"/>
              </a:ext>
            </a:extLst>
          </p:cNvPr>
          <p:cNvSpPr>
            <a:spLocks noGrp="1"/>
          </p:cNvSpPr>
          <p:nvPr>
            <p:ph type="dt" sz="half" idx="10"/>
          </p:nvPr>
        </p:nvSpPr>
        <p:spPr/>
        <p:txBody>
          <a:bodyPr/>
          <a:lstStyle/>
          <a:p>
            <a:fld id="{5E901022-9F01-4F55-96D8-49EACD3CBF10}" type="datetimeFigureOut">
              <a:rPr lang="en-IE" smtClean="0"/>
              <a:t>14/06/2021</a:t>
            </a:fld>
            <a:endParaRPr lang="en-IE"/>
          </a:p>
        </p:txBody>
      </p:sp>
      <p:sp>
        <p:nvSpPr>
          <p:cNvPr id="5" name="Footer Placeholder 4">
            <a:extLst>
              <a:ext uri="{FF2B5EF4-FFF2-40B4-BE49-F238E27FC236}">
                <a16:creationId xmlns:a16="http://schemas.microsoft.com/office/drawing/2014/main" id="{AC367CAF-4552-4D65-8E44-0D54B6D3C23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6F040AF-129F-4455-B0E3-D32877AE36B6}"/>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133089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4BD7-05B4-400E-8009-73DBDF0D38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2F95388-8D58-483D-8B0D-2B0855A46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242278B-5944-4290-927D-374951AC000F}"/>
              </a:ext>
            </a:extLst>
          </p:cNvPr>
          <p:cNvSpPr>
            <a:spLocks noGrp="1"/>
          </p:cNvSpPr>
          <p:nvPr>
            <p:ph type="dt" sz="half" idx="10"/>
          </p:nvPr>
        </p:nvSpPr>
        <p:spPr/>
        <p:txBody>
          <a:bodyPr/>
          <a:lstStyle/>
          <a:p>
            <a:fld id="{5E901022-9F01-4F55-96D8-49EACD3CBF10}" type="datetimeFigureOut">
              <a:rPr lang="en-IE" smtClean="0"/>
              <a:t>14/06/2021</a:t>
            </a:fld>
            <a:endParaRPr lang="en-IE"/>
          </a:p>
        </p:txBody>
      </p:sp>
      <p:sp>
        <p:nvSpPr>
          <p:cNvPr id="5" name="Footer Placeholder 4">
            <a:extLst>
              <a:ext uri="{FF2B5EF4-FFF2-40B4-BE49-F238E27FC236}">
                <a16:creationId xmlns:a16="http://schemas.microsoft.com/office/drawing/2014/main" id="{5775320B-7C25-4A0C-B37F-BF9CB987D08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EC3C4C9-0EFB-489E-8B72-393631A55747}"/>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296167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B2A5-D6C5-412D-8D74-A50F74EDF7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17E6C35-1C41-4BEC-B9C5-68FD93CF6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811141-71B8-4558-B636-624A90DC533B}"/>
              </a:ext>
            </a:extLst>
          </p:cNvPr>
          <p:cNvSpPr>
            <a:spLocks noGrp="1"/>
          </p:cNvSpPr>
          <p:nvPr>
            <p:ph type="dt" sz="half" idx="10"/>
          </p:nvPr>
        </p:nvSpPr>
        <p:spPr/>
        <p:txBody>
          <a:bodyPr/>
          <a:lstStyle/>
          <a:p>
            <a:fld id="{5E901022-9F01-4F55-96D8-49EACD3CBF10}" type="datetimeFigureOut">
              <a:rPr lang="en-IE" smtClean="0"/>
              <a:t>14/06/2021</a:t>
            </a:fld>
            <a:endParaRPr lang="en-IE"/>
          </a:p>
        </p:txBody>
      </p:sp>
      <p:sp>
        <p:nvSpPr>
          <p:cNvPr id="5" name="Footer Placeholder 4">
            <a:extLst>
              <a:ext uri="{FF2B5EF4-FFF2-40B4-BE49-F238E27FC236}">
                <a16:creationId xmlns:a16="http://schemas.microsoft.com/office/drawing/2014/main" id="{402482DB-8033-4B18-9E48-8B7206AC1D1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9ED8778-15E7-49AB-92A8-209068F0723E}"/>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307398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0828-E4BD-41D0-8145-3E6149EE6B2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1BDB0EB-7759-4E2F-B47E-8F9F11E13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FAC3390-F731-4E83-B386-044FF13635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2CA8BD6-992D-42E6-BAB3-15FC23EBE86B}"/>
              </a:ext>
            </a:extLst>
          </p:cNvPr>
          <p:cNvSpPr>
            <a:spLocks noGrp="1"/>
          </p:cNvSpPr>
          <p:nvPr>
            <p:ph type="dt" sz="half" idx="10"/>
          </p:nvPr>
        </p:nvSpPr>
        <p:spPr/>
        <p:txBody>
          <a:bodyPr/>
          <a:lstStyle/>
          <a:p>
            <a:fld id="{5E901022-9F01-4F55-96D8-49EACD3CBF10}" type="datetimeFigureOut">
              <a:rPr lang="en-IE" smtClean="0"/>
              <a:t>14/06/2021</a:t>
            </a:fld>
            <a:endParaRPr lang="en-IE"/>
          </a:p>
        </p:txBody>
      </p:sp>
      <p:sp>
        <p:nvSpPr>
          <p:cNvPr id="6" name="Footer Placeholder 5">
            <a:extLst>
              <a:ext uri="{FF2B5EF4-FFF2-40B4-BE49-F238E27FC236}">
                <a16:creationId xmlns:a16="http://schemas.microsoft.com/office/drawing/2014/main" id="{E63DB1BD-145D-4347-B2FF-303AD21251C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9334011-D2BD-451A-A76F-7592844D5BCF}"/>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415972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B080-E0BE-48CB-987D-31F4FD89986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23684B8-6CD4-487A-8D5F-5692B4DE8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5E05FB-02D1-4A78-9132-EBE3C986BB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FD9F0E2F-D18B-44B3-8257-EF98600F9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A7B8F-C098-47E2-A646-2B1114508F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A8143C3-E06B-4ABA-B132-1DA7F9A812DE}"/>
              </a:ext>
            </a:extLst>
          </p:cNvPr>
          <p:cNvSpPr>
            <a:spLocks noGrp="1"/>
          </p:cNvSpPr>
          <p:nvPr>
            <p:ph type="dt" sz="half" idx="10"/>
          </p:nvPr>
        </p:nvSpPr>
        <p:spPr/>
        <p:txBody>
          <a:bodyPr/>
          <a:lstStyle/>
          <a:p>
            <a:fld id="{5E901022-9F01-4F55-96D8-49EACD3CBF10}" type="datetimeFigureOut">
              <a:rPr lang="en-IE" smtClean="0"/>
              <a:t>14/06/2021</a:t>
            </a:fld>
            <a:endParaRPr lang="en-IE"/>
          </a:p>
        </p:txBody>
      </p:sp>
      <p:sp>
        <p:nvSpPr>
          <p:cNvPr id="8" name="Footer Placeholder 7">
            <a:extLst>
              <a:ext uri="{FF2B5EF4-FFF2-40B4-BE49-F238E27FC236}">
                <a16:creationId xmlns:a16="http://schemas.microsoft.com/office/drawing/2014/main" id="{B1FE5110-E0DD-4298-9919-8837A6059A9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4E64651-75DD-4733-98B7-343F1CAC44F8}"/>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140245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C207-73BE-4393-89BE-829D72496CC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DC5BCA5-418F-4EE4-B76A-67393BFA7B4A}"/>
              </a:ext>
            </a:extLst>
          </p:cNvPr>
          <p:cNvSpPr>
            <a:spLocks noGrp="1"/>
          </p:cNvSpPr>
          <p:nvPr>
            <p:ph type="dt" sz="half" idx="10"/>
          </p:nvPr>
        </p:nvSpPr>
        <p:spPr/>
        <p:txBody>
          <a:bodyPr/>
          <a:lstStyle/>
          <a:p>
            <a:fld id="{5E901022-9F01-4F55-96D8-49EACD3CBF10}" type="datetimeFigureOut">
              <a:rPr lang="en-IE" smtClean="0"/>
              <a:t>14/06/2021</a:t>
            </a:fld>
            <a:endParaRPr lang="en-IE"/>
          </a:p>
        </p:txBody>
      </p:sp>
      <p:sp>
        <p:nvSpPr>
          <p:cNvPr id="4" name="Footer Placeholder 3">
            <a:extLst>
              <a:ext uri="{FF2B5EF4-FFF2-40B4-BE49-F238E27FC236}">
                <a16:creationId xmlns:a16="http://schemas.microsoft.com/office/drawing/2014/main" id="{EAED0B72-28DC-46FB-836D-6FE397A0556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CE17387-8EEF-45B4-B25A-2BA2D7D2E033}"/>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380789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E6459-D3EA-4877-89B7-1B20ADB0A32C}"/>
              </a:ext>
            </a:extLst>
          </p:cNvPr>
          <p:cNvSpPr>
            <a:spLocks noGrp="1"/>
          </p:cNvSpPr>
          <p:nvPr>
            <p:ph type="dt" sz="half" idx="10"/>
          </p:nvPr>
        </p:nvSpPr>
        <p:spPr/>
        <p:txBody>
          <a:bodyPr/>
          <a:lstStyle/>
          <a:p>
            <a:fld id="{5E901022-9F01-4F55-96D8-49EACD3CBF10}" type="datetimeFigureOut">
              <a:rPr lang="en-IE" smtClean="0"/>
              <a:t>14/06/2021</a:t>
            </a:fld>
            <a:endParaRPr lang="en-IE"/>
          </a:p>
        </p:txBody>
      </p:sp>
      <p:sp>
        <p:nvSpPr>
          <p:cNvPr id="3" name="Footer Placeholder 2">
            <a:extLst>
              <a:ext uri="{FF2B5EF4-FFF2-40B4-BE49-F238E27FC236}">
                <a16:creationId xmlns:a16="http://schemas.microsoft.com/office/drawing/2014/main" id="{23FDD4B9-8639-4599-A141-4B9B5C5CFA2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9A4EE77-F160-4394-81BA-09A306E8D4CE}"/>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218653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927-FF96-4243-A678-CD5A0E963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5A173BC-2B19-48A7-8975-9CF2BA586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4067DF0-0671-4B06-8185-62888A39F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B8356E-AC91-4E6E-8460-5E326A3C12A2}"/>
              </a:ext>
            </a:extLst>
          </p:cNvPr>
          <p:cNvSpPr>
            <a:spLocks noGrp="1"/>
          </p:cNvSpPr>
          <p:nvPr>
            <p:ph type="dt" sz="half" idx="10"/>
          </p:nvPr>
        </p:nvSpPr>
        <p:spPr/>
        <p:txBody>
          <a:bodyPr/>
          <a:lstStyle/>
          <a:p>
            <a:fld id="{5E901022-9F01-4F55-96D8-49EACD3CBF10}" type="datetimeFigureOut">
              <a:rPr lang="en-IE" smtClean="0"/>
              <a:t>14/06/2021</a:t>
            </a:fld>
            <a:endParaRPr lang="en-IE"/>
          </a:p>
        </p:txBody>
      </p:sp>
      <p:sp>
        <p:nvSpPr>
          <p:cNvPr id="6" name="Footer Placeholder 5">
            <a:extLst>
              <a:ext uri="{FF2B5EF4-FFF2-40B4-BE49-F238E27FC236}">
                <a16:creationId xmlns:a16="http://schemas.microsoft.com/office/drawing/2014/main" id="{FB4CA2D3-910A-45CD-A673-D583426470E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23BF3C5-3B4A-4AA8-AB3B-411BBA1AA605}"/>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34321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A396-5854-4F4B-A0E2-7FA83CB7C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8C884E0-0444-41D6-BD00-3F39D9BFB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891B606-7CFA-4C66-BD3A-C00613BD7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106B4-8F28-4F45-BA8E-CE2E9E45ABC2}"/>
              </a:ext>
            </a:extLst>
          </p:cNvPr>
          <p:cNvSpPr>
            <a:spLocks noGrp="1"/>
          </p:cNvSpPr>
          <p:nvPr>
            <p:ph type="dt" sz="half" idx="10"/>
          </p:nvPr>
        </p:nvSpPr>
        <p:spPr/>
        <p:txBody>
          <a:bodyPr/>
          <a:lstStyle/>
          <a:p>
            <a:fld id="{5E901022-9F01-4F55-96D8-49EACD3CBF10}" type="datetimeFigureOut">
              <a:rPr lang="en-IE" smtClean="0"/>
              <a:t>14/06/2021</a:t>
            </a:fld>
            <a:endParaRPr lang="en-IE"/>
          </a:p>
        </p:txBody>
      </p:sp>
      <p:sp>
        <p:nvSpPr>
          <p:cNvPr id="6" name="Footer Placeholder 5">
            <a:extLst>
              <a:ext uri="{FF2B5EF4-FFF2-40B4-BE49-F238E27FC236}">
                <a16:creationId xmlns:a16="http://schemas.microsoft.com/office/drawing/2014/main" id="{B7143B08-3B48-4191-862A-3F036255A0D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5F73138-BD26-4DF5-8D4A-5F8F2DAC3AA1}"/>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214279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888493-71BD-4152-8512-F504D74DB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4ADED58-8705-4438-80A8-93EE16DB7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7A39092-368D-47D5-A2EA-1544FFBDB4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01022-9F01-4F55-96D8-49EACD3CBF10}" type="datetimeFigureOut">
              <a:rPr lang="en-IE" smtClean="0"/>
              <a:t>14/06/2021</a:t>
            </a:fld>
            <a:endParaRPr lang="en-IE"/>
          </a:p>
        </p:txBody>
      </p:sp>
      <p:sp>
        <p:nvSpPr>
          <p:cNvPr id="5" name="Footer Placeholder 4">
            <a:extLst>
              <a:ext uri="{FF2B5EF4-FFF2-40B4-BE49-F238E27FC236}">
                <a16:creationId xmlns:a16="http://schemas.microsoft.com/office/drawing/2014/main" id="{2CF34A00-ACDC-4649-9819-3A38109F2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EA3C5B6-BDD8-4C08-AE01-852A36A312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28990-FE16-48A6-B573-F9DC46D2A631}" type="slidenum">
              <a:rPr lang="en-IE" smtClean="0"/>
              <a:t>‹#›</a:t>
            </a:fld>
            <a:endParaRPr lang="en-IE"/>
          </a:p>
        </p:txBody>
      </p:sp>
    </p:spTree>
    <p:extLst>
      <p:ext uri="{BB962C8B-B14F-4D97-AF65-F5344CB8AC3E}">
        <p14:creationId xmlns:p14="http://schemas.microsoft.com/office/powerpoint/2010/main" val="96709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dcpartnership.ie/2020/10/13/south-dublin-county-community-call-sicap-case-study-202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05589BF-DAD0-44C8-94B6-96328DCF3566}"/>
              </a:ext>
            </a:extLst>
          </p:cNvPr>
          <p:cNvSpPr>
            <a:spLocks noGrp="1"/>
          </p:cNvSpPr>
          <p:nvPr>
            <p:ph type="ctrTitle"/>
          </p:nvPr>
        </p:nvSpPr>
        <p:spPr>
          <a:xfrm>
            <a:off x="7559812" y="2723322"/>
            <a:ext cx="3510355" cy="2236738"/>
          </a:xfrm>
        </p:spPr>
        <p:txBody>
          <a:bodyPr>
            <a:normAutofit/>
          </a:bodyPr>
          <a:lstStyle/>
          <a:p>
            <a:pPr algn="l"/>
            <a:r>
              <a:rPr lang="en-IE" sz="4400" dirty="0">
                <a:solidFill>
                  <a:srgbClr val="FFFFFF"/>
                </a:solidFill>
              </a:rPr>
              <a:t>Annual Report </a:t>
            </a:r>
          </a:p>
        </p:txBody>
      </p:sp>
      <p:sp>
        <p:nvSpPr>
          <p:cNvPr id="3" name="Subtitle 2">
            <a:extLst>
              <a:ext uri="{FF2B5EF4-FFF2-40B4-BE49-F238E27FC236}">
                <a16:creationId xmlns:a16="http://schemas.microsoft.com/office/drawing/2014/main" id="{F4168CD6-ABB0-4F6D-B278-83165AEBCC2A}"/>
              </a:ext>
            </a:extLst>
          </p:cNvPr>
          <p:cNvSpPr>
            <a:spLocks noGrp="1"/>
          </p:cNvSpPr>
          <p:nvPr>
            <p:ph type="subTitle" idx="1"/>
          </p:nvPr>
        </p:nvSpPr>
        <p:spPr>
          <a:xfrm>
            <a:off x="7559812" y="4963425"/>
            <a:ext cx="3510355" cy="758843"/>
          </a:xfrm>
        </p:spPr>
        <p:txBody>
          <a:bodyPr anchor="t">
            <a:normAutofit/>
          </a:bodyPr>
          <a:lstStyle/>
          <a:p>
            <a:r>
              <a:rPr lang="en-IE" sz="4400" dirty="0">
                <a:solidFill>
                  <a:srgbClr val="FEFFFF"/>
                </a:solidFill>
              </a:rPr>
              <a:t>2020 </a:t>
            </a:r>
          </a:p>
        </p:txBody>
      </p:sp>
      <p:sp>
        <p:nvSpPr>
          <p:cNvPr id="60"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C7510798-2193-44E8-8AA5-A46BAC45CC03}"/>
              </a:ext>
            </a:extLst>
          </p:cNvPr>
          <p:cNvPicPr>
            <a:picLocks noChangeAspect="1"/>
          </p:cNvPicPr>
          <p:nvPr/>
        </p:nvPicPr>
        <p:blipFill rotWithShape="1">
          <a:blip r:embed="rId2">
            <a:extLst>
              <a:ext uri="{28A0092B-C50C-407E-A947-70E740481C1C}">
                <a14:useLocalDpi xmlns:a14="http://schemas.microsoft.com/office/drawing/2010/main" val="0"/>
              </a:ext>
            </a:extLst>
          </a:blip>
          <a:srcRect t="9050" r="3" b="376"/>
          <a:stretch/>
        </p:blipFill>
        <p:spPr>
          <a:xfrm>
            <a:off x="880947" y="1120046"/>
            <a:ext cx="6013732" cy="3509504"/>
          </a:xfrm>
          <a:prstGeom prst="rect">
            <a:avLst/>
          </a:prstGeom>
        </p:spPr>
      </p:pic>
    </p:spTree>
    <p:extLst>
      <p:ext uri="{BB962C8B-B14F-4D97-AF65-F5344CB8AC3E}">
        <p14:creationId xmlns:p14="http://schemas.microsoft.com/office/powerpoint/2010/main" val="303855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5219-1FDD-4D78-BFC1-7F31B59981DA}"/>
              </a:ext>
            </a:extLst>
          </p:cNvPr>
          <p:cNvSpPr>
            <a:spLocks noGrp="1"/>
          </p:cNvSpPr>
          <p:nvPr>
            <p:ph type="title"/>
          </p:nvPr>
        </p:nvSpPr>
        <p:spPr>
          <a:xfrm>
            <a:off x="838199" y="514350"/>
            <a:ext cx="11172825" cy="542926"/>
          </a:xfrm>
        </p:spPr>
        <p:txBody>
          <a:bodyPr>
            <a:normAutofit fontScale="90000"/>
          </a:bodyPr>
          <a:lstStyle/>
          <a:p>
            <a:r>
              <a:rPr lang="en-US" dirty="0"/>
              <a:t>Dublin Rural Leader 2014-2020</a:t>
            </a:r>
            <a:br>
              <a:rPr lang="en-US" dirty="0"/>
            </a:br>
            <a:r>
              <a:rPr lang="en-US" dirty="0"/>
              <a:t>*</a:t>
            </a:r>
            <a:r>
              <a:rPr lang="en-US" sz="3600" dirty="0"/>
              <a:t>Approved projects in 2020 will be listed in Appendix 4 of Annual Report </a:t>
            </a:r>
            <a:endParaRPr lang="en-IE" sz="3600" dirty="0"/>
          </a:p>
        </p:txBody>
      </p:sp>
      <p:pic>
        <p:nvPicPr>
          <p:cNvPr id="4" name="Content Placeholder 3">
            <a:extLst>
              <a:ext uri="{FF2B5EF4-FFF2-40B4-BE49-F238E27FC236}">
                <a16:creationId xmlns:a16="http://schemas.microsoft.com/office/drawing/2014/main" id="{5F75E756-0B68-47E4-98E0-A69C38C44A69}"/>
              </a:ext>
            </a:extLst>
          </p:cNvPr>
          <p:cNvPicPr>
            <a:picLocks noGrp="1" noChangeAspect="1"/>
          </p:cNvPicPr>
          <p:nvPr>
            <p:ph idx="1"/>
          </p:nvPr>
        </p:nvPicPr>
        <p:blipFill>
          <a:blip r:embed="rId2"/>
          <a:stretch>
            <a:fillRect/>
          </a:stretch>
        </p:blipFill>
        <p:spPr>
          <a:xfrm>
            <a:off x="172720" y="2009775"/>
            <a:ext cx="12019280" cy="4768850"/>
          </a:xfrm>
          <a:prstGeom prst="rect">
            <a:avLst/>
          </a:prstGeom>
        </p:spPr>
      </p:pic>
    </p:spTree>
    <p:extLst>
      <p:ext uri="{BB962C8B-B14F-4D97-AF65-F5344CB8AC3E}">
        <p14:creationId xmlns:p14="http://schemas.microsoft.com/office/powerpoint/2010/main" val="355209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84A7-90AD-481F-8466-E80EEAB0B03F}"/>
              </a:ext>
            </a:extLst>
          </p:cNvPr>
          <p:cNvSpPr>
            <a:spLocks noGrp="1"/>
          </p:cNvSpPr>
          <p:nvPr>
            <p:ph type="title"/>
          </p:nvPr>
        </p:nvSpPr>
        <p:spPr>
          <a:xfrm>
            <a:off x="321564" y="533400"/>
            <a:ext cx="4059936" cy="5476875"/>
          </a:xfrm>
        </p:spPr>
        <p:txBody>
          <a:bodyPr>
            <a:normAutofit/>
          </a:bodyPr>
          <a:lstStyle/>
          <a:p>
            <a:pPr algn="ctr"/>
            <a:r>
              <a:rPr lang="en-IE" b="1" dirty="0">
                <a:solidFill>
                  <a:schemeClr val="accent1"/>
                </a:solidFill>
              </a:rPr>
              <a:t>LCDC Annual</a:t>
            </a:r>
            <a:br>
              <a:rPr lang="en-IE" b="1" dirty="0">
                <a:solidFill>
                  <a:schemeClr val="accent1"/>
                </a:solidFill>
              </a:rPr>
            </a:br>
            <a:r>
              <a:rPr lang="en-IE" b="1" dirty="0">
                <a:solidFill>
                  <a:schemeClr val="accent1"/>
                </a:solidFill>
              </a:rPr>
              <a:t>Report</a:t>
            </a:r>
            <a:br>
              <a:rPr lang="en-IE" b="1" dirty="0">
                <a:solidFill>
                  <a:schemeClr val="accent1"/>
                </a:solidFill>
              </a:rPr>
            </a:br>
            <a:r>
              <a:rPr lang="en-IE" b="1" dirty="0">
                <a:solidFill>
                  <a:schemeClr val="accent1"/>
                </a:solidFill>
              </a:rPr>
              <a:t>2020:</a:t>
            </a:r>
            <a:br>
              <a:rPr lang="en-IE" b="1" dirty="0">
                <a:solidFill>
                  <a:schemeClr val="accent1"/>
                </a:solidFill>
              </a:rPr>
            </a:br>
            <a:r>
              <a:rPr lang="en-IE" b="1" dirty="0">
                <a:solidFill>
                  <a:schemeClr val="accent1"/>
                </a:solidFill>
              </a:rPr>
              <a:t>LECP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156329-EEFE-4F50-B1F5-0BF5A4602ED4}"/>
              </a:ext>
            </a:extLst>
          </p:cNvPr>
          <p:cNvSpPr>
            <a:spLocks noGrp="1"/>
          </p:cNvSpPr>
          <p:nvPr>
            <p:ph idx="1"/>
          </p:nvPr>
        </p:nvSpPr>
        <p:spPr>
          <a:xfrm>
            <a:off x="4829175" y="1771650"/>
            <a:ext cx="6524625" cy="4766309"/>
          </a:xfrm>
        </p:spPr>
        <p:txBody>
          <a:bodyPr anchor="ctr">
            <a:noAutofit/>
          </a:bodyPr>
          <a:lstStyle/>
          <a:p>
            <a:pPr marL="0" indent="0">
              <a:buNone/>
            </a:pPr>
            <a:r>
              <a:rPr lang="en-US" sz="3200" dirty="0"/>
              <a:t>•</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Local Economic &amp; Community Plan:</a:t>
            </a:r>
          </a:p>
          <a:p>
            <a:r>
              <a:rPr lang="en-US" sz="3200" dirty="0"/>
              <a:t>monitoring progress &amp; addressing key issues and themes </a:t>
            </a:r>
          </a:p>
          <a:p>
            <a:r>
              <a:rPr lang="en-US" sz="3200" dirty="0"/>
              <a:t>Responsibility for Community elements of LECP</a:t>
            </a:r>
          </a:p>
          <a:p>
            <a:r>
              <a:rPr lang="en-US" sz="3200" dirty="0"/>
              <a:t>Current plan, 2016-2021 expires this year </a:t>
            </a:r>
          </a:p>
          <a:p>
            <a:r>
              <a:rPr lang="en-US" sz="3200" dirty="0"/>
              <a:t>DRCD developing new guidelines due to issue in June 2021 for the next LECP </a:t>
            </a:r>
          </a:p>
          <a:p>
            <a:endParaRPr lang="en-US" sz="3200" dirty="0"/>
          </a:p>
          <a:p>
            <a:pPr marL="0" indent="0">
              <a:buNone/>
            </a:pPr>
            <a:r>
              <a:rPr lang="en-US" sz="3200" dirty="0"/>
              <a:t>	</a:t>
            </a:r>
            <a:endParaRPr lang="en-IE" sz="3200" dirty="0"/>
          </a:p>
          <a:p>
            <a:pPr lvl="1"/>
            <a:endParaRPr lang="en-IE" sz="2800" dirty="0"/>
          </a:p>
          <a:p>
            <a:pPr marL="0" indent="0">
              <a:buNone/>
            </a:pPr>
            <a:endParaRPr lang="en-IE" sz="3200" dirty="0"/>
          </a:p>
          <a:p>
            <a:pPr lvl="1"/>
            <a:endParaRPr lang="en-IE" sz="2800" dirty="0"/>
          </a:p>
          <a:p>
            <a:pPr lvl="1"/>
            <a:endParaRPr lang="en-IE" sz="2800" dirty="0"/>
          </a:p>
          <a:p>
            <a:pPr lvl="1"/>
            <a:endParaRPr lang="en-IE" sz="2800" dirty="0"/>
          </a:p>
          <a:p>
            <a:pPr lvl="1"/>
            <a:endParaRPr lang="en-IE" sz="2800" dirty="0"/>
          </a:p>
          <a:p>
            <a:pPr lvl="1"/>
            <a:endParaRPr lang="en-IE" sz="2800" dirty="0"/>
          </a:p>
          <a:p>
            <a:pPr lvl="1"/>
            <a:endParaRPr lang="en-IE" sz="2800" dirty="0"/>
          </a:p>
          <a:p>
            <a:pPr lvl="1"/>
            <a:endParaRPr lang="en-IE" sz="2800" dirty="0"/>
          </a:p>
        </p:txBody>
      </p:sp>
    </p:spTree>
    <p:extLst>
      <p:ext uri="{BB962C8B-B14F-4D97-AF65-F5344CB8AC3E}">
        <p14:creationId xmlns:p14="http://schemas.microsoft.com/office/powerpoint/2010/main" val="394988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84A7-90AD-481F-8466-E80EEAB0B03F}"/>
              </a:ext>
            </a:extLst>
          </p:cNvPr>
          <p:cNvSpPr>
            <a:spLocks noGrp="1"/>
          </p:cNvSpPr>
          <p:nvPr>
            <p:ph type="title"/>
          </p:nvPr>
        </p:nvSpPr>
        <p:spPr>
          <a:xfrm>
            <a:off x="76200" y="533400"/>
            <a:ext cx="4467225" cy="5476875"/>
          </a:xfrm>
        </p:spPr>
        <p:txBody>
          <a:bodyPr>
            <a:normAutofit/>
          </a:bodyPr>
          <a:lstStyle/>
          <a:p>
            <a:pPr algn="ctr"/>
            <a:r>
              <a:rPr lang="en-IE" b="1" dirty="0">
                <a:solidFill>
                  <a:schemeClr val="accent1"/>
                </a:solidFill>
              </a:rPr>
              <a:t>LCDC Annual</a:t>
            </a:r>
            <a:br>
              <a:rPr lang="en-IE" b="1" dirty="0">
                <a:solidFill>
                  <a:schemeClr val="accent1"/>
                </a:solidFill>
              </a:rPr>
            </a:br>
            <a:r>
              <a:rPr lang="en-IE" b="1" dirty="0">
                <a:solidFill>
                  <a:schemeClr val="accent1"/>
                </a:solidFill>
              </a:rPr>
              <a:t>Report 2020:</a:t>
            </a:r>
            <a:br>
              <a:rPr lang="en-IE" b="1" dirty="0">
                <a:solidFill>
                  <a:schemeClr val="accent1"/>
                </a:solidFill>
              </a:rPr>
            </a:br>
            <a:r>
              <a:rPr lang="en-IE" b="1" dirty="0">
                <a:solidFill>
                  <a:schemeClr val="accent1"/>
                </a:solidFill>
              </a:rPr>
              <a:t>LECP Focus group facilitated by DRCD March 24, 2021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156329-EEFE-4F50-B1F5-0BF5A4602ED4}"/>
              </a:ext>
            </a:extLst>
          </p:cNvPr>
          <p:cNvSpPr>
            <a:spLocks noGrp="1"/>
          </p:cNvSpPr>
          <p:nvPr>
            <p:ph idx="1"/>
          </p:nvPr>
        </p:nvSpPr>
        <p:spPr>
          <a:xfrm>
            <a:off x="4654295" y="85725"/>
            <a:ext cx="7216133" cy="6572250"/>
          </a:xfrm>
        </p:spPr>
        <p:txBody>
          <a:bodyPr anchor="ctr">
            <a:noAutofit/>
          </a:bodyPr>
          <a:lstStyle/>
          <a:p>
            <a:endParaRPr lang="en-US" dirty="0"/>
          </a:p>
          <a:p>
            <a:endParaRPr lang="en-US" dirty="0"/>
          </a:p>
          <a:p>
            <a:endParaRPr lang="en-US" dirty="0"/>
          </a:p>
          <a:p>
            <a:endParaRPr lang="en-US" dirty="0"/>
          </a:p>
          <a:p>
            <a:r>
              <a:rPr lang="en-US" dirty="0"/>
              <a:t>A dis-connect between high level planning and what happens on the ground</a:t>
            </a:r>
          </a:p>
          <a:p>
            <a:r>
              <a:rPr lang="en-US" dirty="0"/>
              <a:t>SPC element of LECP seen as having higher status.</a:t>
            </a:r>
          </a:p>
          <a:p>
            <a:pPr marL="0" indent="0">
              <a:buNone/>
            </a:pPr>
            <a:r>
              <a:rPr lang="en-US" dirty="0"/>
              <a:t>• Need to avoid duplication with other plans and a need for greater alignment.</a:t>
            </a:r>
          </a:p>
          <a:p>
            <a:pPr marL="0" indent="0">
              <a:buNone/>
            </a:pPr>
            <a:r>
              <a:rPr lang="en-US" dirty="0"/>
              <a:t>•The LECP should create an enabling environment for pursuing objectives and the guidelines need to make that happen. </a:t>
            </a:r>
          </a:p>
          <a:p>
            <a:pPr marL="0" indent="0">
              <a:buNone/>
            </a:pPr>
            <a:endParaRPr lang="en-US" dirty="0"/>
          </a:p>
          <a:p>
            <a:pPr marL="0" indent="0">
              <a:buNone/>
            </a:pPr>
            <a:r>
              <a:rPr lang="en-US" dirty="0"/>
              <a:t>•Key issues that need to be addressed are:</a:t>
            </a:r>
          </a:p>
          <a:p>
            <a:pPr marL="0" indent="0">
              <a:buNone/>
            </a:pPr>
            <a:r>
              <a:rPr lang="en-US" dirty="0"/>
              <a:t>Climate Action Plan, Digital Inclusion, address areas of high unemployment particularly in the aftermath of the pandemic</a:t>
            </a:r>
          </a:p>
          <a:p>
            <a:pPr lvl="1"/>
            <a:endParaRPr lang="en-IE" sz="2800" dirty="0"/>
          </a:p>
          <a:p>
            <a:pPr lvl="1"/>
            <a:endParaRPr lang="en-IE" sz="2800" dirty="0"/>
          </a:p>
          <a:p>
            <a:pPr lvl="1"/>
            <a:endParaRPr lang="en-IE" sz="2800" dirty="0"/>
          </a:p>
          <a:p>
            <a:pPr lvl="1"/>
            <a:endParaRPr lang="en-IE" sz="2800" dirty="0"/>
          </a:p>
          <a:p>
            <a:pPr lvl="1"/>
            <a:endParaRPr lang="en-IE" sz="2800" dirty="0"/>
          </a:p>
        </p:txBody>
      </p:sp>
    </p:spTree>
    <p:extLst>
      <p:ext uri="{BB962C8B-B14F-4D97-AF65-F5344CB8AC3E}">
        <p14:creationId xmlns:p14="http://schemas.microsoft.com/office/powerpoint/2010/main" val="184018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84A7-90AD-481F-8466-E80EEAB0B03F}"/>
              </a:ext>
            </a:extLst>
          </p:cNvPr>
          <p:cNvSpPr>
            <a:spLocks noGrp="1"/>
          </p:cNvSpPr>
          <p:nvPr>
            <p:ph type="title"/>
          </p:nvPr>
        </p:nvSpPr>
        <p:spPr>
          <a:xfrm>
            <a:off x="104777" y="963877"/>
            <a:ext cx="4476748" cy="4930246"/>
          </a:xfrm>
        </p:spPr>
        <p:txBody>
          <a:bodyPr>
            <a:normAutofit fontScale="90000"/>
          </a:bodyPr>
          <a:lstStyle/>
          <a:p>
            <a:pPr algn="ctr"/>
            <a:r>
              <a:rPr lang="en-IE" b="1" dirty="0">
                <a:solidFill>
                  <a:schemeClr val="accent1"/>
                </a:solidFill>
              </a:rPr>
              <a:t>LCDC</a:t>
            </a:r>
            <a:br>
              <a:rPr lang="en-IE" b="1" dirty="0">
                <a:solidFill>
                  <a:schemeClr val="accent1"/>
                </a:solidFill>
              </a:rPr>
            </a:br>
            <a:r>
              <a:rPr lang="en-IE" b="1" dirty="0">
                <a:solidFill>
                  <a:schemeClr val="accent1"/>
                </a:solidFill>
              </a:rPr>
              <a:t>Annual</a:t>
            </a:r>
            <a:br>
              <a:rPr lang="en-IE" b="1" dirty="0">
                <a:solidFill>
                  <a:schemeClr val="accent1"/>
                </a:solidFill>
              </a:rPr>
            </a:br>
            <a:r>
              <a:rPr lang="en-IE" b="1" dirty="0">
                <a:solidFill>
                  <a:schemeClr val="accent1"/>
                </a:solidFill>
              </a:rPr>
              <a:t>Report</a:t>
            </a:r>
            <a:br>
              <a:rPr lang="en-IE" b="1" dirty="0">
                <a:solidFill>
                  <a:schemeClr val="accent1"/>
                </a:solidFill>
              </a:rPr>
            </a:br>
            <a:r>
              <a:rPr lang="en-IE" b="1" dirty="0">
                <a:solidFill>
                  <a:schemeClr val="accent1"/>
                </a:solidFill>
              </a:rPr>
              <a:t>2020:</a:t>
            </a:r>
            <a:br>
              <a:rPr lang="en-IE" b="1" dirty="0">
                <a:solidFill>
                  <a:schemeClr val="accent1"/>
                </a:solidFill>
              </a:rPr>
            </a:br>
            <a:r>
              <a:rPr lang="en-IE" b="1" dirty="0">
                <a:solidFill>
                  <a:schemeClr val="accent1"/>
                </a:solidFill>
              </a:rPr>
              <a:t>Low down on the LCDC , Nov 18, 2020 </a:t>
            </a:r>
            <a:br>
              <a:rPr lang="en-IE" b="1" dirty="0">
                <a:solidFill>
                  <a:schemeClr val="accent1"/>
                </a:solidFill>
              </a:rPr>
            </a:br>
            <a:r>
              <a:rPr lang="en-IE" b="1" dirty="0">
                <a:solidFill>
                  <a:schemeClr val="accent1"/>
                </a:solidFill>
              </a:rPr>
              <a:t>Social Inclusion Festival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omputer&#10;&#10;Description automatically generated with medium confidence">
            <a:extLst>
              <a:ext uri="{FF2B5EF4-FFF2-40B4-BE49-F238E27FC236}">
                <a16:creationId xmlns:a16="http://schemas.microsoft.com/office/drawing/2014/main" id="{3C8423A1-33FB-4659-B440-46A2B6078D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7138" y="963877"/>
            <a:ext cx="6748459" cy="4930246"/>
          </a:xfrm>
        </p:spPr>
      </p:pic>
    </p:spTree>
    <p:extLst>
      <p:ext uri="{BB962C8B-B14F-4D97-AF65-F5344CB8AC3E}">
        <p14:creationId xmlns:p14="http://schemas.microsoft.com/office/powerpoint/2010/main" val="241199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84A7-90AD-481F-8466-E80EEAB0B03F}"/>
              </a:ext>
            </a:extLst>
          </p:cNvPr>
          <p:cNvSpPr>
            <a:spLocks noGrp="1"/>
          </p:cNvSpPr>
          <p:nvPr>
            <p:ph type="title"/>
          </p:nvPr>
        </p:nvSpPr>
        <p:spPr>
          <a:xfrm>
            <a:off x="321564" y="533400"/>
            <a:ext cx="4059936" cy="5476875"/>
          </a:xfrm>
        </p:spPr>
        <p:txBody>
          <a:bodyPr>
            <a:normAutofit/>
          </a:bodyPr>
          <a:lstStyle/>
          <a:p>
            <a:pPr algn="ctr"/>
            <a:r>
              <a:rPr lang="en-IE" b="1" dirty="0">
                <a:solidFill>
                  <a:schemeClr val="accent1"/>
                </a:solidFill>
              </a:rPr>
              <a:t>LCDC Annual</a:t>
            </a:r>
            <a:br>
              <a:rPr lang="en-IE" b="1" dirty="0">
                <a:solidFill>
                  <a:schemeClr val="accent1"/>
                </a:solidFill>
              </a:rPr>
            </a:br>
            <a:r>
              <a:rPr lang="en-IE" b="1" dirty="0">
                <a:solidFill>
                  <a:schemeClr val="accent1"/>
                </a:solidFill>
              </a:rPr>
              <a:t>Report</a:t>
            </a:r>
            <a:br>
              <a:rPr lang="en-IE" b="1" dirty="0">
                <a:solidFill>
                  <a:schemeClr val="accent1"/>
                </a:solidFill>
              </a:rPr>
            </a:br>
            <a:r>
              <a:rPr lang="en-IE" b="1" dirty="0">
                <a:solidFill>
                  <a:schemeClr val="accent1"/>
                </a:solidFill>
              </a:rPr>
              <a:t>2020:</a:t>
            </a:r>
            <a:br>
              <a:rPr lang="en-IE" b="1" dirty="0">
                <a:solidFill>
                  <a:schemeClr val="accent1"/>
                </a:solidFill>
              </a:rPr>
            </a:br>
            <a:r>
              <a:rPr lang="en-IE" b="1" dirty="0">
                <a:solidFill>
                  <a:schemeClr val="accent1"/>
                </a:solidFill>
              </a:rPr>
              <a:t> </a:t>
            </a:r>
            <a:r>
              <a:rPr lang="en-US" b="1" dirty="0">
                <a:solidFill>
                  <a:schemeClr val="accent1"/>
                </a:solidFill>
              </a:rPr>
              <a:t>Low down on the LCDC , </a:t>
            </a:r>
            <a:br>
              <a:rPr lang="en-US" b="1" dirty="0">
                <a:solidFill>
                  <a:schemeClr val="accent1"/>
                </a:solidFill>
              </a:rPr>
            </a:br>
            <a:r>
              <a:rPr lang="en-US" b="1" dirty="0">
                <a:solidFill>
                  <a:schemeClr val="accent1"/>
                </a:solidFill>
              </a:rPr>
              <a:t>Nov 18, 2020 </a:t>
            </a:r>
            <a:br>
              <a:rPr lang="en-US" b="1" dirty="0">
                <a:solidFill>
                  <a:schemeClr val="accent1"/>
                </a:solidFill>
              </a:rPr>
            </a:br>
            <a:r>
              <a:rPr lang="en-US" b="1" dirty="0">
                <a:solidFill>
                  <a:schemeClr val="accent1"/>
                </a:solidFill>
              </a:rPr>
              <a:t>Social Inclusion Festival </a:t>
            </a:r>
            <a:r>
              <a:rPr lang="en-IE" b="1" dirty="0">
                <a:solidFill>
                  <a:schemeClr val="accent1"/>
                </a:solidFill>
              </a:rPr>
              <a:t>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156329-EEFE-4F50-B1F5-0BF5A4602ED4}"/>
              </a:ext>
            </a:extLst>
          </p:cNvPr>
          <p:cNvSpPr>
            <a:spLocks noGrp="1"/>
          </p:cNvSpPr>
          <p:nvPr>
            <p:ph idx="1"/>
          </p:nvPr>
        </p:nvSpPr>
        <p:spPr>
          <a:xfrm>
            <a:off x="4829175" y="647700"/>
            <a:ext cx="6524625" cy="5890259"/>
          </a:xfrm>
        </p:spPr>
        <p:txBody>
          <a:bodyPr anchor="ctr">
            <a:noAutofit/>
          </a:bodyPr>
          <a:lstStyle/>
          <a:p>
            <a:pPr marL="0" indent="0">
              <a:buNone/>
            </a:pPr>
            <a:r>
              <a:rPr lang="en-US" sz="3200" dirty="0"/>
              <a:t>•</a:t>
            </a:r>
          </a:p>
          <a:p>
            <a:pPr marL="0" indent="0">
              <a:buNone/>
            </a:pPr>
            <a:endParaRPr lang="en-US" sz="3200" dirty="0"/>
          </a:p>
          <a:p>
            <a:pPr marL="0" indent="0">
              <a:buNone/>
            </a:pPr>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r>
              <a:rPr lang="en-US" sz="3200" dirty="0"/>
              <a:t>Launch of 2019 Annual Report </a:t>
            </a:r>
          </a:p>
          <a:p>
            <a:r>
              <a:rPr lang="en-US" sz="3200" dirty="0"/>
              <a:t>Presentation by Paula Donovan on “interim findings on Community Development in South County Dublin”</a:t>
            </a:r>
          </a:p>
          <a:p>
            <a:r>
              <a:rPr lang="en-US" sz="3200" dirty="0"/>
              <a:t>Presentation from Paula </a:t>
            </a:r>
            <a:r>
              <a:rPr lang="en-US" sz="3200" dirty="0" err="1"/>
              <a:t>Haverty</a:t>
            </a:r>
            <a:r>
              <a:rPr lang="en-US" sz="3200" dirty="0"/>
              <a:t> and Noreen Byrne on “The impact of social exclusion” in people’s everyday lives. </a:t>
            </a:r>
          </a:p>
          <a:p>
            <a:r>
              <a:rPr lang="en-US" sz="3200" dirty="0"/>
              <a:t>Some materials available on SDCC website. </a:t>
            </a:r>
          </a:p>
          <a:p>
            <a:pPr marL="0" indent="0">
              <a:buNone/>
            </a:pPr>
            <a:endParaRPr lang="en-US" sz="3200" dirty="0"/>
          </a:p>
          <a:p>
            <a:pPr marL="0" indent="0">
              <a:buNone/>
            </a:pPr>
            <a:endParaRPr lang="en-US" sz="3200" dirty="0"/>
          </a:p>
          <a:p>
            <a:endParaRPr lang="en-US" sz="3200" dirty="0"/>
          </a:p>
          <a:p>
            <a:pPr marL="0" indent="0">
              <a:buNone/>
            </a:pPr>
            <a:r>
              <a:rPr lang="en-US" sz="3200" dirty="0"/>
              <a:t>	</a:t>
            </a:r>
            <a:endParaRPr lang="en-IE" sz="3200" dirty="0"/>
          </a:p>
          <a:p>
            <a:pPr lvl="1"/>
            <a:endParaRPr lang="en-IE" sz="2800" dirty="0"/>
          </a:p>
          <a:p>
            <a:pPr marL="0" indent="0">
              <a:buNone/>
            </a:pPr>
            <a:endParaRPr lang="en-IE" sz="3200" dirty="0"/>
          </a:p>
          <a:p>
            <a:pPr lvl="1"/>
            <a:endParaRPr lang="en-IE" sz="2800" dirty="0"/>
          </a:p>
          <a:p>
            <a:pPr lvl="1"/>
            <a:endParaRPr lang="en-IE" sz="2800" dirty="0"/>
          </a:p>
          <a:p>
            <a:pPr lvl="1"/>
            <a:endParaRPr lang="en-IE" sz="2800" dirty="0"/>
          </a:p>
          <a:p>
            <a:pPr lvl="1"/>
            <a:endParaRPr lang="en-IE" sz="2800" dirty="0"/>
          </a:p>
          <a:p>
            <a:pPr lvl="1"/>
            <a:endParaRPr lang="en-IE" sz="2800" dirty="0"/>
          </a:p>
          <a:p>
            <a:pPr lvl="1"/>
            <a:endParaRPr lang="en-IE" sz="2800" dirty="0"/>
          </a:p>
          <a:p>
            <a:pPr lvl="1"/>
            <a:endParaRPr lang="en-IE" sz="2800" dirty="0"/>
          </a:p>
        </p:txBody>
      </p:sp>
    </p:spTree>
    <p:extLst>
      <p:ext uri="{BB962C8B-B14F-4D97-AF65-F5344CB8AC3E}">
        <p14:creationId xmlns:p14="http://schemas.microsoft.com/office/powerpoint/2010/main" val="806932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B8A1-B9FC-4C97-858F-43375138A221}"/>
              </a:ext>
            </a:extLst>
          </p:cNvPr>
          <p:cNvSpPr>
            <a:spLocks noGrp="1"/>
          </p:cNvSpPr>
          <p:nvPr>
            <p:ph type="title"/>
          </p:nvPr>
        </p:nvSpPr>
        <p:spPr>
          <a:xfrm>
            <a:off x="838200" y="365125"/>
            <a:ext cx="10515600" cy="1325563"/>
          </a:xfrm>
        </p:spPr>
        <p:txBody>
          <a:bodyPr>
            <a:normAutofit/>
          </a:bodyPr>
          <a:lstStyle/>
          <a:p>
            <a:r>
              <a:rPr lang="en-IE" b="1" dirty="0"/>
              <a:t>LCDC Annual Report 2020 </a:t>
            </a:r>
          </a:p>
        </p:txBody>
      </p:sp>
      <p:sp>
        <p:nvSpPr>
          <p:cNvPr id="3" name="Content Placeholder 2">
            <a:extLst>
              <a:ext uri="{FF2B5EF4-FFF2-40B4-BE49-F238E27FC236}">
                <a16:creationId xmlns:a16="http://schemas.microsoft.com/office/drawing/2014/main" id="{4A9282D7-ED5D-49E5-A70D-6E0FAE95075D}"/>
              </a:ext>
            </a:extLst>
          </p:cNvPr>
          <p:cNvSpPr>
            <a:spLocks noGrp="1"/>
          </p:cNvSpPr>
          <p:nvPr>
            <p:ph idx="1"/>
          </p:nvPr>
        </p:nvSpPr>
        <p:spPr>
          <a:xfrm>
            <a:off x="434899" y="2314575"/>
            <a:ext cx="11151218" cy="4631822"/>
          </a:xfrm>
        </p:spPr>
        <p:txBody>
          <a:bodyPr>
            <a:normAutofit fontScale="92500" lnSpcReduction="20000"/>
          </a:bodyPr>
          <a:lstStyle/>
          <a:p>
            <a:pPr marL="0" indent="0">
              <a:buNone/>
            </a:pPr>
            <a:endParaRPr lang="en-IE" sz="2000" dirty="0"/>
          </a:p>
          <a:p>
            <a:pPr marL="0" indent="0">
              <a:buNone/>
            </a:pPr>
            <a:r>
              <a:rPr lang="en-IE" sz="4100" dirty="0"/>
              <a:t>“Co-ordination, planning and overseeing local and community development funding and bringing a more joined-up approach to the running of local and community development programmes and interventions in the South Dublin County”</a:t>
            </a:r>
          </a:p>
          <a:p>
            <a:pPr marL="0" indent="0">
              <a:buNone/>
            </a:pPr>
            <a:r>
              <a:rPr lang="en-IE" sz="4100" b="1" dirty="0"/>
              <a:t>Professor Mary P. Corcoran, Chairperson, </a:t>
            </a:r>
          </a:p>
          <a:p>
            <a:pPr marL="0" indent="0">
              <a:buNone/>
            </a:pPr>
            <a:r>
              <a:rPr lang="en-IE" sz="4100" b="1" dirty="0"/>
              <a:t>South Dublin Local Community Development Committee</a:t>
            </a:r>
          </a:p>
          <a:p>
            <a:pPr marL="0" indent="0">
              <a:buNone/>
            </a:pPr>
            <a:r>
              <a:rPr lang="en-IE" sz="4100" b="1" dirty="0"/>
              <a:t>14</a:t>
            </a:r>
            <a:r>
              <a:rPr lang="en-IE" sz="4100" b="1" baseline="30000" dirty="0"/>
              <a:t>th</a:t>
            </a:r>
            <a:r>
              <a:rPr lang="en-IE" sz="4100" b="1" dirty="0"/>
              <a:t>, June 2021</a:t>
            </a:r>
          </a:p>
          <a:p>
            <a:endParaRPr lang="en-IE" sz="2000" dirty="0"/>
          </a:p>
        </p:txBody>
      </p:sp>
      <p:pic>
        <p:nvPicPr>
          <p:cNvPr id="4" name="Picture 3" descr="A close up of a sign&#10;&#10;Description automatically generated">
            <a:extLst>
              <a:ext uri="{FF2B5EF4-FFF2-40B4-BE49-F238E27FC236}">
                <a16:creationId xmlns:a16="http://schemas.microsoft.com/office/drawing/2014/main" id="{FCAFD63A-D375-4358-B6AA-73A7FC77F15F}"/>
              </a:ext>
            </a:extLst>
          </p:cNvPr>
          <p:cNvPicPr>
            <a:picLocks noChangeAspect="1"/>
          </p:cNvPicPr>
          <p:nvPr/>
        </p:nvPicPr>
        <p:blipFill rotWithShape="1">
          <a:blip r:embed="rId2">
            <a:extLst>
              <a:ext uri="{28A0092B-C50C-407E-A947-70E740481C1C}">
                <a14:useLocalDpi xmlns:a14="http://schemas.microsoft.com/office/drawing/2010/main" val="0"/>
              </a:ext>
            </a:extLst>
          </a:blip>
          <a:srcRect t="294" r="1" b="1"/>
          <a:stretch/>
        </p:blipFill>
        <p:spPr>
          <a:xfrm>
            <a:off x="8361230" y="365125"/>
            <a:ext cx="3485081" cy="1768475"/>
          </a:xfrm>
          <a:prstGeom prst="rect">
            <a:avLst/>
          </a:prstGeom>
        </p:spPr>
      </p:pic>
    </p:spTree>
    <p:extLst>
      <p:ext uri="{BB962C8B-B14F-4D97-AF65-F5344CB8AC3E}">
        <p14:creationId xmlns:p14="http://schemas.microsoft.com/office/powerpoint/2010/main" val="213392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997FE-E12E-46DE-B987-0763D61E2A00}"/>
              </a:ext>
            </a:extLst>
          </p:cNvPr>
          <p:cNvSpPr>
            <a:spLocks noGrp="1"/>
          </p:cNvSpPr>
          <p:nvPr>
            <p:ph type="title"/>
          </p:nvPr>
        </p:nvSpPr>
        <p:spPr>
          <a:xfrm>
            <a:off x="838200" y="963877"/>
            <a:ext cx="3494362" cy="4930246"/>
          </a:xfrm>
        </p:spPr>
        <p:txBody>
          <a:bodyPr>
            <a:normAutofit/>
          </a:bodyPr>
          <a:lstStyle/>
          <a:p>
            <a:pPr algn="ctr"/>
            <a:r>
              <a:rPr lang="en-IE" sz="5400" b="1" dirty="0">
                <a:solidFill>
                  <a:schemeClr val="accent1"/>
                </a:solidFill>
              </a:rPr>
              <a:t>LCDC Annual Report 2020</a:t>
            </a:r>
            <a:br>
              <a:rPr lang="en-IE" sz="5400" b="1" dirty="0">
                <a:solidFill>
                  <a:schemeClr val="accent1"/>
                </a:solidFill>
              </a:rPr>
            </a:br>
            <a:r>
              <a:rPr lang="en-IE" sz="5400" b="1" dirty="0">
                <a:solidFill>
                  <a:schemeClr val="accent1"/>
                </a:solidFill>
              </a:rPr>
              <a:t>Overview   </a:t>
            </a:r>
          </a:p>
        </p:txBody>
      </p:sp>
      <p:cxnSp>
        <p:nvCxnSpPr>
          <p:cNvPr id="2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08248D-3C80-40DF-8D8F-46008AB3B0E4}"/>
              </a:ext>
            </a:extLst>
          </p:cNvPr>
          <p:cNvSpPr>
            <a:spLocks noGrp="1"/>
          </p:cNvSpPr>
          <p:nvPr>
            <p:ph idx="1"/>
          </p:nvPr>
        </p:nvSpPr>
        <p:spPr>
          <a:xfrm>
            <a:off x="4761571" y="602166"/>
            <a:ext cx="6947202" cy="5291957"/>
          </a:xfrm>
        </p:spPr>
        <p:txBody>
          <a:bodyPr anchor="ctr">
            <a:normAutofit/>
          </a:bodyPr>
          <a:lstStyle/>
          <a:p>
            <a:r>
              <a:rPr lang="en-IE" sz="3200" dirty="0"/>
              <a:t>Overview &amp; Membership</a:t>
            </a:r>
          </a:p>
          <a:p>
            <a:r>
              <a:rPr lang="en-IE" sz="3200" dirty="0"/>
              <a:t>Meetings &amp; Subcommittees</a:t>
            </a:r>
          </a:p>
          <a:p>
            <a:r>
              <a:rPr lang="en-IE" sz="3200" dirty="0"/>
              <a:t>Funding Report</a:t>
            </a:r>
          </a:p>
          <a:p>
            <a:r>
              <a:rPr lang="en-IE" sz="3200" dirty="0"/>
              <a:t>LEADER Programme </a:t>
            </a:r>
          </a:p>
          <a:p>
            <a:r>
              <a:rPr lang="en-IE" sz="3200" dirty="0"/>
              <a:t>Local Economic &amp; Community Plan</a:t>
            </a:r>
          </a:p>
          <a:p>
            <a:r>
              <a:rPr lang="en-IE" sz="3200" dirty="0"/>
              <a:t>The “lowdown on the LCDC”</a:t>
            </a:r>
          </a:p>
          <a:p>
            <a:endParaRPr lang="en-IE" sz="3200" dirty="0"/>
          </a:p>
        </p:txBody>
      </p:sp>
    </p:spTree>
    <p:extLst>
      <p:ext uri="{BB962C8B-B14F-4D97-AF65-F5344CB8AC3E}">
        <p14:creationId xmlns:p14="http://schemas.microsoft.com/office/powerpoint/2010/main" val="94248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2FCB-993C-452C-8667-CFC19A09DEBB}"/>
              </a:ext>
            </a:extLst>
          </p:cNvPr>
          <p:cNvSpPr>
            <a:spLocks noGrp="1"/>
          </p:cNvSpPr>
          <p:nvPr>
            <p:ph type="title"/>
          </p:nvPr>
        </p:nvSpPr>
        <p:spPr>
          <a:xfrm>
            <a:off x="838200" y="365125"/>
            <a:ext cx="10515600" cy="1059093"/>
          </a:xfrm>
        </p:spPr>
        <p:txBody>
          <a:bodyPr/>
          <a:lstStyle/>
          <a:p>
            <a:r>
              <a:rPr lang="en-IE" b="1" dirty="0"/>
              <a:t>LCDC Annual Report 2020  -Funding  </a:t>
            </a:r>
          </a:p>
        </p:txBody>
      </p:sp>
      <p:sp>
        <p:nvSpPr>
          <p:cNvPr id="3" name="Content Placeholder 2">
            <a:extLst>
              <a:ext uri="{FF2B5EF4-FFF2-40B4-BE49-F238E27FC236}">
                <a16:creationId xmlns:a16="http://schemas.microsoft.com/office/drawing/2014/main" id="{B5318509-03A6-4318-96A5-F40521E24E46}"/>
              </a:ext>
            </a:extLst>
          </p:cNvPr>
          <p:cNvSpPr>
            <a:spLocks noGrp="1"/>
          </p:cNvSpPr>
          <p:nvPr>
            <p:ph idx="1"/>
          </p:nvPr>
        </p:nvSpPr>
        <p:spPr>
          <a:xfrm>
            <a:off x="838200" y="1181100"/>
            <a:ext cx="10791825" cy="5581650"/>
          </a:xfrm>
        </p:spPr>
        <p:txBody>
          <a:bodyPr/>
          <a:lstStyle/>
          <a:p>
            <a:pPr marL="0" indent="0">
              <a:buNone/>
            </a:pPr>
            <a:endParaRPr lang="en-IE" dirty="0"/>
          </a:p>
          <a:p>
            <a:pPr marL="0" indent="0">
              <a:buNone/>
            </a:pPr>
            <a:r>
              <a:rPr lang="en-IE" dirty="0"/>
              <a:t>			</a:t>
            </a:r>
          </a:p>
          <a:p>
            <a:pPr marL="0" indent="0">
              <a:buNone/>
            </a:pPr>
            <a:endParaRPr lang="en-IE" dirty="0"/>
          </a:p>
          <a:p>
            <a:pPr marL="0" indent="0">
              <a:buNone/>
            </a:pPr>
            <a:endParaRPr lang="en-IE" dirty="0"/>
          </a:p>
          <a:p>
            <a:pPr marL="0" indent="0">
              <a:buNone/>
            </a:pPr>
            <a:endParaRPr lang="en-IE" dirty="0"/>
          </a:p>
          <a:p>
            <a:pPr marL="0" indent="0">
              <a:buNone/>
            </a:pPr>
            <a:endParaRPr lang="en-IE" dirty="0"/>
          </a:p>
        </p:txBody>
      </p:sp>
      <p:sp>
        <p:nvSpPr>
          <p:cNvPr id="4" name="Rectangle 3">
            <a:extLst>
              <a:ext uri="{FF2B5EF4-FFF2-40B4-BE49-F238E27FC236}">
                <a16:creationId xmlns:a16="http://schemas.microsoft.com/office/drawing/2014/main" id="{2677E2AD-C746-4B17-9CBE-6144CA719A17}"/>
              </a:ext>
            </a:extLst>
          </p:cNvPr>
          <p:cNvSpPr/>
          <p:nvPr/>
        </p:nvSpPr>
        <p:spPr>
          <a:xfrm>
            <a:off x="1198880" y="1997393"/>
            <a:ext cx="2235200" cy="914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solidFill>
                  <a:schemeClr val="tx1"/>
                </a:solidFill>
              </a:rPr>
              <a:t>SICAP funding from DRCD</a:t>
            </a:r>
          </a:p>
        </p:txBody>
      </p:sp>
      <p:sp>
        <p:nvSpPr>
          <p:cNvPr id="5" name="Rectangle 4">
            <a:extLst>
              <a:ext uri="{FF2B5EF4-FFF2-40B4-BE49-F238E27FC236}">
                <a16:creationId xmlns:a16="http://schemas.microsoft.com/office/drawing/2014/main" id="{A3F236C8-4E2C-4240-953F-8A2604999C76}"/>
              </a:ext>
            </a:extLst>
          </p:cNvPr>
          <p:cNvSpPr/>
          <p:nvPr/>
        </p:nvSpPr>
        <p:spPr>
          <a:xfrm>
            <a:off x="1198880" y="3083561"/>
            <a:ext cx="2235200" cy="914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Healthy Ireland Round 3 </a:t>
            </a:r>
          </a:p>
        </p:txBody>
      </p:sp>
      <p:sp>
        <p:nvSpPr>
          <p:cNvPr id="6" name="Rectangle 5">
            <a:extLst>
              <a:ext uri="{FF2B5EF4-FFF2-40B4-BE49-F238E27FC236}">
                <a16:creationId xmlns:a16="http://schemas.microsoft.com/office/drawing/2014/main" id="{1575D737-B816-4D24-8BFB-3A0DE136ED27}"/>
              </a:ext>
            </a:extLst>
          </p:cNvPr>
          <p:cNvSpPr/>
          <p:nvPr/>
        </p:nvSpPr>
        <p:spPr>
          <a:xfrm>
            <a:off x="1198880" y="4246792"/>
            <a:ext cx="2235200" cy="106407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Community Enhancement Programme  1</a:t>
            </a:r>
          </a:p>
        </p:txBody>
      </p:sp>
      <p:sp>
        <p:nvSpPr>
          <p:cNvPr id="7" name="Rectangle 6">
            <a:extLst>
              <a:ext uri="{FF2B5EF4-FFF2-40B4-BE49-F238E27FC236}">
                <a16:creationId xmlns:a16="http://schemas.microsoft.com/office/drawing/2014/main" id="{29204A17-19E2-452A-A227-85FBE60D36D5}"/>
              </a:ext>
            </a:extLst>
          </p:cNvPr>
          <p:cNvSpPr/>
          <p:nvPr/>
        </p:nvSpPr>
        <p:spPr>
          <a:xfrm>
            <a:off x="1198880" y="5559701"/>
            <a:ext cx="2235200" cy="106697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Community Enhancement Programme 2</a:t>
            </a:r>
          </a:p>
        </p:txBody>
      </p:sp>
      <p:sp>
        <p:nvSpPr>
          <p:cNvPr id="8" name="Arrow: Right 7">
            <a:extLst>
              <a:ext uri="{FF2B5EF4-FFF2-40B4-BE49-F238E27FC236}">
                <a16:creationId xmlns:a16="http://schemas.microsoft.com/office/drawing/2014/main" id="{11883FE8-73FF-4E75-A9D1-533A5E906C06}"/>
              </a:ext>
            </a:extLst>
          </p:cNvPr>
          <p:cNvSpPr/>
          <p:nvPr/>
        </p:nvSpPr>
        <p:spPr>
          <a:xfrm>
            <a:off x="4836160" y="20760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CA48945B-B71D-44A0-BB60-186097E4DA07}"/>
              </a:ext>
            </a:extLst>
          </p:cNvPr>
          <p:cNvSpPr/>
          <p:nvPr/>
        </p:nvSpPr>
        <p:spPr>
          <a:xfrm>
            <a:off x="6817614" y="1958293"/>
            <a:ext cx="3533140" cy="914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solidFill>
                  <a:schemeClr val="tx1"/>
                </a:solidFill>
              </a:rPr>
              <a:t>€2,169,313 </a:t>
            </a:r>
          </a:p>
        </p:txBody>
      </p:sp>
      <p:sp>
        <p:nvSpPr>
          <p:cNvPr id="11" name="Arrow: Right 10">
            <a:extLst>
              <a:ext uri="{FF2B5EF4-FFF2-40B4-BE49-F238E27FC236}">
                <a16:creationId xmlns:a16="http://schemas.microsoft.com/office/drawing/2014/main" id="{EDA5CF2D-BD6E-418E-9B93-E060402E682D}"/>
              </a:ext>
            </a:extLst>
          </p:cNvPr>
          <p:cNvSpPr/>
          <p:nvPr/>
        </p:nvSpPr>
        <p:spPr>
          <a:xfrm>
            <a:off x="4776724" y="3513329"/>
            <a:ext cx="105511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Arrow: Right 11">
            <a:extLst>
              <a:ext uri="{FF2B5EF4-FFF2-40B4-BE49-F238E27FC236}">
                <a16:creationId xmlns:a16="http://schemas.microsoft.com/office/drawing/2014/main" id="{13E34856-E46E-49D7-952D-ACA5DD19A30E}"/>
              </a:ext>
            </a:extLst>
          </p:cNvPr>
          <p:cNvSpPr/>
          <p:nvPr/>
        </p:nvSpPr>
        <p:spPr>
          <a:xfrm>
            <a:off x="4776724" y="4730941"/>
            <a:ext cx="106527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Arrow: Right 12">
            <a:extLst>
              <a:ext uri="{FF2B5EF4-FFF2-40B4-BE49-F238E27FC236}">
                <a16:creationId xmlns:a16="http://schemas.microsoft.com/office/drawing/2014/main" id="{58F5FD30-2F0A-45A0-A767-6E2BA19587FD}"/>
              </a:ext>
            </a:extLst>
          </p:cNvPr>
          <p:cNvSpPr/>
          <p:nvPr/>
        </p:nvSpPr>
        <p:spPr>
          <a:xfrm>
            <a:off x="4776724" y="5887847"/>
            <a:ext cx="10378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131F5C6E-470E-400B-BD54-51461297BE13}"/>
              </a:ext>
            </a:extLst>
          </p:cNvPr>
          <p:cNvSpPr/>
          <p:nvPr/>
        </p:nvSpPr>
        <p:spPr>
          <a:xfrm>
            <a:off x="6817614" y="3214465"/>
            <a:ext cx="3533140" cy="914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a:solidFill>
                  <a:schemeClr val="tx1"/>
                </a:solidFill>
              </a:rPr>
              <a:t>€246,050* </a:t>
            </a:r>
          </a:p>
        </p:txBody>
      </p:sp>
      <p:sp>
        <p:nvSpPr>
          <p:cNvPr id="15" name="Rectangle 14">
            <a:extLst>
              <a:ext uri="{FF2B5EF4-FFF2-40B4-BE49-F238E27FC236}">
                <a16:creationId xmlns:a16="http://schemas.microsoft.com/office/drawing/2014/main" id="{EB0E78D3-A0F5-4954-83CD-ACBB5CDBDA10}"/>
              </a:ext>
            </a:extLst>
          </p:cNvPr>
          <p:cNvSpPr/>
          <p:nvPr/>
        </p:nvSpPr>
        <p:spPr>
          <a:xfrm>
            <a:off x="6870700" y="4396470"/>
            <a:ext cx="3533140" cy="914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a:solidFill>
                  <a:schemeClr val="tx1"/>
                </a:solidFill>
              </a:rPr>
              <a:t>€81,967 </a:t>
            </a:r>
          </a:p>
        </p:txBody>
      </p:sp>
      <p:sp>
        <p:nvSpPr>
          <p:cNvPr id="16" name="Rectangle 15">
            <a:extLst>
              <a:ext uri="{FF2B5EF4-FFF2-40B4-BE49-F238E27FC236}">
                <a16:creationId xmlns:a16="http://schemas.microsoft.com/office/drawing/2014/main" id="{F6889789-21E1-438A-B3FC-C884E189F8DF}"/>
              </a:ext>
            </a:extLst>
          </p:cNvPr>
          <p:cNvSpPr/>
          <p:nvPr/>
        </p:nvSpPr>
        <p:spPr>
          <a:xfrm>
            <a:off x="6870700" y="5712277"/>
            <a:ext cx="3533140" cy="914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a:solidFill>
                  <a:schemeClr val="tx1"/>
                </a:solidFill>
              </a:rPr>
              <a:t>€279,944</a:t>
            </a:r>
          </a:p>
        </p:txBody>
      </p:sp>
    </p:spTree>
    <p:extLst>
      <p:ext uri="{BB962C8B-B14F-4D97-AF65-F5344CB8AC3E}">
        <p14:creationId xmlns:p14="http://schemas.microsoft.com/office/powerpoint/2010/main" val="384554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069A-DCAC-4DB8-91F2-58574F037FEB}"/>
              </a:ext>
            </a:extLst>
          </p:cNvPr>
          <p:cNvSpPr>
            <a:spLocks noGrp="1"/>
          </p:cNvSpPr>
          <p:nvPr>
            <p:ph type="title"/>
          </p:nvPr>
        </p:nvSpPr>
        <p:spPr/>
        <p:txBody>
          <a:bodyPr/>
          <a:lstStyle/>
          <a:p>
            <a:r>
              <a:rPr lang="en-IE" b="1" dirty="0"/>
              <a:t>LCDC Annual Report 2020  -SICAP</a:t>
            </a:r>
            <a:br>
              <a:rPr lang="en-IE" b="1" dirty="0"/>
            </a:br>
            <a:r>
              <a:rPr lang="en-IE" b="1" dirty="0"/>
              <a:t>Third year of current contract  </a:t>
            </a:r>
          </a:p>
        </p:txBody>
      </p:sp>
      <p:sp>
        <p:nvSpPr>
          <p:cNvPr id="3" name="Content Placeholder 2">
            <a:extLst>
              <a:ext uri="{FF2B5EF4-FFF2-40B4-BE49-F238E27FC236}">
                <a16:creationId xmlns:a16="http://schemas.microsoft.com/office/drawing/2014/main" id="{0ADEA824-5621-4EDC-ADC0-413B953F1364}"/>
              </a:ext>
            </a:extLst>
          </p:cNvPr>
          <p:cNvSpPr>
            <a:spLocks noGrp="1"/>
          </p:cNvSpPr>
          <p:nvPr>
            <p:ph sz="half" idx="1"/>
          </p:nvPr>
        </p:nvSpPr>
        <p:spPr/>
        <p:txBody>
          <a:bodyPr>
            <a:normAutofit fontScale="55000" lnSpcReduction="20000"/>
          </a:bodyPr>
          <a:lstStyle/>
          <a:p>
            <a:pPr marL="0" indent="0">
              <a:buNone/>
            </a:pPr>
            <a:endParaRPr lang="en-IE" dirty="0"/>
          </a:p>
          <a:p>
            <a:pPr marL="0" indent="0">
              <a:buNone/>
            </a:pPr>
            <a:endParaRPr lang="en-IE" dirty="0"/>
          </a:p>
        </p:txBody>
      </p:sp>
      <p:sp>
        <p:nvSpPr>
          <p:cNvPr id="9" name="Content Placeholder 8">
            <a:extLst>
              <a:ext uri="{FF2B5EF4-FFF2-40B4-BE49-F238E27FC236}">
                <a16:creationId xmlns:a16="http://schemas.microsoft.com/office/drawing/2014/main" id="{856BD725-4C8A-4057-857B-BBFA11B92CE2}"/>
              </a:ext>
            </a:extLst>
          </p:cNvPr>
          <p:cNvSpPr>
            <a:spLocks noGrp="1"/>
          </p:cNvSpPr>
          <p:nvPr>
            <p:ph sz="half" idx="2"/>
          </p:nvPr>
        </p:nvSpPr>
        <p:spPr>
          <a:xfrm>
            <a:off x="6172200" y="1825624"/>
            <a:ext cx="5181600" cy="5032375"/>
          </a:xfrm>
        </p:spPr>
        <p:txBody>
          <a:bodyPr>
            <a:normAutofit fontScale="55000" lnSpcReduction="20000"/>
          </a:bodyPr>
          <a:lstStyle/>
          <a:p>
            <a:pPr lvl="0"/>
            <a:r>
              <a:rPr lang="en-IE" sz="4600" dirty="0"/>
              <a:t>KPI 1 - Local Community Groups assisted -  achieved 111%  (83 of 75)</a:t>
            </a:r>
          </a:p>
          <a:p>
            <a:pPr marL="0" lvl="0" indent="0">
              <a:buNone/>
            </a:pPr>
            <a:endParaRPr lang="en-IE" sz="4600" dirty="0"/>
          </a:p>
          <a:p>
            <a:pPr lvl="0"/>
            <a:r>
              <a:rPr lang="en-IE" sz="4600" dirty="0"/>
              <a:t>KPI 2 - Total number of individuals engaged on a one-to-one basis achieved  101%  (897of 890)</a:t>
            </a:r>
          </a:p>
          <a:p>
            <a:pPr marL="0" lvl="0" indent="0">
              <a:buNone/>
            </a:pPr>
            <a:endParaRPr lang="en-IE" sz="4600" dirty="0"/>
          </a:p>
          <a:p>
            <a:pPr lvl="0"/>
            <a:r>
              <a:rPr lang="en-IE" sz="4600" dirty="0"/>
              <a:t>For KPI 2 there is a target to reach 41% of those living in disadvantaged areas. The actual reach of 34% was below target but considerably affected by COVID 19.  More challenging to work online due to deficits in access, space and skill sets.  </a:t>
            </a:r>
          </a:p>
        </p:txBody>
      </p:sp>
      <p:sp>
        <p:nvSpPr>
          <p:cNvPr id="4" name="Rectangle 3">
            <a:extLst>
              <a:ext uri="{FF2B5EF4-FFF2-40B4-BE49-F238E27FC236}">
                <a16:creationId xmlns:a16="http://schemas.microsoft.com/office/drawing/2014/main" id="{44FAC727-DD79-413B-AD9E-DA619584D947}"/>
              </a:ext>
            </a:extLst>
          </p:cNvPr>
          <p:cNvSpPr/>
          <p:nvPr/>
        </p:nvSpPr>
        <p:spPr>
          <a:xfrm>
            <a:off x="1219200" y="1825625"/>
            <a:ext cx="4419600" cy="914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Local Community Development Committee</a:t>
            </a:r>
          </a:p>
        </p:txBody>
      </p:sp>
      <p:sp>
        <p:nvSpPr>
          <p:cNvPr id="5" name="Arrow: Down 4">
            <a:extLst>
              <a:ext uri="{FF2B5EF4-FFF2-40B4-BE49-F238E27FC236}">
                <a16:creationId xmlns:a16="http://schemas.microsoft.com/office/drawing/2014/main" id="{739EBF48-14E6-4B1B-A2A9-93B8959AA115}"/>
              </a:ext>
            </a:extLst>
          </p:cNvPr>
          <p:cNvSpPr/>
          <p:nvPr/>
        </p:nvSpPr>
        <p:spPr>
          <a:xfrm>
            <a:off x="3186684" y="2853848"/>
            <a:ext cx="484632" cy="601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70871DA0-AB98-4C95-ABA0-4FE4B598B864}"/>
              </a:ext>
            </a:extLst>
          </p:cNvPr>
          <p:cNvSpPr/>
          <p:nvPr/>
        </p:nvSpPr>
        <p:spPr>
          <a:xfrm>
            <a:off x="1219200" y="3476625"/>
            <a:ext cx="4521200" cy="914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SICAP Oversight Subcommittee</a:t>
            </a:r>
          </a:p>
        </p:txBody>
      </p:sp>
      <p:sp>
        <p:nvSpPr>
          <p:cNvPr id="7" name="Arrow: Down 6">
            <a:extLst>
              <a:ext uri="{FF2B5EF4-FFF2-40B4-BE49-F238E27FC236}">
                <a16:creationId xmlns:a16="http://schemas.microsoft.com/office/drawing/2014/main" id="{250E284B-1755-4721-946D-4DA82942082A}"/>
              </a:ext>
            </a:extLst>
          </p:cNvPr>
          <p:cNvSpPr/>
          <p:nvPr/>
        </p:nvSpPr>
        <p:spPr>
          <a:xfrm>
            <a:off x="3186684" y="4525961"/>
            <a:ext cx="521716" cy="665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2A58B05B-B66D-483D-A28C-0AF31CC06351}"/>
              </a:ext>
            </a:extLst>
          </p:cNvPr>
          <p:cNvSpPr/>
          <p:nvPr/>
        </p:nvSpPr>
        <p:spPr>
          <a:xfrm>
            <a:off x="1188720" y="5207634"/>
            <a:ext cx="4551680" cy="914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South Dublin County Partnership</a:t>
            </a:r>
          </a:p>
          <a:p>
            <a:pPr algn="ctr"/>
            <a:r>
              <a:rPr lang="en-IE" sz="2400" dirty="0">
                <a:solidFill>
                  <a:schemeClr val="tx1"/>
                </a:solidFill>
              </a:rPr>
              <a:t>Programme Implementor (PI)</a:t>
            </a:r>
          </a:p>
        </p:txBody>
      </p:sp>
    </p:spTree>
    <p:extLst>
      <p:ext uri="{BB962C8B-B14F-4D97-AF65-F5344CB8AC3E}">
        <p14:creationId xmlns:p14="http://schemas.microsoft.com/office/powerpoint/2010/main" val="319116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F6866C-1E06-4A2D-AF31-A76CC6CC8DF3}"/>
              </a:ext>
            </a:extLst>
          </p:cNvPr>
          <p:cNvSpPr>
            <a:spLocks noGrp="1"/>
          </p:cNvSpPr>
          <p:nvPr>
            <p:ph type="title"/>
          </p:nvPr>
        </p:nvSpPr>
        <p:spPr>
          <a:xfrm>
            <a:off x="838200" y="365126"/>
            <a:ext cx="10515600" cy="1625600"/>
          </a:xfrm>
        </p:spPr>
        <p:txBody>
          <a:bodyPr>
            <a:noAutofit/>
          </a:bodyPr>
          <a:lstStyle/>
          <a:p>
            <a:r>
              <a:rPr lang="en-US" sz="2400" dirty="0"/>
              <a:t>Through Community Call and in conjunction with SDCC, the SDC partnership fielded 2,500  emergency calls in 2020. </a:t>
            </a:r>
            <a:r>
              <a:rPr lang="en-US" sz="2400" dirty="0">
                <a:hlinkClick r:id="rId2"/>
              </a:rPr>
              <a:t>https://sdcpartnership.ie/2020/10/13/south-dublin-county-community-call-sicap-case-study-2020</a:t>
            </a:r>
            <a:br>
              <a:rPr lang="en-US" sz="2400" dirty="0"/>
            </a:br>
            <a:r>
              <a:rPr lang="en-US" sz="2400" dirty="0"/>
              <a:t> </a:t>
            </a:r>
            <a:br>
              <a:rPr lang="en-US" sz="2400" dirty="0"/>
            </a:br>
            <a:endParaRPr lang="en-IE" sz="2400" dirty="0"/>
          </a:p>
        </p:txBody>
      </p:sp>
      <p:pic>
        <p:nvPicPr>
          <p:cNvPr id="7" name="Picture 6" descr="Graphical user interface, text, application&#10;&#10;Description automatically generated">
            <a:extLst>
              <a:ext uri="{FF2B5EF4-FFF2-40B4-BE49-F238E27FC236}">
                <a16:creationId xmlns:a16="http://schemas.microsoft.com/office/drawing/2014/main" id="{64AC8D2C-634F-4CA7-A2E5-36D506AC2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 y="1673224"/>
            <a:ext cx="10373360" cy="5835015"/>
          </a:xfrm>
          <a:prstGeom prst="rect">
            <a:avLst/>
          </a:prstGeom>
        </p:spPr>
      </p:pic>
    </p:spTree>
    <p:extLst>
      <p:ext uri="{BB962C8B-B14F-4D97-AF65-F5344CB8AC3E}">
        <p14:creationId xmlns:p14="http://schemas.microsoft.com/office/powerpoint/2010/main" val="408278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E0E32-FC3A-4DFD-B08E-CC3654E8CC47}"/>
              </a:ext>
            </a:extLst>
          </p:cNvPr>
          <p:cNvSpPr>
            <a:spLocks noGrp="1"/>
          </p:cNvSpPr>
          <p:nvPr>
            <p:ph type="title"/>
          </p:nvPr>
        </p:nvSpPr>
        <p:spPr>
          <a:xfrm>
            <a:off x="838200" y="963877"/>
            <a:ext cx="3494362" cy="4930246"/>
          </a:xfrm>
        </p:spPr>
        <p:txBody>
          <a:bodyPr>
            <a:normAutofit/>
          </a:bodyPr>
          <a:lstStyle/>
          <a:p>
            <a:pPr algn="ctr"/>
            <a:r>
              <a:rPr lang="en-IE" b="1" dirty="0">
                <a:solidFill>
                  <a:schemeClr val="accent1"/>
                </a:solidFill>
              </a:rPr>
              <a:t>LCDC</a:t>
            </a:r>
            <a:br>
              <a:rPr lang="en-IE" b="1" dirty="0">
                <a:solidFill>
                  <a:schemeClr val="accent1"/>
                </a:solidFill>
              </a:rPr>
            </a:br>
            <a:r>
              <a:rPr lang="en-IE" b="1" dirty="0">
                <a:solidFill>
                  <a:schemeClr val="accent1"/>
                </a:solidFill>
              </a:rPr>
              <a:t>Annual</a:t>
            </a:r>
            <a:br>
              <a:rPr lang="en-IE" b="1" dirty="0">
                <a:solidFill>
                  <a:schemeClr val="accent1"/>
                </a:solidFill>
              </a:rPr>
            </a:br>
            <a:r>
              <a:rPr lang="en-IE" b="1" dirty="0">
                <a:solidFill>
                  <a:schemeClr val="accent1"/>
                </a:solidFill>
              </a:rPr>
              <a:t>Report</a:t>
            </a:r>
            <a:br>
              <a:rPr lang="en-IE" b="1" dirty="0">
                <a:solidFill>
                  <a:schemeClr val="accent1"/>
                </a:solidFill>
              </a:rPr>
            </a:br>
            <a:r>
              <a:rPr lang="en-IE" b="1" dirty="0">
                <a:solidFill>
                  <a:schemeClr val="accent1"/>
                </a:solidFill>
              </a:rPr>
              <a:t>2020: Community Enhancement Programme </a:t>
            </a:r>
            <a:endParaRPr lang="en-IE" sz="4000" b="1" dirty="0">
              <a:solidFill>
                <a:schemeClr val="accent1"/>
              </a:solidFill>
            </a:endParaRP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C1F34ACD-812A-407C-A825-D68D94CB5883}"/>
              </a:ext>
            </a:extLst>
          </p:cNvPr>
          <p:cNvSpPr>
            <a:spLocks noGrp="1"/>
          </p:cNvSpPr>
          <p:nvPr>
            <p:ph idx="1"/>
          </p:nvPr>
        </p:nvSpPr>
        <p:spPr>
          <a:xfrm>
            <a:off x="4976031" y="963876"/>
            <a:ext cx="6377769" cy="5381167"/>
          </a:xfrm>
        </p:spPr>
        <p:txBody>
          <a:bodyPr anchor="ctr">
            <a:normAutofit/>
          </a:bodyPr>
          <a:lstStyle/>
          <a:p>
            <a:r>
              <a:rPr lang="en-IE" sz="3200" dirty="0"/>
              <a:t>LCDC responsible for  monitoring and administration of CEP</a:t>
            </a:r>
          </a:p>
          <a:p>
            <a:r>
              <a:rPr lang="en-GB" sz="3200" dirty="0"/>
              <a:t>CEP Round 1 funding for 42 community groups totalling €</a:t>
            </a:r>
            <a:r>
              <a:rPr lang="en-IE" sz="3200" dirty="0"/>
              <a:t>81,018.</a:t>
            </a:r>
          </a:p>
          <a:p>
            <a:r>
              <a:rPr lang="en-IE" sz="3200" dirty="0"/>
              <a:t>CEP Round 2 funding for 37 community groups totalling €279,944 </a:t>
            </a:r>
          </a:p>
          <a:p>
            <a:r>
              <a:rPr lang="en-IE" sz="3200" dirty="0"/>
              <a:t>List of successful applicants will be  included in Appendix 3  of Annual Report</a:t>
            </a:r>
          </a:p>
          <a:p>
            <a:pPr marL="0" indent="0">
              <a:buNone/>
            </a:pPr>
            <a:endParaRPr lang="en-IE" sz="2400" dirty="0"/>
          </a:p>
        </p:txBody>
      </p:sp>
    </p:spTree>
    <p:extLst>
      <p:ext uri="{BB962C8B-B14F-4D97-AF65-F5344CB8AC3E}">
        <p14:creationId xmlns:p14="http://schemas.microsoft.com/office/powerpoint/2010/main" val="166135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E0E32-FC3A-4DFD-B08E-CC3654E8CC47}"/>
              </a:ext>
            </a:extLst>
          </p:cNvPr>
          <p:cNvSpPr>
            <a:spLocks noGrp="1"/>
          </p:cNvSpPr>
          <p:nvPr>
            <p:ph type="title"/>
          </p:nvPr>
        </p:nvSpPr>
        <p:spPr>
          <a:xfrm>
            <a:off x="838200" y="963877"/>
            <a:ext cx="3494362" cy="4930246"/>
          </a:xfrm>
        </p:spPr>
        <p:txBody>
          <a:bodyPr>
            <a:normAutofit fontScale="90000"/>
          </a:bodyPr>
          <a:lstStyle/>
          <a:p>
            <a:pPr algn="ctr"/>
            <a:r>
              <a:rPr lang="en-IE" b="1" dirty="0">
                <a:solidFill>
                  <a:schemeClr val="accent1"/>
                </a:solidFill>
              </a:rPr>
              <a:t>LCDC</a:t>
            </a:r>
            <a:br>
              <a:rPr lang="en-IE" b="1" dirty="0">
                <a:solidFill>
                  <a:schemeClr val="accent1"/>
                </a:solidFill>
              </a:rPr>
            </a:br>
            <a:r>
              <a:rPr lang="en-IE" b="1" dirty="0">
                <a:solidFill>
                  <a:schemeClr val="accent1"/>
                </a:solidFill>
              </a:rPr>
              <a:t>Annual</a:t>
            </a:r>
            <a:br>
              <a:rPr lang="en-IE" b="1" dirty="0">
                <a:solidFill>
                  <a:schemeClr val="accent1"/>
                </a:solidFill>
              </a:rPr>
            </a:br>
            <a:r>
              <a:rPr lang="en-IE" b="1" dirty="0">
                <a:solidFill>
                  <a:schemeClr val="accent1"/>
                </a:solidFill>
              </a:rPr>
              <a:t>Report</a:t>
            </a:r>
            <a:br>
              <a:rPr lang="en-IE" b="1" dirty="0">
                <a:solidFill>
                  <a:schemeClr val="accent1"/>
                </a:solidFill>
              </a:rPr>
            </a:br>
            <a:r>
              <a:rPr lang="en-IE" b="1" dirty="0">
                <a:solidFill>
                  <a:schemeClr val="accent1"/>
                </a:solidFill>
              </a:rPr>
              <a:t>2020: Audits of the SICAP and Community Enhancement Programme </a:t>
            </a:r>
            <a:endParaRPr lang="en-IE" sz="4000" b="1" dirty="0">
              <a:solidFill>
                <a:schemeClr val="accent1"/>
              </a:solidFill>
            </a:endParaRP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C1F34ACD-812A-407C-A825-D68D94CB5883}"/>
              </a:ext>
            </a:extLst>
          </p:cNvPr>
          <p:cNvSpPr>
            <a:spLocks noGrp="1"/>
          </p:cNvSpPr>
          <p:nvPr>
            <p:ph idx="1"/>
          </p:nvPr>
        </p:nvSpPr>
        <p:spPr>
          <a:xfrm>
            <a:off x="4976031" y="963876"/>
            <a:ext cx="6377769" cy="5381167"/>
          </a:xfrm>
        </p:spPr>
        <p:txBody>
          <a:bodyPr anchor="ctr">
            <a:normAutofit fontScale="92500" lnSpcReduction="10000"/>
          </a:bodyPr>
          <a:lstStyle/>
          <a:p>
            <a:r>
              <a:rPr lang="en-IE" sz="3200" dirty="0"/>
              <a:t>The Local Government Audit Service (LGAS) carried out an audit in two parts on:  the SICAP programme and the South Dublin Community Enhancement Programme 2018  </a:t>
            </a:r>
          </a:p>
          <a:p>
            <a:r>
              <a:rPr lang="en-IE" sz="3200" dirty="0"/>
              <a:t>The outcome of both audits was communicated in May 2020, considered by the SICAP Oversight Committee and reported at the LCDC June 2020 meeting.  All of the 12 recommendations suggested have been responded to by SDCC Management.  </a:t>
            </a:r>
          </a:p>
          <a:p>
            <a:pPr marL="0" indent="0">
              <a:buNone/>
            </a:pPr>
            <a:endParaRPr lang="en-IE" sz="2400" dirty="0"/>
          </a:p>
        </p:txBody>
      </p:sp>
    </p:spTree>
    <p:extLst>
      <p:ext uri="{BB962C8B-B14F-4D97-AF65-F5344CB8AC3E}">
        <p14:creationId xmlns:p14="http://schemas.microsoft.com/office/powerpoint/2010/main" val="222654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84A7-90AD-481F-8466-E80EEAB0B03F}"/>
              </a:ext>
            </a:extLst>
          </p:cNvPr>
          <p:cNvSpPr>
            <a:spLocks noGrp="1"/>
          </p:cNvSpPr>
          <p:nvPr>
            <p:ph type="title"/>
          </p:nvPr>
        </p:nvSpPr>
        <p:spPr>
          <a:xfrm>
            <a:off x="838200" y="963877"/>
            <a:ext cx="3494362" cy="4930246"/>
          </a:xfrm>
        </p:spPr>
        <p:txBody>
          <a:bodyPr>
            <a:normAutofit/>
          </a:bodyPr>
          <a:lstStyle/>
          <a:p>
            <a:pPr algn="ctr"/>
            <a:r>
              <a:rPr lang="en-IE" b="1" dirty="0">
                <a:solidFill>
                  <a:schemeClr val="accent1"/>
                </a:solidFill>
              </a:rPr>
              <a:t>LCDC</a:t>
            </a:r>
            <a:br>
              <a:rPr lang="en-IE" b="1" dirty="0">
                <a:solidFill>
                  <a:schemeClr val="accent1"/>
                </a:solidFill>
              </a:rPr>
            </a:br>
            <a:r>
              <a:rPr lang="en-IE" b="1" dirty="0">
                <a:solidFill>
                  <a:schemeClr val="accent1"/>
                </a:solidFill>
              </a:rPr>
              <a:t>Annual</a:t>
            </a:r>
            <a:br>
              <a:rPr lang="en-IE" b="1" dirty="0">
                <a:solidFill>
                  <a:schemeClr val="accent1"/>
                </a:solidFill>
              </a:rPr>
            </a:br>
            <a:r>
              <a:rPr lang="en-IE" b="1" dirty="0">
                <a:solidFill>
                  <a:schemeClr val="accent1"/>
                </a:solidFill>
              </a:rPr>
              <a:t>Report</a:t>
            </a:r>
            <a:br>
              <a:rPr lang="en-IE" b="1" dirty="0">
                <a:solidFill>
                  <a:schemeClr val="accent1"/>
                </a:solidFill>
              </a:rPr>
            </a:br>
            <a:r>
              <a:rPr lang="en-IE" b="1" dirty="0">
                <a:solidFill>
                  <a:schemeClr val="accent1"/>
                </a:solidFill>
              </a:rPr>
              <a:t>2020:</a:t>
            </a:r>
            <a:br>
              <a:rPr lang="en-IE" b="1" dirty="0">
                <a:solidFill>
                  <a:schemeClr val="accent1"/>
                </a:solidFill>
              </a:rPr>
            </a:br>
            <a:r>
              <a:rPr lang="en-IE" b="1" dirty="0">
                <a:solidFill>
                  <a:schemeClr val="accent1"/>
                </a:solidFill>
              </a:rPr>
              <a:t>LEADER</a:t>
            </a:r>
            <a:br>
              <a:rPr lang="en-IE" b="1" dirty="0">
                <a:solidFill>
                  <a:schemeClr val="accent1"/>
                </a:solidFill>
              </a:rPr>
            </a:br>
            <a:r>
              <a:rPr lang="en-IE" b="1" dirty="0">
                <a:solidFill>
                  <a:schemeClr val="accent1"/>
                </a:solidFill>
              </a:rPr>
              <a:t>Programme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156329-EEFE-4F50-B1F5-0BF5A4602ED4}"/>
              </a:ext>
            </a:extLst>
          </p:cNvPr>
          <p:cNvSpPr>
            <a:spLocks noGrp="1"/>
          </p:cNvSpPr>
          <p:nvPr>
            <p:ph idx="1"/>
          </p:nvPr>
        </p:nvSpPr>
        <p:spPr>
          <a:xfrm>
            <a:off x="4976031" y="504824"/>
            <a:ext cx="6773514" cy="6033136"/>
          </a:xfrm>
        </p:spPr>
        <p:txBody>
          <a:bodyPr anchor="ctr">
            <a:noAutofit/>
          </a:bodyPr>
          <a:lstStyle/>
          <a:p>
            <a:pPr marL="0" indent="0">
              <a:buNone/>
            </a:pPr>
            <a:r>
              <a:rPr lang="en-IE" dirty="0"/>
              <a:t>Dublin Rural LEADER Programme 2014-2020</a:t>
            </a:r>
          </a:p>
          <a:p>
            <a:pPr marL="0" indent="0">
              <a:buNone/>
            </a:pPr>
            <a:r>
              <a:rPr lang="en-IE" dirty="0"/>
              <a:t>The LCDC is represented by 5 members on the Local Area Group which oversees the allocation of funding: </a:t>
            </a:r>
          </a:p>
          <a:p>
            <a:r>
              <a:rPr lang="en-IE" sz="3200" dirty="0"/>
              <a:t>Most projects approved are under economic development or social inclusion.  Environmental projects are under-represented and efforts will be made going forward by the Implementation company to address this imbalance.  </a:t>
            </a:r>
          </a:p>
          <a:p>
            <a:pPr marL="0" indent="0">
              <a:buNone/>
            </a:pPr>
            <a:r>
              <a:rPr lang="en-IE" sz="3200" dirty="0"/>
              <a:t>Interim funding has been received from DRCD pending the next LEADER programme</a:t>
            </a:r>
          </a:p>
        </p:txBody>
      </p:sp>
    </p:spTree>
    <p:extLst>
      <p:ext uri="{BB962C8B-B14F-4D97-AF65-F5344CB8AC3E}">
        <p14:creationId xmlns:p14="http://schemas.microsoft.com/office/powerpoint/2010/main" val="1999208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754</Words>
  <Application>Microsoft Office PowerPoint</Application>
  <PresentationFormat>Widescreen</PresentationFormat>
  <Paragraphs>116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Annual Report </vt:lpstr>
      <vt:lpstr>LCDC Annual Report 2020 </vt:lpstr>
      <vt:lpstr>LCDC Annual Report 2020 Overview   </vt:lpstr>
      <vt:lpstr>LCDC Annual Report 2020  -Funding  </vt:lpstr>
      <vt:lpstr>LCDC Annual Report 2020  -SICAP Third year of current contract  </vt:lpstr>
      <vt:lpstr>Through Community Call and in conjunction with SDCC, the SDC partnership fielded 2,500  emergency calls in 2020. https://sdcpartnership.ie/2020/10/13/south-dublin-county-community-call-sicap-case-study-2020   </vt:lpstr>
      <vt:lpstr>LCDC Annual Report 2020: Community Enhancement Programme </vt:lpstr>
      <vt:lpstr>LCDC Annual Report 2020: Audits of the SICAP and Community Enhancement Programme </vt:lpstr>
      <vt:lpstr>LCDC Annual Report 2020: LEADER Programme</vt:lpstr>
      <vt:lpstr>Dublin Rural Leader 2014-2020 *Approved projects in 2020 will be listed in Appendix 4 of Annual Report </vt:lpstr>
      <vt:lpstr>LCDC Annual Report 2020: LECP  </vt:lpstr>
      <vt:lpstr>LCDC Annual Report 2020: LECP Focus group facilitated by DRCD March 24, 2021  </vt:lpstr>
      <vt:lpstr>LCDC Annual Report 2020: Low down on the LCDC , Nov 18, 2020  Social Inclusion Festival  </vt:lpstr>
      <vt:lpstr>LCDC Annual Report 2020:  Low down on the LCDC ,  Nov 18, 2020  Social Inclusion Festival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2019</dc:title>
  <dc:creator>Brian Hora</dc:creator>
  <cp:lastModifiedBy>Mary Corcoran</cp:lastModifiedBy>
  <cp:revision>10</cp:revision>
  <dcterms:created xsi:type="dcterms:W3CDTF">2020-03-05T16:16:37Z</dcterms:created>
  <dcterms:modified xsi:type="dcterms:W3CDTF">2021-06-14T12:55:40Z</dcterms:modified>
</cp:coreProperties>
</file>