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5" r:id="rId2"/>
    <p:sldId id="286" r:id="rId3"/>
    <p:sldId id="287" r:id="rId4"/>
    <p:sldId id="289" r:id="rId5"/>
    <p:sldId id="290" r:id="rId6"/>
    <p:sldId id="29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1AC836A-FCD6-4428-8C72-AE3B6970E098}" v="8" dt="2021-06-01T14:17:26.88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7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EC04D3-ED8D-4437-81BA-DC5CAA915F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B882463-6068-40B9-8CE3-4406E0ED19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02A2C4-FA4E-4E0C-BA69-586FA6CE07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C6ED01-11A4-48B2-8F59-20A58150D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03BBD-9155-4385-BAEE-0C09AF825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14575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8187E5-09B1-4FC4-B1B8-25F57DF87E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A2631A-9EAB-45E0-BF36-AEFF3E913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8A4B29-B07F-4E89-BCA8-CD333D6BB9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C54F95-E323-487F-AAB0-C74F88BD3A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6F02B44-75CE-4FD8-9F56-D0685022A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61435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D814B43-8BCD-4241-A86F-60DAD8EB8B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E6AF73-8422-4CC0-8316-090FC7596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81C98D-B92F-4736-8396-1B869EBE38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0D8F96-3577-4ACA-B6D6-329DABBBD5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FA5E70-BE0D-47B0-B17F-C1F3EEBE90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20697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50CCA-D24E-4253-92C2-501DDCB2BA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638F08-CB68-41C2-805B-2177E76FD5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AE8A30-ED8B-4CAE-85E4-941E9FB81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3226C6-D071-4DBD-A334-6C0DB34BA0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400514-BA8B-435D-9397-F2BB6A6153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32491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121505-25C8-4856-8814-A5591B0F66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073343-68DF-4A97-9DDC-C4C3318661B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01C737-7B86-4BB2-9E00-893F029A65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0AAEE6-33A5-440C-A153-331558ACF4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62A2E9-B916-4A7E-BF26-A096805A9E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959151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E6132B-FEC8-4683-B810-FC4F61FB14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F1DE09-78C5-4D68-9CBE-0140AFC806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0C764F-2C96-4BB6-9A94-A7F69D05C5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352541-12ED-4C40-943F-54D47624A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8C7AEA-C239-4210-8483-16BDBAE678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068B6-D1C0-48F5-A1A9-A77934BE7A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686483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92B977-1097-4478-9DC5-ED33FD838E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A08077-3FDE-4783-BA03-AD12B2BF4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2C8AF6-820C-4DCF-A8E3-95B84E57CB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B3B65BA-97E1-4829-9066-1421779FE31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CC4A1C7-A9A2-4CB9-AAE9-B0B589E6F0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77C2503-BEF3-46F4-9195-7B8502A7B4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1B9D982-27EE-4DEE-9346-5A95675D33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A07C450-9E6F-4357-82A3-4A8210A0AB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0218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0AA60-224D-4DD2-8284-BE34AAB6BB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2A59AD6-E4F8-429D-BE49-145E0C8962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824A8F-D047-498B-8ABC-BDA2C50D33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346EADB-C8AC-4D44-B1DB-4218E53EC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841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B282641-D4F0-4496-B0C8-A2E1EE2B73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1F3F8CB-0773-4478-91CB-B935B2382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935DF2F-8722-4E36-9B0E-D61D1FBCB8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6602546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6FC3DB-1923-461C-BCA3-78E6BF2C4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F2F60E-56A8-44BC-8CD8-72C58D5923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CFF979-3488-4E2C-80CB-3D72058EC8A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E1CC9-AD6D-44D2-B7E1-13869E9FE8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3EF40-141F-48DA-A5E1-A10DD9FBD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AEDC68-EF1E-46B4-BDE4-E56DFDFD3F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513859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733A1-205F-4598-9A30-95AECA505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3982741-D6D9-4CE2-A1AC-BA491DD598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DC2FD59-65EC-4EBF-8F32-D07741C33DD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0AC3EC-87AF-403F-AB1C-7EA2237F6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9CD9DC-6890-49E4-ACF6-8EBA38E9D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6DD4E28-DA8C-405D-BC51-BE06CC29F0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0851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4238232-0590-4754-A46D-47F180B972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D37F43-79F0-45C4-A722-0254E6F3AB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FE3E00-FEB2-405F-A4FF-E58CD14E037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5476D7-1AB1-4430-A332-6A482E1E4A51}" type="datetimeFigureOut">
              <a:rPr lang="en-IE" smtClean="0"/>
              <a:t>10/06/2021</a:t>
            </a:fld>
            <a:endParaRPr lang="en-I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342804-6255-493F-93BD-54E8023798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B22B58-5339-4282-A2ED-C9035046189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7A2385-7409-4E12-A21D-EA4936E2B70A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2435466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ubtitle 2">
            <a:extLst>
              <a:ext uri="{FF2B5EF4-FFF2-40B4-BE49-F238E27FC236}">
                <a16:creationId xmlns:a16="http://schemas.microsoft.com/office/drawing/2014/main" id="{B2F96533-B822-4BD5-AA47-AB9F4AB994EC}"/>
              </a:ext>
            </a:extLst>
          </p:cNvPr>
          <p:cNvSpPr txBox="1">
            <a:spLocks/>
          </p:cNvSpPr>
          <p:nvPr/>
        </p:nvSpPr>
        <p:spPr>
          <a:xfrm>
            <a:off x="6355999" y="1396289"/>
            <a:ext cx="5277333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spcBef>
                <a:spcPct val="0"/>
              </a:spcBef>
              <a:spcAft>
                <a:spcPts val="600"/>
              </a:spcAft>
              <a:buNone/>
            </a:pPr>
            <a:r>
              <a:rPr lang="en-US" sz="44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Energy Efficiency LED Upgrade June – Dec 2021</a:t>
            </a:r>
          </a:p>
        </p:txBody>
      </p:sp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432691CC-4AB8-48AF-B822-EBF7F4E9E6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52056" y="1"/>
            <a:ext cx="4480560" cy="2513993"/>
          </a:xfrm>
          <a:custGeom>
            <a:avLst/>
            <a:gdLst>
              <a:gd name="connsiteX0" fmla="*/ 18382 w 4480560"/>
              <a:gd name="connsiteY0" fmla="*/ 0 h 2513993"/>
              <a:gd name="connsiteX1" fmla="*/ 4462178 w 4480560"/>
              <a:gd name="connsiteY1" fmla="*/ 0 h 2513993"/>
              <a:gd name="connsiteX2" fmla="*/ 4468994 w 4480560"/>
              <a:gd name="connsiteY2" fmla="*/ 44657 h 2513993"/>
              <a:gd name="connsiteX3" fmla="*/ 4480560 w 4480560"/>
              <a:gd name="connsiteY3" fmla="*/ 273713 h 2513993"/>
              <a:gd name="connsiteX4" fmla="*/ 2240280 w 4480560"/>
              <a:gd name="connsiteY4" fmla="*/ 2513993 h 2513993"/>
              <a:gd name="connsiteX5" fmla="*/ 0 w 4480560"/>
              <a:gd name="connsiteY5" fmla="*/ 273713 h 2513993"/>
              <a:gd name="connsiteX6" fmla="*/ 11567 w 4480560"/>
              <a:gd name="connsiteY6" fmla="*/ 44657 h 25139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80560" h="2513993">
                <a:moveTo>
                  <a:pt x="18382" y="0"/>
                </a:moveTo>
                <a:lnTo>
                  <a:pt x="4462178" y="0"/>
                </a:lnTo>
                <a:lnTo>
                  <a:pt x="4468994" y="44657"/>
                </a:lnTo>
                <a:cubicBezTo>
                  <a:pt x="4476642" y="119969"/>
                  <a:pt x="4480560" y="196384"/>
                  <a:pt x="4480560" y="273713"/>
                </a:cubicBezTo>
                <a:cubicBezTo>
                  <a:pt x="4480560" y="1510985"/>
                  <a:pt x="3477552" y="2513993"/>
                  <a:pt x="2240280" y="2513993"/>
                </a:cubicBezTo>
                <a:cubicBezTo>
                  <a:pt x="1003008" y="2513993"/>
                  <a:pt x="0" y="1510985"/>
                  <a:pt x="0" y="273713"/>
                </a:cubicBezTo>
                <a:cubicBezTo>
                  <a:pt x="0" y="196384"/>
                  <a:pt x="3918" y="119969"/>
                  <a:pt x="11567" y="44657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5" name="Picture 14" descr="Logo_SDCC_RGB">
            <a:extLst>
              <a:ext uri="{FF2B5EF4-FFF2-40B4-BE49-F238E27FC236}">
                <a16:creationId xmlns:a16="http://schemas.microsoft.com/office/drawing/2014/main" id="{2E0E740E-A0A4-40FC-9322-4BD7EA0381F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64" r="649" b="2"/>
          <a:stretch/>
        </p:blipFill>
        <p:spPr bwMode="auto">
          <a:xfrm>
            <a:off x="1516648" y="1"/>
            <a:ext cx="4151376" cy="2349401"/>
          </a:xfrm>
          <a:custGeom>
            <a:avLst/>
            <a:gdLst/>
            <a:ahLst/>
            <a:cxnLst/>
            <a:rect l="l" t="t" r="r" b="b"/>
            <a:pathLst>
              <a:path w="4151376" h="2349401">
                <a:moveTo>
                  <a:pt x="20101" y="0"/>
                </a:moveTo>
                <a:lnTo>
                  <a:pt x="4131276" y="0"/>
                </a:lnTo>
                <a:lnTo>
                  <a:pt x="4140659" y="61486"/>
                </a:lnTo>
                <a:cubicBezTo>
                  <a:pt x="4147746" y="131265"/>
                  <a:pt x="4151376" y="202065"/>
                  <a:pt x="4151376" y="273713"/>
                </a:cubicBezTo>
                <a:cubicBezTo>
                  <a:pt x="4151376" y="1420084"/>
                  <a:pt x="3222059" y="2349401"/>
                  <a:pt x="2075688" y="2349401"/>
                </a:cubicBezTo>
                <a:cubicBezTo>
                  <a:pt x="929317" y="2349401"/>
                  <a:pt x="0" y="1420084"/>
                  <a:pt x="0" y="273713"/>
                </a:cubicBezTo>
                <a:cubicBezTo>
                  <a:pt x="0" y="202065"/>
                  <a:pt x="3630" y="131265"/>
                  <a:pt x="10717" y="61486"/>
                </a:cubicBezTo>
                <a:close/>
              </a:path>
            </a:pathLst>
          </a:custGeom>
          <a:noFill/>
        </p:spPr>
      </p:pic>
      <p:sp>
        <p:nvSpPr>
          <p:cNvPr id="37" name="Freeform: Shape 36">
            <a:extLst>
              <a:ext uri="{FF2B5EF4-FFF2-40B4-BE49-F238E27FC236}">
                <a16:creationId xmlns:a16="http://schemas.microsoft.com/office/drawing/2014/main" id="{D6A8E1B4-B839-4C58-B08A-F0B0945808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09477"/>
            <a:ext cx="4966870" cy="3948522"/>
          </a:xfrm>
          <a:custGeom>
            <a:avLst/>
            <a:gdLst>
              <a:gd name="connsiteX0" fmla="*/ 2748962 w 4966870"/>
              <a:gd name="connsiteY0" fmla="*/ 0 h 3948522"/>
              <a:gd name="connsiteX1" fmla="*/ 4870195 w 4966870"/>
              <a:gd name="connsiteY1" fmla="*/ 1000367 h 3948522"/>
              <a:gd name="connsiteX2" fmla="*/ 4966870 w 4966870"/>
              <a:gd name="connsiteY2" fmla="*/ 1129649 h 3948522"/>
              <a:gd name="connsiteX3" fmla="*/ 4966870 w 4966870"/>
              <a:gd name="connsiteY3" fmla="*/ 3948522 h 3948522"/>
              <a:gd name="connsiteX4" fmla="*/ 278430 w 4966870"/>
              <a:gd name="connsiteY4" fmla="*/ 3948522 h 3948522"/>
              <a:gd name="connsiteX5" fmla="*/ 216027 w 4966870"/>
              <a:gd name="connsiteY5" fmla="*/ 3818982 h 3948522"/>
              <a:gd name="connsiteX6" fmla="*/ 0 w 4966870"/>
              <a:gd name="connsiteY6" fmla="*/ 2748962 h 3948522"/>
              <a:gd name="connsiteX7" fmla="*/ 2748962 w 4966870"/>
              <a:gd name="connsiteY7" fmla="*/ 0 h 39485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966870" h="3948522">
                <a:moveTo>
                  <a:pt x="2748962" y="0"/>
                </a:moveTo>
                <a:cubicBezTo>
                  <a:pt x="3602955" y="0"/>
                  <a:pt x="4365995" y="389418"/>
                  <a:pt x="4870195" y="1000367"/>
                </a:cubicBezTo>
                <a:lnTo>
                  <a:pt x="4966870" y="1129649"/>
                </a:lnTo>
                <a:lnTo>
                  <a:pt x="4966870" y="3948522"/>
                </a:lnTo>
                <a:lnTo>
                  <a:pt x="278430" y="3948522"/>
                </a:lnTo>
                <a:lnTo>
                  <a:pt x="216027" y="3818982"/>
                </a:lnTo>
                <a:cubicBezTo>
                  <a:pt x="76922" y="3490101"/>
                  <a:pt x="0" y="3128515"/>
                  <a:pt x="0" y="2748962"/>
                </a:cubicBezTo>
                <a:cubicBezTo>
                  <a:pt x="0" y="1230752"/>
                  <a:pt x="1230752" y="0"/>
                  <a:pt x="2748962" y="0"/>
                </a:cubicBez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7" name="Picture 6" descr="A picture containing grass, outdoor, sky, road&#10;&#10;Description automatically generated">
            <a:extLst>
              <a:ext uri="{FF2B5EF4-FFF2-40B4-BE49-F238E27FC236}">
                <a16:creationId xmlns:a16="http://schemas.microsoft.com/office/drawing/2014/main" id="{33DB9ACD-480C-4A9F-8927-87DF311A79E8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18" b="-1"/>
          <a:stretch/>
        </p:blipFill>
        <p:spPr>
          <a:xfrm>
            <a:off x="20" y="3075259"/>
            <a:ext cx="4801068" cy="3782741"/>
          </a:xfrm>
          <a:custGeom>
            <a:avLst/>
            <a:gdLst/>
            <a:ahLst/>
            <a:cxnLst/>
            <a:rect l="l" t="t" r="r" b="b"/>
            <a:pathLst>
              <a:path w="4801088" h="3782741">
                <a:moveTo>
                  <a:pt x="2217908" y="0"/>
                </a:moveTo>
                <a:cubicBezTo>
                  <a:pt x="3644559" y="0"/>
                  <a:pt x="4801088" y="1156529"/>
                  <a:pt x="4801088" y="2583180"/>
                </a:cubicBezTo>
                <a:cubicBezTo>
                  <a:pt x="4801088" y="2939843"/>
                  <a:pt x="4728805" y="3279623"/>
                  <a:pt x="4598089" y="3588671"/>
                </a:cubicBezTo>
                <a:lnTo>
                  <a:pt x="4504600" y="3782741"/>
                </a:lnTo>
                <a:lnTo>
                  <a:pt x="0" y="3782741"/>
                </a:lnTo>
                <a:lnTo>
                  <a:pt x="0" y="1263826"/>
                </a:lnTo>
                <a:lnTo>
                  <a:pt x="75894" y="1138900"/>
                </a:lnTo>
                <a:cubicBezTo>
                  <a:pt x="540111" y="451769"/>
                  <a:pt x="1326251" y="0"/>
                  <a:pt x="2217908" y="0"/>
                </a:cubicBezTo>
                <a:close/>
              </a:path>
            </a:pathLst>
          </a:custGeom>
        </p:spPr>
      </p:pic>
      <p:sp>
        <p:nvSpPr>
          <p:cNvPr id="2" name="Subtitle 2">
            <a:extLst>
              <a:ext uri="{FF2B5EF4-FFF2-40B4-BE49-F238E27FC236}">
                <a16:creationId xmlns:a16="http://schemas.microsoft.com/office/drawing/2014/main" id="{3B03F311-68BC-499D-A220-E844D32FDFC9}"/>
              </a:ext>
            </a:extLst>
          </p:cNvPr>
          <p:cNvSpPr txBox="1">
            <a:spLocks/>
          </p:cNvSpPr>
          <p:nvPr/>
        </p:nvSpPr>
        <p:spPr>
          <a:xfrm>
            <a:off x="6227094" y="3075258"/>
            <a:ext cx="5272888" cy="303990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/>
              <a:t>Land Use Planning and Transportation</a:t>
            </a:r>
          </a:p>
          <a:p>
            <a:pPr marL="0" indent="0">
              <a:buNone/>
            </a:pPr>
            <a:r>
              <a:rPr lang="en-US" sz="1800" dirty="0"/>
              <a:t>June 2021</a:t>
            </a:r>
          </a:p>
          <a:p>
            <a:pPr marL="0" indent="0">
              <a:buNone/>
            </a:pP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683313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D21898E-86C0-4C8A-A76C-DF33E844C8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9542" y="0"/>
            <a:ext cx="10432916" cy="6858000"/>
          </a:xfrm>
          <a:custGeom>
            <a:avLst/>
            <a:gdLst>
              <a:gd name="connsiteX0" fmla="*/ 1287962 w 10432916"/>
              <a:gd name="connsiteY0" fmla="*/ 0 h 6858000"/>
              <a:gd name="connsiteX1" fmla="*/ 9144956 w 10432916"/>
              <a:gd name="connsiteY1" fmla="*/ 0 h 6858000"/>
              <a:gd name="connsiteX2" fmla="*/ 9241731 w 10432916"/>
              <a:gd name="connsiteY2" fmla="*/ 111692 h 6858000"/>
              <a:gd name="connsiteX3" fmla="*/ 10432916 w 10432916"/>
              <a:gd name="connsiteY3" fmla="*/ 3429001 h 6858000"/>
              <a:gd name="connsiteX4" fmla="*/ 9241730 w 10432916"/>
              <a:gd name="connsiteY4" fmla="*/ 6746310 h 6858000"/>
              <a:gd name="connsiteX5" fmla="*/ 9144957 w 10432916"/>
              <a:gd name="connsiteY5" fmla="*/ 6858000 h 6858000"/>
              <a:gd name="connsiteX6" fmla="*/ 1287959 w 10432916"/>
              <a:gd name="connsiteY6" fmla="*/ 6858000 h 6858000"/>
              <a:gd name="connsiteX7" fmla="*/ 1191186 w 10432916"/>
              <a:gd name="connsiteY7" fmla="*/ 6746310 h 6858000"/>
              <a:gd name="connsiteX8" fmla="*/ 0 w 10432916"/>
              <a:gd name="connsiteY8" fmla="*/ 3429001 h 6858000"/>
              <a:gd name="connsiteX9" fmla="*/ 1191186 w 10432916"/>
              <a:gd name="connsiteY9" fmla="*/ 111692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0432916" h="6858000">
                <a:moveTo>
                  <a:pt x="1287962" y="0"/>
                </a:moveTo>
                <a:lnTo>
                  <a:pt x="9144956" y="0"/>
                </a:lnTo>
                <a:lnTo>
                  <a:pt x="9241731" y="111692"/>
                </a:lnTo>
                <a:cubicBezTo>
                  <a:pt x="9985889" y="1013175"/>
                  <a:pt x="10432916" y="2168897"/>
                  <a:pt x="10432916" y="3429001"/>
                </a:cubicBezTo>
                <a:cubicBezTo>
                  <a:pt x="10432916" y="4689105"/>
                  <a:pt x="9985889" y="5844827"/>
                  <a:pt x="9241730" y="6746310"/>
                </a:cubicBezTo>
                <a:lnTo>
                  <a:pt x="9144957" y="6858000"/>
                </a:lnTo>
                <a:lnTo>
                  <a:pt x="1287959" y="6858000"/>
                </a:lnTo>
                <a:lnTo>
                  <a:pt x="1191186" y="6746310"/>
                </a:lnTo>
                <a:cubicBezTo>
                  <a:pt x="447027" y="5844827"/>
                  <a:pt x="0" y="4689105"/>
                  <a:pt x="0" y="3429001"/>
                </a:cubicBezTo>
                <a:cubicBezTo>
                  <a:pt x="0" y="2168897"/>
                  <a:pt x="447027" y="1013175"/>
                  <a:pt x="1191186" y="111692"/>
                </a:cubicBezTo>
                <a:close/>
              </a:path>
            </a:pathLst>
          </a:custGeom>
          <a:solidFill>
            <a:schemeClr val="tx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5C8F04BD-D093-45D0-B54C-50FDB308B4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34942" y="0"/>
            <a:ext cx="9922116" cy="6858000"/>
          </a:xfrm>
          <a:custGeom>
            <a:avLst/>
            <a:gdLst>
              <a:gd name="connsiteX0" fmla="*/ 1378575 w 9922116"/>
              <a:gd name="connsiteY0" fmla="*/ 0 h 6858000"/>
              <a:gd name="connsiteX1" fmla="*/ 8543542 w 9922116"/>
              <a:gd name="connsiteY1" fmla="*/ 0 h 6858000"/>
              <a:gd name="connsiteX2" fmla="*/ 8633323 w 9922116"/>
              <a:gd name="connsiteY2" fmla="*/ 94145 h 6858000"/>
              <a:gd name="connsiteX3" fmla="*/ 9922116 w 9922116"/>
              <a:gd name="connsiteY3" fmla="*/ 3429001 h 6858000"/>
              <a:gd name="connsiteX4" fmla="*/ 8633323 w 9922116"/>
              <a:gd name="connsiteY4" fmla="*/ 6763858 h 6858000"/>
              <a:gd name="connsiteX5" fmla="*/ 8543544 w 9922116"/>
              <a:gd name="connsiteY5" fmla="*/ 6858000 h 6858000"/>
              <a:gd name="connsiteX6" fmla="*/ 1378573 w 9922116"/>
              <a:gd name="connsiteY6" fmla="*/ 6858000 h 6858000"/>
              <a:gd name="connsiteX7" fmla="*/ 1288793 w 9922116"/>
              <a:gd name="connsiteY7" fmla="*/ 6763858 h 6858000"/>
              <a:gd name="connsiteX8" fmla="*/ 0 w 9922116"/>
              <a:gd name="connsiteY8" fmla="*/ 3429001 h 6858000"/>
              <a:gd name="connsiteX9" fmla="*/ 1288793 w 9922116"/>
              <a:gd name="connsiteY9" fmla="*/ 94145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22116" h="6858000">
                <a:moveTo>
                  <a:pt x="1378575" y="0"/>
                </a:moveTo>
                <a:lnTo>
                  <a:pt x="8543542" y="0"/>
                </a:lnTo>
                <a:lnTo>
                  <a:pt x="8633323" y="94145"/>
                </a:lnTo>
                <a:cubicBezTo>
                  <a:pt x="9434072" y="974941"/>
                  <a:pt x="9922116" y="2144991"/>
                  <a:pt x="9922116" y="3429001"/>
                </a:cubicBezTo>
                <a:cubicBezTo>
                  <a:pt x="9922116" y="4713011"/>
                  <a:pt x="9434072" y="5883061"/>
                  <a:pt x="8633323" y="6763858"/>
                </a:cubicBezTo>
                <a:lnTo>
                  <a:pt x="8543544" y="6858000"/>
                </a:lnTo>
                <a:lnTo>
                  <a:pt x="1378573" y="6858000"/>
                </a:lnTo>
                <a:lnTo>
                  <a:pt x="1288793" y="6763858"/>
                </a:lnTo>
                <a:cubicBezTo>
                  <a:pt x="488044" y="5883061"/>
                  <a:pt x="0" y="4713011"/>
                  <a:pt x="0" y="3429001"/>
                </a:cubicBezTo>
                <a:cubicBezTo>
                  <a:pt x="0" y="2144991"/>
                  <a:pt x="488044" y="974941"/>
                  <a:pt x="1288793" y="94145"/>
                </a:cubicBezTo>
                <a:close/>
              </a:path>
            </a:pathLst>
          </a:custGeom>
          <a:solidFill>
            <a:schemeClr val="bg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2D7B8A4-4D9F-4E3A-AF7B-08BFCF7C14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1147" y="365760"/>
            <a:ext cx="7569706" cy="1288238"/>
          </a:xfrm>
        </p:spPr>
        <p:txBody>
          <a:bodyPr anchor="ctr">
            <a:normAutofit/>
          </a:bodyPr>
          <a:lstStyle/>
          <a:p>
            <a:pPr algn="ctr"/>
            <a:r>
              <a:rPr lang="en-IE" dirty="0"/>
              <a:t>Current status June 2021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7750E2-B973-4CC1-92AB-5B7A79604C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65569" y="1956816"/>
            <a:ext cx="7860863" cy="4024884"/>
          </a:xfrm>
        </p:spPr>
        <p:txBody>
          <a:bodyPr anchor="t">
            <a:normAutofit/>
          </a:bodyPr>
          <a:lstStyle/>
          <a:p>
            <a:r>
              <a:rPr lang="en-IE" sz="3200" dirty="0"/>
              <a:t>12, 000 Lanterns upgraded to LED throughout the County</a:t>
            </a:r>
          </a:p>
          <a:p>
            <a:r>
              <a:rPr lang="en-IE" sz="3200" dirty="0"/>
              <a:t>Electrical surveys are ongoing to identify suitable upgrade candidate locations</a:t>
            </a:r>
          </a:p>
          <a:p>
            <a:r>
              <a:rPr lang="en-IE" sz="3200" dirty="0"/>
              <a:t>Over 600 lanterns upgraded to date this year</a:t>
            </a:r>
          </a:p>
          <a:p>
            <a:r>
              <a:rPr lang="en-IE" sz="3200" dirty="0"/>
              <a:t>900 further lanterns programmed over the remainder of the year</a:t>
            </a:r>
          </a:p>
        </p:txBody>
      </p:sp>
    </p:spTree>
    <p:extLst>
      <p:ext uri="{BB962C8B-B14F-4D97-AF65-F5344CB8AC3E}">
        <p14:creationId xmlns:p14="http://schemas.microsoft.com/office/powerpoint/2010/main" val="250617275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>
                <a:solidFill>
                  <a:srgbClr val="FFFFFF"/>
                </a:solidFill>
              </a:rPr>
              <a:t>Upgrade Programme Jun-Dec 2021</a:t>
            </a: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3E7E1659-9E39-4247-885C-DE022983410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7126322"/>
              </p:ext>
            </p:extLst>
          </p:nvPr>
        </p:nvGraphicFramePr>
        <p:xfrm>
          <a:off x="3893127" y="1011382"/>
          <a:ext cx="7460673" cy="51815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0583">
                  <a:extLst>
                    <a:ext uri="{9D8B030D-6E8A-4147-A177-3AD203B41FA5}">
                      <a16:colId xmlns:a16="http://schemas.microsoft.com/office/drawing/2014/main" val="1415870264"/>
                    </a:ext>
                  </a:extLst>
                </a:gridCol>
                <a:gridCol w="2417525">
                  <a:extLst>
                    <a:ext uri="{9D8B030D-6E8A-4147-A177-3AD203B41FA5}">
                      <a16:colId xmlns:a16="http://schemas.microsoft.com/office/drawing/2014/main" val="2804096765"/>
                    </a:ext>
                  </a:extLst>
                </a:gridCol>
                <a:gridCol w="1460583">
                  <a:extLst>
                    <a:ext uri="{9D8B030D-6E8A-4147-A177-3AD203B41FA5}">
                      <a16:colId xmlns:a16="http://schemas.microsoft.com/office/drawing/2014/main" val="2975514470"/>
                    </a:ext>
                  </a:extLst>
                </a:gridCol>
                <a:gridCol w="2121982">
                  <a:extLst>
                    <a:ext uri="{9D8B030D-6E8A-4147-A177-3AD203B41FA5}">
                      <a16:colId xmlns:a16="http://schemas.microsoft.com/office/drawing/2014/main" val="4175505739"/>
                    </a:ext>
                  </a:extLst>
                </a:gridCol>
              </a:tblGrid>
              <a:tr h="58226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Electoral Area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Location 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Electoral Area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Location </a:t>
                      </a:r>
                      <a:endParaRPr lang="en-IE" sz="15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extLst>
                  <a:ext uri="{0D108BD9-81ED-4DB2-BD59-A6C34878D82A}">
                    <a16:rowId xmlns:a16="http://schemas.microsoft.com/office/drawing/2014/main" val="3785535160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Beverly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Priory Walk &amp; Way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2432050654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Cremorne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Templeogue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Cypress Drive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92527933"/>
                  </a:ext>
                </a:extLst>
              </a:tr>
              <a:tr h="58226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Hermitage Rathfarnham</a:t>
                      </a:r>
                    </a:p>
                    <a:p>
                      <a:pPr algn="l" fontAlgn="ctr"/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Templeogue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l" fontAlgn="b"/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Templeogue Woods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3070003459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Castlefield Manor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Domville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3885947505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Knockfield Manor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Grosvenor Court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1413125698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Idrone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Greenpark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1233363205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Brookvale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Ballymount Drive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2152480746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 dirty="0">
                          <a:effectLst/>
                        </a:rPr>
                        <a:t>The Priory Rathfarnham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Ballymount Road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1247607756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Rathfarnham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Coolamber Park 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Templeogue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ballymount Cross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470034763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Coolamber Court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Firhouse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Delaford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3295463669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 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Knocklyon Road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Firhouse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Ballycullen Avenue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4292260916"/>
                  </a:ext>
                </a:extLst>
              </a:tr>
              <a:tr h="312255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E" sz="1500" u="none" strike="noStrike" dirty="0">
                          <a:effectLst/>
                        </a:rPr>
                        <a:t> Rathfarnham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>
                          <a:effectLst/>
                        </a:rPr>
                        <a:t> Westbourne Lodge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Firhouse</a:t>
                      </a:r>
                      <a:endParaRPr lang="en-IE" sz="1500" b="0" i="0" u="none" strike="noStrike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500" u="none" strike="noStrike">
                          <a:effectLst/>
                        </a:rPr>
                        <a:t>Ballycullen Drive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ctr"/>
                </a:tc>
                <a:extLst>
                  <a:ext uri="{0D108BD9-81ED-4DB2-BD59-A6C34878D82A}">
                    <a16:rowId xmlns:a16="http://schemas.microsoft.com/office/drawing/2014/main" val="2138172621"/>
                  </a:ext>
                </a:extLst>
              </a:tr>
              <a:tr h="582262"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 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>
                          <a:effectLst/>
                        </a:rPr>
                        <a:t> </a:t>
                      </a:r>
                      <a:endParaRPr lang="en-IE" sz="15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Firhouse</a:t>
                      </a:r>
                      <a:endParaRPr lang="en-IE" sz="1500" b="0" i="0" u="none" strike="noStrike" dirty="0">
                        <a:solidFill>
                          <a:srgbClr val="0070C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500" u="none" strike="noStrike" dirty="0" err="1">
                          <a:effectLst/>
                        </a:rPr>
                        <a:t>Bohernabreena</a:t>
                      </a:r>
                      <a:r>
                        <a:rPr lang="en-IE" sz="1500" u="none" strike="noStrike" dirty="0">
                          <a:effectLst/>
                        </a:rPr>
                        <a:t> Road </a:t>
                      </a:r>
                      <a:endParaRPr lang="en-IE" sz="15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458" marR="5458" marT="5458" marB="0" anchor="b"/>
                </a:tc>
                <a:extLst>
                  <a:ext uri="{0D108BD9-81ED-4DB2-BD59-A6C34878D82A}">
                    <a16:rowId xmlns:a16="http://schemas.microsoft.com/office/drawing/2014/main" val="19718861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14368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>
                <a:solidFill>
                  <a:srgbClr val="FFFFFF"/>
                </a:solidFill>
              </a:rPr>
              <a:t>Upgrade Programme Jun-Dec 2021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E6FBC64F-7E1F-426F-9E96-AAB414FE4C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88509475"/>
              </p:ext>
            </p:extLst>
          </p:nvPr>
        </p:nvGraphicFramePr>
        <p:xfrm>
          <a:off x="3934692" y="1166648"/>
          <a:ext cx="7084437" cy="45247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0012">
                  <a:extLst>
                    <a:ext uri="{9D8B030D-6E8A-4147-A177-3AD203B41FA5}">
                      <a16:colId xmlns:a16="http://schemas.microsoft.com/office/drawing/2014/main" val="1657441743"/>
                    </a:ext>
                  </a:extLst>
                </a:gridCol>
                <a:gridCol w="1978963">
                  <a:extLst>
                    <a:ext uri="{9D8B030D-6E8A-4147-A177-3AD203B41FA5}">
                      <a16:colId xmlns:a16="http://schemas.microsoft.com/office/drawing/2014/main" val="483372446"/>
                    </a:ext>
                  </a:extLst>
                </a:gridCol>
                <a:gridCol w="1621160">
                  <a:extLst>
                    <a:ext uri="{9D8B030D-6E8A-4147-A177-3AD203B41FA5}">
                      <a16:colId xmlns:a16="http://schemas.microsoft.com/office/drawing/2014/main" val="3306362574"/>
                    </a:ext>
                  </a:extLst>
                </a:gridCol>
                <a:gridCol w="1924302">
                  <a:extLst>
                    <a:ext uri="{9D8B030D-6E8A-4147-A177-3AD203B41FA5}">
                      <a16:colId xmlns:a16="http://schemas.microsoft.com/office/drawing/2014/main" val="1609082555"/>
                    </a:ext>
                  </a:extLst>
                </a:gridCol>
              </a:tblGrid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Hazelbrook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Glenfield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3744096209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Seskin View Road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Pinewoods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extLst>
                  <a:ext uri="{0D108BD9-81ED-4DB2-BD59-A6C34878D82A}">
                    <a16:rowId xmlns:a16="http://schemas.microsoft.com/office/drawing/2014/main" val="1233320290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Millbrook Lawns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St Ronan's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1420907240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Sean Walsh Park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 dirty="0">
                          <a:effectLst/>
                        </a:rPr>
                        <a:t>St. John’s Estate</a:t>
                      </a:r>
                      <a:endParaRPr lang="en-I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2594076526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 dirty="0" err="1">
                          <a:effectLst/>
                        </a:rPr>
                        <a:t>Cois</a:t>
                      </a:r>
                      <a:r>
                        <a:rPr lang="en-IE" sz="1900" u="none" strike="noStrike" dirty="0">
                          <a:effectLst/>
                        </a:rPr>
                        <a:t> </a:t>
                      </a:r>
                      <a:r>
                        <a:rPr lang="en-IE" sz="1900" u="none" strike="noStrike" dirty="0" err="1">
                          <a:effectLst/>
                        </a:rPr>
                        <a:t>na</a:t>
                      </a:r>
                      <a:r>
                        <a:rPr lang="en-IE" sz="1900" u="none" strike="noStrike" dirty="0">
                          <a:effectLst/>
                        </a:rPr>
                        <a:t> </a:t>
                      </a:r>
                      <a:r>
                        <a:rPr lang="en-IE" sz="1900" u="none" strike="noStrike" dirty="0" err="1">
                          <a:effectLst/>
                        </a:rPr>
                        <a:t>hAbhainn</a:t>
                      </a:r>
                      <a:endParaRPr lang="en-I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St John's Wood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2386568034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Watermeadow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Clondalkin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Lealand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503777488"/>
                  </a:ext>
                </a:extLst>
              </a:tr>
              <a:tr h="626892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Watergate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 dirty="0">
                          <a:effectLst/>
                        </a:rPr>
                        <a:t>Lucan</a:t>
                      </a:r>
                      <a:endParaRPr lang="en-I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Hermitage 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471604437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Old Bawn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Brookvale lucan 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2819874104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Dun an Oir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Esker Lawns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716939129"/>
                  </a:ext>
                </a:extLst>
              </a:tr>
              <a:tr h="336191"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Tallaght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>
                          <a:effectLst/>
                        </a:rPr>
                        <a:t>Belgard road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E" sz="1900" u="none" strike="noStrike">
                          <a:effectLst/>
                        </a:rPr>
                        <a:t>Lucan</a:t>
                      </a:r>
                      <a:endParaRPr lang="en-IE" sz="19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b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IE" sz="1900" u="none" strike="noStrike" dirty="0">
                          <a:effectLst/>
                        </a:rPr>
                        <a:t>Esker Park</a:t>
                      </a:r>
                      <a:endParaRPr lang="en-IE" sz="19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729" marR="6729" marT="6729" marB="0" anchor="ctr"/>
                </a:tc>
                <a:extLst>
                  <a:ext uri="{0D108BD9-81ED-4DB2-BD59-A6C34878D82A}">
                    <a16:rowId xmlns:a16="http://schemas.microsoft.com/office/drawing/2014/main" val="15036978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93272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 dirty="0">
                <a:solidFill>
                  <a:srgbClr val="FFFFFF"/>
                </a:solidFill>
              </a:rPr>
              <a:t>Estate Selection Criteria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63153-6D0E-4DEB-938E-6E37E3D9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252" y="1061884"/>
            <a:ext cx="7558548" cy="511507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IE" dirty="0"/>
              <a:t>These estates have been prioritised based on the following criteria;</a:t>
            </a:r>
          </a:p>
          <a:p>
            <a:r>
              <a:rPr lang="en-IE" dirty="0"/>
              <a:t>ESBN interaction is minimal (we do not need to wait on ratification of forthcoming ESBN Supplementary Agreement)</a:t>
            </a:r>
          </a:p>
          <a:p>
            <a:r>
              <a:rPr lang="en-IE" dirty="0"/>
              <a:t>The columns are generally in good condition </a:t>
            </a:r>
          </a:p>
          <a:p>
            <a:r>
              <a:rPr lang="en-IE" dirty="0"/>
              <a:t>They are currently fitted with SOX lanterns which are the highest energy consumer and most urgently require replacement.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2588845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42A5316D-ED2F-4F89-B4B4-8D9240B1A34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2013557" cy="6858000"/>
          </a:xfrm>
          <a:prstGeom prst="rect">
            <a:avLst/>
          </a:prstGeom>
          <a:solidFill>
            <a:srgbClr val="7F7F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1728166-732A-40E0-8947-89E7A0709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057400"/>
            <a:ext cx="2743200" cy="2743200"/>
          </a:xfrm>
          <a:prstGeom prst="ellipse">
            <a:avLst/>
          </a:prstGeom>
          <a:solidFill>
            <a:srgbClr val="262626"/>
          </a:solidFill>
          <a:ln w="174625" cmpd="thinThick">
            <a:solidFill>
              <a:srgbClr val="262626"/>
            </a:solidFill>
          </a:ln>
        </p:spPr>
        <p:txBody>
          <a:bodyPr anchor="ctr">
            <a:normAutofit/>
          </a:bodyPr>
          <a:lstStyle/>
          <a:p>
            <a:pPr algn="ctr"/>
            <a:r>
              <a:rPr lang="en-IE" sz="2600">
                <a:solidFill>
                  <a:srgbClr val="FFFFFF"/>
                </a:solidFill>
              </a:rPr>
              <a:t>Upgrade Programme Jun-Dec 2021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363153-6D0E-4DEB-938E-6E37E3D91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95252" y="1061884"/>
            <a:ext cx="7558548" cy="5115079"/>
          </a:xfrm>
        </p:spPr>
        <p:txBody>
          <a:bodyPr>
            <a:normAutofit/>
          </a:bodyPr>
          <a:lstStyle/>
          <a:p>
            <a:r>
              <a:rPr lang="en-IE" dirty="0"/>
              <a:t>Now targeting our pre 90’s or “Legacy” stock</a:t>
            </a:r>
          </a:p>
          <a:p>
            <a:r>
              <a:rPr lang="en-IE" dirty="0"/>
              <a:t>This will lead to certain columns within an estate being unsuitable for upgrade at this time, without ESBN Supplementary Agreement in place.</a:t>
            </a:r>
          </a:p>
          <a:p>
            <a:r>
              <a:rPr lang="en-IE" dirty="0"/>
              <a:t>Ongoing discussions with ESBN to resolve this</a:t>
            </a:r>
          </a:p>
          <a:p>
            <a:r>
              <a:rPr lang="en-IE" dirty="0"/>
              <a:t>Until final agreement with ESBN/regulatory bodies is reached, some estates will have columns not suitable for immediate upgrade</a:t>
            </a:r>
          </a:p>
          <a:p>
            <a:r>
              <a:rPr lang="en-IE" dirty="0"/>
              <a:t>SDCC will revisit these columns once these issues have been resolved. </a:t>
            </a:r>
          </a:p>
          <a:p>
            <a:endParaRPr lang="en-IE" dirty="0"/>
          </a:p>
        </p:txBody>
      </p:sp>
    </p:spTree>
    <p:extLst>
      <p:ext uri="{BB962C8B-B14F-4D97-AF65-F5344CB8AC3E}">
        <p14:creationId xmlns:p14="http://schemas.microsoft.com/office/powerpoint/2010/main" val="10307660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346</Words>
  <Application>Microsoft Office PowerPoint</Application>
  <PresentationFormat>Widescreen</PresentationFormat>
  <Paragraphs>117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Current status June 2021</vt:lpstr>
      <vt:lpstr>Upgrade Programme Jun-Dec 2021</vt:lpstr>
      <vt:lpstr>Upgrade Programme Jun-Dec 2021</vt:lpstr>
      <vt:lpstr>Estate Selection Criteria</vt:lpstr>
      <vt:lpstr>Upgrade Programme Jun-Dec 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Grainne Mowlds</dc:creator>
  <cp:lastModifiedBy>Ita Kenny</cp:lastModifiedBy>
  <cp:revision>10</cp:revision>
  <dcterms:created xsi:type="dcterms:W3CDTF">2021-06-01T09:11:55Z</dcterms:created>
  <dcterms:modified xsi:type="dcterms:W3CDTF">2021-06-10T08:30:36Z</dcterms:modified>
</cp:coreProperties>
</file>