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9" r:id="rId5"/>
    <p:sldId id="290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C836A-FCD6-4428-8C72-AE3B6970E098}" v="8" dt="2021-06-01T14:17:26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04D3-ED8D-4437-81BA-DC5CAA915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82463-6068-40B9-8CE3-4406E0ED1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2A2C4-FA4E-4E0C-BA69-586FA6CE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6ED01-11A4-48B2-8F59-20A58150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03BBD-9155-4385-BAEE-0C09AF8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45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87E5-09B1-4FC4-B1B8-25F57DF8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631A-9EAB-45E0-BF36-AEFF3E913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A4B29-B07F-4E89-BCA8-CD333D6B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4F95-E323-487F-AAB0-C74F88BD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02B44-75CE-4FD8-9F56-D0685022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143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14B43-8BCD-4241-A86F-60DAD8EB8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6AF73-8422-4CC0-8316-090FC7596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1C98D-B92F-4736-8396-1B869EBE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D8F96-3577-4ACA-B6D6-329DABBB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A5E70-BE0D-47B0-B17F-C1F3EEBE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69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0CCA-D24E-4253-92C2-501DDCB2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38F08-CB68-41C2-805B-2177E76F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E8A30-ED8B-4CAE-85E4-941E9FB8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26C6-D071-4DBD-A334-6C0DB34B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00514-BA8B-435D-9397-F2BB6A61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324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1505-25C8-4856-8814-A5591B0F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73343-68DF-4A97-9DDC-C4C331866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1C737-7B86-4BB2-9E00-893F029A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AAEE6-33A5-440C-A153-331558AC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A2E9-B916-4A7E-BF26-A096805A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591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132B-FEC8-4683-B810-FC4F61FB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DE09-78C5-4D68-9CBE-0140AFC80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C764F-2C96-4BB6-9A94-A7F69D05C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52541-12ED-4C40-943F-54D47624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C7AEA-C239-4210-8483-16BDBAE6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068B6-D1C0-48F5-A1A9-A77934BE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64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2B977-1097-4478-9DC5-ED33FD83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08077-3FDE-4783-BA03-AD12B2BF4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C8AF6-820C-4DCF-A8E3-95B84E57C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B65BA-97E1-4829-9066-1421779FE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4A1C7-A9A2-4CB9-AAE9-B0B589E6F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C2503-BEF3-46F4-9195-7B8502A7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9D982-27EE-4DEE-9346-5A95675D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7C450-9E6F-4357-82A3-4A8210A0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18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AA60-224D-4DD2-8284-BE34AAB6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59AD6-E4F8-429D-BE49-145E0C89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24A8F-D047-498B-8ABC-BDA2C50D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EADB-C8AC-4D44-B1DB-4218E53E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84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82641-D4F0-4496-B0C8-A2E1EE2B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3F8CB-0773-4478-91CB-B935B238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5DF2F-8722-4E36-9B0E-D61D1FBC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025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C3DB-1923-461C-BCA3-78E6BF2C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F60E-56A8-44BC-8CD8-72C58D59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FF979-3488-4E2C-80CB-3D72058EC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E1CC9-AD6D-44D2-B7E1-13869E9F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3EF40-141F-48DA-A5E1-A10DD9FB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DC68-EF1E-46B4-BDE4-E56DFDFD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138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33A1-205F-4598-9A30-95AECA50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82741-D6D9-4CE2-A1AC-BA491DD59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2FD59-65EC-4EBF-8F32-D07741C33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AC3EC-87AF-403F-AB1C-7EA2237F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CD9DC-6890-49E4-ACF6-8EBA38E9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D4E28-DA8C-405D-BC51-BE06CC29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38232-0590-4754-A46D-47F180B9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37F43-79F0-45C4-A722-0254E6F3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E3E00-FEB2-405F-A4FF-E58CD14E0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76D7-1AB1-4430-A332-6A482E1E4A51}" type="datetimeFigureOut">
              <a:rPr lang="en-IE" smtClean="0"/>
              <a:t>10/06/2021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2804-6255-493F-93BD-54E802379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22B58-5339-4282-A2ED-C90350461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354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B2F96533-B822-4BD5-AA47-AB9F4AB994EC}"/>
              </a:ext>
            </a:extLst>
          </p:cNvPr>
          <p:cNvSpPr txBox="1">
            <a:spLocks/>
          </p:cNvSpPr>
          <p:nvPr/>
        </p:nvSpPr>
        <p:spPr>
          <a:xfrm>
            <a:off x="6355999" y="1396289"/>
            <a:ext cx="52773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Energy Efficiency LED Upgrade June – Dec 2021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Logo_SDCC_RGB">
            <a:extLst>
              <a:ext uri="{FF2B5EF4-FFF2-40B4-BE49-F238E27FC236}">
                <a16:creationId xmlns:a16="http://schemas.microsoft.com/office/drawing/2014/main" id="{2E0E740E-A0A4-40FC-9322-4BD7EA038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" r="649" b="2"/>
          <a:stretch/>
        </p:blipFill>
        <p:spPr bwMode="auto">
          <a:xfrm>
            <a:off x="1516648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noFill/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grass, outdoor, sky, road&#10;&#10;Description automatically generated">
            <a:extLst>
              <a:ext uri="{FF2B5EF4-FFF2-40B4-BE49-F238E27FC236}">
                <a16:creationId xmlns:a16="http://schemas.microsoft.com/office/drawing/2014/main" id="{33DB9ACD-480C-4A9F-8927-87DF311A79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" b="-1"/>
          <a:stretch/>
        </p:blipFill>
        <p:spPr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3B03F311-68BC-499D-A220-E844D32FDFC9}"/>
              </a:ext>
            </a:extLst>
          </p:cNvPr>
          <p:cNvSpPr txBox="1">
            <a:spLocks/>
          </p:cNvSpPr>
          <p:nvPr/>
        </p:nvSpPr>
        <p:spPr>
          <a:xfrm>
            <a:off x="6227094" y="3075258"/>
            <a:ext cx="5272888" cy="30399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Land Use Planning and Transportation</a:t>
            </a:r>
          </a:p>
          <a:p>
            <a:pPr marL="0" indent="0">
              <a:buNone/>
            </a:pPr>
            <a:r>
              <a:rPr lang="en-US" sz="1800" dirty="0"/>
              <a:t>June 2021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8331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Current status June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IE" sz="3200" dirty="0"/>
              <a:t>12, 000 Lanterns upgraded to LED throughout the County</a:t>
            </a:r>
          </a:p>
          <a:p>
            <a:r>
              <a:rPr lang="en-IE" sz="3200" dirty="0"/>
              <a:t>Electrical surveys are ongoing to identify suitable upgrade candidate locations</a:t>
            </a:r>
          </a:p>
          <a:p>
            <a:r>
              <a:rPr lang="en-IE" sz="3200" dirty="0"/>
              <a:t>Over 600 lanterns upgraded to date this year</a:t>
            </a:r>
          </a:p>
          <a:p>
            <a:r>
              <a:rPr lang="en-IE" sz="3200" dirty="0"/>
              <a:t>900 further lanterns programmed over the remainder of the year</a:t>
            </a:r>
          </a:p>
        </p:txBody>
      </p:sp>
    </p:spTree>
    <p:extLst>
      <p:ext uri="{BB962C8B-B14F-4D97-AF65-F5344CB8AC3E}">
        <p14:creationId xmlns:p14="http://schemas.microsoft.com/office/powerpoint/2010/main" val="2506172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>
                <a:solidFill>
                  <a:srgbClr val="FFFFFF"/>
                </a:solidFill>
              </a:rPr>
              <a:t>Upgrade Programme Jun-Dec 2021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E7E1659-9E39-4247-885C-DE0229834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126322"/>
              </p:ext>
            </p:extLst>
          </p:nvPr>
        </p:nvGraphicFramePr>
        <p:xfrm>
          <a:off x="3893127" y="1011382"/>
          <a:ext cx="7460673" cy="5181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83">
                  <a:extLst>
                    <a:ext uri="{9D8B030D-6E8A-4147-A177-3AD203B41FA5}">
                      <a16:colId xmlns:a16="http://schemas.microsoft.com/office/drawing/2014/main" val="1415870264"/>
                    </a:ext>
                  </a:extLst>
                </a:gridCol>
                <a:gridCol w="2417525">
                  <a:extLst>
                    <a:ext uri="{9D8B030D-6E8A-4147-A177-3AD203B41FA5}">
                      <a16:colId xmlns:a16="http://schemas.microsoft.com/office/drawing/2014/main" val="2804096765"/>
                    </a:ext>
                  </a:extLst>
                </a:gridCol>
                <a:gridCol w="1460583">
                  <a:extLst>
                    <a:ext uri="{9D8B030D-6E8A-4147-A177-3AD203B41FA5}">
                      <a16:colId xmlns:a16="http://schemas.microsoft.com/office/drawing/2014/main" val="2975514470"/>
                    </a:ext>
                  </a:extLst>
                </a:gridCol>
                <a:gridCol w="2121982">
                  <a:extLst>
                    <a:ext uri="{9D8B030D-6E8A-4147-A177-3AD203B41FA5}">
                      <a16:colId xmlns:a16="http://schemas.microsoft.com/office/drawing/2014/main" val="4175505739"/>
                    </a:ext>
                  </a:extLst>
                </a:gridCol>
              </a:tblGrid>
              <a:tr h="58226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Electoral Area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Location 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Electoral Area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Location 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extLst>
                  <a:ext uri="{0D108BD9-81ED-4DB2-BD59-A6C34878D82A}">
                    <a16:rowId xmlns:a16="http://schemas.microsoft.com/office/drawing/2014/main" val="3785535160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Beverly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Priory Walk &amp; Way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2432050654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Cremorne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Templeogue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Cypress Drive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92527933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Hermitage Rathfarnham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Templeogue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Templeogue Woods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3070003459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Castlefield Manor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Domville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3885947505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Knockfield Manor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Grosvenor Court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1413125698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Idrone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Greenpark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1233363205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Brookvale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Ballymount Drive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2152480746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The Priory Rathfarnham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Ballymount Road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1247607756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Coolamber Park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ballymount Cross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470034763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Coolamber Court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Firhouse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Delaford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3295463669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 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Knocklyon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Firhouse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Ballycullen Avenue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4292260916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 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Westbourne Lodge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Firhouse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Ballycullen Drive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2138172621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 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 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r>
                        <a:rPr lang="en-IE" sz="1500" u="none" strike="noStrike" dirty="0">
                          <a:effectLst/>
                        </a:rPr>
                        <a:t> Road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extLst>
                  <a:ext uri="{0D108BD9-81ED-4DB2-BD59-A6C34878D82A}">
                    <a16:rowId xmlns:a16="http://schemas.microsoft.com/office/drawing/2014/main" val="1971886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3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>
                <a:solidFill>
                  <a:srgbClr val="FFFFFF"/>
                </a:solidFill>
              </a:rPr>
              <a:t>Upgrade Programme Jun-Dec 2021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6FBC64F-7E1F-426F-9E96-AAB414FE4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509475"/>
              </p:ext>
            </p:extLst>
          </p:nvPr>
        </p:nvGraphicFramePr>
        <p:xfrm>
          <a:off x="3934692" y="1166648"/>
          <a:ext cx="7084437" cy="4524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012">
                  <a:extLst>
                    <a:ext uri="{9D8B030D-6E8A-4147-A177-3AD203B41FA5}">
                      <a16:colId xmlns:a16="http://schemas.microsoft.com/office/drawing/2014/main" val="1657441743"/>
                    </a:ext>
                  </a:extLst>
                </a:gridCol>
                <a:gridCol w="1978963">
                  <a:extLst>
                    <a:ext uri="{9D8B030D-6E8A-4147-A177-3AD203B41FA5}">
                      <a16:colId xmlns:a16="http://schemas.microsoft.com/office/drawing/2014/main" val="483372446"/>
                    </a:ext>
                  </a:extLst>
                </a:gridCol>
                <a:gridCol w="1621160">
                  <a:extLst>
                    <a:ext uri="{9D8B030D-6E8A-4147-A177-3AD203B41FA5}">
                      <a16:colId xmlns:a16="http://schemas.microsoft.com/office/drawing/2014/main" val="3306362574"/>
                    </a:ext>
                  </a:extLst>
                </a:gridCol>
                <a:gridCol w="1924302">
                  <a:extLst>
                    <a:ext uri="{9D8B030D-6E8A-4147-A177-3AD203B41FA5}">
                      <a16:colId xmlns:a16="http://schemas.microsoft.com/office/drawing/2014/main" val="1609082555"/>
                    </a:ext>
                  </a:extLst>
                </a:gridCol>
              </a:tblGrid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Hazelbrook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Glenfield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3744096209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Seskin View Road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Pinewoods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extLst>
                  <a:ext uri="{0D108BD9-81ED-4DB2-BD59-A6C34878D82A}">
                    <a16:rowId xmlns:a16="http://schemas.microsoft.com/office/drawing/2014/main" val="1233320290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Millbrook Lawns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St Ronan's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1420907240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Sean Walsh Park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 dirty="0">
                          <a:effectLst/>
                        </a:rPr>
                        <a:t>St. John’s Estate</a:t>
                      </a:r>
                      <a:endParaRPr lang="en-I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2594076526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 dirty="0" err="1">
                          <a:effectLst/>
                        </a:rPr>
                        <a:t>Cois</a:t>
                      </a:r>
                      <a:r>
                        <a:rPr lang="en-IE" sz="1900" u="none" strike="noStrike" dirty="0">
                          <a:effectLst/>
                        </a:rPr>
                        <a:t> </a:t>
                      </a:r>
                      <a:r>
                        <a:rPr lang="en-IE" sz="1900" u="none" strike="noStrike" dirty="0" err="1">
                          <a:effectLst/>
                        </a:rPr>
                        <a:t>na</a:t>
                      </a:r>
                      <a:r>
                        <a:rPr lang="en-IE" sz="1900" u="none" strike="noStrike" dirty="0">
                          <a:effectLst/>
                        </a:rPr>
                        <a:t> </a:t>
                      </a:r>
                      <a:r>
                        <a:rPr lang="en-IE" sz="1900" u="none" strike="noStrike" dirty="0" err="1">
                          <a:effectLst/>
                        </a:rPr>
                        <a:t>hAbhainn</a:t>
                      </a:r>
                      <a:endParaRPr lang="en-I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St John's Wood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2386568034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Watermeadow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Lealand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503777488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Watergate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 dirty="0">
                          <a:effectLst/>
                        </a:rPr>
                        <a:t>Lucan</a:t>
                      </a:r>
                      <a:endParaRPr lang="en-I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Hermitage 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471604437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Old Bawn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Brookvale lucan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2819874104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Dun an Oir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Esker Lawns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716939129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Belgard road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 dirty="0">
                          <a:effectLst/>
                        </a:rPr>
                        <a:t>Esker Park</a:t>
                      </a:r>
                      <a:endParaRPr lang="en-I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1503697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32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 dirty="0">
                <a:solidFill>
                  <a:srgbClr val="FFFFFF"/>
                </a:solidFill>
              </a:rPr>
              <a:t>Estate Selection Criteria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3153-6D0E-4DEB-938E-6E37E3D9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252" y="1061884"/>
            <a:ext cx="7558548" cy="5115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These estates have been prioritised based on the following criteria;</a:t>
            </a:r>
          </a:p>
          <a:p>
            <a:r>
              <a:rPr lang="en-IE" dirty="0"/>
              <a:t>ESBN interaction is minimal (we do not need to wait on ratification of forthcoming ESBN Supplementary Agreement)</a:t>
            </a:r>
          </a:p>
          <a:p>
            <a:r>
              <a:rPr lang="en-IE" dirty="0"/>
              <a:t>The columns are generally in good condition </a:t>
            </a:r>
          </a:p>
          <a:p>
            <a:r>
              <a:rPr lang="en-IE" dirty="0"/>
              <a:t>They are currently fitted with SOX lanterns which are the highest energy consumer and most urgently require replacement.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88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>
                <a:solidFill>
                  <a:srgbClr val="FFFFFF"/>
                </a:solidFill>
              </a:rPr>
              <a:t>Upgrade Programme Jun-Dec 2021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3153-6D0E-4DEB-938E-6E37E3D9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252" y="1061884"/>
            <a:ext cx="7558548" cy="5115079"/>
          </a:xfrm>
        </p:spPr>
        <p:txBody>
          <a:bodyPr>
            <a:normAutofit/>
          </a:bodyPr>
          <a:lstStyle/>
          <a:p>
            <a:r>
              <a:rPr lang="en-IE" dirty="0"/>
              <a:t>Now targeting our pre 90’s or “Legacy” stock</a:t>
            </a:r>
          </a:p>
          <a:p>
            <a:r>
              <a:rPr lang="en-IE" dirty="0"/>
              <a:t>This will lead to certain columns within an estate being unsuitable for upgrade at this time, without ESBN Supplementary Agreement in place.</a:t>
            </a:r>
          </a:p>
          <a:p>
            <a:r>
              <a:rPr lang="en-IE" dirty="0"/>
              <a:t>Ongoing discussions with ESBN to resolve this</a:t>
            </a:r>
          </a:p>
          <a:p>
            <a:r>
              <a:rPr lang="en-IE" dirty="0"/>
              <a:t>Until final agreement with ESBN/regulatory bodies is reached, some estates will have columns not suitable for immediate upgrade</a:t>
            </a:r>
          </a:p>
          <a:p>
            <a:r>
              <a:rPr lang="en-IE" dirty="0"/>
              <a:t>SDCC will revisit these columns once these issues have been resolved.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3076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346</Words>
  <Application>Microsoft Office PowerPoint</Application>
  <PresentationFormat>Widescreen</PresentationFormat>
  <Paragraphs>117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Current status June 2021</vt:lpstr>
      <vt:lpstr>Upgrade Programme Jun-Dec 2021</vt:lpstr>
      <vt:lpstr>Upgrade Programme Jun-Dec 2021</vt:lpstr>
      <vt:lpstr>Estate Selection Criteria</vt:lpstr>
      <vt:lpstr>Upgrade Programme Jun-Dec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 Mowlds</dc:creator>
  <cp:lastModifiedBy>Ita Kenny</cp:lastModifiedBy>
  <cp:revision>10</cp:revision>
  <dcterms:created xsi:type="dcterms:W3CDTF">2021-06-01T09:11:55Z</dcterms:created>
  <dcterms:modified xsi:type="dcterms:W3CDTF">2021-06-10T08:30:36Z</dcterms:modified>
</cp:coreProperties>
</file>