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handoutMasterIdLst>
    <p:handoutMasterId r:id="rId15"/>
  </p:handoutMasterIdLst>
  <p:sldIdLst>
    <p:sldId id="267" r:id="rId5"/>
    <p:sldId id="282" r:id="rId6"/>
    <p:sldId id="292" r:id="rId7"/>
    <p:sldId id="288" r:id="rId8"/>
    <p:sldId id="278" r:id="rId9"/>
    <p:sldId id="296" r:id="rId10"/>
    <p:sldId id="286" r:id="rId11"/>
    <p:sldId id="297" r:id="rId12"/>
    <p:sldId id="295" r:id="rId13"/>
  </p:sldIdLst>
  <p:sldSz cx="12801600" cy="9601200" type="A3"/>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8160D6-130C-4DB0-958D-14754C3A1D3B}" v="67" dt="2021-06-08T18:11:13.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06" autoAdjust="0"/>
    <p:restoredTop sz="78273" autoAdjust="0"/>
  </p:normalViewPr>
  <p:slideViewPr>
    <p:cSldViewPr snapToGrid="0">
      <p:cViewPr varScale="1">
        <p:scale>
          <a:sx n="37" d="100"/>
          <a:sy n="37" d="100"/>
        </p:scale>
        <p:origin x="1356" y="48"/>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AF3047-4534-454A-8EE0-BADB85A09700}"/>
              </a:ext>
            </a:extLst>
          </p:cNvPr>
          <p:cNvSpPr>
            <a:spLocks noGrp="1"/>
          </p:cNvSpPr>
          <p:nvPr>
            <p:ph type="hdr" sz="quarter"/>
          </p:nvPr>
        </p:nvSpPr>
        <p:spPr>
          <a:xfrm>
            <a:off x="0" y="0"/>
            <a:ext cx="2949575" cy="498475"/>
          </a:xfrm>
          <a:prstGeom prst="rect">
            <a:avLst/>
          </a:prstGeom>
        </p:spPr>
        <p:txBody>
          <a:bodyPr vert="horz" lIns="91424" tIns="45712" rIns="91424" bIns="45712" rtlCol="0"/>
          <a:lstStyle>
            <a:lvl1pPr algn="l">
              <a:defRPr sz="1200"/>
            </a:lvl1pPr>
          </a:lstStyle>
          <a:p>
            <a:endParaRPr lang="en-IE"/>
          </a:p>
        </p:txBody>
      </p:sp>
      <p:sp>
        <p:nvSpPr>
          <p:cNvPr id="3" name="Date Placeholder 2">
            <a:extLst>
              <a:ext uri="{FF2B5EF4-FFF2-40B4-BE49-F238E27FC236}">
                <a16:creationId xmlns:a16="http://schemas.microsoft.com/office/drawing/2014/main" id="{75AF1CF9-6DEC-4738-B786-41EF7CD3F34C}"/>
              </a:ext>
            </a:extLst>
          </p:cNvPr>
          <p:cNvSpPr>
            <a:spLocks noGrp="1"/>
          </p:cNvSpPr>
          <p:nvPr>
            <p:ph type="dt" sz="quarter" idx="1"/>
          </p:nvPr>
        </p:nvSpPr>
        <p:spPr>
          <a:xfrm>
            <a:off x="3854450" y="0"/>
            <a:ext cx="2949575" cy="498475"/>
          </a:xfrm>
          <a:prstGeom prst="rect">
            <a:avLst/>
          </a:prstGeom>
        </p:spPr>
        <p:txBody>
          <a:bodyPr vert="horz" lIns="91424" tIns="45712" rIns="91424" bIns="45712" rtlCol="0"/>
          <a:lstStyle>
            <a:lvl1pPr algn="r">
              <a:defRPr sz="1200"/>
            </a:lvl1pPr>
          </a:lstStyle>
          <a:p>
            <a:fld id="{9ADEAA28-6D9C-4352-A75F-5348D5F03350}" type="datetimeFigureOut">
              <a:rPr lang="en-IE" smtClean="0"/>
              <a:t>08/06/2021</a:t>
            </a:fld>
            <a:endParaRPr lang="en-IE"/>
          </a:p>
        </p:txBody>
      </p:sp>
      <p:sp>
        <p:nvSpPr>
          <p:cNvPr id="4" name="Footer Placeholder 3">
            <a:extLst>
              <a:ext uri="{FF2B5EF4-FFF2-40B4-BE49-F238E27FC236}">
                <a16:creationId xmlns:a16="http://schemas.microsoft.com/office/drawing/2014/main" id="{B57D7470-292B-48F9-ACB4-5ECFBD40B38C}"/>
              </a:ext>
            </a:extLst>
          </p:cNvPr>
          <p:cNvSpPr>
            <a:spLocks noGrp="1"/>
          </p:cNvSpPr>
          <p:nvPr>
            <p:ph type="ftr" sz="quarter" idx="2"/>
          </p:nvPr>
        </p:nvSpPr>
        <p:spPr>
          <a:xfrm>
            <a:off x="0" y="9445626"/>
            <a:ext cx="2949575" cy="498475"/>
          </a:xfrm>
          <a:prstGeom prst="rect">
            <a:avLst/>
          </a:prstGeom>
        </p:spPr>
        <p:txBody>
          <a:bodyPr vert="horz" lIns="91424" tIns="45712" rIns="91424" bIns="45712"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25F1D1AA-C40D-45D7-937E-51BB00006027}"/>
              </a:ext>
            </a:extLst>
          </p:cNvPr>
          <p:cNvSpPr>
            <a:spLocks noGrp="1"/>
          </p:cNvSpPr>
          <p:nvPr>
            <p:ph type="sldNum" sz="quarter" idx="3"/>
          </p:nvPr>
        </p:nvSpPr>
        <p:spPr>
          <a:xfrm>
            <a:off x="3854450" y="9445626"/>
            <a:ext cx="2949575" cy="498475"/>
          </a:xfrm>
          <a:prstGeom prst="rect">
            <a:avLst/>
          </a:prstGeom>
        </p:spPr>
        <p:txBody>
          <a:bodyPr vert="horz" lIns="91424" tIns="45712" rIns="91424" bIns="45712" rtlCol="0" anchor="b"/>
          <a:lstStyle>
            <a:lvl1pPr algn="r">
              <a:defRPr sz="1200"/>
            </a:lvl1pPr>
          </a:lstStyle>
          <a:p>
            <a:fld id="{FC23E1EB-FE2B-499A-B9A1-AA6148513356}" type="slidenum">
              <a:rPr lang="en-IE" smtClean="0"/>
              <a:t>‹#›</a:t>
            </a:fld>
            <a:endParaRPr lang="en-IE"/>
          </a:p>
        </p:txBody>
      </p:sp>
    </p:spTree>
    <p:extLst>
      <p:ext uri="{BB962C8B-B14F-4D97-AF65-F5344CB8AC3E}">
        <p14:creationId xmlns:p14="http://schemas.microsoft.com/office/powerpoint/2010/main" val="10028571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24" tIns="45712" rIns="91424" bIns="45712" rtlCol="0"/>
          <a:lstStyle>
            <a:lvl1pPr algn="l">
              <a:defRPr sz="1200"/>
            </a:lvl1pPr>
          </a:lstStyle>
          <a:p>
            <a:endParaRPr lang="en-IE"/>
          </a:p>
        </p:txBody>
      </p:sp>
      <p:sp>
        <p:nvSpPr>
          <p:cNvPr id="3" name="Date Placeholder 2"/>
          <p:cNvSpPr>
            <a:spLocks noGrp="1"/>
          </p:cNvSpPr>
          <p:nvPr>
            <p:ph type="dt" idx="1"/>
          </p:nvPr>
        </p:nvSpPr>
        <p:spPr>
          <a:xfrm>
            <a:off x="3854450" y="0"/>
            <a:ext cx="2949575" cy="498475"/>
          </a:xfrm>
          <a:prstGeom prst="rect">
            <a:avLst/>
          </a:prstGeom>
        </p:spPr>
        <p:txBody>
          <a:bodyPr vert="horz" lIns="91424" tIns="45712" rIns="91424" bIns="45712" rtlCol="0"/>
          <a:lstStyle>
            <a:lvl1pPr algn="r">
              <a:defRPr sz="1200"/>
            </a:lvl1pPr>
          </a:lstStyle>
          <a:p>
            <a:fld id="{315A6580-FC1B-47EF-A276-C5F47686134E}" type="datetimeFigureOut">
              <a:rPr lang="en-IE" smtClean="0"/>
              <a:t>08/06/2021</a:t>
            </a:fld>
            <a:endParaRPr lang="en-IE"/>
          </a:p>
        </p:txBody>
      </p:sp>
      <p:sp>
        <p:nvSpPr>
          <p:cNvPr id="4" name="Slide Image Placeholder 3"/>
          <p:cNvSpPr>
            <a:spLocks noGrp="1" noRot="1" noChangeAspect="1"/>
          </p:cNvSpPr>
          <p:nvPr>
            <p:ph type="sldImg" idx="2"/>
          </p:nvPr>
        </p:nvSpPr>
        <p:spPr>
          <a:xfrm>
            <a:off x="1166813" y="1243013"/>
            <a:ext cx="4471987" cy="3355975"/>
          </a:xfrm>
          <a:prstGeom prst="rect">
            <a:avLst/>
          </a:prstGeom>
          <a:noFill/>
          <a:ln w="12700">
            <a:solidFill>
              <a:prstClr val="black"/>
            </a:solidFill>
          </a:ln>
        </p:spPr>
        <p:txBody>
          <a:bodyPr vert="horz" lIns="91424" tIns="45712" rIns="91424" bIns="45712" rtlCol="0" anchor="ctr"/>
          <a:lstStyle/>
          <a:p>
            <a:endParaRPr lang="en-IE"/>
          </a:p>
        </p:txBody>
      </p:sp>
      <p:sp>
        <p:nvSpPr>
          <p:cNvPr id="5" name="Notes Placeholder 4"/>
          <p:cNvSpPr>
            <a:spLocks noGrp="1"/>
          </p:cNvSpPr>
          <p:nvPr>
            <p:ph type="body" sz="quarter" idx="3"/>
          </p:nvPr>
        </p:nvSpPr>
        <p:spPr>
          <a:xfrm>
            <a:off x="681039" y="4786314"/>
            <a:ext cx="5443537" cy="3914775"/>
          </a:xfrm>
          <a:prstGeom prst="rect">
            <a:avLst/>
          </a:prstGeom>
        </p:spPr>
        <p:txBody>
          <a:bodyPr vert="horz" lIns="91424" tIns="45712" rIns="91424" bIns="4571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45626"/>
            <a:ext cx="2949575" cy="498475"/>
          </a:xfrm>
          <a:prstGeom prst="rect">
            <a:avLst/>
          </a:prstGeom>
        </p:spPr>
        <p:txBody>
          <a:bodyPr vert="horz" lIns="91424" tIns="45712" rIns="91424" bIns="45712" rtlCol="0" anchor="b"/>
          <a:lstStyle>
            <a:lvl1pPr algn="l">
              <a:defRPr sz="1200"/>
            </a:lvl1pPr>
          </a:lstStyle>
          <a:p>
            <a:endParaRPr lang="en-IE"/>
          </a:p>
        </p:txBody>
      </p:sp>
      <p:sp>
        <p:nvSpPr>
          <p:cNvPr id="7" name="Slide Number Placeholder 6"/>
          <p:cNvSpPr>
            <a:spLocks noGrp="1"/>
          </p:cNvSpPr>
          <p:nvPr>
            <p:ph type="sldNum" sz="quarter" idx="5"/>
          </p:nvPr>
        </p:nvSpPr>
        <p:spPr>
          <a:xfrm>
            <a:off x="3854450" y="9445626"/>
            <a:ext cx="2949575" cy="498475"/>
          </a:xfrm>
          <a:prstGeom prst="rect">
            <a:avLst/>
          </a:prstGeom>
        </p:spPr>
        <p:txBody>
          <a:bodyPr vert="horz" lIns="91424" tIns="45712" rIns="91424" bIns="45712" rtlCol="0" anchor="b"/>
          <a:lstStyle>
            <a:lvl1pPr algn="r">
              <a:defRPr sz="1200"/>
            </a:lvl1pPr>
          </a:lstStyle>
          <a:p>
            <a:fld id="{42D13204-30B7-4D58-B904-65B972D14FBD}" type="slidenum">
              <a:rPr lang="en-IE" smtClean="0"/>
              <a:t>‹#›</a:t>
            </a:fld>
            <a:endParaRPr lang="en-IE"/>
          </a:p>
        </p:txBody>
      </p:sp>
    </p:spTree>
    <p:extLst>
      <p:ext uri="{BB962C8B-B14F-4D97-AF65-F5344CB8AC3E}">
        <p14:creationId xmlns:p14="http://schemas.microsoft.com/office/powerpoint/2010/main" val="86402308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1</a:t>
            </a:fld>
            <a:endParaRPr lang="en-IE"/>
          </a:p>
        </p:txBody>
      </p:sp>
    </p:spTree>
    <p:extLst>
      <p:ext uri="{BB962C8B-B14F-4D97-AF65-F5344CB8AC3E}">
        <p14:creationId xmlns:p14="http://schemas.microsoft.com/office/powerpoint/2010/main" val="309888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2</a:t>
            </a:fld>
            <a:endParaRPr lang="en-IE"/>
          </a:p>
        </p:txBody>
      </p:sp>
    </p:spTree>
    <p:extLst>
      <p:ext uri="{BB962C8B-B14F-4D97-AF65-F5344CB8AC3E}">
        <p14:creationId xmlns:p14="http://schemas.microsoft.com/office/powerpoint/2010/main" val="2662057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3</a:t>
            </a:fld>
            <a:endParaRPr lang="en-IE"/>
          </a:p>
        </p:txBody>
      </p:sp>
    </p:spTree>
    <p:extLst>
      <p:ext uri="{BB962C8B-B14F-4D97-AF65-F5344CB8AC3E}">
        <p14:creationId xmlns:p14="http://schemas.microsoft.com/office/powerpoint/2010/main" val="2826285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4</a:t>
            </a:fld>
            <a:endParaRPr lang="en-IE"/>
          </a:p>
        </p:txBody>
      </p:sp>
    </p:spTree>
    <p:extLst>
      <p:ext uri="{BB962C8B-B14F-4D97-AF65-F5344CB8AC3E}">
        <p14:creationId xmlns:p14="http://schemas.microsoft.com/office/powerpoint/2010/main" val="4135643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5</a:t>
            </a:fld>
            <a:endParaRPr lang="en-IE"/>
          </a:p>
        </p:txBody>
      </p:sp>
    </p:spTree>
    <p:extLst>
      <p:ext uri="{BB962C8B-B14F-4D97-AF65-F5344CB8AC3E}">
        <p14:creationId xmlns:p14="http://schemas.microsoft.com/office/powerpoint/2010/main" val="210334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6</a:t>
            </a:fld>
            <a:endParaRPr lang="en-IE"/>
          </a:p>
        </p:txBody>
      </p:sp>
    </p:spTree>
    <p:extLst>
      <p:ext uri="{BB962C8B-B14F-4D97-AF65-F5344CB8AC3E}">
        <p14:creationId xmlns:p14="http://schemas.microsoft.com/office/powerpoint/2010/main" val="90266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 intergenerational concept develops the idea of a multi-use facility that is adaptable to a variety of purposes.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This facility is designed for use by active age, age friendly and other groups of a small to medium size that require a flexible space for community-type use.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800" dirty="0">
                <a:effectLst/>
                <a:latin typeface="Arial Narrow" panose="020B0606020202030204" pitchFamily="34" charset="0"/>
                <a:ea typeface="Times New Roman" panose="02020603050405020304" pitchFamily="18" charset="0"/>
                <a:cs typeface="Arial" panose="020B0604020202020204" pitchFamily="34" charset="0"/>
              </a:rPr>
              <a:t>The management of the community space and its programming is to rest with the Community Dept of the Council and/or its agents.</a:t>
            </a:r>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7</a:t>
            </a:fld>
            <a:endParaRPr lang="en-IE"/>
          </a:p>
        </p:txBody>
      </p:sp>
    </p:spTree>
    <p:extLst>
      <p:ext uri="{BB962C8B-B14F-4D97-AF65-F5344CB8AC3E}">
        <p14:creationId xmlns:p14="http://schemas.microsoft.com/office/powerpoint/2010/main" val="811071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8</a:t>
            </a:fld>
            <a:endParaRPr lang="en-IE"/>
          </a:p>
        </p:txBody>
      </p:sp>
    </p:spTree>
    <p:extLst>
      <p:ext uri="{BB962C8B-B14F-4D97-AF65-F5344CB8AC3E}">
        <p14:creationId xmlns:p14="http://schemas.microsoft.com/office/powerpoint/2010/main" val="1303408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Footer Placeholder 3"/>
          <p:cNvSpPr>
            <a:spLocks noGrp="1"/>
          </p:cNvSpPr>
          <p:nvPr>
            <p:ph type="ftr" sz="quarter" idx="4"/>
          </p:nvPr>
        </p:nvSpPr>
        <p:spPr/>
        <p:txBody>
          <a:bodyPr/>
          <a:lstStyle/>
          <a:p>
            <a:endParaRPr lang="en-IE"/>
          </a:p>
        </p:txBody>
      </p:sp>
      <p:sp>
        <p:nvSpPr>
          <p:cNvPr id="5" name="Slide Number Placeholder 4"/>
          <p:cNvSpPr>
            <a:spLocks noGrp="1"/>
          </p:cNvSpPr>
          <p:nvPr>
            <p:ph type="sldNum" sz="quarter" idx="5"/>
          </p:nvPr>
        </p:nvSpPr>
        <p:spPr/>
        <p:txBody>
          <a:bodyPr/>
          <a:lstStyle/>
          <a:p>
            <a:fld id="{42D13204-30B7-4D58-B904-65B972D14FBD}" type="slidenum">
              <a:rPr lang="en-IE" smtClean="0"/>
              <a:t>9</a:t>
            </a:fld>
            <a:endParaRPr lang="en-IE"/>
          </a:p>
        </p:txBody>
      </p:sp>
    </p:spTree>
    <p:extLst>
      <p:ext uri="{BB962C8B-B14F-4D97-AF65-F5344CB8AC3E}">
        <p14:creationId xmlns:p14="http://schemas.microsoft.com/office/powerpoint/2010/main" val="868989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en-US"/>
              <a:t>Click to edit Master title style</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3D9DBF-03B3-4448-8A8E-CBFFDE8C64A7}" type="datetime1">
              <a:rPr lang="en-IE" smtClean="0"/>
              <a:t>08/06/2021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3838801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37DAB8-DBF2-4F8F-8BE0-7CD6A2521705}" type="datetime1">
              <a:rPr lang="en-IE" smtClean="0"/>
              <a:t>08/06/2021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143038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EF9764-D7D1-45B8-9FF7-3F6C31CC8324}" type="datetime1">
              <a:rPr lang="en-IE" smtClean="0"/>
              <a:t>08/06/2021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408567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E7DBE9-7309-4380-B415-0B37E4946AEC}" type="datetime1">
              <a:rPr lang="en-IE" smtClean="0"/>
              <a:t>08/06/2021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409847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en-US"/>
              <a:t>Click to edit Master title style</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F82F70-DE96-4162-A354-4B933B1BEFDA}" type="datetime1">
              <a:rPr lang="en-IE" smtClean="0"/>
              <a:t>08/06/2021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1597069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DA1E55-DB44-443F-BCC9-09E88DA986E2}" type="datetime1">
              <a:rPr lang="en-IE" smtClean="0"/>
              <a:t>08/06/2021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2150171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4" name="Content Placeholder 3"/>
          <p:cNvSpPr>
            <a:spLocks noGrp="1"/>
          </p:cNvSpPr>
          <p:nvPr>
            <p:ph sz="half" idx="2"/>
          </p:nvPr>
        </p:nvSpPr>
        <p:spPr>
          <a:xfrm>
            <a:off x="881779" y="3507105"/>
            <a:ext cx="5415676"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en-US"/>
              <a:t>Click to edit Master text styles</a:t>
            </a:r>
          </a:p>
        </p:txBody>
      </p:sp>
      <p:sp>
        <p:nvSpPr>
          <p:cNvPr id="6" name="Content Placeholder 5"/>
          <p:cNvSpPr>
            <a:spLocks noGrp="1"/>
          </p:cNvSpPr>
          <p:nvPr>
            <p:ph sz="quarter" idx="4"/>
          </p:nvPr>
        </p:nvSpPr>
        <p:spPr>
          <a:xfrm>
            <a:off x="6480811" y="3507105"/>
            <a:ext cx="5442347"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4FECC2-572B-4538-B4A8-F6E29155C4BF}" type="datetime1">
              <a:rPr lang="en-IE" smtClean="0"/>
              <a:t>08/06/2021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3640239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E86291-B38F-4DE4-895A-9F89ACA84B7F}" type="datetime1">
              <a:rPr lang="en-IE" smtClean="0"/>
              <a:t>08/06/2021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63023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B2FF6-1405-4E31-B16C-E874D583A85F}" type="datetime1">
              <a:rPr lang="en-IE" smtClean="0"/>
              <a:t>08/06/2021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1395840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1288F7CB-092F-4256-AC05-0E564398042A}" type="datetime1">
              <a:rPr lang="en-IE" smtClean="0"/>
              <a:t>08/06/2021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5549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en-US"/>
              <a:t>Click icon to add picture</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2C7BC8F6-9227-4DE9-AC55-7D4212388595}" type="datetime1">
              <a:rPr lang="en-IE" smtClean="0"/>
              <a:t>08/06/2021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50DB4584-9563-47CD-B691-C6CC3CE227D0}" type="slidenum">
              <a:rPr lang="en-IE" smtClean="0"/>
              <a:t>‹#›</a:t>
            </a:fld>
            <a:endParaRPr lang="en-IE"/>
          </a:p>
        </p:txBody>
      </p:sp>
    </p:spTree>
    <p:extLst>
      <p:ext uri="{BB962C8B-B14F-4D97-AF65-F5344CB8AC3E}">
        <p14:creationId xmlns:p14="http://schemas.microsoft.com/office/powerpoint/2010/main" val="1651229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D6D89C15-067B-405A-BA14-D8B82F2079A3}" type="datetime1">
              <a:rPr lang="en-IE" smtClean="0"/>
              <a:t>08/06/2021</a:t>
            </a:fld>
            <a:endParaRPr lang="en-IE"/>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50DB4584-9563-47CD-B691-C6CC3CE227D0}" type="slidenum">
              <a:rPr lang="en-IE" smtClean="0"/>
              <a:t>‹#›</a:t>
            </a:fld>
            <a:endParaRPr lang="en-IE"/>
          </a:p>
        </p:txBody>
      </p:sp>
    </p:spTree>
    <p:extLst>
      <p:ext uri="{BB962C8B-B14F-4D97-AF65-F5344CB8AC3E}">
        <p14:creationId xmlns:p14="http://schemas.microsoft.com/office/powerpoint/2010/main" val="6269975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image" Target="../media/image3.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jp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20.jp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jpg"/><Relationship Id="rId5" Type="http://schemas.openxmlformats.org/officeDocument/2006/relationships/image" Target="../media/image19.jpg"/><Relationship Id="rId10" Type="http://schemas.openxmlformats.org/officeDocument/2006/relationships/image" Target="../media/image22.png"/><Relationship Id="rId4" Type="http://schemas.openxmlformats.org/officeDocument/2006/relationships/notesSlide" Target="../notesSlides/notesSlide7.xml"/><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28B2D8-0B2A-426F-9DB1-9B44E7BA81E7}"/>
              </a:ext>
            </a:extLst>
          </p:cNvPr>
          <p:cNvSpPr txBox="1"/>
          <p:nvPr/>
        </p:nvSpPr>
        <p:spPr>
          <a:xfrm>
            <a:off x="0" y="1"/>
            <a:ext cx="12801599" cy="9698474"/>
          </a:xfrm>
          <a:prstGeom prst="rect">
            <a:avLst/>
          </a:prstGeom>
          <a:solidFill>
            <a:schemeClr val="tx1">
              <a:lumMod val="50000"/>
              <a:lumOff val="50000"/>
            </a:schemeClr>
          </a:solidFill>
          <a:ln>
            <a:noFill/>
          </a:ln>
        </p:spPr>
        <p:txBody>
          <a:bodyPr wrap="square" rtlCol="0">
            <a:spAutoFit/>
          </a:bodyPr>
          <a:lstStyle/>
          <a:p>
            <a:endParaRPr lang="en-IE" dirty="0"/>
          </a:p>
        </p:txBody>
      </p:sp>
      <p:sp>
        <p:nvSpPr>
          <p:cNvPr id="21" name="TextBox 20">
            <a:extLst>
              <a:ext uri="{FF2B5EF4-FFF2-40B4-BE49-F238E27FC236}">
                <a16:creationId xmlns:a16="http://schemas.microsoft.com/office/drawing/2014/main" id="{BF9E705D-A367-4582-814E-E9ED5DE26AA3}"/>
              </a:ext>
            </a:extLst>
          </p:cNvPr>
          <p:cNvSpPr txBox="1"/>
          <p:nvPr/>
        </p:nvSpPr>
        <p:spPr>
          <a:xfrm>
            <a:off x="1436412" y="248363"/>
            <a:ext cx="10330703" cy="914400"/>
          </a:xfrm>
          <a:prstGeom prst="rect">
            <a:avLst/>
          </a:prstGeom>
          <a:solidFill>
            <a:schemeClr val="tx1">
              <a:lumMod val="50000"/>
              <a:lumOff val="50000"/>
            </a:schemeClr>
          </a:solidFill>
        </p:spPr>
        <p:txBody>
          <a:bodyPr wrap="square" rtlCol="0">
            <a:spAutoFit/>
          </a:bodyPr>
          <a:lstStyle/>
          <a:p>
            <a:endParaRPr lang="en-IE" dirty="0"/>
          </a:p>
        </p:txBody>
      </p:sp>
      <p:sp>
        <p:nvSpPr>
          <p:cNvPr id="5" name="TextBox 4">
            <a:extLst>
              <a:ext uri="{FF2B5EF4-FFF2-40B4-BE49-F238E27FC236}">
                <a16:creationId xmlns:a16="http://schemas.microsoft.com/office/drawing/2014/main" id="{573D0D5C-07AB-41E7-97CE-ABC333B00B8E}"/>
              </a:ext>
            </a:extLst>
          </p:cNvPr>
          <p:cNvSpPr txBox="1"/>
          <p:nvPr/>
        </p:nvSpPr>
        <p:spPr>
          <a:xfrm>
            <a:off x="1032434" y="33709"/>
            <a:ext cx="7807971" cy="1138773"/>
          </a:xfrm>
          <a:prstGeom prst="rect">
            <a:avLst/>
          </a:prstGeom>
          <a:noFill/>
        </p:spPr>
        <p:txBody>
          <a:bodyPr wrap="none" rtlCol="0">
            <a:spAutoFit/>
          </a:bodyPr>
          <a:lstStyle/>
          <a:p>
            <a:r>
              <a:rPr lang="en-GB" sz="3200" b="1" dirty="0">
                <a:solidFill>
                  <a:schemeClr val="bg1"/>
                </a:solidFill>
              </a:rPr>
              <a:t>TYMON PARK INTER-GENERATIONAL CENTRE</a:t>
            </a:r>
            <a:endParaRPr lang="en-GB" sz="3200" dirty="0">
              <a:solidFill>
                <a:schemeClr val="bg1"/>
              </a:solidFill>
            </a:endParaRPr>
          </a:p>
          <a:p>
            <a:r>
              <a:rPr lang="en-GB" dirty="0">
                <a:solidFill>
                  <a:schemeClr val="bg1"/>
                </a:solidFill>
              </a:rPr>
              <a:t>ARCHITECTURAL SERVICES, PUBLIC REALM &amp; COMMUNITY– 14 06 2021</a:t>
            </a:r>
          </a:p>
          <a:p>
            <a:r>
              <a:rPr lang="en-GB" dirty="0">
                <a:solidFill>
                  <a:schemeClr val="bg1"/>
                </a:solidFill>
              </a:rPr>
              <a:t>Part 8 Report Presentation</a:t>
            </a:r>
          </a:p>
        </p:txBody>
      </p:sp>
      <p:pic>
        <p:nvPicPr>
          <p:cNvPr id="6" name="Picture 5" descr="Logo_SDCC_RGB">
            <a:extLst>
              <a:ext uri="{FF2B5EF4-FFF2-40B4-BE49-F238E27FC236}">
                <a16:creationId xmlns:a16="http://schemas.microsoft.com/office/drawing/2014/main" id="{18ABF8A4-A133-43C2-B9B3-36F2B0415E20}"/>
              </a:ext>
            </a:extLst>
          </p:cNvPr>
          <p:cNvPicPr>
            <a:picLocks noChangeAspect="1"/>
          </p:cNvPicPr>
          <p:nvPr/>
        </p:nvPicPr>
        <p:blipFill rotWithShape="1">
          <a:blip r:embed="rId5">
            <a:extLst>
              <a:ext uri="{28A0092B-C50C-407E-A947-70E740481C1C}">
                <a14:useLocalDpi xmlns:a14="http://schemas.microsoft.com/office/drawing/2010/main" val="0"/>
              </a:ext>
            </a:extLst>
          </a:blip>
          <a:srcRect l="8437" t="19647" r="9002" b="19893"/>
          <a:stretch/>
        </p:blipFill>
        <p:spPr bwMode="auto">
          <a:xfrm>
            <a:off x="9921704" y="262597"/>
            <a:ext cx="1845411" cy="752475"/>
          </a:xfrm>
          <a:prstGeom prst="rect">
            <a:avLst/>
          </a:prstGeom>
          <a:noFill/>
          <a:ln>
            <a:solidFill>
              <a:schemeClr val="tx1">
                <a:lumMod val="50000"/>
                <a:lumOff val="50000"/>
              </a:schemeClr>
            </a:solidFill>
          </a:ln>
        </p:spPr>
      </p:pic>
      <p:pic>
        <p:nvPicPr>
          <p:cNvPr id="3" name="Picture 2" descr="A close up of a hand&#10;&#10;Description automatically generated">
            <a:extLst>
              <a:ext uri="{FF2B5EF4-FFF2-40B4-BE49-F238E27FC236}">
                <a16:creationId xmlns:a16="http://schemas.microsoft.com/office/drawing/2014/main" id="{BA82FC9C-E946-4738-BC88-629028DED2B6}"/>
              </a:ext>
            </a:extLst>
          </p:cNvPr>
          <p:cNvPicPr>
            <a:picLocks noChangeAspect="1"/>
          </p:cNvPicPr>
          <p:nvPr/>
        </p:nvPicPr>
        <p:blipFill rotWithShape="1">
          <a:blip r:embed="rId6">
            <a:extLst>
              <a:ext uri="{28A0092B-C50C-407E-A947-70E740481C1C}">
                <a14:useLocalDpi xmlns:a14="http://schemas.microsoft.com/office/drawing/2010/main" val="0"/>
              </a:ext>
            </a:extLst>
          </a:blip>
          <a:srcRect t="3746" b="4089"/>
          <a:stretch/>
        </p:blipFill>
        <p:spPr>
          <a:xfrm>
            <a:off x="7701166" y="1372794"/>
            <a:ext cx="4068000" cy="2494962"/>
          </a:xfrm>
          <a:prstGeom prst="rect">
            <a:avLst/>
          </a:prstGeom>
        </p:spPr>
      </p:pic>
      <p:pic>
        <p:nvPicPr>
          <p:cNvPr id="11" name="Picture 10" descr="A close up of a device&#10;&#10;Description automatically generated">
            <a:extLst>
              <a:ext uri="{FF2B5EF4-FFF2-40B4-BE49-F238E27FC236}">
                <a16:creationId xmlns:a16="http://schemas.microsoft.com/office/drawing/2014/main" id="{0C0144FF-47AF-4A03-90A3-75B242828894}"/>
              </a:ext>
            </a:extLst>
          </p:cNvPr>
          <p:cNvPicPr>
            <a:picLocks noChangeAspect="1"/>
          </p:cNvPicPr>
          <p:nvPr/>
        </p:nvPicPr>
        <p:blipFill rotWithShape="1">
          <a:blip r:embed="rId7">
            <a:extLst>
              <a:ext uri="{28A0092B-C50C-407E-A947-70E740481C1C}">
                <a14:useLocalDpi xmlns:a14="http://schemas.microsoft.com/office/drawing/2010/main" val="0"/>
              </a:ext>
            </a:extLst>
          </a:blip>
          <a:srcRect l="48077" t="19134" r="13829" b="25033"/>
          <a:stretch/>
        </p:blipFill>
        <p:spPr>
          <a:xfrm>
            <a:off x="1125133" y="1376768"/>
            <a:ext cx="4637703" cy="4810019"/>
          </a:xfrm>
          <a:prstGeom prst="rect">
            <a:avLst/>
          </a:prstGeom>
        </p:spPr>
      </p:pic>
      <p:pic>
        <p:nvPicPr>
          <p:cNvPr id="13" name="Picture 12" descr="A large green field with trees in the background&#10;&#10;Description automatically generated">
            <a:extLst>
              <a:ext uri="{FF2B5EF4-FFF2-40B4-BE49-F238E27FC236}">
                <a16:creationId xmlns:a16="http://schemas.microsoft.com/office/drawing/2014/main" id="{731AEB67-A461-44E9-AA34-984D6CECD5DC}"/>
              </a:ext>
            </a:extLst>
          </p:cNvPr>
          <p:cNvPicPr>
            <a:picLocks noChangeAspect="1"/>
          </p:cNvPicPr>
          <p:nvPr/>
        </p:nvPicPr>
        <p:blipFill rotWithShape="1">
          <a:blip r:embed="rId8">
            <a:extLst>
              <a:ext uri="{28A0092B-C50C-407E-A947-70E740481C1C}">
                <a14:useLocalDpi xmlns:a14="http://schemas.microsoft.com/office/drawing/2010/main" val="0"/>
              </a:ext>
            </a:extLst>
          </a:blip>
          <a:srcRect b="17568"/>
          <a:stretch/>
        </p:blipFill>
        <p:spPr>
          <a:xfrm>
            <a:off x="1125133" y="6551983"/>
            <a:ext cx="4609473" cy="2849771"/>
          </a:xfrm>
          <a:prstGeom prst="rect">
            <a:avLst/>
          </a:prstGeom>
        </p:spPr>
      </p:pic>
      <p:pic>
        <p:nvPicPr>
          <p:cNvPr id="19" name="Picture 18" descr="A group of people sitting and standing in front of a crowd&#10;&#10;Description automatically generated">
            <a:extLst>
              <a:ext uri="{FF2B5EF4-FFF2-40B4-BE49-F238E27FC236}">
                <a16:creationId xmlns:a16="http://schemas.microsoft.com/office/drawing/2014/main" id="{584EF792-172B-432C-B096-CCF165726547}"/>
              </a:ext>
            </a:extLst>
          </p:cNvPr>
          <p:cNvPicPr>
            <a:picLocks noChangeAspect="1"/>
          </p:cNvPicPr>
          <p:nvPr/>
        </p:nvPicPr>
        <p:blipFill rotWithShape="1">
          <a:blip r:embed="rId9">
            <a:extLst>
              <a:ext uri="{28A0092B-C50C-407E-A947-70E740481C1C}">
                <a14:useLocalDpi xmlns:a14="http://schemas.microsoft.com/office/drawing/2010/main" val="0"/>
              </a:ext>
            </a:extLst>
          </a:blip>
          <a:srcRect t="3364" b="6642"/>
          <a:stretch/>
        </p:blipFill>
        <p:spPr>
          <a:xfrm>
            <a:off x="7701166" y="3965777"/>
            <a:ext cx="4068000" cy="2443685"/>
          </a:xfrm>
          <a:prstGeom prst="rect">
            <a:avLst/>
          </a:prstGeom>
        </p:spPr>
      </p:pic>
      <p:pic>
        <p:nvPicPr>
          <p:cNvPr id="14" name="Picture 13">
            <a:extLst>
              <a:ext uri="{FF2B5EF4-FFF2-40B4-BE49-F238E27FC236}">
                <a16:creationId xmlns:a16="http://schemas.microsoft.com/office/drawing/2014/main" id="{0D6C6F9D-9726-4D0B-9F36-B0D65ACD260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374112" y="105392"/>
            <a:ext cx="2393004" cy="1124431"/>
          </a:xfrm>
          <a:prstGeom prst="rect">
            <a:avLst/>
          </a:prstGeom>
        </p:spPr>
      </p:pic>
      <p:sp>
        <p:nvSpPr>
          <p:cNvPr id="10" name="TextBox 9">
            <a:extLst>
              <a:ext uri="{FF2B5EF4-FFF2-40B4-BE49-F238E27FC236}">
                <a16:creationId xmlns:a16="http://schemas.microsoft.com/office/drawing/2014/main" id="{8D413E48-9DAC-419D-A1BE-1CAC306702D5}"/>
              </a:ext>
            </a:extLst>
          </p:cNvPr>
          <p:cNvSpPr txBox="1"/>
          <p:nvPr/>
        </p:nvSpPr>
        <p:spPr>
          <a:xfrm>
            <a:off x="8239396" y="8731138"/>
            <a:ext cx="4044961" cy="646331"/>
          </a:xfrm>
          <a:prstGeom prst="rect">
            <a:avLst/>
          </a:prstGeom>
          <a:noFill/>
        </p:spPr>
        <p:txBody>
          <a:bodyPr wrap="square" rtlCol="0">
            <a:spAutoFit/>
          </a:bodyPr>
          <a:lstStyle/>
          <a:p>
            <a:r>
              <a:rPr lang="en-IE" dirty="0">
                <a:solidFill>
                  <a:schemeClr val="tx1">
                    <a:lumMod val="50000"/>
                    <a:lumOff val="50000"/>
                  </a:schemeClr>
                </a:solidFill>
              </a:rPr>
              <a:t>Presented by Aidan McNamara</a:t>
            </a:r>
          </a:p>
          <a:p>
            <a:r>
              <a:rPr lang="en-IE" dirty="0">
                <a:solidFill>
                  <a:schemeClr val="tx1">
                    <a:lumMod val="50000"/>
                    <a:lumOff val="50000"/>
                  </a:schemeClr>
                </a:solidFill>
              </a:rPr>
              <a:t>Architectural Services. SDCC</a:t>
            </a:r>
          </a:p>
        </p:txBody>
      </p:sp>
      <p:pic>
        <p:nvPicPr>
          <p:cNvPr id="16" name="Video 15">
            <a:hlinkClick r:id="" action="ppaction://media"/>
            <a:extLst>
              <a:ext uri="{FF2B5EF4-FFF2-40B4-BE49-F238E27FC236}">
                <a16:creationId xmlns:a16="http://schemas.microsoft.com/office/drawing/2014/main" id="{88D02607-9F02-47EE-99CA-976CCDDF81E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tretch>
            <a:fillRect/>
          </a:stretch>
        </p:blipFill>
        <p:spPr>
          <a:xfrm>
            <a:off x="9601200" y="7200900"/>
            <a:ext cx="3200399" cy="2400300"/>
          </a:xfrm>
          <a:prstGeom prst="rect">
            <a:avLst/>
          </a:prstGeom>
        </p:spPr>
      </p:pic>
    </p:spTree>
    <p:extLst>
      <p:ext uri="{BB962C8B-B14F-4D97-AF65-F5344CB8AC3E}">
        <p14:creationId xmlns:p14="http://schemas.microsoft.com/office/powerpoint/2010/main" val="3226934230"/>
      </p:ext>
    </p:extLst>
  </p:cSld>
  <p:clrMapOvr>
    <a:masterClrMapping/>
  </p:clrMapOvr>
  <mc:AlternateContent xmlns:mc="http://schemas.openxmlformats.org/markup-compatibility/2006" xmlns:p14="http://schemas.microsoft.com/office/powerpoint/2010/main">
    <mc:Choice Requires="p14">
      <p:transition spd="slow" p14:dur="2000" advTm="18575"/>
    </mc:Choice>
    <mc:Fallback xmlns="">
      <p:transition spd="slow" advTm="18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2469AC-EEB7-4879-897E-2BA53A6214B2}"/>
              </a:ext>
            </a:extLst>
          </p:cNvPr>
          <p:cNvPicPr>
            <a:picLocks noChangeAspect="1"/>
          </p:cNvPicPr>
          <p:nvPr/>
        </p:nvPicPr>
        <p:blipFill>
          <a:blip r:embed="rId5"/>
          <a:stretch>
            <a:fillRect/>
          </a:stretch>
        </p:blipFill>
        <p:spPr>
          <a:xfrm>
            <a:off x="-26860" y="1010300"/>
            <a:ext cx="9299428" cy="8590900"/>
          </a:xfrm>
          <a:prstGeom prst="rect">
            <a:avLst/>
          </a:prstGeom>
        </p:spPr>
      </p:pic>
      <p:sp>
        <p:nvSpPr>
          <p:cNvPr id="6" name="Rectangle 5">
            <a:extLst>
              <a:ext uri="{FF2B5EF4-FFF2-40B4-BE49-F238E27FC236}">
                <a16:creationId xmlns:a16="http://schemas.microsoft.com/office/drawing/2014/main" id="{7308D404-5A70-4F85-B48B-4BD84C2C1E3D}"/>
              </a:ext>
            </a:extLst>
          </p:cNvPr>
          <p:cNvSpPr/>
          <p:nvPr/>
        </p:nvSpPr>
        <p:spPr>
          <a:xfrm>
            <a:off x="10639205" y="2419961"/>
            <a:ext cx="2086853" cy="461665"/>
          </a:xfrm>
          <a:prstGeom prst="rect">
            <a:avLst/>
          </a:prstGeom>
        </p:spPr>
        <p:txBody>
          <a:bodyPr wrap="none">
            <a:spAutoFit/>
          </a:bodyPr>
          <a:lstStyle/>
          <a:p>
            <a:pPr algn="r"/>
            <a:r>
              <a:rPr lang="en-GB" sz="2400" b="1" dirty="0"/>
              <a:t>SITE LOCATION</a:t>
            </a:r>
            <a:endParaRPr lang="en-IE" sz="2400" b="1" dirty="0"/>
          </a:p>
        </p:txBody>
      </p:sp>
      <p:sp>
        <p:nvSpPr>
          <p:cNvPr id="8" name="TextBox 7">
            <a:extLst>
              <a:ext uri="{FF2B5EF4-FFF2-40B4-BE49-F238E27FC236}">
                <a16:creationId xmlns:a16="http://schemas.microsoft.com/office/drawing/2014/main" id="{0EF2481A-09AC-4E12-80DD-BBC14632AB49}"/>
              </a:ext>
            </a:extLst>
          </p:cNvPr>
          <p:cNvSpPr txBox="1"/>
          <p:nvPr/>
        </p:nvSpPr>
        <p:spPr>
          <a:xfrm>
            <a:off x="10017876" y="2881626"/>
            <a:ext cx="2708181" cy="1200329"/>
          </a:xfrm>
          <a:prstGeom prst="rect">
            <a:avLst/>
          </a:prstGeom>
          <a:noFill/>
        </p:spPr>
        <p:txBody>
          <a:bodyPr wrap="square" rtlCol="0">
            <a:spAutoFit/>
          </a:bodyPr>
          <a:lstStyle/>
          <a:p>
            <a:pPr algn="r"/>
            <a:r>
              <a:rPr lang="en-GB" dirty="0"/>
              <a:t>Adjacent to Car Park and Pedestrian Entrance</a:t>
            </a:r>
          </a:p>
          <a:p>
            <a:pPr algn="r"/>
            <a:r>
              <a:rPr lang="en-GB" dirty="0"/>
              <a:t>South Facing </a:t>
            </a:r>
          </a:p>
          <a:p>
            <a:pPr algn="r"/>
            <a:r>
              <a:rPr lang="en-GB" dirty="0"/>
              <a:t>Overlooking the Lake</a:t>
            </a:r>
          </a:p>
        </p:txBody>
      </p:sp>
      <p:grpSp>
        <p:nvGrpSpPr>
          <p:cNvPr id="2" name="Group 1">
            <a:extLst>
              <a:ext uri="{FF2B5EF4-FFF2-40B4-BE49-F238E27FC236}">
                <a16:creationId xmlns:a16="http://schemas.microsoft.com/office/drawing/2014/main" id="{DC1C5B6F-50E8-482A-B0B0-E5A149065134}"/>
              </a:ext>
            </a:extLst>
          </p:cNvPr>
          <p:cNvGrpSpPr/>
          <p:nvPr/>
        </p:nvGrpSpPr>
        <p:grpSpPr>
          <a:xfrm>
            <a:off x="75542" y="27572"/>
            <a:ext cx="866611" cy="1148921"/>
            <a:chOff x="12290572" y="-35741"/>
            <a:chExt cx="866611" cy="1148921"/>
          </a:xfrm>
        </p:grpSpPr>
        <p:pic>
          <p:nvPicPr>
            <p:cNvPr id="13" name="Picture 12">
              <a:extLst>
                <a:ext uri="{FF2B5EF4-FFF2-40B4-BE49-F238E27FC236}">
                  <a16:creationId xmlns:a16="http://schemas.microsoft.com/office/drawing/2014/main" id="{ED2F546A-A0F1-452E-A67D-55B2349AB9AD}"/>
                </a:ext>
              </a:extLst>
            </p:cNvPr>
            <p:cNvPicPr>
              <a:picLocks noChangeAspect="1"/>
            </p:cNvPicPr>
            <p:nvPr/>
          </p:nvPicPr>
          <p:blipFill rotWithShape="1">
            <a:blip r:embed="rId6">
              <a:extLst>
                <a:ext uri="{28A0092B-C50C-407E-A947-70E740481C1C}">
                  <a14:useLocalDpi xmlns:a14="http://schemas.microsoft.com/office/drawing/2010/main" val="0"/>
                </a:ext>
              </a:extLst>
            </a:blip>
            <a:srcRect l="85358" t="5395" r="11111" b="87894"/>
            <a:stretch/>
          </p:blipFill>
          <p:spPr>
            <a:xfrm>
              <a:off x="12290572" y="300656"/>
              <a:ext cx="604785" cy="812524"/>
            </a:xfrm>
            <a:prstGeom prst="rect">
              <a:avLst/>
            </a:prstGeom>
          </p:spPr>
        </p:pic>
        <p:sp>
          <p:nvSpPr>
            <p:cNvPr id="17" name="TextBox 16">
              <a:extLst>
                <a:ext uri="{FF2B5EF4-FFF2-40B4-BE49-F238E27FC236}">
                  <a16:creationId xmlns:a16="http://schemas.microsoft.com/office/drawing/2014/main" id="{820BF7E6-204C-46F3-9C86-7F17B2D4EB86}"/>
                </a:ext>
              </a:extLst>
            </p:cNvPr>
            <p:cNvSpPr txBox="1"/>
            <p:nvPr/>
          </p:nvSpPr>
          <p:spPr>
            <a:xfrm>
              <a:off x="12376133" y="-35741"/>
              <a:ext cx="781050" cy="646331"/>
            </a:xfrm>
            <a:prstGeom prst="rect">
              <a:avLst/>
            </a:prstGeom>
            <a:noFill/>
          </p:spPr>
          <p:txBody>
            <a:bodyPr wrap="square" rtlCol="0">
              <a:spAutoFit/>
            </a:bodyPr>
            <a:lstStyle/>
            <a:p>
              <a:r>
                <a:rPr lang="en-GB" sz="2400" dirty="0"/>
                <a:t>N</a:t>
              </a:r>
            </a:p>
            <a:p>
              <a:endParaRPr lang="en-GB" sz="1200" dirty="0"/>
            </a:p>
          </p:txBody>
        </p:sp>
      </p:grpSp>
      <p:pic>
        <p:nvPicPr>
          <p:cNvPr id="11" name="Picture 10">
            <a:extLst>
              <a:ext uri="{FF2B5EF4-FFF2-40B4-BE49-F238E27FC236}">
                <a16:creationId xmlns:a16="http://schemas.microsoft.com/office/drawing/2014/main" id="{8CBB60E2-1F6A-4D7E-90C9-6E41010D70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941676" y="27572"/>
            <a:ext cx="2393004" cy="1124431"/>
          </a:xfrm>
          <a:prstGeom prst="rect">
            <a:avLst/>
          </a:prstGeom>
        </p:spPr>
      </p:pic>
      <p:pic>
        <p:nvPicPr>
          <p:cNvPr id="10" name="Video 9">
            <a:hlinkClick r:id="" action="ppaction://media"/>
            <a:extLst>
              <a:ext uri="{FF2B5EF4-FFF2-40B4-BE49-F238E27FC236}">
                <a16:creationId xmlns:a16="http://schemas.microsoft.com/office/drawing/2014/main" id="{A3AB0EE2-4906-4B5C-A97F-A2E4A5C31DF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601200" y="7200900"/>
            <a:ext cx="3200399" cy="2400300"/>
          </a:xfrm>
          <a:prstGeom prst="rect">
            <a:avLst/>
          </a:prstGeom>
        </p:spPr>
      </p:pic>
    </p:spTree>
    <p:extLst>
      <p:ext uri="{BB962C8B-B14F-4D97-AF65-F5344CB8AC3E}">
        <p14:creationId xmlns:p14="http://schemas.microsoft.com/office/powerpoint/2010/main" val="3163029025"/>
      </p:ext>
    </p:extLst>
  </p:cSld>
  <p:clrMapOvr>
    <a:masterClrMapping/>
  </p:clrMapOvr>
  <mc:AlternateContent xmlns:mc="http://schemas.openxmlformats.org/markup-compatibility/2006" xmlns:p14="http://schemas.microsoft.com/office/powerpoint/2010/main">
    <mc:Choice Requires="p14">
      <p:transition spd="slow" p14:dur="2000" advTm="64649"/>
    </mc:Choice>
    <mc:Fallback xmlns="">
      <p:transition spd="slow" advTm="6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AAEFA7-EE87-4D94-A7D4-CA0BF6A4DD3D}"/>
              </a:ext>
            </a:extLst>
          </p:cNvPr>
          <p:cNvPicPr>
            <a:picLocks noChangeAspect="1"/>
          </p:cNvPicPr>
          <p:nvPr/>
        </p:nvPicPr>
        <p:blipFill>
          <a:blip r:embed="rId5"/>
          <a:stretch>
            <a:fillRect/>
          </a:stretch>
        </p:blipFill>
        <p:spPr>
          <a:xfrm>
            <a:off x="465829" y="1404833"/>
            <a:ext cx="11869941" cy="6791533"/>
          </a:xfrm>
          <a:prstGeom prst="rect">
            <a:avLst/>
          </a:prstGeom>
        </p:spPr>
      </p:pic>
      <p:pic>
        <p:nvPicPr>
          <p:cNvPr id="9" name="Picture 8">
            <a:extLst>
              <a:ext uri="{FF2B5EF4-FFF2-40B4-BE49-F238E27FC236}">
                <a16:creationId xmlns:a16="http://schemas.microsoft.com/office/drawing/2014/main" id="{99441DF3-3143-4763-820C-60F0577B058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941676" y="47027"/>
            <a:ext cx="2393004" cy="1124431"/>
          </a:xfrm>
          <a:prstGeom prst="rect">
            <a:avLst/>
          </a:prstGeom>
        </p:spPr>
      </p:pic>
      <p:pic>
        <p:nvPicPr>
          <p:cNvPr id="14" name="Video 13">
            <a:hlinkClick r:id="" action="ppaction://media"/>
            <a:extLst>
              <a:ext uri="{FF2B5EF4-FFF2-40B4-BE49-F238E27FC236}">
                <a16:creationId xmlns:a16="http://schemas.microsoft.com/office/drawing/2014/main" id="{62D24394-48BF-4E5D-853A-6DAFF9BAA3D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601200" y="7200900"/>
            <a:ext cx="3200399" cy="2400300"/>
          </a:xfrm>
          <a:prstGeom prst="rect">
            <a:avLst/>
          </a:prstGeom>
        </p:spPr>
      </p:pic>
      <p:sp>
        <p:nvSpPr>
          <p:cNvPr id="15" name="Rectangle 14">
            <a:extLst>
              <a:ext uri="{FF2B5EF4-FFF2-40B4-BE49-F238E27FC236}">
                <a16:creationId xmlns:a16="http://schemas.microsoft.com/office/drawing/2014/main" id="{E6D15A4F-9A4F-461E-9F46-E7814360989D}"/>
              </a:ext>
            </a:extLst>
          </p:cNvPr>
          <p:cNvSpPr/>
          <p:nvPr/>
        </p:nvSpPr>
        <p:spPr>
          <a:xfrm>
            <a:off x="344323" y="248319"/>
            <a:ext cx="5523820" cy="738664"/>
          </a:xfrm>
          <a:prstGeom prst="rect">
            <a:avLst/>
          </a:prstGeom>
        </p:spPr>
        <p:txBody>
          <a:bodyPr wrap="none">
            <a:spAutoFit/>
          </a:bodyPr>
          <a:lstStyle/>
          <a:p>
            <a:r>
              <a:rPr lang="en-GB" sz="2400" b="1" dirty="0"/>
              <a:t>3D IMAGES – CAR PARK/ ENTRANCE VIEW</a:t>
            </a:r>
          </a:p>
          <a:p>
            <a:endParaRPr lang="en-IE" b="1" dirty="0"/>
          </a:p>
        </p:txBody>
      </p:sp>
      <p:sp>
        <p:nvSpPr>
          <p:cNvPr id="16" name="TextBox 15">
            <a:extLst>
              <a:ext uri="{FF2B5EF4-FFF2-40B4-BE49-F238E27FC236}">
                <a16:creationId xmlns:a16="http://schemas.microsoft.com/office/drawing/2014/main" id="{7306A299-8CEA-4A9A-895B-30AF6ABFFD9D}"/>
              </a:ext>
            </a:extLst>
          </p:cNvPr>
          <p:cNvSpPr txBox="1"/>
          <p:nvPr/>
        </p:nvSpPr>
        <p:spPr>
          <a:xfrm>
            <a:off x="344323" y="8196366"/>
            <a:ext cx="11860547" cy="1200329"/>
          </a:xfrm>
          <a:prstGeom prst="rect">
            <a:avLst/>
          </a:prstGeom>
          <a:noFill/>
        </p:spPr>
        <p:txBody>
          <a:bodyPr wrap="square" rtlCol="0">
            <a:spAutoFit/>
          </a:bodyPr>
          <a:lstStyle/>
          <a:p>
            <a:r>
              <a:rPr lang="en-GB" sz="2400" dirty="0"/>
              <a:t>The multi-function space of the building faces the car park and entrance.</a:t>
            </a:r>
          </a:p>
          <a:p>
            <a:r>
              <a:rPr lang="en-GB" sz="2400" dirty="0"/>
              <a:t>The new stone wall of the building forms part of the parks stone wall. </a:t>
            </a:r>
          </a:p>
          <a:p>
            <a:r>
              <a:rPr lang="en-GB" sz="2400" dirty="0"/>
              <a:t>It is a solid and secure face with feature entrance openings.</a:t>
            </a:r>
          </a:p>
        </p:txBody>
      </p:sp>
    </p:spTree>
    <p:extLst>
      <p:ext uri="{BB962C8B-B14F-4D97-AF65-F5344CB8AC3E}">
        <p14:creationId xmlns:p14="http://schemas.microsoft.com/office/powerpoint/2010/main" val="4193223138"/>
      </p:ext>
    </p:extLst>
  </p:cSld>
  <p:clrMapOvr>
    <a:masterClrMapping/>
  </p:clrMapOvr>
  <mc:AlternateContent xmlns:mc="http://schemas.openxmlformats.org/markup-compatibility/2006" xmlns:p14="http://schemas.microsoft.com/office/powerpoint/2010/main">
    <mc:Choice Requires="p14">
      <p:transition spd="slow" p14:dur="2000" advTm="36702"/>
    </mc:Choice>
    <mc:Fallback xmlns="">
      <p:transition spd="slow" advTm="36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303AFA-585A-4899-BAB4-1A25B6DB5A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41676" y="47027"/>
            <a:ext cx="2393004" cy="1124431"/>
          </a:xfrm>
          <a:prstGeom prst="rect">
            <a:avLst/>
          </a:prstGeom>
        </p:spPr>
      </p:pic>
      <p:pic>
        <p:nvPicPr>
          <p:cNvPr id="12" name="Video 11">
            <a:hlinkClick r:id="" action="ppaction://media"/>
            <a:extLst>
              <a:ext uri="{FF2B5EF4-FFF2-40B4-BE49-F238E27FC236}">
                <a16:creationId xmlns:a16="http://schemas.microsoft.com/office/drawing/2014/main" id="{5F6968C4-441F-48B7-9BB0-810A7DB93A2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601200" y="7200900"/>
            <a:ext cx="3200399" cy="2400300"/>
          </a:xfrm>
          <a:prstGeom prst="rect">
            <a:avLst/>
          </a:prstGeom>
        </p:spPr>
      </p:pic>
      <p:pic>
        <p:nvPicPr>
          <p:cNvPr id="2" name="Picture 1">
            <a:extLst>
              <a:ext uri="{FF2B5EF4-FFF2-40B4-BE49-F238E27FC236}">
                <a16:creationId xmlns:a16="http://schemas.microsoft.com/office/drawing/2014/main" id="{B31B0102-7DC7-4F90-8A12-4BAB19A789E0}"/>
              </a:ext>
            </a:extLst>
          </p:cNvPr>
          <p:cNvPicPr>
            <a:picLocks noChangeAspect="1"/>
          </p:cNvPicPr>
          <p:nvPr/>
        </p:nvPicPr>
        <p:blipFill>
          <a:blip r:embed="rId7"/>
          <a:stretch>
            <a:fillRect/>
          </a:stretch>
        </p:blipFill>
        <p:spPr>
          <a:xfrm>
            <a:off x="0" y="0"/>
            <a:ext cx="8821677" cy="9553260"/>
          </a:xfrm>
          <a:prstGeom prst="rect">
            <a:avLst/>
          </a:prstGeom>
        </p:spPr>
      </p:pic>
    </p:spTree>
    <p:extLst>
      <p:ext uri="{BB962C8B-B14F-4D97-AF65-F5344CB8AC3E}">
        <p14:creationId xmlns:p14="http://schemas.microsoft.com/office/powerpoint/2010/main" val="3409148432"/>
      </p:ext>
    </p:extLst>
  </p:cSld>
  <p:clrMapOvr>
    <a:masterClrMapping/>
  </p:clrMapOvr>
  <mc:AlternateContent xmlns:mc="http://schemas.openxmlformats.org/markup-compatibility/2006" xmlns:p14="http://schemas.microsoft.com/office/powerpoint/2010/main">
    <mc:Choice Requires="p14">
      <p:transition spd="slow" p14:dur="2000" advTm="10756"/>
    </mc:Choice>
    <mc:Fallback xmlns="">
      <p:transition spd="slow" advTm="10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F67ED8-52E7-40BC-866D-C75F6D4083CD}"/>
              </a:ext>
            </a:extLst>
          </p:cNvPr>
          <p:cNvSpPr/>
          <p:nvPr/>
        </p:nvSpPr>
        <p:spPr>
          <a:xfrm>
            <a:off x="344323" y="248319"/>
            <a:ext cx="3350148" cy="738664"/>
          </a:xfrm>
          <a:prstGeom prst="rect">
            <a:avLst/>
          </a:prstGeom>
        </p:spPr>
        <p:txBody>
          <a:bodyPr wrap="none">
            <a:spAutoFit/>
          </a:bodyPr>
          <a:lstStyle/>
          <a:p>
            <a:r>
              <a:rPr lang="en-GB" sz="2400" b="1" dirty="0"/>
              <a:t>3D IMAGES – PARK VIEW</a:t>
            </a:r>
          </a:p>
          <a:p>
            <a:endParaRPr lang="en-IE" b="1" dirty="0"/>
          </a:p>
        </p:txBody>
      </p:sp>
      <p:sp>
        <p:nvSpPr>
          <p:cNvPr id="8" name="TextBox 7">
            <a:extLst>
              <a:ext uri="{FF2B5EF4-FFF2-40B4-BE49-F238E27FC236}">
                <a16:creationId xmlns:a16="http://schemas.microsoft.com/office/drawing/2014/main" id="{F294D1B4-07C5-4CC4-94E7-89DBB3AA2566}"/>
              </a:ext>
            </a:extLst>
          </p:cNvPr>
          <p:cNvSpPr txBox="1"/>
          <p:nvPr/>
        </p:nvSpPr>
        <p:spPr>
          <a:xfrm>
            <a:off x="130067" y="8593611"/>
            <a:ext cx="12204613" cy="646331"/>
          </a:xfrm>
          <a:prstGeom prst="rect">
            <a:avLst/>
          </a:prstGeom>
          <a:noFill/>
        </p:spPr>
        <p:txBody>
          <a:bodyPr wrap="square" rtlCol="0">
            <a:spAutoFit/>
          </a:bodyPr>
          <a:lstStyle/>
          <a:p>
            <a:r>
              <a:rPr lang="en-GB" dirty="0"/>
              <a:t>The Café element opens onto a substantial terrace and the park </a:t>
            </a:r>
          </a:p>
          <a:p>
            <a:r>
              <a:rPr lang="en-GB" dirty="0"/>
              <a:t>with the feature roof canopy allowing sheltered outdoor seating and activities. </a:t>
            </a:r>
            <a:endParaRPr lang="en-GB" i="1" dirty="0"/>
          </a:p>
        </p:txBody>
      </p:sp>
      <p:pic>
        <p:nvPicPr>
          <p:cNvPr id="5" name="Picture 4">
            <a:extLst>
              <a:ext uri="{FF2B5EF4-FFF2-40B4-BE49-F238E27FC236}">
                <a16:creationId xmlns:a16="http://schemas.microsoft.com/office/drawing/2014/main" id="{45EA6E5E-0ACA-4318-9C45-BDA7F58BFB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41676" y="27572"/>
            <a:ext cx="2393004" cy="1124431"/>
          </a:xfrm>
          <a:prstGeom prst="rect">
            <a:avLst/>
          </a:prstGeom>
        </p:spPr>
      </p:pic>
      <p:pic>
        <p:nvPicPr>
          <p:cNvPr id="6" name="Picture 5">
            <a:extLst>
              <a:ext uri="{FF2B5EF4-FFF2-40B4-BE49-F238E27FC236}">
                <a16:creationId xmlns:a16="http://schemas.microsoft.com/office/drawing/2014/main" id="{55D76E32-780A-430F-AD99-D669664973CD}"/>
              </a:ext>
            </a:extLst>
          </p:cNvPr>
          <p:cNvPicPr>
            <a:picLocks noChangeAspect="1"/>
          </p:cNvPicPr>
          <p:nvPr/>
        </p:nvPicPr>
        <p:blipFill>
          <a:blip r:embed="rId6"/>
          <a:stretch>
            <a:fillRect/>
          </a:stretch>
        </p:blipFill>
        <p:spPr>
          <a:xfrm>
            <a:off x="0" y="1172616"/>
            <a:ext cx="12801600" cy="7255968"/>
          </a:xfrm>
          <a:prstGeom prst="rect">
            <a:avLst/>
          </a:prstGeom>
        </p:spPr>
      </p:pic>
      <p:pic>
        <p:nvPicPr>
          <p:cNvPr id="11" name="Video 10">
            <a:hlinkClick r:id="" action="ppaction://media"/>
            <a:extLst>
              <a:ext uri="{FF2B5EF4-FFF2-40B4-BE49-F238E27FC236}">
                <a16:creationId xmlns:a16="http://schemas.microsoft.com/office/drawing/2014/main" id="{E81EE260-6D49-4F89-91B5-063FA433974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601200" y="7200900"/>
            <a:ext cx="3200399" cy="2400300"/>
          </a:xfrm>
          <a:prstGeom prst="rect">
            <a:avLst/>
          </a:prstGeom>
        </p:spPr>
      </p:pic>
    </p:spTree>
    <p:extLst>
      <p:ext uri="{BB962C8B-B14F-4D97-AF65-F5344CB8AC3E}">
        <p14:creationId xmlns:p14="http://schemas.microsoft.com/office/powerpoint/2010/main" val="2858996524"/>
      </p:ext>
    </p:extLst>
  </p:cSld>
  <p:clrMapOvr>
    <a:masterClrMapping/>
  </p:clrMapOvr>
  <mc:AlternateContent xmlns:mc="http://schemas.openxmlformats.org/markup-compatibility/2006" xmlns:p14="http://schemas.microsoft.com/office/powerpoint/2010/main">
    <mc:Choice Requires="p14">
      <p:transition spd="slow" p14:dur="2000" advTm="9453"/>
    </mc:Choice>
    <mc:Fallback xmlns="">
      <p:transition spd="slow" advTm="9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419FA9-8018-4CBC-8E93-CCC0A198C223}"/>
              </a:ext>
            </a:extLst>
          </p:cNvPr>
          <p:cNvPicPr>
            <a:picLocks noChangeAspect="1"/>
          </p:cNvPicPr>
          <p:nvPr/>
        </p:nvPicPr>
        <p:blipFill>
          <a:blip r:embed="rId5"/>
          <a:stretch>
            <a:fillRect/>
          </a:stretch>
        </p:blipFill>
        <p:spPr>
          <a:xfrm>
            <a:off x="295954" y="-363661"/>
            <a:ext cx="9457646" cy="10355858"/>
          </a:xfrm>
          <a:prstGeom prst="rect">
            <a:avLst/>
          </a:prstGeom>
        </p:spPr>
      </p:pic>
      <p:sp>
        <p:nvSpPr>
          <p:cNvPr id="6" name="Rectangle 5">
            <a:extLst>
              <a:ext uri="{FF2B5EF4-FFF2-40B4-BE49-F238E27FC236}">
                <a16:creationId xmlns:a16="http://schemas.microsoft.com/office/drawing/2014/main" id="{7308D404-5A70-4F85-B48B-4BD84C2C1E3D}"/>
              </a:ext>
            </a:extLst>
          </p:cNvPr>
          <p:cNvSpPr/>
          <p:nvPr/>
        </p:nvSpPr>
        <p:spPr>
          <a:xfrm>
            <a:off x="9958295" y="1937664"/>
            <a:ext cx="2581080" cy="1200329"/>
          </a:xfrm>
          <a:prstGeom prst="rect">
            <a:avLst/>
          </a:prstGeom>
        </p:spPr>
        <p:txBody>
          <a:bodyPr wrap="square">
            <a:spAutoFit/>
          </a:bodyPr>
          <a:lstStyle/>
          <a:p>
            <a:pPr algn="r"/>
            <a:r>
              <a:rPr lang="en-GB" sz="2400" b="1" dirty="0"/>
              <a:t>PROPOSED SITE PLAN &amp; LANDSCAPE</a:t>
            </a:r>
            <a:endParaRPr lang="en-IE" sz="2400" b="1" dirty="0"/>
          </a:p>
        </p:txBody>
      </p:sp>
      <p:sp>
        <p:nvSpPr>
          <p:cNvPr id="8" name="TextBox 7">
            <a:extLst>
              <a:ext uri="{FF2B5EF4-FFF2-40B4-BE49-F238E27FC236}">
                <a16:creationId xmlns:a16="http://schemas.microsoft.com/office/drawing/2014/main" id="{0EF2481A-09AC-4E12-80DD-BBC14632AB49}"/>
              </a:ext>
            </a:extLst>
          </p:cNvPr>
          <p:cNvSpPr txBox="1"/>
          <p:nvPr/>
        </p:nvSpPr>
        <p:spPr>
          <a:xfrm>
            <a:off x="9958295" y="3477362"/>
            <a:ext cx="2581080" cy="1200329"/>
          </a:xfrm>
          <a:prstGeom prst="rect">
            <a:avLst/>
          </a:prstGeom>
          <a:noFill/>
        </p:spPr>
        <p:txBody>
          <a:bodyPr wrap="square" rtlCol="0">
            <a:spAutoFit/>
          </a:bodyPr>
          <a:lstStyle/>
          <a:p>
            <a:pPr algn="r"/>
            <a:r>
              <a:rPr lang="en-GB" dirty="0"/>
              <a:t>The centre opens onto a substantial south facing sheltered  terrace which overlooks the lake.</a:t>
            </a:r>
          </a:p>
        </p:txBody>
      </p:sp>
      <p:grpSp>
        <p:nvGrpSpPr>
          <p:cNvPr id="2" name="Group 1">
            <a:extLst>
              <a:ext uri="{FF2B5EF4-FFF2-40B4-BE49-F238E27FC236}">
                <a16:creationId xmlns:a16="http://schemas.microsoft.com/office/drawing/2014/main" id="{DC1C5B6F-50E8-482A-B0B0-E5A149065134}"/>
              </a:ext>
            </a:extLst>
          </p:cNvPr>
          <p:cNvGrpSpPr/>
          <p:nvPr/>
        </p:nvGrpSpPr>
        <p:grpSpPr>
          <a:xfrm>
            <a:off x="500649" y="1601267"/>
            <a:ext cx="866611" cy="1148921"/>
            <a:chOff x="11765279" y="63653"/>
            <a:chExt cx="866611" cy="1148921"/>
          </a:xfrm>
        </p:grpSpPr>
        <p:pic>
          <p:nvPicPr>
            <p:cNvPr id="13" name="Picture 12">
              <a:extLst>
                <a:ext uri="{FF2B5EF4-FFF2-40B4-BE49-F238E27FC236}">
                  <a16:creationId xmlns:a16="http://schemas.microsoft.com/office/drawing/2014/main" id="{ED2F546A-A0F1-452E-A67D-55B2349AB9AD}"/>
                </a:ext>
              </a:extLst>
            </p:cNvPr>
            <p:cNvPicPr>
              <a:picLocks noChangeAspect="1"/>
            </p:cNvPicPr>
            <p:nvPr/>
          </p:nvPicPr>
          <p:blipFill rotWithShape="1">
            <a:blip r:embed="rId6">
              <a:extLst>
                <a:ext uri="{28A0092B-C50C-407E-A947-70E740481C1C}">
                  <a14:useLocalDpi xmlns:a14="http://schemas.microsoft.com/office/drawing/2010/main" val="0"/>
                </a:ext>
              </a:extLst>
            </a:blip>
            <a:srcRect l="85358" t="5395" r="11111" b="87894"/>
            <a:stretch/>
          </p:blipFill>
          <p:spPr>
            <a:xfrm>
              <a:off x="11765279" y="400050"/>
              <a:ext cx="604785" cy="812524"/>
            </a:xfrm>
            <a:prstGeom prst="rect">
              <a:avLst/>
            </a:prstGeom>
          </p:spPr>
        </p:pic>
        <p:sp>
          <p:nvSpPr>
            <p:cNvPr id="17" name="TextBox 16">
              <a:extLst>
                <a:ext uri="{FF2B5EF4-FFF2-40B4-BE49-F238E27FC236}">
                  <a16:creationId xmlns:a16="http://schemas.microsoft.com/office/drawing/2014/main" id="{820BF7E6-204C-46F3-9C86-7F17B2D4EB86}"/>
                </a:ext>
              </a:extLst>
            </p:cNvPr>
            <p:cNvSpPr txBox="1"/>
            <p:nvPr/>
          </p:nvSpPr>
          <p:spPr>
            <a:xfrm>
              <a:off x="11850840" y="63653"/>
              <a:ext cx="781050" cy="646331"/>
            </a:xfrm>
            <a:prstGeom prst="rect">
              <a:avLst/>
            </a:prstGeom>
            <a:noFill/>
          </p:spPr>
          <p:txBody>
            <a:bodyPr wrap="square" rtlCol="0">
              <a:spAutoFit/>
            </a:bodyPr>
            <a:lstStyle/>
            <a:p>
              <a:r>
                <a:rPr lang="en-GB" sz="2400" dirty="0"/>
                <a:t>N</a:t>
              </a:r>
            </a:p>
            <a:p>
              <a:endParaRPr lang="en-GB" sz="1200" dirty="0"/>
            </a:p>
          </p:txBody>
        </p:sp>
      </p:grpSp>
      <p:pic>
        <p:nvPicPr>
          <p:cNvPr id="11" name="Picture 10">
            <a:extLst>
              <a:ext uri="{FF2B5EF4-FFF2-40B4-BE49-F238E27FC236}">
                <a16:creationId xmlns:a16="http://schemas.microsoft.com/office/drawing/2014/main" id="{8CBB60E2-1F6A-4D7E-90C9-6E41010D70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941676" y="27572"/>
            <a:ext cx="2393004" cy="1124431"/>
          </a:xfrm>
          <a:prstGeom prst="rect">
            <a:avLst/>
          </a:prstGeom>
        </p:spPr>
      </p:pic>
      <p:pic>
        <p:nvPicPr>
          <p:cNvPr id="12" name="Video 11">
            <a:hlinkClick r:id="" action="ppaction://media"/>
            <a:extLst>
              <a:ext uri="{FF2B5EF4-FFF2-40B4-BE49-F238E27FC236}">
                <a16:creationId xmlns:a16="http://schemas.microsoft.com/office/drawing/2014/main" id="{4F0BDD22-0944-48AB-B691-72DE36C0522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601200" y="7200900"/>
            <a:ext cx="3200399" cy="2400300"/>
          </a:xfrm>
          <a:prstGeom prst="rect">
            <a:avLst/>
          </a:prstGeom>
        </p:spPr>
      </p:pic>
    </p:spTree>
    <p:extLst>
      <p:ext uri="{BB962C8B-B14F-4D97-AF65-F5344CB8AC3E}">
        <p14:creationId xmlns:p14="http://schemas.microsoft.com/office/powerpoint/2010/main" val="4000726877"/>
      </p:ext>
    </p:extLst>
  </p:cSld>
  <p:clrMapOvr>
    <a:masterClrMapping/>
  </p:clrMapOvr>
  <mc:AlternateContent xmlns:mc="http://schemas.openxmlformats.org/markup-compatibility/2006" xmlns:p14="http://schemas.microsoft.com/office/powerpoint/2010/main">
    <mc:Choice Requires="p14">
      <p:transition spd="slow" p14:dur="2000" advTm="21567"/>
    </mc:Choice>
    <mc:Fallback xmlns="">
      <p:transition spd="slow" advTm="21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around each other&#10;&#10;Description automatically generated">
            <a:extLst>
              <a:ext uri="{FF2B5EF4-FFF2-40B4-BE49-F238E27FC236}">
                <a16:creationId xmlns:a16="http://schemas.microsoft.com/office/drawing/2014/main" id="{A681C55E-86F5-4EBF-A05F-73FB7E35E8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475" y="5213760"/>
            <a:ext cx="5470154" cy="3611026"/>
          </a:xfrm>
          <a:prstGeom prst="rect">
            <a:avLst/>
          </a:prstGeom>
        </p:spPr>
      </p:pic>
      <p:sp>
        <p:nvSpPr>
          <p:cNvPr id="23" name="TextBox 22">
            <a:extLst>
              <a:ext uri="{FF2B5EF4-FFF2-40B4-BE49-F238E27FC236}">
                <a16:creationId xmlns:a16="http://schemas.microsoft.com/office/drawing/2014/main" id="{F8F230D2-2D9B-4D9D-8EBF-A1313CE7D407}"/>
              </a:ext>
            </a:extLst>
          </p:cNvPr>
          <p:cNvSpPr txBox="1"/>
          <p:nvPr/>
        </p:nvSpPr>
        <p:spPr>
          <a:xfrm>
            <a:off x="671523" y="520383"/>
            <a:ext cx="8864702" cy="461665"/>
          </a:xfrm>
          <a:prstGeom prst="rect">
            <a:avLst/>
          </a:prstGeom>
          <a:solidFill>
            <a:schemeClr val="bg1"/>
          </a:solidFill>
        </p:spPr>
        <p:txBody>
          <a:bodyPr wrap="square" rtlCol="0">
            <a:spAutoFit/>
          </a:bodyPr>
          <a:lstStyle/>
          <a:p>
            <a:r>
              <a:rPr lang="en-GB" sz="2400" b="1" dirty="0"/>
              <a:t>USE REFERENCES- FLEXIBLE MULTI-USE ACTIVITIES</a:t>
            </a:r>
            <a:endParaRPr lang="en-IE" sz="2400" b="1" dirty="0"/>
          </a:p>
        </p:txBody>
      </p:sp>
      <p:sp>
        <p:nvSpPr>
          <p:cNvPr id="3" name="TextBox 2">
            <a:extLst>
              <a:ext uri="{FF2B5EF4-FFF2-40B4-BE49-F238E27FC236}">
                <a16:creationId xmlns:a16="http://schemas.microsoft.com/office/drawing/2014/main" id="{F0EBBBEF-35A9-460A-8AB7-CB8B7FAE2D9D}"/>
              </a:ext>
            </a:extLst>
          </p:cNvPr>
          <p:cNvSpPr txBox="1"/>
          <p:nvPr/>
        </p:nvSpPr>
        <p:spPr>
          <a:xfrm>
            <a:off x="686106" y="4791852"/>
            <a:ext cx="5377273" cy="369332"/>
          </a:xfrm>
          <a:prstGeom prst="rect">
            <a:avLst/>
          </a:prstGeom>
          <a:noFill/>
        </p:spPr>
        <p:txBody>
          <a:bodyPr wrap="square" rtlCol="0">
            <a:spAutoFit/>
          </a:bodyPr>
          <a:lstStyle/>
          <a:p>
            <a:r>
              <a:rPr lang="en-GB" dirty="0"/>
              <a:t>Café/ Tearooms</a:t>
            </a:r>
            <a:endParaRPr lang="en-IE" dirty="0"/>
          </a:p>
        </p:txBody>
      </p:sp>
      <p:sp>
        <p:nvSpPr>
          <p:cNvPr id="4" name="TextBox 3">
            <a:extLst>
              <a:ext uri="{FF2B5EF4-FFF2-40B4-BE49-F238E27FC236}">
                <a16:creationId xmlns:a16="http://schemas.microsoft.com/office/drawing/2014/main" id="{2176BA4D-903B-43AF-B319-959990B45EC2}"/>
              </a:ext>
            </a:extLst>
          </p:cNvPr>
          <p:cNvSpPr txBox="1"/>
          <p:nvPr/>
        </p:nvSpPr>
        <p:spPr>
          <a:xfrm>
            <a:off x="691475" y="8858259"/>
            <a:ext cx="5077223" cy="369332"/>
          </a:xfrm>
          <a:prstGeom prst="rect">
            <a:avLst/>
          </a:prstGeom>
          <a:noFill/>
        </p:spPr>
        <p:txBody>
          <a:bodyPr wrap="square" rtlCol="0">
            <a:spAutoFit/>
          </a:bodyPr>
          <a:lstStyle/>
          <a:p>
            <a:r>
              <a:rPr lang="en-GB" dirty="0"/>
              <a:t>Music Events</a:t>
            </a:r>
            <a:endParaRPr lang="en-IE" dirty="0"/>
          </a:p>
        </p:txBody>
      </p:sp>
      <p:sp>
        <p:nvSpPr>
          <p:cNvPr id="6" name="TextBox 5">
            <a:extLst>
              <a:ext uri="{FF2B5EF4-FFF2-40B4-BE49-F238E27FC236}">
                <a16:creationId xmlns:a16="http://schemas.microsoft.com/office/drawing/2014/main" id="{8B72E969-34D7-4EDA-A864-8125886E1DC1}"/>
              </a:ext>
            </a:extLst>
          </p:cNvPr>
          <p:cNvSpPr txBox="1"/>
          <p:nvPr/>
        </p:nvSpPr>
        <p:spPr>
          <a:xfrm>
            <a:off x="6997453" y="8858259"/>
            <a:ext cx="5377273" cy="369332"/>
          </a:xfrm>
          <a:prstGeom prst="rect">
            <a:avLst/>
          </a:prstGeom>
          <a:noFill/>
        </p:spPr>
        <p:txBody>
          <a:bodyPr wrap="square" rtlCol="0">
            <a:spAutoFit/>
          </a:bodyPr>
          <a:lstStyle/>
          <a:p>
            <a:r>
              <a:rPr lang="en-GB" dirty="0"/>
              <a:t>Board Games</a:t>
            </a:r>
            <a:endParaRPr lang="en-IE" dirty="0"/>
          </a:p>
        </p:txBody>
      </p:sp>
      <p:sp>
        <p:nvSpPr>
          <p:cNvPr id="7" name="TextBox 6">
            <a:extLst>
              <a:ext uri="{FF2B5EF4-FFF2-40B4-BE49-F238E27FC236}">
                <a16:creationId xmlns:a16="http://schemas.microsoft.com/office/drawing/2014/main" id="{DA414FED-627D-4CFA-B855-C156E9414269}"/>
              </a:ext>
            </a:extLst>
          </p:cNvPr>
          <p:cNvSpPr txBox="1"/>
          <p:nvPr/>
        </p:nvSpPr>
        <p:spPr>
          <a:xfrm>
            <a:off x="6997453" y="4768026"/>
            <a:ext cx="3876377" cy="369332"/>
          </a:xfrm>
          <a:prstGeom prst="rect">
            <a:avLst/>
          </a:prstGeom>
          <a:noFill/>
        </p:spPr>
        <p:txBody>
          <a:bodyPr wrap="square" rtlCol="0">
            <a:spAutoFit/>
          </a:bodyPr>
          <a:lstStyle/>
          <a:p>
            <a:r>
              <a:rPr lang="en-GB" dirty="0"/>
              <a:t>Yoga Studio</a:t>
            </a:r>
            <a:endParaRPr lang="en-IE" dirty="0"/>
          </a:p>
        </p:txBody>
      </p:sp>
      <p:pic>
        <p:nvPicPr>
          <p:cNvPr id="13" name="Picture 12" descr="A group of people sitting and standing in front of a crowd&#10;&#10;Description automatically generated">
            <a:extLst>
              <a:ext uri="{FF2B5EF4-FFF2-40B4-BE49-F238E27FC236}">
                <a16:creationId xmlns:a16="http://schemas.microsoft.com/office/drawing/2014/main" id="{8BB43BDF-38E5-4D14-8C05-45DF2206B8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523" y="1169016"/>
            <a:ext cx="5499339" cy="3670809"/>
          </a:xfrm>
          <a:prstGeom prst="rect">
            <a:avLst/>
          </a:prstGeom>
        </p:spPr>
      </p:pic>
      <p:pic>
        <p:nvPicPr>
          <p:cNvPr id="14" name="Picture 13" descr="A large empty room with a wooden floor&#10;&#10;Description automatically generated">
            <a:extLst>
              <a:ext uri="{FF2B5EF4-FFF2-40B4-BE49-F238E27FC236}">
                <a16:creationId xmlns:a16="http://schemas.microsoft.com/office/drawing/2014/main" id="{82FC5E15-814F-4779-80AC-A9DC063A7A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98860" y="1169016"/>
            <a:ext cx="5469851" cy="3648348"/>
          </a:xfrm>
          <a:prstGeom prst="rect">
            <a:avLst/>
          </a:prstGeom>
        </p:spPr>
      </p:pic>
      <p:pic>
        <p:nvPicPr>
          <p:cNvPr id="12" name="Picture 11">
            <a:extLst>
              <a:ext uri="{FF2B5EF4-FFF2-40B4-BE49-F238E27FC236}">
                <a16:creationId xmlns:a16="http://schemas.microsoft.com/office/drawing/2014/main" id="{F345F7B1-5E81-4421-9086-8E0D9016DCD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941676" y="27572"/>
            <a:ext cx="2393004" cy="1124431"/>
          </a:xfrm>
          <a:prstGeom prst="rect">
            <a:avLst/>
          </a:prstGeom>
        </p:spPr>
      </p:pic>
      <p:pic>
        <p:nvPicPr>
          <p:cNvPr id="16" name="Picture 15" descr="A group of people sitting at a table with a cake&#10;&#10;Description automatically generated">
            <a:extLst>
              <a:ext uri="{FF2B5EF4-FFF2-40B4-BE49-F238E27FC236}">
                <a16:creationId xmlns:a16="http://schemas.microsoft.com/office/drawing/2014/main" id="{40ECA515-BF4D-4852-859C-09E22280B8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7453" y="5213760"/>
            <a:ext cx="5471258" cy="3611027"/>
          </a:xfrm>
          <a:prstGeom prst="rect">
            <a:avLst/>
          </a:prstGeom>
        </p:spPr>
      </p:pic>
      <p:pic>
        <p:nvPicPr>
          <p:cNvPr id="17" name="Video 16">
            <a:hlinkClick r:id="" action="ppaction://media"/>
            <a:extLst>
              <a:ext uri="{FF2B5EF4-FFF2-40B4-BE49-F238E27FC236}">
                <a16:creationId xmlns:a16="http://schemas.microsoft.com/office/drawing/2014/main" id="{F159443C-BB8A-4533-AD83-73AAAC98395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a:off x="9601200" y="7200900"/>
            <a:ext cx="3200399" cy="2400300"/>
          </a:xfrm>
          <a:prstGeom prst="rect">
            <a:avLst/>
          </a:prstGeom>
        </p:spPr>
      </p:pic>
    </p:spTree>
    <p:extLst>
      <p:ext uri="{BB962C8B-B14F-4D97-AF65-F5344CB8AC3E}">
        <p14:creationId xmlns:p14="http://schemas.microsoft.com/office/powerpoint/2010/main" val="3415810144"/>
      </p:ext>
    </p:extLst>
  </p:cSld>
  <p:clrMapOvr>
    <a:masterClrMapping/>
  </p:clrMapOvr>
  <mc:AlternateContent xmlns:mc="http://schemas.openxmlformats.org/markup-compatibility/2006" xmlns:p14="http://schemas.microsoft.com/office/powerpoint/2010/main">
    <mc:Choice Requires="p14">
      <p:transition spd="slow" p14:dur="2000" advTm="25864"/>
    </mc:Choice>
    <mc:Fallback xmlns="">
      <p:transition spd="slow" advTm="2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EA6E5E-0ACA-4318-9C45-BDA7F58BFB5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41676" y="27572"/>
            <a:ext cx="2393004" cy="1124431"/>
          </a:xfrm>
          <a:prstGeom prst="rect">
            <a:avLst/>
          </a:prstGeom>
        </p:spPr>
      </p:pic>
      <p:sp>
        <p:nvSpPr>
          <p:cNvPr id="2" name="Title 1">
            <a:extLst>
              <a:ext uri="{FF2B5EF4-FFF2-40B4-BE49-F238E27FC236}">
                <a16:creationId xmlns:a16="http://schemas.microsoft.com/office/drawing/2014/main" id="{4ADF4243-1BE2-4F8E-89B3-43BDF967F28B}"/>
              </a:ext>
            </a:extLst>
          </p:cNvPr>
          <p:cNvSpPr>
            <a:spLocks noGrp="1"/>
          </p:cNvSpPr>
          <p:nvPr>
            <p:ph type="ctrTitle"/>
          </p:nvPr>
        </p:nvSpPr>
        <p:spPr>
          <a:xfrm>
            <a:off x="320039" y="281855"/>
            <a:ext cx="10881360" cy="1124431"/>
          </a:xfrm>
        </p:spPr>
        <p:txBody>
          <a:bodyPr anchor="t">
            <a:normAutofit/>
          </a:bodyPr>
          <a:lstStyle/>
          <a:p>
            <a:pPr algn="l"/>
            <a:r>
              <a:rPr lang="en-IE" sz="2800" dirty="0"/>
              <a:t>Submissions and Recommendation</a:t>
            </a:r>
          </a:p>
        </p:txBody>
      </p:sp>
      <p:sp>
        <p:nvSpPr>
          <p:cNvPr id="4" name="Subtitle 3">
            <a:extLst>
              <a:ext uri="{FF2B5EF4-FFF2-40B4-BE49-F238E27FC236}">
                <a16:creationId xmlns:a16="http://schemas.microsoft.com/office/drawing/2014/main" id="{650E8899-7717-4505-A9FC-221875266860}"/>
              </a:ext>
            </a:extLst>
          </p:cNvPr>
          <p:cNvSpPr>
            <a:spLocks noGrp="1"/>
          </p:cNvSpPr>
          <p:nvPr>
            <p:ph type="subTitle" idx="1"/>
          </p:nvPr>
        </p:nvSpPr>
        <p:spPr>
          <a:xfrm>
            <a:off x="320039" y="1152003"/>
            <a:ext cx="12161522" cy="5218801"/>
          </a:xfrm>
        </p:spPr>
        <p:txBody>
          <a:bodyPr>
            <a:normAutofit fontScale="25000" lnSpcReduction="20000"/>
          </a:bodyPr>
          <a:lstStyle/>
          <a:p>
            <a:pPr algn="just"/>
            <a:r>
              <a:rPr lang="en-GB" sz="9600" dirty="0"/>
              <a:t>5 submissions were received by the closing date and these are summarised and recommendations are made in the Chief Executive’s Report.</a:t>
            </a:r>
          </a:p>
          <a:p>
            <a:pPr algn="just"/>
            <a:r>
              <a:rPr lang="en-GB" sz="9600" dirty="0"/>
              <a:t>Following consideration of the submissions received the Chief Executive is of the view that the issues raised can be satisfactorily addressed during the detailed design stage and the operational and management stage as summarised below:</a:t>
            </a:r>
          </a:p>
          <a:p>
            <a:pPr algn="just"/>
            <a:r>
              <a:rPr lang="en-GB" sz="9600" dirty="0"/>
              <a:t>1. Cycle Parking and Cycling </a:t>
            </a:r>
          </a:p>
          <a:p>
            <a:pPr algn="just"/>
            <a:r>
              <a:rPr lang="en-GB" sz="9600" dirty="0"/>
              <a:t>Cycle parking has been increased as part of this scheme. The cycle parking has been located at an optimal location by the entrance of the Intergenerational building and the park. Cycle parking will be designed to the required standards with adequate spacing and allowance for cargo bikes etc. </a:t>
            </a:r>
          </a:p>
          <a:p>
            <a:pPr algn="just"/>
            <a:r>
              <a:rPr lang="en-GB" sz="9600" dirty="0"/>
              <a:t>2. Accessibility and WCs</a:t>
            </a:r>
          </a:p>
          <a:p>
            <a:pPr algn="just"/>
            <a:r>
              <a:rPr lang="en-GB" sz="9600" dirty="0"/>
              <a:t>The toilet facilities will serve the Intergenerational Centre but will also serve the park. To serve the Centre in the evenings, in particular when the park is closed, the WCs and accessible WC need to be accessed from the building. The WCs are located close to the café entrance for park use with one outward facing WC. To facilitate universal access and enable access directly from the park, a door from the terrace to the Accessible WC will be added </a:t>
            </a:r>
          </a:p>
          <a:p>
            <a:pPr algn="just"/>
            <a:r>
              <a:rPr lang="en-GB" sz="9600" dirty="0"/>
              <a:t>3. Community Space</a:t>
            </a:r>
          </a:p>
          <a:p>
            <a:pPr algn="just"/>
            <a:r>
              <a:rPr lang="en-GB" sz="9600" dirty="0"/>
              <a:t>An assessment was undertaken and it was established that there are a number of larger function rooms in the surrounding area that cater for the demand for larger gatherings.</a:t>
            </a:r>
          </a:p>
          <a:p>
            <a:pPr algn="just"/>
            <a:endParaRPr lang="en-GB" sz="8000" dirty="0"/>
          </a:p>
          <a:p>
            <a:endParaRPr lang="en-IE" dirty="0"/>
          </a:p>
        </p:txBody>
      </p:sp>
      <p:sp>
        <p:nvSpPr>
          <p:cNvPr id="3" name="TextBox 2">
            <a:extLst>
              <a:ext uri="{FF2B5EF4-FFF2-40B4-BE49-F238E27FC236}">
                <a16:creationId xmlns:a16="http://schemas.microsoft.com/office/drawing/2014/main" id="{0B149E02-3BD1-4565-9207-86D7EBE6BA08}"/>
              </a:ext>
            </a:extLst>
          </p:cNvPr>
          <p:cNvSpPr txBox="1"/>
          <p:nvPr/>
        </p:nvSpPr>
        <p:spPr>
          <a:xfrm>
            <a:off x="320039" y="7200900"/>
            <a:ext cx="8918620" cy="2585323"/>
          </a:xfrm>
          <a:prstGeom prst="rect">
            <a:avLst/>
          </a:prstGeom>
          <a:noFill/>
        </p:spPr>
        <p:txBody>
          <a:bodyPr wrap="square" rtlCol="0">
            <a:spAutoFit/>
          </a:bodyPr>
          <a:lstStyle/>
          <a:p>
            <a:pPr algn="just"/>
            <a:r>
              <a:rPr lang="en-GB" sz="2400" dirty="0"/>
              <a:t>So this facility is designed for use of small to medium sized groups that require a flexible space for community-type use.</a:t>
            </a:r>
          </a:p>
          <a:p>
            <a:pPr algn="just"/>
            <a:endParaRPr lang="en-GB" sz="2400" dirty="0"/>
          </a:p>
          <a:p>
            <a:pPr algn="just"/>
            <a:r>
              <a:rPr lang="en-GB" sz="2400" dirty="0"/>
              <a:t>It is recommended that, as the proposal is in conformity with proper planning and sustainable development the Council proceed with the Part 8 proposal.</a:t>
            </a:r>
          </a:p>
          <a:p>
            <a:endParaRPr lang="en-IE" dirty="0"/>
          </a:p>
        </p:txBody>
      </p:sp>
      <p:pic>
        <p:nvPicPr>
          <p:cNvPr id="6" name="Video 5">
            <a:hlinkClick r:id="" action="ppaction://media"/>
            <a:extLst>
              <a:ext uri="{FF2B5EF4-FFF2-40B4-BE49-F238E27FC236}">
                <a16:creationId xmlns:a16="http://schemas.microsoft.com/office/drawing/2014/main" id="{78F8EF7D-E7AA-4D96-B36A-7822EB636F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601200" y="7200900"/>
            <a:ext cx="3200399" cy="2400300"/>
          </a:xfrm>
          <a:prstGeom prst="rect">
            <a:avLst/>
          </a:prstGeom>
        </p:spPr>
      </p:pic>
    </p:spTree>
    <p:extLst>
      <p:ext uri="{BB962C8B-B14F-4D97-AF65-F5344CB8AC3E}">
        <p14:creationId xmlns:p14="http://schemas.microsoft.com/office/powerpoint/2010/main" val="4208033735"/>
      </p:ext>
    </p:extLst>
  </p:cSld>
  <p:clrMapOvr>
    <a:masterClrMapping/>
  </p:clrMapOvr>
  <mc:AlternateContent xmlns:mc="http://schemas.openxmlformats.org/markup-compatibility/2006" xmlns:p14="http://schemas.microsoft.com/office/powerpoint/2010/main">
    <mc:Choice Requires="p14">
      <p:transition spd="slow" p14:dur="2000" advTm="131678"/>
    </mc:Choice>
    <mc:Fallback xmlns="">
      <p:transition spd="slow" advTm="131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294D1B4-07C5-4CC4-94E7-89DBB3AA2566}"/>
              </a:ext>
            </a:extLst>
          </p:cNvPr>
          <p:cNvSpPr txBox="1"/>
          <p:nvPr/>
        </p:nvSpPr>
        <p:spPr>
          <a:xfrm>
            <a:off x="460800" y="7981236"/>
            <a:ext cx="11737685" cy="830997"/>
          </a:xfrm>
          <a:prstGeom prst="rect">
            <a:avLst/>
          </a:prstGeom>
          <a:noFill/>
        </p:spPr>
        <p:txBody>
          <a:bodyPr wrap="square" rtlCol="0">
            <a:spAutoFit/>
          </a:bodyPr>
          <a:lstStyle/>
          <a:p>
            <a:endParaRPr lang="en-GB" sz="2400" dirty="0"/>
          </a:p>
          <a:p>
            <a:r>
              <a:rPr lang="en-GB" sz="2400" dirty="0"/>
              <a:t>THANK YOU</a:t>
            </a:r>
          </a:p>
        </p:txBody>
      </p:sp>
      <p:pic>
        <p:nvPicPr>
          <p:cNvPr id="5" name="Picture 4">
            <a:extLst>
              <a:ext uri="{FF2B5EF4-FFF2-40B4-BE49-F238E27FC236}">
                <a16:creationId xmlns:a16="http://schemas.microsoft.com/office/drawing/2014/main" id="{45EA6E5E-0ACA-4318-9C45-BDA7F58BFB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41676" y="27572"/>
            <a:ext cx="2393004" cy="1124431"/>
          </a:xfrm>
          <a:prstGeom prst="rect">
            <a:avLst/>
          </a:prstGeom>
        </p:spPr>
      </p:pic>
      <p:pic>
        <p:nvPicPr>
          <p:cNvPr id="4" name="Picture 3">
            <a:extLst>
              <a:ext uri="{FF2B5EF4-FFF2-40B4-BE49-F238E27FC236}">
                <a16:creationId xmlns:a16="http://schemas.microsoft.com/office/drawing/2014/main" id="{69573B3B-36CE-4B88-BE4C-9D4D6B7CE928}"/>
              </a:ext>
            </a:extLst>
          </p:cNvPr>
          <p:cNvPicPr>
            <a:picLocks noChangeAspect="1"/>
          </p:cNvPicPr>
          <p:nvPr/>
        </p:nvPicPr>
        <p:blipFill>
          <a:blip r:embed="rId4"/>
          <a:stretch>
            <a:fillRect/>
          </a:stretch>
        </p:blipFill>
        <p:spPr>
          <a:xfrm>
            <a:off x="0" y="1271789"/>
            <a:ext cx="12801599" cy="7057622"/>
          </a:xfrm>
          <a:prstGeom prst="rect">
            <a:avLst/>
          </a:prstGeom>
        </p:spPr>
      </p:pic>
    </p:spTree>
    <p:extLst>
      <p:ext uri="{BB962C8B-B14F-4D97-AF65-F5344CB8AC3E}">
        <p14:creationId xmlns:p14="http://schemas.microsoft.com/office/powerpoint/2010/main" val="3795922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4B2325F562C984AB26BF76B6444DA73" ma:contentTypeVersion="12" ma:contentTypeDescription="Create a new document." ma:contentTypeScope="" ma:versionID="bf056d42ccf3621679621fc85e70d295">
  <xsd:schema xmlns:xsd="http://www.w3.org/2001/XMLSchema" xmlns:xs="http://www.w3.org/2001/XMLSchema" xmlns:p="http://schemas.microsoft.com/office/2006/metadata/properties" xmlns:ns2="15cdf1fc-393c-4c02-8fe6-eb4da5fda1cd" xmlns:ns3="fa66f948-309b-4ee7-8043-85b049ca2a5d" targetNamespace="http://schemas.microsoft.com/office/2006/metadata/properties" ma:root="true" ma:fieldsID="c693cd2e3c1bd97c776dbf2b1d7003d0" ns2:_="" ns3:_="">
    <xsd:import namespace="15cdf1fc-393c-4c02-8fe6-eb4da5fda1cd"/>
    <xsd:import namespace="fa66f948-309b-4ee7-8043-85b049ca2a5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ServiceAutoTags"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cdf1fc-393c-4c02-8fe6-eb4da5fda1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66f948-309b-4ee7-8043-85b049ca2a5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5E2DA8-2F84-48DB-8444-3496C58E2B72}">
  <ds:schemaRefs>
    <ds:schemaRef ds:uri="http://schemas.microsoft.com/sharepoint/v3/contenttype/forms"/>
  </ds:schemaRefs>
</ds:datastoreItem>
</file>

<file path=customXml/itemProps2.xml><?xml version="1.0" encoding="utf-8"?>
<ds:datastoreItem xmlns:ds="http://schemas.openxmlformats.org/officeDocument/2006/customXml" ds:itemID="{93EDC057-5264-4080-A1A4-B779CED94DA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F8442BD-E1A3-47C3-825E-4F7ED7612E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cdf1fc-393c-4c02-8fe6-eb4da5fda1cd"/>
    <ds:schemaRef ds:uri="fa66f948-309b-4ee7-8043-85b049ca2a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7244</TotalTime>
  <Words>529</Words>
  <Application>Microsoft Office PowerPoint</Application>
  <PresentationFormat>A3 Paper (297x420 mm)</PresentationFormat>
  <Paragraphs>51</Paragraphs>
  <Slides>9</Slides>
  <Notes>9</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Arial Narrow</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Submissions and Recommendation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Aidan McNamara</dc:creator>
  <cp:lastModifiedBy>Suzanne Furlong</cp:lastModifiedBy>
  <cp:revision>227</cp:revision>
  <cp:lastPrinted>2020-09-17T09:17:45Z</cp:lastPrinted>
  <dcterms:created xsi:type="dcterms:W3CDTF">2019-09-23T16:36:06Z</dcterms:created>
  <dcterms:modified xsi:type="dcterms:W3CDTF">2021-06-08T18:50:56Z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0x01010034B2325F562C984AB26BF76B6444DA73</vt:lpwstr>
  </property>
</Properties>
</file>