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1" r:id="rId5"/>
    <p:sldId id="263" r:id="rId6"/>
    <p:sldId id="260" r:id="rId7"/>
    <p:sldId id="264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Palmer" initials="SP" lastIdx="1" clrIdx="0">
    <p:extLst>
      <p:ext uri="{19B8F6BF-5375-455C-9EA6-DF929625EA0E}">
        <p15:presenceInfo xmlns:p15="http://schemas.microsoft.com/office/powerpoint/2012/main" userId="S::simonpalmer@sdublincoco.ie::ab3e3c73-a995-4c02-83b7-7903b05c5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2EE6B-34A9-415F-8098-71476ADD4F25}" v="3" dt="2021-05-25T21:04:22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4T16:24:45.845" idx="1">
    <p:pos x="7318" y="0"/>
    <p:text>Shows future connectivty of all cycle routes in the area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E5B6-8FEA-4E18-843E-3B16526C4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99495-3F18-4592-A526-468627A0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22911-BE8B-4BB3-9934-A5D21D8A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0FDF-2E07-4D4D-8D70-99FD272D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70C2-9FBF-434B-BA3D-AE754F09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39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90F5-59A8-4BF4-8CBD-CB075DE2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4AEE2-758E-4AE6-96F4-C5DA8CF0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8F2AD-AB96-4F80-8C88-BDBD77461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A47AF-C26B-43F6-ABA0-F2A705FB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6EEB2-AD29-4705-AF8C-EA412D5C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6662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CD4EC-BACC-40E7-9B7B-6550E0AC5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06F6B-8E9F-4B14-92A7-265C7DB60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727CF-E684-45E5-9488-12C68721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7B94-25D7-4C2B-9BBF-1FB978C6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BDA0-FCD6-4CF1-AAAE-2705F05F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4636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6434-94F4-4162-9A6E-120AD622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1143-2EF7-4396-8720-9F92859C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1882A-3612-41A8-85D7-1417C08E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C17C5-C6E4-4F37-BB45-36F5806D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1B30-557C-489E-99E5-89A51B3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490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1892-03EE-4285-868E-C89C91A27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B463A-ACC7-4B23-B49A-C6A60C3A9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E9E5-F21D-472A-A30D-9DD2D545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DC19-B8DA-4F8F-998B-F01E68C6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B291-BF7B-4150-9D4A-F97B8C6D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000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23C9-C973-44A8-9888-324E1873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5A2B2-4D1F-4879-B442-C3CCAE32A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0B8BE-5F5D-4E4B-8390-2BB9736D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54E62-9627-4986-9D43-90E9FEC1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42AAC-C321-4EC8-A41F-4781AA27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F38E2-D7F2-4300-B393-74084B0A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387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D4D2B-A889-4623-A558-83252ABB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60850-8DA0-4D78-8CFB-1424CF1E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681B4-25BE-4C90-AC03-28F82B817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0059A-0885-4F31-A7DC-3755E3662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4C263-6173-4261-95ED-D993304A7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F4F1B-53FB-486E-85CF-D8D709D8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950FE-E024-46F0-8E1D-3A938F41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B9713-E02A-44C1-A98B-25268279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185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41E0-CB33-4B55-B76C-20B9B17DF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FE524-5F9C-4129-AB6E-1E63C2A4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29524-DBE8-4331-81DD-850D0E840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D7F07-049B-46C2-B972-50A3106D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61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90B510-F787-4AB2-B5BC-CA2E42DB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B42747-C3CC-4060-8011-9D896F660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E59D7-C0C9-4C7D-81A4-226BE49B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01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3F62-9529-4509-8E56-38F21473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A3C1-2F8A-452D-BD35-7DAF6F812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0933A-8C3B-41D3-ACA2-AD25DBF1A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444BB-55B8-4B19-AB15-B73DFDCC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93342-2DCE-4C0B-9994-D942F74A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41DE5-FF6B-45ED-A730-3BC3AA40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85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4538-3BE9-4853-AED8-14BC9543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1D5FA-ABA3-4CEA-AA10-AAC701473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E18C6-97A0-4379-BE20-89D87DF47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15FB3-D867-4472-B565-E3E6DF1E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00B0-1319-4731-BB2C-5454C75F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471C3-845B-4812-8B7F-6697156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898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960E3-06A2-480C-8A05-3A93DF70B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BFF958-64D0-4BBD-90F1-5B4FA9D2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80D5-B382-49AC-9459-61CE3E0B6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CD37-5257-434E-ADB4-81D8DDE716CF}" type="datetimeFigureOut">
              <a:rPr lang="en-IE" smtClean="0"/>
              <a:t>08/06/2021</a:t>
            </a:fld>
            <a:endParaRPr lang="en-I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E17C7-3137-451C-BA81-159816502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53795-A5DE-47EB-8421-4330F00F0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CF5DE-F1B7-48BD-926B-D43F310F5A5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981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354116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0EAD2-FDEC-4074-B3EA-D5EBAB11A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4609057" cy="2610042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Templeville Road Presentation  </a:t>
            </a:r>
            <a:endParaRPr lang="en-IE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32BF2-9E7D-44A4-B0D7-518CA78E9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373385"/>
            <a:ext cx="4609057" cy="766040"/>
          </a:xfrm>
        </p:spPr>
        <p:txBody>
          <a:bodyPr>
            <a:normAutofit/>
          </a:bodyPr>
          <a:lstStyle/>
          <a:p>
            <a:pPr algn="l"/>
            <a:endParaRPr lang="en-GB" sz="1900"/>
          </a:p>
          <a:p>
            <a:pPr algn="l"/>
            <a:r>
              <a:rPr lang="en-IE" sz="1900"/>
              <a:t>Stage 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2514439-AB9D-444C-8B97-832DC451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79" y="2127649"/>
            <a:ext cx="5079371" cy="2539685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5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0FCA-B9F0-438C-8A2D-D19516CD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Maps to show interconnected Cycle Lanes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9E9F-84AC-42FD-B7FB-D47C6058B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5125A96-1053-4E6A-9BA9-F870C9771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51943"/>
              </p:ext>
            </p:extLst>
          </p:nvPr>
        </p:nvGraphicFramePr>
        <p:xfrm>
          <a:off x="0" y="0"/>
          <a:ext cx="11617132" cy="697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18165938" imgH="12831813" progId="AcroExch.Document.DC">
                  <p:embed/>
                </p:oleObj>
              </mc:Choice>
              <mc:Fallback>
                <p:oleObj name="Acrobat Document" r:id="rId3" imgW="18165938" imgH="1283181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1617132" cy="6973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02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9F56-45C2-4F31-BC78-C24B890B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Schools Workshops Key Info from Templeogue College, St Mac </a:t>
            </a:r>
            <a:r>
              <a:rPr lang="en-GB" sz="3600" b="1" dirty="0" err="1"/>
              <a:t>Daras</a:t>
            </a:r>
            <a:r>
              <a:rPr lang="en-GB" sz="3600" b="1" dirty="0"/>
              <a:t> and Community Workshops</a:t>
            </a:r>
            <a:br>
              <a:rPr lang="en-GB" sz="1800" dirty="0"/>
            </a:br>
            <a:br>
              <a:rPr lang="en-GB" sz="1800" dirty="0"/>
            </a:br>
            <a:endParaRPr lang="en-IE" sz="1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CF506-A98D-4206-84A7-556B32629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IE" sz="2400" b="1" dirty="0"/>
              <a:t>Safety First</a:t>
            </a:r>
            <a:endParaRPr lang="en-IE" sz="2400" dirty="0"/>
          </a:p>
          <a:p>
            <a:r>
              <a:rPr lang="en-IE" sz="2400" dirty="0"/>
              <a:t>Safety was highlighted as a fundamental concern</a:t>
            </a:r>
          </a:p>
          <a:p>
            <a:r>
              <a:rPr lang="en-IE" sz="2400" dirty="0"/>
              <a:t>Cyclists and pedestrians represent the most vulnerable road users.</a:t>
            </a:r>
          </a:p>
          <a:p>
            <a:r>
              <a:rPr lang="en-IE" sz="2400" dirty="0"/>
              <a:t> A poor sense of safety will supersede these benefits and discourage usage of cycle/walking lanes</a:t>
            </a:r>
          </a:p>
          <a:p>
            <a:r>
              <a:rPr lang="en-GB" sz="2400" dirty="0"/>
              <a:t>Safety of pedestrians and cyclists should be the highest priority.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294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EB29-3D7D-4622-ABFE-9E3627B28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Workshops Key Info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168F08-2BC4-4F06-89C5-C0AB758B2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1920240"/>
            <a:ext cx="11013440" cy="4318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In order of preference Students would like to: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Cycle to School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2</a:t>
            </a:r>
            <a:r>
              <a:rPr lang="en-US" sz="2600" baseline="30000" dirty="0"/>
              <a:t>nd</a:t>
            </a:r>
            <a:r>
              <a:rPr lang="en-US" sz="2600" dirty="0"/>
              <a:t> Walk to School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Lastly drive to school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Safety issues are particularly acute at junctions.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Junctions should be redesigned effectively in order to tackle major safety concerns getting to school and new improvements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The students said that there needs to be improvements to the roads for safety reasons, because the current situation is very dangerous.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600" dirty="0"/>
              <a:t>The students suggested ,more crossing opportunities, and safer cycle lanes.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6592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7DD1-1CFF-49B2-90E6-FF3936900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 dirty="0"/>
              <a:t>Summary from Templeogue College Students</a:t>
            </a:r>
            <a:endParaRPr lang="en-IE" sz="37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BD1C5-1DCE-4930-87E2-69DFAFB7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en-GB" sz="2400" dirty="0"/>
              <a:t>Findings from a series of workshops conducted at Templeogue College, St Mac Dara's School community workshops and Local Councillor’s workshops at SDCC Nov 2019</a:t>
            </a:r>
            <a:endParaRPr lang="en-IE" sz="2400" dirty="0"/>
          </a:p>
          <a:p>
            <a:r>
              <a:rPr lang="en-IE" sz="2400" dirty="0"/>
              <a:t>Walking and cycling are the most popular means of getting to and from school.</a:t>
            </a:r>
          </a:p>
          <a:p>
            <a:pPr marL="538163" lvl="1"/>
            <a:r>
              <a:rPr lang="en-US" sz="2200" dirty="0"/>
              <a:t>13% of  pupils cycle to Secondary school - this is one of the highest figures of school pupils cycling in the country. The national average is only  3%</a:t>
            </a:r>
            <a:endParaRPr lang="en-IE" sz="2400" dirty="0"/>
          </a:p>
          <a:p>
            <a:r>
              <a:rPr lang="en-IE" sz="2400" dirty="0"/>
              <a:t>Junctions were highlighted as being the most common danger to cyclists and pedestrians. </a:t>
            </a:r>
          </a:p>
          <a:p>
            <a:r>
              <a:rPr lang="en-IE" sz="2400" dirty="0"/>
              <a:t>The entrance to the school is the most common crossing between the students surveyed and </a:t>
            </a:r>
            <a:r>
              <a:rPr lang="en-IE" sz="2400" dirty="0" err="1"/>
              <a:t>Templeville</a:t>
            </a:r>
            <a:r>
              <a:rPr lang="en-IE" sz="2400" dirty="0"/>
              <a:t> Roundabout is the most common obstacle and danger spot mentioned by students, with some avoiding it all together and others not allowed to cycle as a result of it. </a:t>
            </a:r>
          </a:p>
          <a:p>
            <a:r>
              <a:rPr lang="en-IE" sz="2400" dirty="0"/>
              <a:t>Most of the concerns are centred on the </a:t>
            </a:r>
            <a:r>
              <a:rPr lang="en-IE" sz="2400" dirty="0" err="1"/>
              <a:t>Templeville</a:t>
            </a:r>
            <a:r>
              <a:rPr lang="en-IE" sz="2400" dirty="0"/>
              <a:t> Roundabout</a:t>
            </a:r>
          </a:p>
          <a:p>
            <a:endParaRPr lang="en-IE" sz="24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7B3B801E-2C6E-4E87-89CD-A3EF83718A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8940949"/>
                  </p:ext>
                </p:extLst>
              </p:nvPr>
            </p:nvGraphicFramePr>
            <p:xfrm>
              <a:off x="-2420862" y="12199"/>
              <a:ext cx="3048000" cy="1714500"/>
            </p:xfrm>
            <a:graphic>
              <a:graphicData uri="http://schemas.microsoft.com/office/powerpoint/2016/slidezoom">
                <pslz:sldZm>
                  <pslz:sldZmObj sldId="263" cId="591898328">
                    <pslz:zmPr id="{26056FC2-7E00-4FBF-B93C-CCBFCC91362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B3B801E-2C6E-4E87-89CD-A3EF83718A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20862" y="1219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89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833C6-1999-4ACB-A85F-1E013AC1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Safety for Active Travel Cont’d</a:t>
            </a:r>
            <a:endParaRPr lang="en-IE">
              <a:solidFill>
                <a:schemeClr val="bg1"/>
              </a:solidFill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A25E-61EA-4441-9240-905ED86B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To solve this issue on roundabouts means reconfiguring them to tighter and narrower i.e reducing the lanes coming onto the roundabout, tighten the circulating carriageway width, entry and exit radii. </a:t>
            </a:r>
          </a:p>
          <a:p>
            <a:pPr marL="0" indent="0">
              <a:buNone/>
            </a:pPr>
            <a:r>
              <a:rPr lang="en-GB" sz="2400"/>
              <a:t>Internationally there is no safe cycling roundabout design with two lane entry.</a:t>
            </a:r>
          </a:p>
          <a:p>
            <a:pPr marL="0" indent="0">
              <a:buNone/>
            </a:pPr>
            <a:r>
              <a:rPr lang="en-GB" sz="2400"/>
              <a:t>Below is a video from a risk study on cycling on roundabouts by the university of Westminster.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IE" sz="2400" u="sng">
                <a:hlinkClick r:id="rId2"/>
              </a:rPr>
              <a:t>https://vimeo.com/533541165</a:t>
            </a:r>
            <a:r>
              <a:rPr lang="en-IE" sz="2400"/>
              <a:t> </a:t>
            </a:r>
          </a:p>
          <a:p>
            <a:pPr marL="0" indent="0">
              <a:buNone/>
            </a:pPr>
            <a:endParaRPr lang="en-IE" sz="2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A6081-3BA8-4EDA-AFAE-12C45D85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/>
              <a:t>Safety Data for Active Travel </a:t>
            </a:r>
            <a:endParaRPr lang="en-I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7F5A-9F80-4360-A009-5E5879B4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964" y="2176272"/>
            <a:ext cx="10623479" cy="3916303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Speed reduction is really important for areas that have cycle and walking infrastructure going in that ultimately will benefit the whole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From the OECD- for every 1km/h in reduction in vehicle speeds in a 50kph zone, the risk of an injury, collision drops by 4% and the risk of a fatal collision drops by over 8%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Roundabouts are particularly dangerous for cyclists ( 3 times more dangerous then other junctions) and 2 lane entry and exits with the necessarily wide entry and exit radii are a large part of this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3449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493C-0222-4EC2-9C47-AD10BE252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363" y="365760"/>
            <a:ext cx="9367203" cy="118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Active Travel Data from all Schools in immediate area of Templeville</a:t>
            </a:r>
          </a:p>
        </p:txBody>
      </p:sp>
      <p:sp>
        <p:nvSpPr>
          <p:cNvPr id="24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07FDD-92F6-4F8D-9A94-691799F9C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363" y="1920240"/>
            <a:ext cx="9367204" cy="4480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538163" lvl="1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2680 school trips are made each morning and afternoon – 45% of --these journeys are made by car, constituting a significant volume of trips on the local road network</a:t>
            </a:r>
          </a:p>
          <a:p>
            <a:pPr marL="538163" lvl="1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17% of primary school children and 19% of secondary school children are driven &lt;1km (crow flies)</a:t>
            </a:r>
          </a:p>
          <a:p>
            <a:pPr marL="538163" lvl="1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44% of secondary school children are driven​ less than 2km</a:t>
            </a:r>
          </a:p>
          <a:p>
            <a:pPr marL="538163" lvl="1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There is huge potential for walking and cycling for all of  these trips</a:t>
            </a:r>
          </a:p>
          <a:p>
            <a:pPr algn="l"/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6820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581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Acrobat Document</vt:lpstr>
      <vt:lpstr>Templeville Road Presentation  </vt:lpstr>
      <vt:lpstr>Maps to show interconnected Cycle Lanes</vt:lpstr>
      <vt:lpstr>Schools Workshops Key Info from Templeogue College, St Mac Daras and Community Workshops  </vt:lpstr>
      <vt:lpstr>School Workshops Key Info </vt:lpstr>
      <vt:lpstr>Summary from Templeogue College Students</vt:lpstr>
      <vt:lpstr>Safety for Active Travel Cont’d</vt:lpstr>
      <vt:lpstr>Safety Data for Active Travel </vt:lpstr>
      <vt:lpstr>Active Travel Data from all Schools in immediate area of Templeville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Templeville Road Presentation Stage 1</dc:title>
  <dc:creator>Simon</dc:creator>
  <cp:lastModifiedBy>Vikki Cryan</cp:lastModifiedBy>
  <cp:revision>24</cp:revision>
  <dcterms:created xsi:type="dcterms:W3CDTF">2021-05-24T12:57:05Z</dcterms:created>
  <dcterms:modified xsi:type="dcterms:W3CDTF">2021-06-08T10:38:10Z</dcterms:modified>
</cp:coreProperties>
</file>