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1" r:id="rId5"/>
    <p:sldId id="263" r:id="rId6"/>
    <p:sldId id="260" r:id="rId7"/>
    <p:sldId id="264" r:id="rId8"/>
    <p:sldId id="25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n Palmer" initials="SP" lastIdx="1" clrIdx="0">
    <p:extLst>
      <p:ext uri="{19B8F6BF-5375-455C-9EA6-DF929625EA0E}">
        <p15:presenceInfo xmlns:p15="http://schemas.microsoft.com/office/powerpoint/2012/main" userId="S::simonpalmer@sdublincoco.ie::ab3e3c73-a995-4c02-83b7-7903b05c543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82EE6B-34A9-415F-8098-71476ADD4F25}" v="3" dt="2021-05-25T21:04:22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6-04T16:24:45.845" idx="1">
    <p:pos x="7318" y="0"/>
    <p:text>Shows future connectivty of all cycle routes in the area</p:text>
    <p:extLst>
      <p:ext uri="{C676402C-5697-4E1C-873F-D02D1690AC5C}">
        <p15:threadingInfo xmlns:p15="http://schemas.microsoft.com/office/powerpoint/2012/main" timeZoneBias="-6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2E5B6-8FEA-4E18-843E-3B16526C4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799495-3F18-4592-A526-468627A0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22911-BE8B-4BB3-9934-A5D21D8A5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D37-5257-434E-ADB4-81D8DDE716CF}" type="datetimeFigureOut">
              <a:rPr lang="en-IE" smtClean="0"/>
              <a:t>08/06/2021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70FDF-2E07-4D4D-8D70-99FD272D2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E70C2-9FBF-434B-BA3D-AE754F092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F5DE-F1B7-48BD-926B-D43F310F5A5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33940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A6434-94F4-4162-9A6E-120AD622B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21143-2EF7-4396-8720-9F92859C7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1882A-3612-41A8-85D7-1417C08E2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D37-5257-434E-ADB4-81D8DDE716CF}" type="datetimeFigureOut">
              <a:rPr lang="en-IE" smtClean="0"/>
              <a:t>08/06/2021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C17C5-C6E4-4F37-BB45-36F5806DA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51B30-557C-489E-99E5-89A51B328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F5DE-F1B7-48BD-926B-D43F310F5A5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4908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81892-03EE-4285-868E-C89C91A27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EB463A-ACC7-4B23-B49A-C6A60C3A9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9E9E5-F21D-472A-A30D-9DD2D545F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D37-5257-434E-ADB4-81D8DDE716CF}" type="datetimeFigureOut">
              <a:rPr lang="en-IE" smtClean="0"/>
              <a:t>08/06/2021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0DC19-B8DA-4F8F-998B-F01E68C64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3B291-BF7B-4150-9D4A-F97B8C6DB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F5DE-F1B7-48BD-926B-D43F310F5A5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60004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A23C9-C973-44A8-9888-324E1873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A2B2-4D1F-4879-B442-C3CCAE32AF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00B8BE-5F5D-4E4B-8390-2BB9736D2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554E62-9627-4986-9D43-90E9FEC1E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D37-5257-434E-ADB4-81D8DDE716CF}" type="datetimeFigureOut">
              <a:rPr lang="en-IE" smtClean="0"/>
              <a:t>08/06/2021</a:t>
            </a:fld>
            <a:endParaRPr lang="en-I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42AAC-C321-4EC8-A41F-4781AA27D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9F38E2-D7F2-4300-B393-74084B0A2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F5DE-F1B7-48BD-926B-D43F310F5A5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23871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D4D2B-A889-4623-A558-83252ABB5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60850-8DA0-4D78-8CFB-1424CF1E1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681B4-25BE-4C90-AC03-28F82B817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40059A-0885-4F31-A7DC-3755E36629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14C263-6173-4261-95ED-D993304A75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5F4F1B-53FB-486E-85CF-D8D709D85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D37-5257-434E-ADB4-81D8DDE716CF}" type="datetimeFigureOut">
              <a:rPr lang="en-IE" smtClean="0"/>
              <a:t>08/06/2021</a:t>
            </a:fld>
            <a:endParaRPr lang="en-IE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0950FE-E024-46F0-8E1D-3A938F41D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7B9713-E02A-44C1-A98B-25268279B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F5DE-F1B7-48BD-926B-D43F310F5A5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61858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141E0-CB33-4B55-B76C-20B9B17DF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8FE524-5F9C-4129-AB6E-1E63C2A4A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D37-5257-434E-ADB4-81D8DDE716CF}" type="datetimeFigureOut">
              <a:rPr lang="en-IE" smtClean="0"/>
              <a:t>08/06/2021</a:t>
            </a:fld>
            <a:endParaRPr lang="en-I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529524-DBE8-4331-81DD-850D0E840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4D7F07-049B-46C2-B972-50A3106D7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F5DE-F1B7-48BD-926B-D43F310F5A5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5616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90B510-F787-4AB2-B5BC-CA2E42DBD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D37-5257-434E-ADB4-81D8DDE716CF}" type="datetimeFigureOut">
              <a:rPr lang="en-IE" smtClean="0"/>
              <a:t>08/06/2021</a:t>
            </a:fld>
            <a:endParaRPr lang="en-I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B42747-C3CC-4060-8011-9D896F66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5E59D7-C0C9-4C7D-81A4-226BE49BD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F5DE-F1B7-48BD-926B-D43F310F5A5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1014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13F62-9529-4509-8E56-38F214733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BA3C1-2F8A-452D-BD35-7DAF6F812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0933A-8C3B-41D3-ACA2-AD25DBF1AF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E444BB-55B8-4B19-AB15-B73DFDCC0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D37-5257-434E-ADB4-81D8DDE716CF}" type="datetimeFigureOut">
              <a:rPr lang="en-IE" smtClean="0"/>
              <a:t>08/06/2021</a:t>
            </a:fld>
            <a:endParaRPr lang="en-I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93342-2DCE-4C0B-9994-D942F74A0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41DE5-FF6B-45ED-A730-3BC3AA409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F5DE-F1B7-48BD-926B-D43F310F5A5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18538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04538-3BE9-4853-AED8-14BC9543E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01D5FA-ABA3-4CEA-AA10-AAC7014736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E18C6-97A0-4379-BE20-89D87DF47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C15FB3-D867-4472-B565-E3E6DF1E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D37-5257-434E-ADB4-81D8DDE716CF}" type="datetimeFigureOut">
              <a:rPr lang="en-IE" smtClean="0"/>
              <a:t>08/06/2021</a:t>
            </a:fld>
            <a:endParaRPr lang="en-I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7700B0-1319-4731-BB2C-5454C75F7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0471C3-845B-4812-8B7F-66971565D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F5DE-F1B7-48BD-926B-D43F310F5A5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78989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D90F5-59A8-4BF4-8CBD-CB075DE2C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74AEE2-758E-4AE6-96F4-C5DA8CF01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8F2AD-AB96-4F80-8C88-BDBD7746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D37-5257-434E-ADB4-81D8DDE716CF}" type="datetimeFigureOut">
              <a:rPr lang="en-IE" smtClean="0"/>
              <a:t>08/06/2021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A47AF-C26B-43F6-ABA0-F2A705FBB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6EEB2-AD29-4705-AF8C-EA412D5C4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F5DE-F1B7-48BD-926B-D43F310F5A5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76662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8CD4EC-BACC-40E7-9B7B-6550E0AC51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006F6B-8E9F-4B14-92A7-265C7DB605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727CF-E684-45E5-9488-12C68721F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CD37-5257-434E-ADB4-81D8DDE716CF}" type="datetimeFigureOut">
              <a:rPr lang="en-IE" smtClean="0"/>
              <a:t>08/06/2021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67B94-25D7-4C2B-9BBF-1FB978C6E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7BDA0-FCD6-4CF1-AAAE-2705F05FE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CF5DE-F1B7-48BD-926B-D43F310F5A5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46364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960E3-06A2-480C-8A05-3A93DF70B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FF958-64D0-4BBD-90F1-5B4FA9D21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080D5-B382-49AC-9459-61CE3E0B65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2CD37-5257-434E-ADB4-81D8DDE716CF}" type="datetimeFigureOut">
              <a:rPr lang="en-IE" smtClean="0"/>
              <a:t>08/06/2021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E17C7-3137-451C-BA81-159816502B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53795-A5DE-47EB-8421-4330F00F0E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CF5DE-F1B7-48BD-926B-D43F310F5A5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8981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comments" Target="../comments/comment1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53354116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0EAD2-FDEC-4074-B3EA-D5EBAB11A4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7" y="1655286"/>
            <a:ext cx="4609057" cy="2610042"/>
          </a:xfrm>
        </p:spPr>
        <p:txBody>
          <a:bodyPr>
            <a:normAutofit/>
          </a:bodyPr>
          <a:lstStyle/>
          <a:p>
            <a:pPr algn="l"/>
            <a:r>
              <a:rPr lang="en-GB" sz="5400"/>
              <a:t>Templeville Road Presentation  </a:t>
            </a:r>
            <a:endParaRPr lang="en-IE" sz="5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332BF2-9E7D-44A4-B0D7-518CA78E9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7" y="4373385"/>
            <a:ext cx="4609057" cy="766040"/>
          </a:xfrm>
        </p:spPr>
        <p:txBody>
          <a:bodyPr>
            <a:normAutofit/>
          </a:bodyPr>
          <a:lstStyle/>
          <a:p>
            <a:pPr algn="l"/>
            <a:endParaRPr lang="en-GB" sz="1900"/>
          </a:p>
          <a:p>
            <a:pPr algn="l"/>
            <a:r>
              <a:rPr lang="en-IE" sz="1900"/>
              <a:t>Stage 1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6EF57EF-D042-41D3-83E8-41A1FE6C1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00A59BB-A268-4F3E-9D41-CA265AF1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C2514439-AB9D-444C-8B97-832DC4517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579" y="2127649"/>
            <a:ext cx="5079371" cy="2539685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3794DCE-9D34-40DF-AB3F-06DA8ACCD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5006452-918C-4282-A72C-C9692B669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35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80FCA-B9F0-438C-8A2D-D19516CD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Maps to show interconnected Cycle Lanes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B9E9F-84AC-42FD-B7FB-D47C6058B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5125A96-1053-4E6A-9BA9-F870C97718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6951943"/>
              </p:ext>
            </p:extLst>
          </p:nvPr>
        </p:nvGraphicFramePr>
        <p:xfrm>
          <a:off x="0" y="0"/>
          <a:ext cx="11617132" cy="6973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3" imgW="18165938" imgH="12831813" progId="AcroExch.Document.DC">
                  <p:embed/>
                </p:oleObj>
              </mc:Choice>
              <mc:Fallback>
                <p:oleObj name="Acrobat Document" r:id="rId3" imgW="18165938" imgH="1283181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1617132" cy="6973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0275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D9F56-45C2-4F31-BC78-C24B890B6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 fontScale="90000"/>
          </a:bodyPr>
          <a:lstStyle/>
          <a:p>
            <a:r>
              <a:rPr lang="en-GB" sz="3600" b="1" dirty="0"/>
              <a:t>Schools Workshops Key Info from Templeogue College, St Mac </a:t>
            </a:r>
            <a:r>
              <a:rPr lang="en-GB" sz="3600" b="1" dirty="0" err="1"/>
              <a:t>Daras</a:t>
            </a:r>
            <a:r>
              <a:rPr lang="en-GB" sz="3600" b="1" dirty="0"/>
              <a:t> and Community Workshops</a:t>
            </a:r>
            <a:br>
              <a:rPr lang="en-GB" sz="1800" dirty="0"/>
            </a:br>
            <a:br>
              <a:rPr lang="en-GB" sz="1800" dirty="0"/>
            </a:br>
            <a:endParaRPr lang="en-IE" sz="18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CF506-A98D-4206-84A7-556B32629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IE" sz="2400" b="1" dirty="0"/>
              <a:t>Safety First</a:t>
            </a:r>
            <a:endParaRPr lang="en-IE" sz="2400" dirty="0"/>
          </a:p>
          <a:p>
            <a:r>
              <a:rPr lang="en-IE" sz="2400" dirty="0"/>
              <a:t>Safety was highlighted as a fundamental concern</a:t>
            </a:r>
          </a:p>
          <a:p>
            <a:r>
              <a:rPr lang="en-IE" sz="2400" dirty="0"/>
              <a:t>Cyclists and pedestrians represent the most vulnerable road users.</a:t>
            </a:r>
          </a:p>
          <a:p>
            <a:r>
              <a:rPr lang="en-IE" sz="2400" dirty="0"/>
              <a:t> A poor sense of safety will supersede these benefits and discourage usage of cycle/walking lanes</a:t>
            </a:r>
          </a:p>
          <a:p>
            <a:r>
              <a:rPr lang="en-GB" sz="2400" dirty="0"/>
              <a:t>Safety of pedestrians and cyclists should be the highest priority.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282942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AEB29-3D7D-4622-ABFE-9E3627B28D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3363" y="365760"/>
            <a:ext cx="9367203" cy="11887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School Workshops Key Info 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168F08-2BC4-4F06-89C5-C0AB758B29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" y="1920240"/>
            <a:ext cx="11013440" cy="431800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600" dirty="0"/>
              <a:t>In order of preference Students would like to: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600" dirty="0"/>
              <a:t>1</a:t>
            </a:r>
            <a:r>
              <a:rPr lang="en-US" sz="2600" baseline="30000" dirty="0"/>
              <a:t>st</a:t>
            </a:r>
            <a:r>
              <a:rPr lang="en-US" sz="2600" dirty="0"/>
              <a:t> Cycle to School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600" dirty="0"/>
              <a:t>2</a:t>
            </a:r>
            <a:r>
              <a:rPr lang="en-US" sz="2600" baseline="30000" dirty="0"/>
              <a:t>nd</a:t>
            </a:r>
            <a:r>
              <a:rPr lang="en-US" sz="2600" dirty="0"/>
              <a:t> Walk to School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600" dirty="0"/>
              <a:t>Lastly drive to school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600" dirty="0"/>
              <a:t>Safety issues are particularly acute at junctions.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600" dirty="0"/>
              <a:t>Junctions should be redesigned effectively in order to tackle major safety concerns getting to school and new improvements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600" dirty="0"/>
              <a:t>The students said that there needs to be improvements to the roads for safety reasons, because the current situation is very dangerous.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600" dirty="0"/>
              <a:t>The students suggested ,more crossing opportunities, and safer cycle lanes.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665924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77DD1-1CFF-49B2-90E6-FF3936900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GB" sz="3700" dirty="0"/>
              <a:t>Summary from Templeogue College Students</a:t>
            </a:r>
            <a:endParaRPr lang="en-IE" sz="37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BD1C5-1DCE-4930-87E2-69DFAFB76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 fontScale="92500" lnSpcReduction="20000"/>
          </a:bodyPr>
          <a:lstStyle/>
          <a:p>
            <a:r>
              <a:rPr lang="en-GB" sz="2400" dirty="0"/>
              <a:t>Findings from a series of workshops conducted at Templeogue College, St Mac Dara's School community workshops and Local Councillor’s workshops at SDCC Nov 2019</a:t>
            </a:r>
            <a:endParaRPr lang="en-IE" sz="2400" dirty="0"/>
          </a:p>
          <a:p>
            <a:r>
              <a:rPr lang="en-IE" sz="2400" dirty="0"/>
              <a:t>Walking and cycling are the most popular means of getting to and from school.</a:t>
            </a:r>
          </a:p>
          <a:p>
            <a:pPr marL="538163" lvl="1"/>
            <a:r>
              <a:rPr lang="en-US" sz="2200" dirty="0"/>
              <a:t>13% of  pupils cycle to Secondary school - this is one of the highest figures of school pupils cycling in the country. The national average is only  3%</a:t>
            </a:r>
            <a:endParaRPr lang="en-IE" sz="2400" dirty="0"/>
          </a:p>
          <a:p>
            <a:r>
              <a:rPr lang="en-IE" sz="2400" dirty="0"/>
              <a:t>Junctions were highlighted as being the most common danger to cyclists and pedestrians. </a:t>
            </a:r>
          </a:p>
          <a:p>
            <a:r>
              <a:rPr lang="en-IE" sz="2400" dirty="0"/>
              <a:t>The entrance to the school is the most common crossing between the students surveyed and </a:t>
            </a:r>
            <a:r>
              <a:rPr lang="en-IE" sz="2400" dirty="0" err="1"/>
              <a:t>Templeville</a:t>
            </a:r>
            <a:r>
              <a:rPr lang="en-IE" sz="2400" dirty="0"/>
              <a:t> Roundabout is the most common obstacle and danger spot mentioned by students, with some avoiding it all together and others not allowed to cycle as a result of it. </a:t>
            </a:r>
          </a:p>
          <a:p>
            <a:r>
              <a:rPr lang="en-IE" sz="2400" dirty="0"/>
              <a:t>Most of the concerns are centred on the </a:t>
            </a:r>
            <a:r>
              <a:rPr lang="en-IE" sz="2400" dirty="0" err="1"/>
              <a:t>Templeville</a:t>
            </a:r>
            <a:r>
              <a:rPr lang="en-IE" sz="2400" dirty="0"/>
              <a:t> Roundabout</a:t>
            </a:r>
          </a:p>
          <a:p>
            <a:endParaRPr lang="en-IE" sz="2400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7B3B801E-2C6E-4E87-89CD-A3EF83718AC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8940949"/>
                  </p:ext>
                </p:extLst>
              </p:nvPr>
            </p:nvGraphicFramePr>
            <p:xfrm>
              <a:off x="-2420862" y="12199"/>
              <a:ext cx="3048000" cy="1714500"/>
            </p:xfrm>
            <a:graphic>
              <a:graphicData uri="http://schemas.microsoft.com/office/powerpoint/2016/slidezoom">
                <pslz:sldZm>
                  <pslz:sldZmObj sldId="263" cId="591898328">
                    <pslz:zmPr id="{26056FC2-7E00-4FBF-B93C-CCBFCC91362A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7B3B801E-2C6E-4E87-89CD-A3EF83718AC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2420862" y="12199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1898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9264D464-898B-4908-88FD-33A83D6ED6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F833C6-1999-4ACB-A85F-1E013AC1D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808597" cy="1146176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Safety for Active Travel Cont’d</a:t>
            </a:r>
            <a:endParaRPr lang="en-IE">
              <a:solidFill>
                <a:schemeClr val="bg1"/>
              </a:solidFill>
            </a:endParaRPr>
          </a:p>
        </p:txBody>
      </p:sp>
      <p:sp>
        <p:nvSpPr>
          <p:cNvPr id="16" name="Freeform: Shape 9">
            <a:extLst>
              <a:ext uri="{FF2B5EF4-FFF2-40B4-BE49-F238E27FC236}">
                <a16:creationId xmlns:a16="http://schemas.microsoft.com/office/drawing/2014/main" id="{F0BC1D9E-4401-4EC0-88FD-ED103CB57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0670" y="2"/>
            <a:ext cx="1191330" cy="1511301"/>
          </a:xfrm>
          <a:custGeom>
            <a:avLst/>
            <a:gdLst>
              <a:gd name="connsiteX0" fmla="*/ 697617 w 1191330"/>
              <a:gd name="connsiteY0" fmla="*/ 0 h 1511301"/>
              <a:gd name="connsiteX1" fmla="*/ 1191330 w 1191330"/>
              <a:gd name="connsiteY1" fmla="*/ 0 h 1511301"/>
              <a:gd name="connsiteX2" fmla="*/ 1191330 w 1191330"/>
              <a:gd name="connsiteY2" fmla="*/ 1511301 h 1511301"/>
              <a:gd name="connsiteX3" fmla="*/ 0 w 1191330"/>
              <a:gd name="connsiteY3" fmla="*/ 1511301 h 151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330" h="1511301">
                <a:moveTo>
                  <a:pt x="697617" y="0"/>
                </a:moveTo>
                <a:lnTo>
                  <a:pt x="1191330" y="0"/>
                </a:lnTo>
                <a:lnTo>
                  <a:pt x="1191330" y="1511301"/>
                </a:lnTo>
                <a:lnTo>
                  <a:pt x="0" y="151130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7" name="Freeform: Shape 11">
            <a:extLst>
              <a:ext uri="{FF2B5EF4-FFF2-40B4-BE49-F238E27FC236}">
                <a16:creationId xmlns:a16="http://schemas.microsoft.com/office/drawing/2014/main" id="{B0AAF7C9-094E-400C-A428-F6C2262F6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0688"/>
            <a:ext cx="10753320" cy="5167312"/>
          </a:xfrm>
          <a:custGeom>
            <a:avLst/>
            <a:gdLst>
              <a:gd name="connsiteX0" fmla="*/ 0 w 10753320"/>
              <a:gd name="connsiteY0" fmla="*/ 0 h 5167312"/>
              <a:gd name="connsiteX1" fmla="*/ 9680943 w 10753320"/>
              <a:gd name="connsiteY1" fmla="*/ 0 h 5167312"/>
              <a:gd name="connsiteX2" fmla="*/ 9680223 w 10753320"/>
              <a:gd name="connsiteY2" fmla="*/ 952 h 5167312"/>
              <a:gd name="connsiteX3" fmla="*/ 10753320 w 10753320"/>
              <a:gd name="connsiteY3" fmla="*/ 952 h 5167312"/>
              <a:gd name="connsiteX4" fmla="*/ 8359441 w 10753320"/>
              <a:gd name="connsiteY4" fmla="*/ 5167312 h 5167312"/>
              <a:gd name="connsiteX5" fmla="*/ 4821866 w 10753320"/>
              <a:gd name="connsiteY5" fmla="*/ 5167312 h 5167312"/>
              <a:gd name="connsiteX6" fmla="*/ 4821866 w 10753320"/>
              <a:gd name="connsiteY6" fmla="*/ 5166360 h 5167312"/>
              <a:gd name="connsiteX7" fmla="*/ 0 w 10753320"/>
              <a:gd name="connsiteY7" fmla="*/ 5166360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53320" h="5167312">
                <a:moveTo>
                  <a:pt x="0" y="0"/>
                </a:moveTo>
                <a:lnTo>
                  <a:pt x="9680943" y="0"/>
                </a:lnTo>
                <a:lnTo>
                  <a:pt x="9680223" y="952"/>
                </a:lnTo>
                <a:lnTo>
                  <a:pt x="10753320" y="952"/>
                </a:lnTo>
                <a:lnTo>
                  <a:pt x="8359441" y="5167312"/>
                </a:lnTo>
                <a:lnTo>
                  <a:pt x="4821866" y="5167312"/>
                </a:lnTo>
                <a:lnTo>
                  <a:pt x="4821866" y="5166360"/>
                </a:lnTo>
                <a:lnTo>
                  <a:pt x="0" y="51663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AA25E-61EA-4441-9240-905ED86BD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55811"/>
            <a:ext cx="7315200" cy="4121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/>
              <a:t>To solve this issue on roundabouts means reconfiguring them to tighter and narrower i.e reducing the lanes coming onto the roundabout, tighten the circulating carriageway width, entry and exit radii. </a:t>
            </a:r>
          </a:p>
          <a:p>
            <a:pPr marL="0" indent="0">
              <a:buNone/>
            </a:pPr>
            <a:r>
              <a:rPr lang="en-GB" sz="2400"/>
              <a:t>Internationally there is no safe cycling roundabout design with two lane entry.</a:t>
            </a:r>
          </a:p>
          <a:p>
            <a:pPr marL="0" indent="0">
              <a:buNone/>
            </a:pPr>
            <a:r>
              <a:rPr lang="en-GB" sz="2400"/>
              <a:t>Below is a video from a risk study on cycling on roundabouts by the university of Westminster.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IE" sz="2400" u="sng">
                <a:hlinkClick r:id="rId2"/>
              </a:rPr>
              <a:t>https://vimeo.com/533541165</a:t>
            </a:r>
            <a:r>
              <a:rPr lang="en-IE" sz="2400"/>
              <a:t> </a:t>
            </a:r>
          </a:p>
          <a:p>
            <a:pPr marL="0" indent="0">
              <a:buNone/>
            </a:pPr>
            <a:endParaRPr lang="en-IE" sz="24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200B311-3585-4069-AAC6-CD443FA5B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986" y="1690688"/>
            <a:ext cx="3668014" cy="5167312"/>
          </a:xfrm>
          <a:custGeom>
            <a:avLst/>
            <a:gdLst>
              <a:gd name="connsiteX0" fmla="*/ 2391664 w 3668014"/>
              <a:gd name="connsiteY0" fmla="*/ 0 h 5167312"/>
              <a:gd name="connsiteX1" fmla="*/ 3668014 w 3668014"/>
              <a:gd name="connsiteY1" fmla="*/ 0 h 5167312"/>
              <a:gd name="connsiteX2" fmla="*/ 3668014 w 3668014"/>
              <a:gd name="connsiteY2" fmla="*/ 5167312 h 5167312"/>
              <a:gd name="connsiteX3" fmla="*/ 0 w 3668014"/>
              <a:gd name="connsiteY3" fmla="*/ 5167312 h 5167312"/>
              <a:gd name="connsiteX4" fmla="*/ 2393879 w 3668014"/>
              <a:gd name="connsiteY4" fmla="*/ 952 h 5167312"/>
              <a:gd name="connsiteX5" fmla="*/ 2391664 w 3668014"/>
              <a:gd name="connsiteY5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68014" h="5167312">
                <a:moveTo>
                  <a:pt x="2391664" y="0"/>
                </a:moveTo>
                <a:lnTo>
                  <a:pt x="3668014" y="0"/>
                </a:lnTo>
                <a:lnTo>
                  <a:pt x="3668014" y="5167312"/>
                </a:lnTo>
                <a:lnTo>
                  <a:pt x="0" y="5167312"/>
                </a:lnTo>
                <a:lnTo>
                  <a:pt x="2393879" y="952"/>
                </a:lnTo>
                <a:lnTo>
                  <a:pt x="2391664" y="952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99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A6081-3BA8-4EDA-AFAE-12C45D85F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GB"/>
              <a:t>Safety Data for Active Travel </a:t>
            </a:r>
            <a:endParaRPr lang="en-IE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E7F5A-9F80-4360-A009-5E5879B41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964" y="2176272"/>
            <a:ext cx="10623479" cy="3916303"/>
          </a:xfrm>
        </p:spPr>
        <p:txBody>
          <a:bodyPr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dirty="0"/>
              <a:t>Speed reduction is really important for areas that have cycle and walking infrastructure going in that ultimately will benefit the whole community.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dirty="0"/>
              <a:t>From the OECD- for every 1km/h in reduction in vehicle speeds in a 50kph zone, the risk of an injury, collision drops by 4% and the risk of a fatal collision drops by over 8%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dirty="0"/>
              <a:t>Roundabouts are particularly dangerous for cyclists ( 3 times more dangerous then other junctions) and 2 lane entry and exits with the necessarily wide entry and exit radii are a large part of this</a:t>
            </a:r>
          </a:p>
          <a:p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734496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9493C-0222-4EC2-9C47-AD10BE252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3363" y="365760"/>
            <a:ext cx="9367203" cy="11887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Active Travel Data from all Schools in immediate area of Templeville</a:t>
            </a:r>
          </a:p>
        </p:txBody>
      </p:sp>
      <p:sp>
        <p:nvSpPr>
          <p:cNvPr id="24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07FDD-92F6-4F8D-9A94-691799F9C6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3363" y="1920240"/>
            <a:ext cx="9367204" cy="44805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 indent="-228600" algn="l"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538163" lvl="1" indent="-228600" algn="l">
              <a:buFont typeface="Arial" panose="020B0604020202020204" pitchFamily="34" charset="0"/>
              <a:buChar char="•"/>
            </a:pPr>
            <a:r>
              <a:rPr lang="en-US" sz="2200" dirty="0"/>
              <a:t>2680 school trips are made each morning and afternoon – 45% of --these journeys are made by car, constituting a significant volume of trips on the local road network</a:t>
            </a:r>
          </a:p>
          <a:p>
            <a:pPr marL="538163" lvl="1" indent="-228600" algn="l">
              <a:buFont typeface="Arial" panose="020B0604020202020204" pitchFamily="34" charset="0"/>
              <a:buChar char="•"/>
            </a:pPr>
            <a:r>
              <a:rPr lang="en-US" sz="2200" dirty="0"/>
              <a:t>17% of primary school children and 19% of secondary school children are driven &lt;1km (crow flies)</a:t>
            </a:r>
          </a:p>
          <a:p>
            <a:pPr marL="538163" lvl="1" indent="-228600" algn="l">
              <a:buFont typeface="Arial" panose="020B0604020202020204" pitchFamily="34" charset="0"/>
              <a:buChar char="•"/>
            </a:pPr>
            <a:r>
              <a:rPr lang="en-US" sz="2200" dirty="0"/>
              <a:t>44% of secondary school children are driven​ less than 2km</a:t>
            </a:r>
          </a:p>
          <a:p>
            <a:pPr marL="538163" lvl="1" indent="-228600" algn="l">
              <a:buFont typeface="Arial" panose="020B0604020202020204" pitchFamily="34" charset="0"/>
              <a:buChar char="•"/>
            </a:pPr>
            <a:r>
              <a:rPr lang="en-US" sz="2200" dirty="0"/>
              <a:t>There is huge potential for walking and cycling for all of  these trips</a:t>
            </a:r>
          </a:p>
          <a:p>
            <a:pPr algn="l"/>
            <a:endParaRPr lang="en-US" sz="17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568204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581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Acrobat Document</vt:lpstr>
      <vt:lpstr>Templeville Road Presentation  </vt:lpstr>
      <vt:lpstr>Maps to show interconnected Cycle Lanes</vt:lpstr>
      <vt:lpstr>Schools Workshops Key Info from Templeogue College, St Mac Daras and Community Workshops  </vt:lpstr>
      <vt:lpstr>School Workshops Key Info </vt:lpstr>
      <vt:lpstr>Summary from Templeogue College Students</vt:lpstr>
      <vt:lpstr>Safety for Active Travel Cont’d</vt:lpstr>
      <vt:lpstr>Safety Data for Active Travel </vt:lpstr>
      <vt:lpstr>Active Travel Data from all Schools in immediate area of Templeville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Templeville Road Presentation Stage 1</dc:title>
  <dc:creator>Simon</dc:creator>
  <cp:lastModifiedBy>Vikki Cryan</cp:lastModifiedBy>
  <cp:revision>24</cp:revision>
  <dcterms:created xsi:type="dcterms:W3CDTF">2021-05-24T12:57:05Z</dcterms:created>
  <dcterms:modified xsi:type="dcterms:W3CDTF">2021-06-08T10:38:10Z</dcterms:modified>
</cp:coreProperties>
</file>