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  <p:sldId id="289" r:id="rId5"/>
    <p:sldId id="290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C836A-FCD6-4428-8C72-AE3B6970E098}" v="8" dt="2021-06-01T14:17:26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02/06/2021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Efficiency LED Upgrade June – Dec 2021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Land Use Planning and Transportation</a:t>
            </a:r>
          </a:p>
          <a:p>
            <a:pPr marL="0" indent="0">
              <a:buNone/>
            </a:pPr>
            <a:r>
              <a:rPr lang="en-US" sz="1800" dirty="0"/>
              <a:t>June 2021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June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IE" sz="3200" dirty="0"/>
              <a:t>12, 000 Lanterns upgraded to LED throughout the County</a:t>
            </a:r>
          </a:p>
          <a:p>
            <a:r>
              <a:rPr lang="en-IE" sz="3200" dirty="0"/>
              <a:t>Electrical surveys are ongoing to identify suitable upgrade candidate locations</a:t>
            </a:r>
          </a:p>
          <a:p>
            <a:r>
              <a:rPr lang="en-IE" sz="3200" dirty="0"/>
              <a:t>Over 600 lanterns upgraded to date this year</a:t>
            </a:r>
          </a:p>
          <a:p>
            <a:r>
              <a:rPr lang="en-IE" sz="3200" dirty="0"/>
              <a:t>900 further lanterns programmed over the remainder of the year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7E1659-9E39-4247-885C-DE0229834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126322"/>
              </p:ext>
            </p:extLst>
          </p:nvPr>
        </p:nvGraphicFramePr>
        <p:xfrm>
          <a:off x="3893127" y="1011382"/>
          <a:ext cx="7460673" cy="518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83">
                  <a:extLst>
                    <a:ext uri="{9D8B030D-6E8A-4147-A177-3AD203B41FA5}">
                      <a16:colId xmlns:a16="http://schemas.microsoft.com/office/drawing/2014/main" val="1415870264"/>
                    </a:ext>
                  </a:extLst>
                </a:gridCol>
                <a:gridCol w="2417525">
                  <a:extLst>
                    <a:ext uri="{9D8B030D-6E8A-4147-A177-3AD203B41FA5}">
                      <a16:colId xmlns:a16="http://schemas.microsoft.com/office/drawing/2014/main" val="2804096765"/>
                    </a:ext>
                  </a:extLst>
                </a:gridCol>
                <a:gridCol w="1460583">
                  <a:extLst>
                    <a:ext uri="{9D8B030D-6E8A-4147-A177-3AD203B41FA5}">
                      <a16:colId xmlns:a16="http://schemas.microsoft.com/office/drawing/2014/main" val="2975514470"/>
                    </a:ext>
                  </a:extLst>
                </a:gridCol>
                <a:gridCol w="2121982">
                  <a:extLst>
                    <a:ext uri="{9D8B030D-6E8A-4147-A177-3AD203B41FA5}">
                      <a16:colId xmlns:a16="http://schemas.microsoft.com/office/drawing/2014/main" val="4175505739"/>
                    </a:ext>
                  </a:extLst>
                </a:gridCol>
              </a:tblGrid>
              <a:tr h="58226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extLst>
                  <a:ext uri="{0D108BD9-81ED-4DB2-BD59-A6C34878D82A}">
                    <a16:rowId xmlns:a16="http://schemas.microsoft.com/office/drawing/2014/main" val="3785535160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Beverly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Priory Walk &amp; Way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432050654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Cremorne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Templeogue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Cypress Drive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92527933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Hermitage Rathfarnham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Templeogue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Templeogue Woods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070003459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Castlefield Manor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Domville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885947505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Knockfield Manor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Grosvenor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413125698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Idrone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Greenpark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233363205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Brookvale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Drive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15248074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The Priory Rathfarnham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Road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24760775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Park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Cross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470034763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Delaford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295463669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Knocklyon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Ballycullen Avenue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429226091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Westbourne Lodge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Ballycullen Drive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138172621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 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 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r>
                        <a:rPr lang="en-IE" sz="1500" u="none" strike="noStrike" dirty="0">
                          <a:effectLst/>
                        </a:rPr>
                        <a:t> Road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extLst>
                  <a:ext uri="{0D108BD9-81ED-4DB2-BD59-A6C34878D82A}">
                    <a16:rowId xmlns:a16="http://schemas.microsoft.com/office/drawing/2014/main" val="197188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6FBC64F-7E1F-426F-9E96-AAB414FE4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509475"/>
              </p:ext>
            </p:extLst>
          </p:nvPr>
        </p:nvGraphicFramePr>
        <p:xfrm>
          <a:off x="3934692" y="1166648"/>
          <a:ext cx="7084437" cy="4524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012">
                  <a:extLst>
                    <a:ext uri="{9D8B030D-6E8A-4147-A177-3AD203B41FA5}">
                      <a16:colId xmlns:a16="http://schemas.microsoft.com/office/drawing/2014/main" val="1657441743"/>
                    </a:ext>
                  </a:extLst>
                </a:gridCol>
                <a:gridCol w="1978963">
                  <a:extLst>
                    <a:ext uri="{9D8B030D-6E8A-4147-A177-3AD203B41FA5}">
                      <a16:colId xmlns:a16="http://schemas.microsoft.com/office/drawing/2014/main" val="483372446"/>
                    </a:ext>
                  </a:extLst>
                </a:gridCol>
                <a:gridCol w="1621160">
                  <a:extLst>
                    <a:ext uri="{9D8B030D-6E8A-4147-A177-3AD203B41FA5}">
                      <a16:colId xmlns:a16="http://schemas.microsoft.com/office/drawing/2014/main" val="3306362574"/>
                    </a:ext>
                  </a:extLst>
                </a:gridCol>
                <a:gridCol w="1924302">
                  <a:extLst>
                    <a:ext uri="{9D8B030D-6E8A-4147-A177-3AD203B41FA5}">
                      <a16:colId xmlns:a16="http://schemas.microsoft.com/office/drawing/2014/main" val="1609082555"/>
                    </a:ext>
                  </a:extLst>
                </a:gridCol>
              </a:tblGrid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Hazelbrook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Glenfield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3744096209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Seskin View Road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Pinewoods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extLst>
                  <a:ext uri="{0D108BD9-81ED-4DB2-BD59-A6C34878D82A}">
                    <a16:rowId xmlns:a16="http://schemas.microsoft.com/office/drawing/2014/main" val="1233320290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Millbrook Lawns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St Ronan's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1420907240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Sean Walsh Park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>
                          <a:effectLst/>
                        </a:rPr>
                        <a:t>St. John’s Estate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594076526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 err="1">
                          <a:effectLst/>
                        </a:rPr>
                        <a:t>Cois</a:t>
                      </a:r>
                      <a:r>
                        <a:rPr lang="en-IE" sz="1900" u="none" strike="noStrike" dirty="0">
                          <a:effectLst/>
                        </a:rPr>
                        <a:t> </a:t>
                      </a:r>
                      <a:r>
                        <a:rPr lang="en-IE" sz="1900" u="none" strike="noStrike" dirty="0" err="1">
                          <a:effectLst/>
                        </a:rPr>
                        <a:t>na</a:t>
                      </a:r>
                      <a:r>
                        <a:rPr lang="en-IE" sz="1900" u="none" strike="noStrike" dirty="0">
                          <a:effectLst/>
                        </a:rPr>
                        <a:t> </a:t>
                      </a:r>
                      <a:r>
                        <a:rPr lang="en-IE" sz="1900" u="none" strike="noStrike" dirty="0" err="1">
                          <a:effectLst/>
                        </a:rPr>
                        <a:t>hAbhainn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St John's Wood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386568034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Watermeadow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Lealand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503777488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Watergate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 dirty="0">
                          <a:effectLst/>
                        </a:rPr>
                        <a:t>Lucan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Hermitage 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471604437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Old Bawn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Brookvale lucan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819874104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Dun an Oir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Esker Lawns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716939129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Belgard road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>
                          <a:effectLst/>
                        </a:rPr>
                        <a:t>Esker Park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1503697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32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Estate Selection Criteria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/>
              <a:t>These estates have been prioritised based on the following criteria;</a:t>
            </a:r>
          </a:p>
          <a:p>
            <a:r>
              <a:rPr lang="en-IE" dirty="0"/>
              <a:t>ESBN interaction is minimal (we do not need to wait on ratification of forthcoming ESBN Supplementary Agreement)</a:t>
            </a:r>
          </a:p>
          <a:p>
            <a:r>
              <a:rPr lang="en-IE" dirty="0"/>
              <a:t>The columns are generally in good condition </a:t>
            </a:r>
          </a:p>
          <a:p>
            <a:r>
              <a:rPr lang="en-IE" dirty="0"/>
              <a:t>They are currently fitted with SOX lanterns which are the highest energy consumer and most urgently require replacement.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/>
          </a:bodyPr>
          <a:lstStyle/>
          <a:p>
            <a:r>
              <a:rPr lang="en-IE" dirty="0"/>
              <a:t>Now targeting our pre 90’s or “Legacy” stock</a:t>
            </a:r>
          </a:p>
          <a:p>
            <a:r>
              <a:rPr lang="en-IE" dirty="0"/>
              <a:t>This will lead to certain columns within an estate being unsuitable for upgrade at this time, without ESBN Supplementary Agreement in place.</a:t>
            </a:r>
          </a:p>
          <a:p>
            <a:r>
              <a:rPr lang="en-IE" dirty="0"/>
              <a:t>Ongoing discussions with ESBN to resolve this</a:t>
            </a:r>
          </a:p>
          <a:p>
            <a:r>
              <a:rPr lang="en-IE" dirty="0"/>
              <a:t>Until final agreement with ESBN/regulatory bodies is reached, some estates will have columns not suitable for immediate upgrade</a:t>
            </a:r>
          </a:p>
          <a:p>
            <a:r>
              <a:rPr lang="en-IE" dirty="0"/>
              <a:t>SDCC will revisit these columns once these issues have been resolved.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076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346</Words>
  <Application>Microsoft Office PowerPoint</Application>
  <PresentationFormat>Widescreen</PresentationFormat>
  <Paragraphs>117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Current status June 2021</vt:lpstr>
      <vt:lpstr>Upgrade Programme Jun-Dec 2021</vt:lpstr>
      <vt:lpstr>Upgrade Programme Jun-Dec 2021</vt:lpstr>
      <vt:lpstr>Estate Selection Criteria</vt:lpstr>
      <vt:lpstr>Upgrade Programme Jun-Dec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Caitriona Lambert</cp:lastModifiedBy>
  <cp:revision>10</cp:revision>
  <dcterms:created xsi:type="dcterms:W3CDTF">2021-06-01T09:11:55Z</dcterms:created>
  <dcterms:modified xsi:type="dcterms:W3CDTF">2021-06-02T08:53:49Z</dcterms:modified>
</cp:coreProperties>
</file>