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6" r:id="rId2"/>
    <p:sldId id="278" r:id="rId3"/>
    <p:sldId id="267" r:id="rId4"/>
    <p:sldId id="283" r:id="rId5"/>
    <p:sldId id="294" r:id="rId6"/>
    <p:sldId id="272" r:id="rId7"/>
    <p:sldId id="268" r:id="rId8"/>
    <p:sldId id="291" r:id="rId9"/>
    <p:sldId id="292" r:id="rId10"/>
    <p:sldId id="279" r:id="rId11"/>
    <p:sldId id="281" r:id="rId12"/>
    <p:sldId id="280" r:id="rId13"/>
    <p:sldId id="285" r:id="rId14"/>
    <p:sldId id="258" r:id="rId15"/>
    <p:sldId id="276" r:id="rId16"/>
    <p:sldId id="296" r:id="rId17"/>
    <p:sldId id="284" r:id="rId18"/>
    <p:sldId id="286" r:id="rId19"/>
    <p:sldId id="287" r:id="rId20"/>
    <p:sldId id="262" r:id="rId21"/>
    <p:sldId id="290" r:id="rId22"/>
    <p:sldId id="288" r:id="rId23"/>
    <p:sldId id="29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4E284-BD7B-47F3-A60A-004CEDC87275}" type="datetimeFigureOut">
              <a:rPr lang="en-IE" smtClean="0"/>
              <a:t>27/05/2021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F6A41-8031-47F3-8DF9-D1856FC1C75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8119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53065-C0AE-454D-BBAC-DDC5F8B3F22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36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6785B-BCB1-4A8B-9B13-F89E8C422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EF6B0-7DF9-4C05-9ECD-DDA53FCB5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F8A7D-1BCF-4602-9E52-56C8018CC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4191-D86D-4310-8E7B-BA28CA550124}" type="datetimeFigureOut">
              <a:rPr lang="en-IE" smtClean="0"/>
              <a:t>27/05/2021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EE1F8-FB91-4B41-9BD3-F02D7CABA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5090-8C4F-470D-97BC-477D388EC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E666-D574-4933-A543-5DDD230BD5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45316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17057-A793-4D31-B234-49842B5B6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35706E-BB8C-450A-9E00-E5BF260D7D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1A27A-9C7F-4B9C-94A9-1EEA059E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4191-D86D-4310-8E7B-BA28CA550124}" type="datetimeFigureOut">
              <a:rPr lang="en-IE" smtClean="0"/>
              <a:t>27/05/2021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D0979-D63D-43C1-9803-5233B24A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00519-7679-4B98-9E15-CAC4A6D4E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E666-D574-4933-A543-5DDD230BD5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5110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C876A-2821-4A0B-9236-69117690CE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C71D3-59FB-46EE-849B-79DC26386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6F08F-6175-444B-AC92-AFE73A32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4191-D86D-4310-8E7B-BA28CA550124}" type="datetimeFigureOut">
              <a:rPr lang="en-IE" smtClean="0"/>
              <a:t>27/05/2021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C0FA7-8B75-4833-8315-3A000246B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1D29C-46D4-4E82-A2E0-1E42AE7B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E666-D574-4933-A543-5DDD230BD5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79537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A1948-8E67-4E10-B472-3389B24D7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ABF18-CDCE-4A03-94D8-AF97483DD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750CD-9037-482E-97D1-A8D8DC5F0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4191-D86D-4310-8E7B-BA28CA550124}" type="datetimeFigureOut">
              <a:rPr lang="en-IE" smtClean="0"/>
              <a:t>27/05/2021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310A3-6FCA-4B4B-A6E1-F32C5E117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0F734-82F6-4C40-96F3-455FF553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E666-D574-4933-A543-5DDD230BD5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686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0F89D-C132-41AC-B5FF-2DDF60FAB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F6A75-D928-49E6-ACF2-FA10F6286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5B8FB-652C-48F8-B21E-A2CAE2423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4191-D86D-4310-8E7B-BA28CA550124}" type="datetimeFigureOut">
              <a:rPr lang="en-IE" smtClean="0"/>
              <a:t>27/05/2021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25785-237B-449D-9B25-EBB9EA8AE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4A247-A829-4486-8934-0AF8EFF7D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E666-D574-4933-A543-5DDD230BD5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7099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4AC67-4F79-4A4B-A70E-35A72A92E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56E89-7225-42CF-B6CC-F606D1525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A415D-E8C9-4DF1-BE8A-C5E063F2E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535CB-391E-4EE9-983C-0BEAFA26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4191-D86D-4310-8E7B-BA28CA550124}" type="datetimeFigureOut">
              <a:rPr lang="en-IE" smtClean="0"/>
              <a:t>27/05/2021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DD2F7-56BF-4269-89B1-106AF954C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33749-97AF-4D8B-994D-94302C60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E666-D574-4933-A543-5DDD230BD5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20851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8067E-3346-4129-9C3F-FBE201089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5ECED-BEC1-499A-8BF8-ACEB5148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A08F43-04D2-41D8-81D9-8DEB93324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2CC4FD-E238-4938-BF14-158B41E1AD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09E495-BB71-45CA-BA5A-69B4BC2EAE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C40423-ADA7-41DA-890E-1338B545D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4191-D86D-4310-8E7B-BA28CA550124}" type="datetimeFigureOut">
              <a:rPr lang="en-IE" smtClean="0"/>
              <a:t>27/05/2021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C8C824-46F1-4323-9BAB-8875F1AA2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ED9125-A352-43E7-976A-F4F3A480A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E666-D574-4933-A543-5DDD230BD5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39122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981B4-68E8-45B3-ACC4-81C909E5F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88AD1-8F83-49A8-BAE9-37CC01AD8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4191-D86D-4310-8E7B-BA28CA550124}" type="datetimeFigureOut">
              <a:rPr lang="en-IE" smtClean="0"/>
              <a:t>27/05/2021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A17CE-F615-4C91-AB58-FA084767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68629-8F24-4004-BDDC-3EC2CCAB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E666-D574-4933-A543-5DDD230BD5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65564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84D675-D3EB-455E-BD6E-D02907B2C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4191-D86D-4310-8E7B-BA28CA550124}" type="datetimeFigureOut">
              <a:rPr lang="en-IE" smtClean="0"/>
              <a:t>27/05/2021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EB82D5-B42C-4C7B-908B-773379C2B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DF65C-5DCE-4F6C-8FB4-2C396F74F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E666-D574-4933-A543-5DDD230BD5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49284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1C106-9A24-4090-ACB3-36D87379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606BB-0B98-440C-88B3-C96B669D9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A2DDFD-C1ED-4C9C-B807-4CBDB2A1D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C4284-8D08-4600-9EDF-F7194511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4191-D86D-4310-8E7B-BA28CA550124}" type="datetimeFigureOut">
              <a:rPr lang="en-IE" smtClean="0"/>
              <a:t>27/05/2021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91D1A-B76D-4357-8A74-CF960C150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36AA1-7A80-4D26-9CC9-7B907F6C4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E666-D574-4933-A543-5DDD230BD5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1908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8C90C-F096-4BA5-9F0C-D78619B2A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F131BA-EFA4-4D1D-B0CE-739DE92BEF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1BC7B-4EBE-46E5-967D-E86672383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00892-42FB-4E9F-855A-F1BE706CA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44191-D86D-4310-8E7B-BA28CA550124}" type="datetimeFigureOut">
              <a:rPr lang="en-IE" smtClean="0"/>
              <a:t>27/05/2021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C3262-BE38-40E3-822B-82A02730F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FABB3-05E0-41EE-B0C3-FEAC083DB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BE666-D574-4933-A543-5DDD230BD5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639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82FE7-1C46-47A5-86F8-FD180C70B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85C50-B03C-49F8-ABAA-4B267B6DD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14DF4-EEDB-417A-8BF0-385C03B22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44191-D86D-4310-8E7B-BA28CA550124}" type="datetimeFigureOut">
              <a:rPr lang="en-IE" smtClean="0"/>
              <a:t>27/05/2021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2561A-7726-4547-A746-64E62FF4F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EF1A5-9031-4C0A-8012-7E8BE800E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BE666-D574-4933-A543-5DDD230BD5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7674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FFB42A-1858-493C-939F-39D1BAAA506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r="198"/>
          <a:stretch/>
        </p:blipFill>
        <p:spPr>
          <a:xfrm>
            <a:off x="20" y="-87086"/>
            <a:ext cx="12191980" cy="512249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F32AF9F-81E3-406C-B448-A1D82B9B6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671" y="4957205"/>
            <a:ext cx="9356034" cy="176093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defTabSz="457200">
              <a:lnSpc>
                <a:spcPct val="117000"/>
              </a:lnSpc>
              <a:spcBef>
                <a:spcPts val="0"/>
              </a:spcBef>
            </a:pPr>
            <a:r>
              <a:rPr lang="en-IE" sz="2800" b="1" dirty="0">
                <a:solidFill>
                  <a:srgbClr val="323E4F"/>
                </a:solidFill>
                <a:latin typeface="Segoe UI"/>
                <a:cs typeface="Times New Roman"/>
              </a:rPr>
              <a:t>Sustainable Movement and the County Development Plan</a:t>
            </a:r>
          </a:p>
          <a:p>
            <a:pPr defTabSz="457200">
              <a:lnSpc>
                <a:spcPct val="117000"/>
              </a:lnSpc>
              <a:spcBef>
                <a:spcPts val="0"/>
              </a:spcBef>
            </a:pPr>
            <a:r>
              <a:rPr lang="en-IE" sz="2200" b="1" dirty="0">
                <a:solidFill>
                  <a:srgbClr val="323E4F"/>
                </a:solidFill>
                <a:latin typeface="Segoe UI"/>
                <a:cs typeface="Times New Roman"/>
              </a:rPr>
              <a:t>Land-Use Planning and Transportation SPC</a:t>
            </a:r>
          </a:p>
          <a:p>
            <a:pPr defTabSz="457200">
              <a:lnSpc>
                <a:spcPct val="117000"/>
              </a:lnSpc>
              <a:spcBef>
                <a:spcPts val="0"/>
              </a:spcBef>
            </a:pPr>
            <a:r>
              <a:rPr lang="en-IE" sz="2200" b="1" dirty="0">
                <a:solidFill>
                  <a:srgbClr val="323E4F"/>
                </a:solidFill>
                <a:latin typeface="Segoe UI"/>
                <a:cs typeface="Times New Roman"/>
              </a:rPr>
              <a:t>27</a:t>
            </a:r>
            <a:r>
              <a:rPr lang="en-IE" sz="2200" b="1" baseline="30000" dirty="0">
                <a:solidFill>
                  <a:srgbClr val="323E4F"/>
                </a:solidFill>
                <a:latin typeface="Segoe UI"/>
                <a:cs typeface="Times New Roman"/>
              </a:rPr>
              <a:t>th</a:t>
            </a:r>
            <a:r>
              <a:rPr lang="en-IE" sz="2200" b="1" dirty="0">
                <a:solidFill>
                  <a:srgbClr val="323E4F"/>
                </a:solidFill>
                <a:latin typeface="Segoe UI"/>
                <a:cs typeface="Times New Roman"/>
              </a:rPr>
              <a:t> May 2021</a:t>
            </a:r>
          </a:p>
          <a:p>
            <a:pPr defTabSz="457200">
              <a:lnSpc>
                <a:spcPct val="117000"/>
              </a:lnSpc>
              <a:spcBef>
                <a:spcPts val="0"/>
              </a:spcBef>
            </a:pPr>
            <a:endParaRPr lang="en-IE" sz="2000" b="1" dirty="0">
              <a:solidFill>
                <a:srgbClr val="323E4F"/>
              </a:solidFill>
              <a:latin typeface="Segoe UI"/>
              <a:cs typeface="Times New Roman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E048DA-A5DE-498F-9368-55990F6D8DA5}"/>
              </a:ext>
            </a:extLst>
          </p:cNvPr>
          <p:cNvPicPr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7411"/>
            <a:ext cx="3775199" cy="130058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8F94CE-E89A-47D8-B34A-3A78C8EF7DE2}"/>
              </a:ext>
            </a:extLst>
          </p:cNvPr>
          <p:cNvSpPr/>
          <p:nvPr/>
        </p:nvSpPr>
        <p:spPr>
          <a:xfrm>
            <a:off x="7276378" y="285804"/>
            <a:ext cx="4380865" cy="998855"/>
          </a:xfrm>
          <a:prstGeom prst="rect">
            <a:avLst/>
          </a:prstGeom>
          <a:solidFill>
            <a:schemeClr val="bg1">
              <a:alpha val="44000"/>
            </a:scheme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2000" b="1">
                <a:solidFill>
                  <a:srgbClr val="1F386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SHAPE</a:t>
            </a:r>
            <a:r>
              <a:rPr lang="en-GB" sz="2000" b="1">
                <a:solidFill>
                  <a:srgbClr val="80808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EXPLORE – EXPERIENCE </a:t>
            </a: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2000" b="1">
                <a:solidFill>
                  <a:srgbClr val="323E4F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SOUTH DUBLIN’S FUTURE </a:t>
            </a: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66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08D54-C358-4011-A2D6-17BCA74B0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accent1"/>
                </a:solidFill>
                <a:latin typeface="+mn-lt"/>
              </a:rPr>
              <a:t>Sustainable Movement Studies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F1B1B0-16A0-4107-A5BB-175A695BF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67222" cy="4351338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IE" sz="18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Source Sans Pro" panose="020B0503030403020204" pitchFamily="34" charset="0"/>
              </a:rPr>
              <a:t>Sustainable Movements Studies were undertaken for each of the seven Neighbourhood Areas with the support of the NTA.  The purpose of the studies was to: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IE" sz="16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Source Sans Pro" panose="020B0503030403020204" pitchFamily="34" charset="0"/>
              </a:rPr>
              <a:t>Paint a picture of movement issues within each area; and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IE" sz="16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Source Sans Pro" panose="020B0503030403020204" pitchFamily="34" charset="0"/>
              </a:rPr>
              <a:t>Identify measures to increase active transport modes (walking and cycling) and public transport to help achieve target mode share and reduce dependency on the car.</a:t>
            </a:r>
          </a:p>
          <a:p>
            <a:pPr>
              <a:lnSpc>
                <a:spcPct val="115000"/>
              </a:lnSpc>
            </a:pPr>
            <a:r>
              <a:rPr lang="en-IE" sz="18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Source Sans Pro" panose="020B0503030403020204" pitchFamily="34" charset="0"/>
              </a:rPr>
              <a:t>The outcomes of these studies have informed the policies and objectives on sustainable movement within the Development Plan.  </a:t>
            </a:r>
          </a:p>
          <a:p>
            <a:pPr>
              <a:lnSpc>
                <a:spcPct val="115000"/>
              </a:lnSpc>
            </a:pPr>
            <a:r>
              <a:rPr lang="en-IE" sz="18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Source Sans Pro" panose="020B0503030403020204" pitchFamily="34" charset="0"/>
              </a:rPr>
              <a:t>Summaries of the issues identified within each Neighbourhood Area are set out in Chapter 12 </a:t>
            </a:r>
            <a:r>
              <a:rPr lang="en-IE" sz="1800" i="1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Source Sans Pro" panose="020B0503030403020204" pitchFamily="34" charset="0"/>
              </a:rPr>
              <a:t>Our Neighbourhoods</a:t>
            </a:r>
            <a:r>
              <a:rPr lang="en-IE" sz="18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Source Sans Pro" panose="020B0503030403020204" pitchFamily="34" charset="0"/>
              </a:rPr>
              <a:t>. </a:t>
            </a:r>
          </a:p>
          <a:p>
            <a:endParaRPr lang="en-I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027B3D-1A3C-4D4B-BDBA-C34530042E59}"/>
              </a:ext>
            </a:extLst>
          </p:cNvPr>
          <p:cNvGrpSpPr/>
          <p:nvPr/>
        </p:nvGrpSpPr>
        <p:grpSpPr>
          <a:xfrm>
            <a:off x="283510" y="6046948"/>
            <a:ext cx="11624979" cy="746241"/>
            <a:chOff x="137813" y="6009122"/>
            <a:chExt cx="11624979" cy="7462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4664990-628E-4CF9-9A79-D711066EE174}"/>
                </a:ext>
              </a:extLst>
            </p:cNvPr>
            <p:cNvPicPr/>
            <p:nvPr/>
          </p:nvPicPr>
          <p:blipFill>
            <a:blip r:embed="rId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13" y="6009122"/>
              <a:ext cx="2185510" cy="68092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88D245-40FB-44C6-8BDF-3B2CBA844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5290" y="6009122"/>
              <a:ext cx="9327502" cy="74624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C9492BE-2200-48A2-A66A-40E77E22B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644" y="173054"/>
            <a:ext cx="3236031" cy="29984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C94A65-446E-4330-8B2E-30BDF8CAF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9643" y="3363544"/>
            <a:ext cx="3588845" cy="243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40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F4437-7008-418F-BDDD-7D11E181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000" b="1" dirty="0">
                <a:solidFill>
                  <a:schemeClr val="accent1"/>
                </a:solidFill>
              </a:rPr>
              <a:t>Example: </a:t>
            </a:r>
            <a:r>
              <a:rPr lang="en-IE" sz="4000" dirty="0">
                <a:solidFill>
                  <a:schemeClr val="accent1"/>
                </a:solidFill>
              </a:rPr>
              <a:t>Tallaght Sustainable Movement Study</a:t>
            </a:r>
          </a:p>
        </p:txBody>
      </p:sp>
      <p:pic>
        <p:nvPicPr>
          <p:cNvPr id="4" name="Picture 15" descr="Diagram, text&#10;&#10;Description automatically generated">
            <a:extLst>
              <a:ext uri="{FF2B5EF4-FFF2-40B4-BE49-F238E27FC236}">
                <a16:creationId xmlns:a16="http://schemas.microsoft.com/office/drawing/2014/main" id="{3B767D57-A45C-49F0-BE36-BCD124795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4088"/>
            <a:ext cx="6029108" cy="2978983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228DA955-47D2-4E5C-A1F0-CE952FF98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4378" y="4329305"/>
            <a:ext cx="7575804" cy="16687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02EB635-DB0D-4E4E-86F0-43F7E0833637}"/>
              </a:ext>
            </a:extLst>
          </p:cNvPr>
          <p:cNvGrpSpPr/>
          <p:nvPr/>
        </p:nvGrpSpPr>
        <p:grpSpPr>
          <a:xfrm>
            <a:off x="283510" y="6046948"/>
            <a:ext cx="11624979" cy="746241"/>
            <a:chOff x="137813" y="6009122"/>
            <a:chExt cx="11624979" cy="7462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49A00B-37A9-4E45-9850-672E2325AD20}"/>
                </a:ext>
              </a:extLst>
            </p:cNvPr>
            <p:cNvPicPr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13" y="6009122"/>
              <a:ext cx="2185510" cy="68092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1893081-E07B-4774-AAEE-A62D329D3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5290" y="6009122"/>
              <a:ext cx="9327502" cy="74624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3B8445-5465-4F1D-96AB-EDBFE924D3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4004" y="3635766"/>
            <a:ext cx="2939796" cy="22990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68F489-1883-4CE4-96E2-BB97B43520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8652" y="1374087"/>
            <a:ext cx="3502827" cy="211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78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AC63-3629-47A9-9018-D136B9FB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000" dirty="0">
                <a:solidFill>
                  <a:schemeClr val="accent1"/>
                </a:solidFill>
                <a:latin typeface="+mn-lt"/>
              </a:rPr>
              <a:t>Measures Identified in Sustainable Movement Studies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B0346-2822-472C-8038-97ADBDC5F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058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IE" sz="22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Studies identified various measures that would help generate a shift towards active travel and public transport including: </a:t>
            </a:r>
            <a:endParaRPr lang="en-IE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IE" sz="1900" dirty="0"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Creating more permeable connections for walking and cycling and access to public transport routes</a:t>
            </a:r>
            <a:endParaRPr lang="en-IE" sz="19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IE" sz="19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Improvements to public transport waiting</a:t>
            </a:r>
            <a:r>
              <a:rPr lang="en-IE" sz="1900" b="1" dirty="0">
                <a:solidFill>
                  <a:srgbClr val="E55998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E" sz="19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facilities 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IE" sz="19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Traffic</a:t>
            </a:r>
            <a:r>
              <a:rPr lang="en-IE" sz="1900" b="1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E" sz="19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calming</a:t>
            </a:r>
            <a:r>
              <a:rPr lang="en-IE" sz="1900" b="1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E" sz="19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measures	</a:t>
            </a:r>
            <a:endParaRPr lang="en-IE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IE" sz="19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Footpath widening and surface enhancement</a:t>
            </a:r>
            <a:endParaRPr lang="en-IE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en-IE" sz="19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Improvements to cycle lane and cycle parking provision.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I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Scope for some of these projects to be funded by NTA.</a:t>
            </a:r>
          </a:p>
          <a:p>
            <a:endParaRPr lang="en-I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BA97F6-6918-4A03-A8FA-D8769A041913}"/>
              </a:ext>
            </a:extLst>
          </p:cNvPr>
          <p:cNvGrpSpPr/>
          <p:nvPr/>
        </p:nvGrpSpPr>
        <p:grpSpPr>
          <a:xfrm>
            <a:off x="283510" y="6046948"/>
            <a:ext cx="11624979" cy="746241"/>
            <a:chOff x="137813" y="6009122"/>
            <a:chExt cx="11624979" cy="7462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C0284E-783B-4419-B984-D934E53E1683}"/>
                </a:ext>
              </a:extLst>
            </p:cNvPr>
            <p:cNvPicPr/>
            <p:nvPr/>
          </p:nvPicPr>
          <p:blipFill>
            <a:blip r:embed="rId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13" y="6009122"/>
              <a:ext cx="2185510" cy="68092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686AE8-7AD7-4D3E-B1AE-CE8B04176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5290" y="6009122"/>
              <a:ext cx="9327502" cy="74624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167B9-976A-45A3-BA38-8EFDB3C92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929" y="1016835"/>
            <a:ext cx="3048000" cy="16175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356D8F-26F8-473A-B80C-E579C5D44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9473" y="4515465"/>
            <a:ext cx="3329311" cy="15314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BB36B8-BD2C-4195-B779-98B2E4251C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7275" y="2640774"/>
            <a:ext cx="3260582" cy="187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18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96C4C-B666-4C7E-82F1-BD01643E0A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22834F-7ED5-4D98-991E-D4E1B989B8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D3D53-8FB2-4ADA-AE0A-A3672EB8D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83" y="0"/>
            <a:ext cx="12402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6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372FCB-3095-4096-9583-9BDB16EA9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632" y="7139"/>
            <a:ext cx="8468735" cy="685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12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B23B1-B788-470D-8036-7F8BA8272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46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5C910-E6E8-4BFE-996B-C6EED8EEA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6" y="1"/>
            <a:ext cx="1051876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13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road, way, scene&#10;&#10;Description automatically generated">
            <a:extLst>
              <a:ext uri="{FF2B5EF4-FFF2-40B4-BE49-F238E27FC236}">
                <a16:creationId xmlns:a16="http://schemas.microsoft.com/office/drawing/2014/main" id="{DA085CF0-E6DA-4A16-A19C-3648953852E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0"/>
            <a:ext cx="11416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99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5A502E04-045C-430F-B0B7-13065C86AC8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" y="0"/>
            <a:ext cx="10678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4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ree, outdoor, road, grass&#10;&#10;Description automatically generated">
            <a:extLst>
              <a:ext uri="{FF2B5EF4-FFF2-40B4-BE49-F238E27FC236}">
                <a16:creationId xmlns:a16="http://schemas.microsoft.com/office/drawing/2014/main" id="{07A68C18-01FB-40C0-AC70-5EE78C8AD43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" y="0"/>
            <a:ext cx="9822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32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FEB7107-694F-481D-969D-BFCB923425C4}"/>
              </a:ext>
            </a:extLst>
          </p:cNvPr>
          <p:cNvGrpSpPr/>
          <p:nvPr/>
        </p:nvGrpSpPr>
        <p:grpSpPr>
          <a:xfrm>
            <a:off x="137813" y="6042678"/>
            <a:ext cx="11624979" cy="746241"/>
            <a:chOff x="137813" y="6009122"/>
            <a:chExt cx="11624979" cy="7462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C70262C-AB36-4C33-B1D0-3BF819C65F6F}"/>
                </a:ext>
              </a:extLst>
            </p:cNvPr>
            <p:cNvPicPr/>
            <p:nvPr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13" y="6009122"/>
              <a:ext cx="2185510" cy="68092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6E259E8-5789-4796-9A99-2847D1EB8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290" y="6009122"/>
              <a:ext cx="9327502" cy="74624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0D64271-4BB2-4678-95C6-FE3C35919FF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4" y="283633"/>
            <a:ext cx="905971" cy="8421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862030-602F-47B3-AEC1-7D1E96F683DB}"/>
              </a:ext>
            </a:extLst>
          </p:cNvPr>
          <p:cNvSpPr/>
          <p:nvPr/>
        </p:nvSpPr>
        <p:spPr>
          <a:xfrm>
            <a:off x="1442022" y="293591"/>
            <a:ext cx="228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chemeClr val="tx1"/>
                </a:solidFill>
              </a:rPr>
              <a:t>Chapter 7</a:t>
            </a:r>
            <a:r>
              <a:rPr lang="en-GB" sz="36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B44A60-7711-49E6-8D33-5B4C9574CF5E}"/>
              </a:ext>
            </a:extLst>
          </p:cNvPr>
          <p:cNvSpPr/>
          <p:nvPr/>
        </p:nvSpPr>
        <p:spPr>
          <a:xfrm>
            <a:off x="3728022" y="283008"/>
            <a:ext cx="3662310" cy="841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800" b="1">
                <a:solidFill>
                  <a:schemeClr val="tx1"/>
                </a:solidFill>
              </a:rPr>
              <a:t>Sustainable Movement</a:t>
            </a:r>
            <a:r>
              <a:rPr lang="en-GB" sz="2000" b="1">
                <a:solidFill>
                  <a:schemeClr val="tx1"/>
                </a:solidFill>
              </a:rPr>
              <a:t> </a:t>
            </a:r>
            <a:endParaRPr lang="en-IE" sz="2000" b="1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53A6B-E689-4B59-BB10-3AA47B657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725" y="1440242"/>
            <a:ext cx="5869865" cy="26787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315C5C-DCBD-4095-81E2-0F4CAE17DCBB}"/>
              </a:ext>
            </a:extLst>
          </p:cNvPr>
          <p:cNvSpPr txBox="1"/>
          <p:nvPr/>
        </p:nvSpPr>
        <p:spPr>
          <a:xfrm>
            <a:off x="464059" y="4321111"/>
            <a:ext cx="1126388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E" sz="2000" b="1" i="0" u="none" strike="noStrike" baseline="0" dirty="0">
                <a:solidFill>
                  <a:srgbClr val="006DA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Vision</a:t>
            </a:r>
          </a:p>
          <a:p>
            <a:pPr algn="l"/>
            <a:endParaRPr lang="en-IE" sz="2000" b="1" i="0" u="none" strike="noStrike" baseline="0" dirty="0">
              <a:solidFill>
                <a:srgbClr val="006DA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/>
            <a:r>
              <a:rPr lang="en-GB" sz="2000" b="0" i="0" u="none" strike="noStrike" baseline="0" dirty="0">
                <a:solidFill>
                  <a:srgbClr val="006DA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 increase the number of people walking, cycling and using public transport and to reduce the need for car journeys, resulting in a more active and healthy community, a more attractive public realm, safer streets, less congestion, reduced carbon emissions, better air quality, and a positive climate impact.</a:t>
            </a:r>
            <a:endParaRPr lang="en-IE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052" name="Picture 4" descr="TBWA\Dublin Rolls Out BusConnects Campaign - AdWorld.ie">
            <a:extLst>
              <a:ext uri="{FF2B5EF4-FFF2-40B4-BE49-F238E27FC236}">
                <a16:creationId xmlns:a16="http://schemas.microsoft.com/office/drawing/2014/main" id="{1EF074E8-6771-4430-84EB-82994FDCB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738" y="0"/>
            <a:ext cx="2338262" cy="233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A3C20F-C58F-4F17-8EDA-2C23CACC63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9041" y="3774201"/>
            <a:ext cx="3552825" cy="1114425"/>
          </a:xfrm>
          <a:prstGeom prst="rect">
            <a:avLst/>
          </a:prstGeom>
        </p:spPr>
      </p:pic>
      <p:pic>
        <p:nvPicPr>
          <p:cNvPr id="16" name="Picture 2" descr="Cycle South Dublin Webinar 25 November | Dublin Cycling Campaign">
            <a:extLst>
              <a:ext uri="{FF2B5EF4-FFF2-40B4-BE49-F238E27FC236}">
                <a16:creationId xmlns:a16="http://schemas.microsoft.com/office/drawing/2014/main" id="{A06928B7-B090-4B0A-9D12-3EDA35464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50" y="1989274"/>
            <a:ext cx="3218576" cy="181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17D17E-4836-48EB-9406-FF3DC5B877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9169" y="442538"/>
            <a:ext cx="2409884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80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297473-B67E-4E16-9F2E-A593F26CB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199"/>
            <a:ext cx="12277942" cy="64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89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325509-2599-46E9-8AB1-729E32EC3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36" y="0"/>
            <a:ext cx="12230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58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07259-0C0A-4366-BF47-4D8BC781C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67057" cy="1325563"/>
          </a:xfrm>
        </p:spPr>
        <p:txBody>
          <a:bodyPr/>
          <a:lstStyle/>
          <a:p>
            <a:r>
              <a:rPr lang="en-IE" dirty="0">
                <a:solidFill>
                  <a:schemeClr val="accent1"/>
                </a:solidFill>
              </a:rPr>
              <a:t>Other Objectives within the Chapter….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CCD88-6DF7-4FFA-9E8E-694640C9F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39000" cy="4351338"/>
          </a:xfrm>
        </p:spPr>
        <p:txBody>
          <a:bodyPr>
            <a:normAutofit/>
          </a:bodyPr>
          <a:lstStyle/>
          <a:p>
            <a:pPr marL="742950" lvl="1" indent="-285750">
              <a:lnSpc>
                <a:spcPct val="106000"/>
              </a:lnSpc>
              <a:buFont typeface="Courier New" panose="02070309020205020404" pitchFamily="49" charset="0"/>
              <a:buChar char="o"/>
            </a:pP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for the NTA GDA transport strategy</a:t>
            </a:r>
          </a:p>
          <a:p>
            <a:pPr marL="742950" lvl="1" indent="-285750">
              <a:lnSpc>
                <a:spcPct val="106000"/>
              </a:lnSpc>
              <a:buFont typeface="Courier New" panose="02070309020205020404" pitchFamily="49" charset="0"/>
              <a:buChar char="o"/>
            </a:pP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Promoting compact growth and design of safe, permeable and attractive street environments to facilitate sustainable modes</a:t>
            </a:r>
          </a:p>
          <a:p>
            <a:pPr marL="742950" lvl="1" indent="-285750">
              <a:lnSpc>
                <a:spcPct val="106000"/>
              </a:lnSpc>
              <a:buFont typeface="Courier New" panose="02070309020205020404" pitchFamily="49" charset="0"/>
              <a:buChar char="o"/>
            </a:pP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increase in EV charging facilities to facilitate a switch to EVs.</a:t>
            </a:r>
          </a:p>
          <a:p>
            <a:pPr marL="742950" lvl="1" indent="-285750">
              <a:lnSpc>
                <a:spcPct val="106000"/>
              </a:lnSpc>
              <a:buFont typeface="Courier New" panose="02070309020205020404" pitchFamily="49" charset="0"/>
              <a:buChar char="o"/>
            </a:pP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 parking – we will continue to apply maximum rates taking account of location – with lower parking requirements in urban areas well served by public transport.  </a:t>
            </a:r>
          </a:p>
          <a:p>
            <a:pPr marL="742950" lvl="1" indent="-285750">
              <a:lnSpc>
                <a:spcPct val="106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Still a place for Roads – still need to be considered as an essential part of the transport equation, particularly for goods transport, and for access to new development areas, etc.  Plan contains list of 6 year and long term Roads objectives.  </a:t>
            </a:r>
          </a:p>
          <a:p>
            <a:pPr marL="742950" lvl="1" indent="-285750">
              <a:lnSpc>
                <a:spcPct val="106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IE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romoting active travel to school – School Streets, Green Schools Initiatives. </a:t>
            </a:r>
            <a:endParaRPr lang="en-IE" sz="1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A6BD69-B2D4-4C27-BF4A-7A162F953597}"/>
              </a:ext>
            </a:extLst>
          </p:cNvPr>
          <p:cNvGrpSpPr/>
          <p:nvPr/>
        </p:nvGrpSpPr>
        <p:grpSpPr>
          <a:xfrm>
            <a:off x="283510" y="6046948"/>
            <a:ext cx="11624979" cy="746241"/>
            <a:chOff x="137813" y="6009122"/>
            <a:chExt cx="11624979" cy="7462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152693-7C77-495F-9DFE-1CEA58815CA1}"/>
                </a:ext>
              </a:extLst>
            </p:cNvPr>
            <p:cNvPicPr/>
            <p:nvPr/>
          </p:nvPicPr>
          <p:blipFill>
            <a:blip r:embed="rId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13" y="6009122"/>
              <a:ext cx="2185510" cy="68092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09CEE0-9DB2-457C-B5DE-CC749B6B6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5290" y="6009122"/>
              <a:ext cx="9327502" cy="74624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95A580-7907-4BFC-9DE8-BEF96340E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772" y="174048"/>
            <a:ext cx="3159174" cy="2043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D162C8-6EAB-49F4-912B-17EA8DD92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0256" y="4133771"/>
            <a:ext cx="3165176" cy="20431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404360-3CCA-4F05-A3AB-5F4EA15F9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8124" y="2059085"/>
            <a:ext cx="2370364" cy="258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59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5D1F-E779-437C-B043-B08050C6F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543"/>
            <a:ext cx="4053568" cy="1524000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accent1"/>
                </a:solidFill>
              </a:rPr>
              <a:t>Climate Action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503DB-E237-4370-8720-D98510189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7257" y="272143"/>
            <a:ext cx="5410200" cy="5889171"/>
          </a:xfrm>
        </p:spPr>
        <p:txBody>
          <a:bodyPr>
            <a:normAutofit fontScale="70000" lnSpcReduction="20000"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IE" sz="1800" dirty="0"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Implementing compact growth, sustainable movement and placemaking concepts in the planning and design of new development areas;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IE" sz="1800" dirty="0"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Planning, design and implementation of major walking and cycling networks (Cycle South Dublin, Grand Canal and Dodder Greenways, etc);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IE" sz="1800" dirty="0"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Implementation of permeability projects to facilitate active travel and connectivity to public transport;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en-IE" sz="1800" dirty="0"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Active support for public transport projects;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IE" sz="1800" dirty="0"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Design of streets and roads to prioritise active travel;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IE" sz="1800" dirty="0"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Parking policies tailored to reflect land-use, location and public transport accessibility;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IE" sz="1800" dirty="0"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Demand management measures such as car park charging regimes linked to public transport accessibility;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IE" sz="1800" dirty="0"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Requiring mobility management plans for major developments;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en-IE" sz="1800" dirty="0"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Promoting an increase in EV charging facilities.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en-IE" sz="1800" dirty="0"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Ensuring that transport corridors perform a function as green infrastructure links through tree planting and landscaping and incorporation of </a:t>
            </a:r>
            <a:r>
              <a:rPr lang="en-IE" sz="1800" dirty="0" err="1"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SuDS</a:t>
            </a:r>
            <a:r>
              <a:rPr lang="en-IE" sz="1800" dirty="0"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features;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Ensuring that design of car parking incorporates planting, permeable surfaces (where appropriate) and </a:t>
            </a:r>
            <a:r>
              <a:rPr lang="en-IE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SuDs</a:t>
            </a: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features.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I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1AC7DFC-BDCE-4DE4-AE63-AD4B6AA95DFB}"/>
              </a:ext>
            </a:extLst>
          </p:cNvPr>
          <p:cNvGrpSpPr/>
          <p:nvPr/>
        </p:nvGrpSpPr>
        <p:grpSpPr>
          <a:xfrm>
            <a:off x="283510" y="6052457"/>
            <a:ext cx="11624979" cy="746241"/>
            <a:chOff x="137813" y="6009122"/>
            <a:chExt cx="11624979" cy="7462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910F08-333F-47C6-85AF-9A41D118A666}"/>
                </a:ext>
              </a:extLst>
            </p:cNvPr>
            <p:cNvPicPr/>
            <p:nvPr/>
          </p:nvPicPr>
          <p:blipFill>
            <a:blip r:embed="rId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13" y="6009122"/>
              <a:ext cx="2185510" cy="68092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FE5CEF-F14E-41B4-A4F4-698B8C619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5290" y="6009122"/>
              <a:ext cx="9327502" cy="74624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A39DEAE-AD28-4E0D-9E29-3C2197F8D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17" y="2852058"/>
            <a:ext cx="4948341" cy="281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9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17897-6B1E-4990-9D42-4D7FC79E0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accent1"/>
                </a:solidFill>
                <a:latin typeface="+mn-lt"/>
              </a:rPr>
              <a:t>National and Regional Planning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2A08C-96E5-45FC-825E-D796D374A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8686"/>
            <a:ext cx="8170333" cy="471827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Development Plan policies and objectives must be consistent with national and regional planning policy </a:t>
            </a:r>
            <a:r>
              <a:rPr lang="en-IE" sz="18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en-IE" sz="1800" b="1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NPF</a:t>
            </a:r>
            <a:r>
              <a:rPr lang="en-IE" sz="18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IE" sz="1800" b="1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RSES</a:t>
            </a:r>
            <a:endParaRPr lang="en-IE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390"/>
              </a:spcBef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en-US" sz="1800" dirty="0">
                <a:effectLst/>
                <a:latin typeface="Source Sans Pro" panose="020B0503030403020204" pitchFamily="34" charset="0"/>
                <a:ea typeface="Z@REB89.tmp"/>
                <a:cs typeface="Z@REB89.tmp"/>
              </a:rPr>
              <a:t>NSO 4 of the NPF is </a:t>
            </a:r>
            <a:r>
              <a:rPr lang="en-US" sz="1800" b="1" dirty="0">
                <a:effectLst/>
                <a:latin typeface="Source Sans Pro" panose="020B0503030403020204" pitchFamily="34" charset="0"/>
                <a:ea typeface="Z@REB89.tmp"/>
                <a:cs typeface="Z@REB89.tmp"/>
              </a:rPr>
              <a:t>Sustainable Mobility</a:t>
            </a:r>
            <a:r>
              <a:rPr lang="en-US" sz="1800" dirty="0">
                <a:effectLst/>
                <a:latin typeface="Source Sans Pro" panose="020B0503030403020204" pitchFamily="34" charset="0"/>
                <a:ea typeface="Z@REB89.tmp"/>
                <a:cs typeface="Z@REB89.tmp"/>
              </a:rPr>
              <a:t>.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390"/>
              </a:spcBef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en-IE" sz="18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NPO 64 of the </a:t>
            </a:r>
            <a:r>
              <a:rPr lang="en-IE" sz="1800" b="1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NPF</a:t>
            </a:r>
            <a:r>
              <a:rPr lang="en-IE" sz="18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seeks </a:t>
            </a:r>
            <a:r>
              <a:rPr lang="en-IE" sz="1800" i="1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‘……integrated land use and spatial planning that supports public transport, walking and cycling as more favourable modes of transport to the private car……..’</a:t>
            </a:r>
          </a:p>
          <a:p>
            <a:pPr marL="342900" lvl="0" indent="-342900">
              <a:lnSpc>
                <a:spcPct val="115000"/>
              </a:lnSpc>
              <a:spcBef>
                <a:spcPts val="390"/>
              </a:spcBef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en-IE" sz="18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RPO 5.2 of the </a:t>
            </a:r>
            <a:r>
              <a:rPr lang="en-IE" sz="1800" b="1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RSES/MASP </a:t>
            </a:r>
            <a:r>
              <a:rPr lang="en-IE" sz="18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to </a:t>
            </a:r>
            <a:r>
              <a:rPr lang="en-IE" sz="1800" i="1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‘Support the delivery of key sustainable transport projects including Metrolink, DART and LUAS expansion programmes, Bus Connects and the Greater Dublin Metropolitan Cycle Network………….’  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"/>
            </a:pPr>
            <a:r>
              <a:rPr lang="en-IE" sz="18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RPO 5.3 of the </a:t>
            </a:r>
            <a:r>
              <a:rPr lang="en-IE" sz="1800" b="1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RSES/MASP </a:t>
            </a:r>
            <a:r>
              <a:rPr lang="en-IE" sz="1800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requires that </a:t>
            </a:r>
            <a:r>
              <a:rPr lang="en-IE" sz="1800" i="1" dirty="0"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‘Future development in the Dublin Metropolitan area shall be planned and designed in a manner that facilitates sustainable travel patterns, with a particular focus on increasing the share of active modes (walking and cycling) and public transport use and creating a safe attractive street environment for pedestrians and cyclists’.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I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CF728D-BCD2-45C1-A634-93B3BAAB7C58}"/>
              </a:ext>
            </a:extLst>
          </p:cNvPr>
          <p:cNvGrpSpPr/>
          <p:nvPr/>
        </p:nvGrpSpPr>
        <p:grpSpPr>
          <a:xfrm>
            <a:off x="283510" y="6046948"/>
            <a:ext cx="11624979" cy="746241"/>
            <a:chOff x="137813" y="6009122"/>
            <a:chExt cx="11624979" cy="7462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9624B7-DAD0-41B8-849D-C6F092EC44A8}"/>
                </a:ext>
              </a:extLst>
            </p:cNvPr>
            <p:cNvPicPr/>
            <p:nvPr/>
          </p:nvPicPr>
          <p:blipFill>
            <a:blip r:embed="rId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13" y="6009122"/>
              <a:ext cx="2185510" cy="68092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6F47E7-183C-4AF1-8203-87FF4766F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5290" y="6009122"/>
              <a:ext cx="9327502" cy="74624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FAD862C-F9FB-41F0-8559-022E4475C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3882" y="261938"/>
            <a:ext cx="2676525" cy="2857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A9A3AB-066B-4051-B2E1-3D80FDD56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0000">
            <a:off x="9611013" y="3268823"/>
            <a:ext cx="2110334" cy="2986322"/>
          </a:xfrm>
          <a:prstGeom prst="rect">
            <a:avLst/>
          </a:prstGeom>
          <a:effectLst>
            <a:outerShdw blurRad="495300" dist="50800" dir="54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543335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11CA-AAC7-4A30-AB7F-787D0E6F5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latin typeface="+mn-lt"/>
              </a:rPr>
              <a:t>Positive Outcomes of Sustainable Movement</a:t>
            </a:r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964A90FD-5C39-4277-B6EC-D9D18A031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90044"/>
            <a:ext cx="9884580" cy="317212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BF59F0-9C7A-4211-9585-EBCC7690B1D9}"/>
              </a:ext>
            </a:extLst>
          </p:cNvPr>
          <p:cNvGrpSpPr/>
          <p:nvPr/>
        </p:nvGrpSpPr>
        <p:grpSpPr>
          <a:xfrm>
            <a:off x="283510" y="6046948"/>
            <a:ext cx="11624979" cy="746241"/>
            <a:chOff x="137813" y="6009122"/>
            <a:chExt cx="11624979" cy="7462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A00680-45BB-4B63-A155-81D0784A8563}"/>
                </a:ext>
              </a:extLst>
            </p:cNvPr>
            <p:cNvPicPr/>
            <p:nvPr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13" y="6009122"/>
              <a:ext cx="2185510" cy="68092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A71593-559D-4B7F-9578-B20ABB1BB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290" y="6009122"/>
              <a:ext cx="9327502" cy="746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7759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6881-CD0F-4276-974D-6FE6E14A7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accent1"/>
                </a:solidFill>
                <a:latin typeface="+mn-lt"/>
              </a:rPr>
              <a:t>NTA Data: Mode Share ‘Traffic Light’ Table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3780FA-BCA5-4002-BB9A-CB559E06ECFD}"/>
              </a:ext>
            </a:extLst>
          </p:cNvPr>
          <p:cNvSpPr txBox="1"/>
          <p:nvPr/>
        </p:nvSpPr>
        <p:spPr>
          <a:xfrm>
            <a:off x="838200" y="1404728"/>
            <a:ext cx="105156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Source Sans Pro" panose="020B0503030403020204" pitchFamily="34" charset="0"/>
              </a:rPr>
              <a:t>Data Source: </a:t>
            </a:r>
            <a:r>
              <a:rPr lang="en-IE" sz="16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Source Sans Pro" panose="020B0503030403020204" pitchFamily="34" charset="0"/>
              </a:rPr>
              <a:t>Census 2016 POWSCAR data (Place of Work, School or College: Census of Anonymised Records)</a:t>
            </a:r>
            <a:endParaRPr lang="en-IE" sz="16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/>
              <a:t>Trip Mode Categories: </a:t>
            </a:r>
            <a:r>
              <a:rPr lang="en-IE" sz="1600" dirty="0"/>
              <a:t>Walk, Cycle, Bus, Train, Private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/>
              <a:t>Trip Purpose Categories: </a:t>
            </a:r>
            <a:r>
              <a:rPr lang="en-IE" sz="1600" dirty="0"/>
              <a:t>Education; Work; Education and Work Combined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/>
              <a:t>Trip Destination Categories:</a:t>
            </a:r>
            <a:endParaRPr lang="en-IE" sz="1600" b="1" dirty="0">
              <a:effectLst/>
            </a:endParaRP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IE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Internal Neighbourhood – trips within neighbourhood area (7 NAs)</a:t>
            </a:r>
            <a:endParaRPr lang="en-IE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IE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External Neighbourhood, Internal County – trips to and from neighbourhood area to other neighbourhood areas within County </a:t>
            </a: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IE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External County – trips between neighbourhood area and GDA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Calibri" panose="020F0502020204030204" pitchFamily="34" charset="0"/>
                <a:ea typeface="Times New Roman" panose="02020603050405020304" pitchFamily="18" charset="0"/>
              </a:rPr>
              <a:t>Trip length: </a:t>
            </a:r>
            <a:r>
              <a:rPr lang="en-IE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0-3km; 3-6km; and 6km plus</a:t>
            </a:r>
            <a:endParaRPr lang="en-IE" sz="1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IE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6F72449D-B09D-469B-808E-3F499C3D6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9992"/>
            <a:ext cx="12192000" cy="188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9C5C178-1167-4F3B-AA73-EDD8EE2399F9}"/>
              </a:ext>
            </a:extLst>
          </p:cNvPr>
          <p:cNvGrpSpPr/>
          <p:nvPr/>
        </p:nvGrpSpPr>
        <p:grpSpPr>
          <a:xfrm>
            <a:off x="283510" y="6046948"/>
            <a:ext cx="11624979" cy="746241"/>
            <a:chOff x="137813" y="6009122"/>
            <a:chExt cx="11624979" cy="7462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2B41AD-EF81-421B-9979-FCF387E4A3AC}"/>
                </a:ext>
              </a:extLst>
            </p:cNvPr>
            <p:cNvPicPr/>
            <p:nvPr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13" y="6009122"/>
              <a:ext cx="2185510" cy="68092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0B96A8-061E-42DA-BAF3-C5780F65A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290" y="6009122"/>
              <a:ext cx="9327502" cy="746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9010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B1AF4-EB85-4670-9F91-477ED2C0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787"/>
            <a:ext cx="10515600" cy="1883322"/>
          </a:xfrm>
        </p:spPr>
        <p:txBody>
          <a:bodyPr>
            <a:normAutofit fontScale="90000"/>
          </a:bodyPr>
          <a:lstStyle/>
          <a:p>
            <a:r>
              <a:rPr lang="en-IE" b="1" dirty="0">
                <a:solidFill>
                  <a:schemeClr val="accent1"/>
                </a:solidFill>
                <a:latin typeface="+mn-lt"/>
              </a:rPr>
              <a:t>Travel in South Dublin County: </a:t>
            </a:r>
            <a:r>
              <a:rPr lang="en-IE" dirty="0">
                <a:solidFill>
                  <a:schemeClr val="accent1"/>
                </a:solidFill>
                <a:latin typeface="+mn-lt"/>
              </a:rPr>
              <a:t>Existing Situation</a:t>
            </a:r>
            <a:br>
              <a:rPr lang="en-IE" dirty="0">
                <a:solidFill>
                  <a:schemeClr val="accent1"/>
                </a:solidFill>
              </a:rPr>
            </a:br>
            <a:endParaRPr lang="en-IE" dirty="0">
              <a:solidFill>
                <a:schemeClr val="accent1"/>
              </a:solidFill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4FD30BAE-4BFE-4EF0-BD7C-8272EF0F65C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3515337"/>
            <a:ext cx="5392212" cy="2915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B5B165-FE0A-44FD-B654-B0ECD20BC8F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249"/>
            <a:ext cx="7287986" cy="24692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6E1A41-0C78-4E3D-963C-F7B4F230C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907" y="2149975"/>
            <a:ext cx="5079972" cy="119268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76DBF7C-1922-4129-90B8-DAAE7B9780EE}"/>
              </a:ext>
            </a:extLst>
          </p:cNvPr>
          <p:cNvGrpSpPr/>
          <p:nvPr/>
        </p:nvGrpSpPr>
        <p:grpSpPr>
          <a:xfrm>
            <a:off x="283510" y="6046948"/>
            <a:ext cx="11624979" cy="746241"/>
            <a:chOff x="137813" y="6009122"/>
            <a:chExt cx="11624979" cy="74624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8759918-BC98-4A57-8C1D-98A373B7A6DD}"/>
                </a:ext>
              </a:extLst>
            </p:cNvPr>
            <p:cNvPicPr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13" y="6009122"/>
              <a:ext cx="2185510" cy="68092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2500"/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E293248-EA6F-4550-9BB5-6885E2974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5290" y="6009122"/>
              <a:ext cx="9327502" cy="746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5613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2C8C0-E85B-4C7D-AB9E-44FF715A6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accent1"/>
                </a:solidFill>
                <a:latin typeface="+mn-lt"/>
              </a:rPr>
              <a:t>County Targets for Travel Mode Share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B2913B-DAA3-4999-8186-8A37B4CC4278}"/>
              </a:ext>
            </a:extLst>
          </p:cNvPr>
          <p:cNvGrpSpPr/>
          <p:nvPr/>
        </p:nvGrpSpPr>
        <p:grpSpPr>
          <a:xfrm>
            <a:off x="283510" y="6046948"/>
            <a:ext cx="11624979" cy="746241"/>
            <a:chOff x="137813" y="6009122"/>
            <a:chExt cx="11624979" cy="7462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9B65FD-F27D-4997-AA78-B25D69260629}"/>
                </a:ext>
              </a:extLst>
            </p:cNvPr>
            <p:cNvPicPr/>
            <p:nvPr/>
          </p:nvPicPr>
          <p:blipFill>
            <a:blip r:embed="rId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13" y="6009122"/>
              <a:ext cx="2185510" cy="68092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C63A13-38A8-4F0C-86D8-F084B86DD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5290" y="6009122"/>
              <a:ext cx="9327502" cy="74624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1CDAFE0-DCD8-462A-B128-A0041121588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71" y="3790180"/>
            <a:ext cx="7743436" cy="2379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A83C16-153A-4EBF-B4B3-BCD5A8626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733" y="1783150"/>
            <a:ext cx="7099474" cy="208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47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11EE3-47C3-4663-828C-C6995ACC4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accent1"/>
                </a:solidFill>
                <a:latin typeface="+mn-lt"/>
              </a:rPr>
              <a:t>Cycle South Dublin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C7FF1-3C8F-4BE9-81E2-170521122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26086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260 km of cycle routes are proposed as part of the Cycle SD network to be delivered over the next 10 years </a:t>
            </a:r>
            <a:endParaRPr lang="en-IE" sz="1800" i="1" dirty="0">
              <a:solidFill>
                <a:srgbClr val="000000"/>
              </a:solidFill>
              <a:effectLst/>
              <a:latin typeface="Source Sans Pro" panose="020B05030304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IE" sz="1800" dirty="0">
                <a:solidFill>
                  <a:srgbClr val="000000"/>
                </a:solidFill>
                <a:latin typeface="Source Sans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Mainly funded by the NTA.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‘Now’, ‘Soon’ and ‘Later’ proposals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IE" sz="1800" dirty="0">
                <a:solidFill>
                  <a:srgbClr val="000000"/>
                </a:solidFill>
                <a:latin typeface="Source Sans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Also includes improvements to the existing network and a further separate phase of works to facilitate cycling associated with the </a:t>
            </a:r>
            <a:r>
              <a:rPr lang="en-IE" sz="1800" dirty="0" err="1">
                <a:solidFill>
                  <a:srgbClr val="000000"/>
                </a:solidFill>
                <a:latin typeface="Source Sans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BusConnects</a:t>
            </a:r>
            <a:r>
              <a:rPr lang="en-IE" sz="1800" dirty="0">
                <a:solidFill>
                  <a:srgbClr val="000000"/>
                </a:solidFill>
                <a:latin typeface="Source Sans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project.  </a:t>
            </a:r>
            <a:endParaRPr lang="en-IE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IE" sz="18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objectives of Cycle South Dublin are to:   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en-IE" sz="14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Provide a comprehensive and connected cycle network across South Dublin County;</a:t>
            </a:r>
            <a:endParaRPr lang="en-I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15000"/>
              </a:lnSpc>
              <a:spcBef>
                <a:spcPts val="75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en-IE" sz="14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Increase participation and make cycling a more achievable mode of transport for people of all ages and abilities; and</a:t>
            </a:r>
            <a:endParaRPr lang="en-I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15000"/>
              </a:lnSpc>
              <a:spcBef>
                <a:spcPts val="75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en-IE" sz="14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Improve the cycling identity of the County.  </a:t>
            </a:r>
            <a:endParaRPr lang="en-I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I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3BC820-4E49-481C-8D65-CFA56FC39A31}"/>
              </a:ext>
            </a:extLst>
          </p:cNvPr>
          <p:cNvGrpSpPr/>
          <p:nvPr/>
        </p:nvGrpSpPr>
        <p:grpSpPr>
          <a:xfrm>
            <a:off x="283510" y="6046948"/>
            <a:ext cx="11624979" cy="746241"/>
            <a:chOff x="137813" y="6009122"/>
            <a:chExt cx="11624979" cy="7462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338643-DE66-49FB-BF71-89290B6A271A}"/>
                </a:ext>
              </a:extLst>
            </p:cNvPr>
            <p:cNvPicPr/>
            <p:nvPr/>
          </p:nvPicPr>
          <p:blipFill>
            <a:blip r:embed="rId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13" y="6009122"/>
              <a:ext cx="2185510" cy="68092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83DA2C-74D0-48BE-8D96-60AF1F82F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5290" y="6009122"/>
              <a:ext cx="9327502" cy="746241"/>
            </a:xfrm>
            <a:prstGeom prst="rect">
              <a:avLst/>
            </a:prstGeom>
          </p:spPr>
        </p:pic>
      </p:grpSp>
      <p:pic>
        <p:nvPicPr>
          <p:cNvPr id="7" name="Picture 2" descr="Cycle South Dublin Webinar 25 November | Dublin Cycling Campaign">
            <a:extLst>
              <a:ext uri="{FF2B5EF4-FFF2-40B4-BE49-F238E27FC236}">
                <a16:creationId xmlns:a16="http://schemas.microsoft.com/office/drawing/2014/main" id="{FE5DCF14-F946-41E6-9E17-A539E3425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511" y="1027906"/>
            <a:ext cx="3707392" cy="208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046676-493A-4B4C-A9A0-61DDF4950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5299" y="3826603"/>
            <a:ext cx="3752604" cy="208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27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AC24-8BD7-4D99-9D71-24AE7666E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accent1"/>
                </a:solidFill>
                <a:latin typeface="+mn-lt"/>
              </a:rPr>
              <a:t>Public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D4B16-0093-449E-A171-D8B596941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7543"/>
            <a:ext cx="7260771" cy="4609420"/>
          </a:xfrm>
        </p:spPr>
        <p:txBody>
          <a:bodyPr/>
          <a:lstStyle/>
          <a:p>
            <a:r>
              <a:rPr lang="en-IE" sz="19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Approximately one fifth (20%) of trips originating in South Dublin County are by public transport. </a:t>
            </a:r>
          </a:p>
          <a:p>
            <a:pPr>
              <a:lnSpc>
                <a:spcPct val="115000"/>
              </a:lnSpc>
            </a:pPr>
            <a:r>
              <a:rPr lang="en-IE" sz="19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Source Sans Pro" panose="020B0503030403020204" pitchFamily="34" charset="0"/>
              </a:rPr>
              <a:t>There are a number of strategic projects in the GDA Strategy 2016-2035 relevant to South Dublin County: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IE" sz="1500" dirty="0" err="1">
                <a:solidFill>
                  <a:srgbClr val="000000"/>
                </a:solidFill>
                <a:latin typeface="Source Sans Pro" panose="020B0503030403020204" pitchFamily="34" charset="0"/>
                <a:ea typeface="Calibri" panose="020F0502020204030204" pitchFamily="34" charset="0"/>
                <a:cs typeface="Source Sans Pro" panose="020B0503030403020204" pitchFamily="34" charset="0"/>
              </a:rPr>
              <a:t>BusConnects</a:t>
            </a:r>
            <a:endParaRPr lang="en-IE" sz="1500" dirty="0">
              <a:solidFill>
                <a:srgbClr val="000000"/>
              </a:solidFill>
              <a:latin typeface="Source Sans Pro" panose="020B0503030403020204" pitchFamily="34" charset="0"/>
              <a:ea typeface="Calibri" panose="020F0502020204030204" pitchFamily="34" charset="0"/>
              <a:cs typeface="Source Sans Pro" panose="020B0503030403020204" pitchFamily="34" charset="0"/>
            </a:endParaRP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IE" sz="15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Source Sans Pro" panose="020B0503030403020204" pitchFamily="34" charset="0"/>
              </a:rPr>
              <a:t>DART+ along the Kildare Line from </a:t>
            </a:r>
            <a:r>
              <a:rPr lang="en-IE" sz="150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Source Sans Pro" panose="020B0503030403020204" pitchFamily="34" charset="0"/>
              </a:rPr>
              <a:t>Heuston</a:t>
            </a:r>
            <a:r>
              <a:rPr lang="en-IE" sz="15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Source Sans Pro" panose="020B0503030403020204" pitchFamily="34" charset="0"/>
              </a:rPr>
              <a:t> to </a:t>
            </a:r>
            <a:r>
              <a:rPr lang="en-IE" sz="150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Source Sans Pro" panose="020B0503030403020204" pitchFamily="34" charset="0"/>
              </a:rPr>
              <a:t>Hazelhatch</a:t>
            </a:r>
            <a:r>
              <a:rPr lang="en-IE" sz="15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Source Sans Pro" panose="020B0503030403020204" pitchFamily="34" charset="0"/>
              </a:rPr>
              <a:t> 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IE" sz="15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Source Sans Pro" panose="020B0503030403020204" pitchFamily="34" charset="0"/>
              </a:rPr>
              <a:t>Luas to Lucan 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IE" sz="15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Source Sans Pro" panose="020B0503030403020204" pitchFamily="34" charset="0"/>
              </a:rPr>
              <a:t>Transport interchanges at Tallaght and Liffey Valley.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"/>
            </a:pPr>
            <a:endParaRPr lang="en-IE" sz="1400" dirty="0">
              <a:solidFill>
                <a:srgbClr val="000000"/>
              </a:solidFill>
              <a:effectLst/>
              <a:latin typeface="Source Sans Pro" panose="020B0503030403020204" pitchFamily="34" charset="0"/>
              <a:ea typeface="Calibri" panose="020F0502020204030204" pitchFamily="34" charset="0"/>
              <a:cs typeface="Source Sans Pro" panose="020B0503030403020204" pitchFamily="34" charset="0"/>
            </a:endParaRPr>
          </a:p>
          <a:p>
            <a:r>
              <a:rPr lang="en-I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GDA Strategy is under review and the feasibility of a further light rail to the south-west of the County is being examined as part of this work. </a:t>
            </a:r>
            <a:endParaRPr lang="en-IE" sz="19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C44C2A-61A4-4AE3-86BE-73F1081D0B20}"/>
              </a:ext>
            </a:extLst>
          </p:cNvPr>
          <p:cNvGrpSpPr/>
          <p:nvPr/>
        </p:nvGrpSpPr>
        <p:grpSpPr>
          <a:xfrm>
            <a:off x="283510" y="6046948"/>
            <a:ext cx="11624979" cy="746241"/>
            <a:chOff x="137813" y="6009122"/>
            <a:chExt cx="11624979" cy="7462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8CB5E2-3FE1-4562-87C2-F9350798E35D}"/>
                </a:ext>
              </a:extLst>
            </p:cNvPr>
            <p:cNvPicPr/>
            <p:nvPr/>
          </p:nvPicPr>
          <p:blipFill>
            <a:blip r:embed="rId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13" y="6009122"/>
              <a:ext cx="2185510" cy="68092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BE3F19-2069-480B-965E-8CBB09BEF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5290" y="6009122"/>
              <a:ext cx="9327502" cy="746241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61B0604-4E35-46D1-A37B-087CD48AC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832" y="161498"/>
            <a:ext cx="2896800" cy="2038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FF93F-A117-40A5-80C2-D556A7EE1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7832" y="4014043"/>
            <a:ext cx="2820657" cy="2038016"/>
          </a:xfrm>
          <a:prstGeom prst="rect">
            <a:avLst/>
          </a:prstGeom>
        </p:spPr>
      </p:pic>
      <p:pic>
        <p:nvPicPr>
          <p:cNvPr id="11" name="Picture 4" descr="TBWA\Dublin Rolls Out BusConnects Campaign - AdWorld.ie">
            <a:extLst>
              <a:ext uri="{FF2B5EF4-FFF2-40B4-BE49-F238E27FC236}">
                <a16:creationId xmlns:a16="http://schemas.microsoft.com/office/drawing/2014/main" id="{8F762E58-A435-4BB2-B7DC-1D514AE74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174" y="2079965"/>
            <a:ext cx="2053626" cy="205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2FB169-4F3D-454D-88A7-BD45CA5B8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2698" y="2795252"/>
            <a:ext cx="2297476" cy="14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72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1062</Words>
  <Application>Microsoft Office PowerPoint</Application>
  <PresentationFormat>Widescreen</PresentationFormat>
  <Paragraphs>81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Segoe UI</vt:lpstr>
      <vt:lpstr>Source Sans Pro</vt:lpstr>
      <vt:lpstr>Symbol</vt:lpstr>
      <vt:lpstr>Office Theme</vt:lpstr>
      <vt:lpstr>PowerPoint Presentation</vt:lpstr>
      <vt:lpstr>PowerPoint Presentation</vt:lpstr>
      <vt:lpstr>National and Regional Planning Policy</vt:lpstr>
      <vt:lpstr>Positive Outcomes of Sustainable Movement</vt:lpstr>
      <vt:lpstr>NTA Data: Mode Share ‘Traffic Light’ Table</vt:lpstr>
      <vt:lpstr>Travel in South Dublin County: Existing Situation </vt:lpstr>
      <vt:lpstr>County Targets for Travel Mode Share</vt:lpstr>
      <vt:lpstr>Cycle South Dublin</vt:lpstr>
      <vt:lpstr>Public Transport</vt:lpstr>
      <vt:lpstr>Sustainable Movement Studies</vt:lpstr>
      <vt:lpstr>Example: Tallaght Sustainable Movement Study</vt:lpstr>
      <vt:lpstr>Measures Identified in Sustainable Movement Studies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Objectives within the Chapter….</vt:lpstr>
      <vt:lpstr>Climate Action Audit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Siobhan Duff</dc:creator>
  <cp:lastModifiedBy>Siobhan Duff</cp:lastModifiedBy>
  <cp:revision>46</cp:revision>
  <dcterms:created xsi:type="dcterms:W3CDTF">2021-05-26T09:41:46Z</dcterms:created>
  <dcterms:modified xsi:type="dcterms:W3CDTF">2021-05-27T15:59:12Z</dcterms:modified>
</cp:coreProperties>
</file>