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Lst>
  <p:sldIdLst>
    <p:sldId id="333" r:id="rId3"/>
    <p:sldId id="317" r:id="rId4"/>
    <p:sldId id="320" r:id="rId5"/>
    <p:sldId id="315" r:id="rId6"/>
    <p:sldId id="334" r:id="rId7"/>
    <p:sldId id="321" r:id="rId8"/>
    <p:sldId id="323" r:id="rId9"/>
    <p:sldId id="322" r:id="rId10"/>
    <p:sldId id="324" r:id="rId11"/>
    <p:sldId id="29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oyle, Aoife" initials="DA" lastIdx="1" clrIdx="0">
    <p:extLst>
      <p:ext uri="{19B8F6BF-5375-455C-9EA6-DF929625EA0E}">
        <p15:presenceInfo xmlns:p15="http://schemas.microsoft.com/office/powerpoint/2012/main" userId="S::aoife.doyle@kpmg.ie::0e2ab37a-76b6-45fe-a4cb-bb366eef6bd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3" d="100"/>
          <a:sy n="93" d="100"/>
        </p:scale>
        <p:origin x="566" y="53"/>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commentAuthors" Target="commentAuthor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colors1.xml><?xml version="1.0" encoding="utf-8"?>
<dgm:colorsDef xmlns:dgm="http://schemas.openxmlformats.org/drawingml/2006/diagram" xmlns:a="http://schemas.openxmlformats.org/drawingml/2006/main" uniqueId="urn:microsoft.com/office/officeart/2018/5/colors/Iconchunking_neutralbg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a:alpha val="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956498-C006-4BAC-8871-E086E5DC79BA}" type="doc">
      <dgm:prSet loTypeId="urn:microsoft.com/office/officeart/2018/2/layout/IconLabelList" loCatId="icon" qsTypeId="urn:microsoft.com/office/officeart/2005/8/quickstyle/simple1" qsCatId="simple" csTypeId="urn:microsoft.com/office/officeart/2018/5/colors/Iconchunking_neutralbg_accent0_3" csCatId="mainScheme" phldr="1"/>
      <dgm:spPr/>
      <dgm:t>
        <a:bodyPr/>
        <a:lstStyle/>
        <a:p>
          <a:endParaRPr lang="en-US"/>
        </a:p>
      </dgm:t>
    </dgm:pt>
    <dgm:pt modelId="{97A47F28-EADD-4553-B3ED-E99D94978210}">
      <dgm:prSet/>
      <dgm:spPr/>
      <dgm:t>
        <a:bodyPr/>
        <a:lstStyle/>
        <a:p>
          <a:pPr>
            <a:lnSpc>
              <a:spcPct val="100000"/>
            </a:lnSpc>
          </a:pPr>
          <a:r>
            <a:rPr lang="en-GB"/>
            <a:t>The GI Strategy will have accompanying mapping:</a:t>
          </a:r>
          <a:endParaRPr lang="en-US"/>
        </a:p>
      </dgm:t>
    </dgm:pt>
    <dgm:pt modelId="{6E1F6CB4-EDF0-423A-80DA-19C74F9FC359}" type="parTrans" cxnId="{937AECDA-02F9-4B7B-A07E-B33CDA595993}">
      <dgm:prSet/>
      <dgm:spPr/>
      <dgm:t>
        <a:bodyPr/>
        <a:lstStyle/>
        <a:p>
          <a:endParaRPr lang="en-US"/>
        </a:p>
      </dgm:t>
    </dgm:pt>
    <dgm:pt modelId="{BFDCCF70-5295-4D52-88A8-B0F515FCD6F2}" type="sibTrans" cxnId="{937AECDA-02F9-4B7B-A07E-B33CDA595993}">
      <dgm:prSet/>
      <dgm:spPr/>
      <dgm:t>
        <a:bodyPr/>
        <a:lstStyle/>
        <a:p>
          <a:endParaRPr lang="en-US"/>
        </a:p>
      </dgm:t>
    </dgm:pt>
    <dgm:pt modelId="{0D7DEFD7-98B4-4672-82EF-BE33AF7C53A5}">
      <dgm:prSet/>
      <dgm:spPr/>
      <dgm:t>
        <a:bodyPr/>
        <a:lstStyle/>
        <a:p>
          <a:pPr>
            <a:lnSpc>
              <a:spcPct val="100000"/>
            </a:lnSpc>
          </a:pPr>
          <a:r>
            <a:rPr lang="en-GB" dirty="0"/>
            <a:t>Maps adopted with the County Development Plan showing layers of Green Infrastructure and how they relate to the Plan.</a:t>
          </a:r>
          <a:endParaRPr lang="en-US" dirty="0"/>
        </a:p>
      </dgm:t>
    </dgm:pt>
    <dgm:pt modelId="{9D4450BF-A899-412C-8F39-963DBCA37499}" type="parTrans" cxnId="{63399631-8FE0-4A99-9689-ED7AA13C8D52}">
      <dgm:prSet/>
      <dgm:spPr/>
      <dgm:t>
        <a:bodyPr/>
        <a:lstStyle/>
        <a:p>
          <a:endParaRPr lang="en-US"/>
        </a:p>
      </dgm:t>
    </dgm:pt>
    <dgm:pt modelId="{559FF25B-6704-47DF-97BC-2BB6508E33AC}" type="sibTrans" cxnId="{63399631-8FE0-4A99-9689-ED7AA13C8D52}">
      <dgm:prSet/>
      <dgm:spPr/>
      <dgm:t>
        <a:bodyPr/>
        <a:lstStyle/>
        <a:p>
          <a:endParaRPr lang="en-US"/>
        </a:p>
      </dgm:t>
    </dgm:pt>
    <dgm:pt modelId="{9ACE6D68-5204-4B89-A7B6-94356C05D575}">
      <dgm:prSet/>
      <dgm:spPr/>
      <dgm:t>
        <a:bodyPr/>
        <a:lstStyle/>
        <a:p>
          <a:pPr>
            <a:lnSpc>
              <a:spcPct val="100000"/>
            </a:lnSpc>
          </a:pPr>
          <a:r>
            <a:rPr lang="en-GB"/>
            <a:t>This will be represented in the CDP document diagrammatically.</a:t>
          </a:r>
          <a:endParaRPr lang="en-US"/>
        </a:p>
      </dgm:t>
    </dgm:pt>
    <dgm:pt modelId="{D5351317-8AA4-4E70-BD7F-3823DD5E40A6}" type="parTrans" cxnId="{DF213E19-944D-4C66-97CE-28AA88E1A626}">
      <dgm:prSet/>
      <dgm:spPr/>
      <dgm:t>
        <a:bodyPr/>
        <a:lstStyle/>
        <a:p>
          <a:endParaRPr lang="en-US"/>
        </a:p>
      </dgm:t>
    </dgm:pt>
    <dgm:pt modelId="{73DB2397-324F-4BF7-A7A4-BB4D3F874A23}" type="sibTrans" cxnId="{DF213E19-944D-4C66-97CE-28AA88E1A626}">
      <dgm:prSet/>
      <dgm:spPr/>
      <dgm:t>
        <a:bodyPr/>
        <a:lstStyle/>
        <a:p>
          <a:endParaRPr lang="en-US"/>
        </a:p>
      </dgm:t>
    </dgm:pt>
    <dgm:pt modelId="{8D8E6637-BA24-4A8F-933A-2E9300CD1F1A}">
      <dgm:prSet/>
      <dgm:spPr/>
      <dgm:t>
        <a:bodyPr/>
        <a:lstStyle/>
        <a:p>
          <a:pPr>
            <a:lnSpc>
              <a:spcPct val="100000"/>
            </a:lnSpc>
          </a:pPr>
          <a:r>
            <a:rPr lang="en-GB"/>
            <a:t>It will also be supported by the background GIS mapping that SDCC can keep updated to monitor changes and improvements to GI networks over time.</a:t>
          </a:r>
          <a:endParaRPr lang="en-US"/>
        </a:p>
      </dgm:t>
    </dgm:pt>
    <dgm:pt modelId="{B10EED9A-44FE-4F10-BACC-9470242C478D}" type="parTrans" cxnId="{AF393132-3244-461E-A3CF-D928E0A57575}">
      <dgm:prSet/>
      <dgm:spPr/>
      <dgm:t>
        <a:bodyPr/>
        <a:lstStyle/>
        <a:p>
          <a:endParaRPr lang="en-US"/>
        </a:p>
      </dgm:t>
    </dgm:pt>
    <dgm:pt modelId="{27604D6F-2A26-4200-A2F0-3EE971D063BA}" type="sibTrans" cxnId="{AF393132-3244-461E-A3CF-D928E0A57575}">
      <dgm:prSet/>
      <dgm:spPr/>
      <dgm:t>
        <a:bodyPr/>
        <a:lstStyle/>
        <a:p>
          <a:endParaRPr lang="en-US"/>
        </a:p>
      </dgm:t>
    </dgm:pt>
    <dgm:pt modelId="{02DD1F5A-1ABB-4568-B61C-88E74555DF11}" type="pres">
      <dgm:prSet presAssocID="{8C956498-C006-4BAC-8871-E086E5DC79BA}" presName="root" presStyleCnt="0">
        <dgm:presLayoutVars>
          <dgm:dir/>
          <dgm:resizeHandles val="exact"/>
        </dgm:presLayoutVars>
      </dgm:prSet>
      <dgm:spPr/>
    </dgm:pt>
    <dgm:pt modelId="{E3DEB7BC-569E-4A5C-8F0A-436CF992772E}" type="pres">
      <dgm:prSet presAssocID="{97A47F28-EADD-4553-B3ED-E99D94978210}" presName="compNode" presStyleCnt="0"/>
      <dgm:spPr/>
    </dgm:pt>
    <dgm:pt modelId="{E66F7F57-824B-4BC4-B41B-59B30705496E}" type="pres">
      <dgm:prSet presAssocID="{97A47F28-EADD-4553-B3ED-E99D94978210}" presName="iconRect" presStyleLbl="node1" presStyleIdx="0" presStyleCnt="4"/>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p with pin"/>
        </a:ext>
      </dgm:extLst>
    </dgm:pt>
    <dgm:pt modelId="{22C2E9A1-4787-4940-9610-FB7046CD0E27}" type="pres">
      <dgm:prSet presAssocID="{97A47F28-EADD-4553-B3ED-E99D94978210}" presName="spaceRect" presStyleCnt="0"/>
      <dgm:spPr/>
    </dgm:pt>
    <dgm:pt modelId="{A5015289-13EA-41E9-98F3-C349D7548A4B}" type="pres">
      <dgm:prSet presAssocID="{97A47F28-EADD-4553-B3ED-E99D94978210}" presName="textRect" presStyleLbl="revTx" presStyleIdx="0" presStyleCnt="4">
        <dgm:presLayoutVars>
          <dgm:chMax val="1"/>
          <dgm:chPref val="1"/>
        </dgm:presLayoutVars>
      </dgm:prSet>
      <dgm:spPr/>
    </dgm:pt>
    <dgm:pt modelId="{B428D257-C5B6-4D10-AE2C-315CBC0DDB60}" type="pres">
      <dgm:prSet presAssocID="{BFDCCF70-5295-4D52-88A8-B0F515FCD6F2}" presName="sibTrans" presStyleCnt="0"/>
      <dgm:spPr/>
    </dgm:pt>
    <dgm:pt modelId="{EF35C67D-025E-4C6E-82C1-64F427A6F4EF}" type="pres">
      <dgm:prSet presAssocID="{0D7DEFD7-98B4-4672-82EF-BE33AF7C53A5}" presName="compNode" presStyleCnt="0"/>
      <dgm:spPr/>
    </dgm:pt>
    <dgm:pt modelId="{251B2584-A408-4CBF-8722-20CF894B9A7F}" type="pres">
      <dgm:prSet presAssocID="{0D7DEFD7-98B4-4672-82EF-BE33AF7C53A5}" presName="iconRect" presStyleLbl="node1" presStyleIdx="1" presStyleCnt="4"/>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eciduous tree"/>
        </a:ext>
      </dgm:extLst>
    </dgm:pt>
    <dgm:pt modelId="{B349B13A-5B87-45A2-8C40-53239E700E8E}" type="pres">
      <dgm:prSet presAssocID="{0D7DEFD7-98B4-4672-82EF-BE33AF7C53A5}" presName="spaceRect" presStyleCnt="0"/>
      <dgm:spPr/>
    </dgm:pt>
    <dgm:pt modelId="{68DAE2D7-7BF9-468E-A6F5-C59E4B437A71}" type="pres">
      <dgm:prSet presAssocID="{0D7DEFD7-98B4-4672-82EF-BE33AF7C53A5}" presName="textRect" presStyleLbl="revTx" presStyleIdx="1" presStyleCnt="4">
        <dgm:presLayoutVars>
          <dgm:chMax val="1"/>
          <dgm:chPref val="1"/>
        </dgm:presLayoutVars>
      </dgm:prSet>
      <dgm:spPr/>
    </dgm:pt>
    <dgm:pt modelId="{71328B31-BC70-4122-B7AF-A74883A92EAE}" type="pres">
      <dgm:prSet presAssocID="{559FF25B-6704-47DF-97BC-2BB6508E33AC}" presName="sibTrans" presStyleCnt="0"/>
      <dgm:spPr/>
    </dgm:pt>
    <dgm:pt modelId="{922FBCF2-664F-41F6-BC1E-D743FBBD4288}" type="pres">
      <dgm:prSet presAssocID="{9ACE6D68-5204-4B89-A7B6-94356C05D575}" presName="compNode" presStyleCnt="0"/>
      <dgm:spPr/>
    </dgm:pt>
    <dgm:pt modelId="{73E0B534-F1FC-4AEF-A63B-BB27141D95CA}" type="pres">
      <dgm:prSet presAssocID="{9ACE6D68-5204-4B89-A7B6-94356C05D575}" presName="iconRect" presStyleLbl="node1" presStyleIdx="2" presStyleCnt="4"/>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ierarchy"/>
        </a:ext>
      </dgm:extLst>
    </dgm:pt>
    <dgm:pt modelId="{A6ED1746-7883-4ADC-8D8D-FCC9B97EBF25}" type="pres">
      <dgm:prSet presAssocID="{9ACE6D68-5204-4B89-A7B6-94356C05D575}" presName="spaceRect" presStyleCnt="0"/>
      <dgm:spPr/>
    </dgm:pt>
    <dgm:pt modelId="{866150BD-F5E1-4648-B48F-62F8147F9196}" type="pres">
      <dgm:prSet presAssocID="{9ACE6D68-5204-4B89-A7B6-94356C05D575}" presName="textRect" presStyleLbl="revTx" presStyleIdx="2" presStyleCnt="4">
        <dgm:presLayoutVars>
          <dgm:chMax val="1"/>
          <dgm:chPref val="1"/>
        </dgm:presLayoutVars>
      </dgm:prSet>
      <dgm:spPr/>
    </dgm:pt>
    <dgm:pt modelId="{16083349-BE7F-46B7-BDAC-C5E3B98A9522}" type="pres">
      <dgm:prSet presAssocID="{73DB2397-324F-4BF7-A7A4-BB4D3F874A23}" presName="sibTrans" presStyleCnt="0"/>
      <dgm:spPr/>
    </dgm:pt>
    <dgm:pt modelId="{A69037EF-991A-4C56-A9F9-D162B7415032}" type="pres">
      <dgm:prSet presAssocID="{8D8E6637-BA24-4A8F-933A-2E9300CD1F1A}" presName="compNode" presStyleCnt="0"/>
      <dgm:spPr/>
    </dgm:pt>
    <dgm:pt modelId="{8EEC5472-E617-4E14-B19E-4B195A933C48}" type="pres">
      <dgm:prSet presAssocID="{8D8E6637-BA24-4A8F-933A-2E9300CD1F1A}" presName="iconRect" presStyleLbl="node1" presStyleIdx="3" presStyleCnt="4"/>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arker"/>
        </a:ext>
      </dgm:extLst>
    </dgm:pt>
    <dgm:pt modelId="{710F2791-20A3-4B02-B87B-CEE69F2E2E4A}" type="pres">
      <dgm:prSet presAssocID="{8D8E6637-BA24-4A8F-933A-2E9300CD1F1A}" presName="spaceRect" presStyleCnt="0"/>
      <dgm:spPr/>
    </dgm:pt>
    <dgm:pt modelId="{AE1ACCD5-F68B-4126-ABF1-3CDE96BFF78A}" type="pres">
      <dgm:prSet presAssocID="{8D8E6637-BA24-4A8F-933A-2E9300CD1F1A}" presName="textRect" presStyleLbl="revTx" presStyleIdx="3" presStyleCnt="4">
        <dgm:presLayoutVars>
          <dgm:chMax val="1"/>
          <dgm:chPref val="1"/>
        </dgm:presLayoutVars>
      </dgm:prSet>
      <dgm:spPr/>
    </dgm:pt>
  </dgm:ptLst>
  <dgm:cxnLst>
    <dgm:cxn modelId="{DF213E19-944D-4C66-97CE-28AA88E1A626}" srcId="{8C956498-C006-4BAC-8871-E086E5DC79BA}" destId="{9ACE6D68-5204-4B89-A7B6-94356C05D575}" srcOrd="2" destOrd="0" parTransId="{D5351317-8AA4-4E70-BD7F-3823DD5E40A6}" sibTransId="{73DB2397-324F-4BF7-A7A4-BB4D3F874A23}"/>
    <dgm:cxn modelId="{63399631-8FE0-4A99-9689-ED7AA13C8D52}" srcId="{8C956498-C006-4BAC-8871-E086E5DC79BA}" destId="{0D7DEFD7-98B4-4672-82EF-BE33AF7C53A5}" srcOrd="1" destOrd="0" parTransId="{9D4450BF-A899-412C-8F39-963DBCA37499}" sibTransId="{559FF25B-6704-47DF-97BC-2BB6508E33AC}"/>
    <dgm:cxn modelId="{AF393132-3244-461E-A3CF-D928E0A57575}" srcId="{8C956498-C006-4BAC-8871-E086E5DC79BA}" destId="{8D8E6637-BA24-4A8F-933A-2E9300CD1F1A}" srcOrd="3" destOrd="0" parTransId="{B10EED9A-44FE-4F10-BACC-9470242C478D}" sibTransId="{27604D6F-2A26-4200-A2F0-3EE971D063BA}"/>
    <dgm:cxn modelId="{DAF0203A-31AB-4D88-977A-4992C4019B85}" type="presOf" srcId="{8C956498-C006-4BAC-8871-E086E5DC79BA}" destId="{02DD1F5A-1ABB-4568-B61C-88E74555DF11}" srcOrd="0" destOrd="0" presId="urn:microsoft.com/office/officeart/2018/2/layout/IconLabelList"/>
    <dgm:cxn modelId="{5CF9988D-D7BB-41EE-A1C3-0EAB3724C9F2}" type="presOf" srcId="{8D8E6637-BA24-4A8F-933A-2E9300CD1F1A}" destId="{AE1ACCD5-F68B-4126-ABF1-3CDE96BFF78A}" srcOrd="0" destOrd="0" presId="urn:microsoft.com/office/officeart/2018/2/layout/IconLabelList"/>
    <dgm:cxn modelId="{70BFA89D-2B0A-41BA-9B36-A0EC3B1FC977}" type="presOf" srcId="{97A47F28-EADD-4553-B3ED-E99D94978210}" destId="{A5015289-13EA-41E9-98F3-C349D7548A4B}" srcOrd="0" destOrd="0" presId="urn:microsoft.com/office/officeart/2018/2/layout/IconLabelList"/>
    <dgm:cxn modelId="{6B88F9B1-6DDA-4B9F-A6E4-43F01442B90A}" type="presOf" srcId="{9ACE6D68-5204-4B89-A7B6-94356C05D575}" destId="{866150BD-F5E1-4648-B48F-62F8147F9196}" srcOrd="0" destOrd="0" presId="urn:microsoft.com/office/officeart/2018/2/layout/IconLabelList"/>
    <dgm:cxn modelId="{DBBCDCB5-F7AD-49A8-9C17-8C3710E1EA73}" type="presOf" srcId="{0D7DEFD7-98B4-4672-82EF-BE33AF7C53A5}" destId="{68DAE2D7-7BF9-468E-A6F5-C59E4B437A71}" srcOrd="0" destOrd="0" presId="urn:microsoft.com/office/officeart/2018/2/layout/IconLabelList"/>
    <dgm:cxn modelId="{937AECDA-02F9-4B7B-A07E-B33CDA595993}" srcId="{8C956498-C006-4BAC-8871-E086E5DC79BA}" destId="{97A47F28-EADD-4553-B3ED-E99D94978210}" srcOrd="0" destOrd="0" parTransId="{6E1F6CB4-EDF0-423A-80DA-19C74F9FC359}" sibTransId="{BFDCCF70-5295-4D52-88A8-B0F515FCD6F2}"/>
    <dgm:cxn modelId="{F4A054CA-6EB5-4C76-BEAA-25FD82606A78}" type="presParOf" srcId="{02DD1F5A-1ABB-4568-B61C-88E74555DF11}" destId="{E3DEB7BC-569E-4A5C-8F0A-436CF992772E}" srcOrd="0" destOrd="0" presId="urn:microsoft.com/office/officeart/2018/2/layout/IconLabelList"/>
    <dgm:cxn modelId="{AC127C73-9FC0-4247-9F00-52ED6699BCD8}" type="presParOf" srcId="{E3DEB7BC-569E-4A5C-8F0A-436CF992772E}" destId="{E66F7F57-824B-4BC4-B41B-59B30705496E}" srcOrd="0" destOrd="0" presId="urn:microsoft.com/office/officeart/2018/2/layout/IconLabelList"/>
    <dgm:cxn modelId="{D7C276D3-7A53-4F74-8E11-0A5996E1225A}" type="presParOf" srcId="{E3DEB7BC-569E-4A5C-8F0A-436CF992772E}" destId="{22C2E9A1-4787-4940-9610-FB7046CD0E27}" srcOrd="1" destOrd="0" presId="urn:microsoft.com/office/officeart/2018/2/layout/IconLabelList"/>
    <dgm:cxn modelId="{CAD2FD38-CE1B-44EC-B651-D6D5147E67D2}" type="presParOf" srcId="{E3DEB7BC-569E-4A5C-8F0A-436CF992772E}" destId="{A5015289-13EA-41E9-98F3-C349D7548A4B}" srcOrd="2" destOrd="0" presId="urn:microsoft.com/office/officeart/2018/2/layout/IconLabelList"/>
    <dgm:cxn modelId="{26A29443-D3E4-4283-BDF8-2C254765E16E}" type="presParOf" srcId="{02DD1F5A-1ABB-4568-B61C-88E74555DF11}" destId="{B428D257-C5B6-4D10-AE2C-315CBC0DDB60}" srcOrd="1" destOrd="0" presId="urn:microsoft.com/office/officeart/2018/2/layout/IconLabelList"/>
    <dgm:cxn modelId="{B2989123-4301-4153-8B1D-47AB5454A223}" type="presParOf" srcId="{02DD1F5A-1ABB-4568-B61C-88E74555DF11}" destId="{EF35C67D-025E-4C6E-82C1-64F427A6F4EF}" srcOrd="2" destOrd="0" presId="urn:microsoft.com/office/officeart/2018/2/layout/IconLabelList"/>
    <dgm:cxn modelId="{E57C0D73-A1CB-434E-923A-0CEF435CDD78}" type="presParOf" srcId="{EF35C67D-025E-4C6E-82C1-64F427A6F4EF}" destId="{251B2584-A408-4CBF-8722-20CF894B9A7F}" srcOrd="0" destOrd="0" presId="urn:microsoft.com/office/officeart/2018/2/layout/IconLabelList"/>
    <dgm:cxn modelId="{6A456C67-0C08-480A-B8B3-6259F7BF0AB5}" type="presParOf" srcId="{EF35C67D-025E-4C6E-82C1-64F427A6F4EF}" destId="{B349B13A-5B87-45A2-8C40-53239E700E8E}" srcOrd="1" destOrd="0" presId="urn:microsoft.com/office/officeart/2018/2/layout/IconLabelList"/>
    <dgm:cxn modelId="{3A53464D-9380-45D7-83B2-4BE86F876A7A}" type="presParOf" srcId="{EF35C67D-025E-4C6E-82C1-64F427A6F4EF}" destId="{68DAE2D7-7BF9-468E-A6F5-C59E4B437A71}" srcOrd="2" destOrd="0" presId="urn:microsoft.com/office/officeart/2018/2/layout/IconLabelList"/>
    <dgm:cxn modelId="{79813D63-6444-4FF1-9AAE-6B8B4C73F86B}" type="presParOf" srcId="{02DD1F5A-1ABB-4568-B61C-88E74555DF11}" destId="{71328B31-BC70-4122-B7AF-A74883A92EAE}" srcOrd="3" destOrd="0" presId="urn:microsoft.com/office/officeart/2018/2/layout/IconLabelList"/>
    <dgm:cxn modelId="{A406C2A3-A427-4E6A-86F7-114086EA471B}" type="presParOf" srcId="{02DD1F5A-1ABB-4568-B61C-88E74555DF11}" destId="{922FBCF2-664F-41F6-BC1E-D743FBBD4288}" srcOrd="4" destOrd="0" presId="urn:microsoft.com/office/officeart/2018/2/layout/IconLabelList"/>
    <dgm:cxn modelId="{63BA271F-DCFB-4C30-9434-2FD63D22C741}" type="presParOf" srcId="{922FBCF2-664F-41F6-BC1E-D743FBBD4288}" destId="{73E0B534-F1FC-4AEF-A63B-BB27141D95CA}" srcOrd="0" destOrd="0" presId="urn:microsoft.com/office/officeart/2018/2/layout/IconLabelList"/>
    <dgm:cxn modelId="{CFBCCE4C-D103-4A5D-BE3C-F882ECB7911A}" type="presParOf" srcId="{922FBCF2-664F-41F6-BC1E-D743FBBD4288}" destId="{A6ED1746-7883-4ADC-8D8D-FCC9B97EBF25}" srcOrd="1" destOrd="0" presId="urn:microsoft.com/office/officeart/2018/2/layout/IconLabelList"/>
    <dgm:cxn modelId="{F2F56882-F3F6-4566-B6F3-33D508946D38}" type="presParOf" srcId="{922FBCF2-664F-41F6-BC1E-D743FBBD4288}" destId="{866150BD-F5E1-4648-B48F-62F8147F9196}" srcOrd="2" destOrd="0" presId="urn:microsoft.com/office/officeart/2018/2/layout/IconLabelList"/>
    <dgm:cxn modelId="{AFB12315-CFA3-4595-831C-9F93DEB87232}" type="presParOf" srcId="{02DD1F5A-1ABB-4568-B61C-88E74555DF11}" destId="{16083349-BE7F-46B7-BDAC-C5E3B98A9522}" srcOrd="5" destOrd="0" presId="urn:microsoft.com/office/officeart/2018/2/layout/IconLabelList"/>
    <dgm:cxn modelId="{F9B36740-9397-43F6-ACC8-4EDDCCB8B633}" type="presParOf" srcId="{02DD1F5A-1ABB-4568-B61C-88E74555DF11}" destId="{A69037EF-991A-4C56-A9F9-D162B7415032}" srcOrd="6" destOrd="0" presId="urn:microsoft.com/office/officeart/2018/2/layout/IconLabelList"/>
    <dgm:cxn modelId="{C540FA83-89EE-4392-80AF-B170E2441ECF}" type="presParOf" srcId="{A69037EF-991A-4C56-A9F9-D162B7415032}" destId="{8EEC5472-E617-4E14-B19E-4B195A933C48}" srcOrd="0" destOrd="0" presId="urn:microsoft.com/office/officeart/2018/2/layout/IconLabelList"/>
    <dgm:cxn modelId="{6C1344BA-F330-4DDD-9784-C826471B3379}" type="presParOf" srcId="{A69037EF-991A-4C56-A9F9-D162B7415032}" destId="{710F2791-20A3-4B02-B87B-CEE69F2E2E4A}" srcOrd="1" destOrd="0" presId="urn:microsoft.com/office/officeart/2018/2/layout/IconLabelList"/>
    <dgm:cxn modelId="{883A024F-5222-46EB-ACB6-39DDB714991F}" type="presParOf" srcId="{A69037EF-991A-4C56-A9F9-D162B7415032}" destId="{AE1ACCD5-F68B-4126-ABF1-3CDE96BFF78A}" srcOrd="2" destOrd="0" presId="urn:microsoft.com/office/officeart/2018/2/layout/Icon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6F7F57-824B-4BC4-B41B-59B30705496E}">
      <dsp:nvSpPr>
        <dsp:cNvPr id="0" name=""/>
        <dsp:cNvSpPr/>
      </dsp:nvSpPr>
      <dsp:spPr>
        <a:xfrm>
          <a:off x="323646" y="886483"/>
          <a:ext cx="523652" cy="523652"/>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5015289-13EA-41E9-98F3-C349D7548A4B}">
      <dsp:nvSpPr>
        <dsp:cNvPr id="0" name=""/>
        <dsp:cNvSpPr/>
      </dsp:nvSpPr>
      <dsp:spPr>
        <a:xfrm>
          <a:off x="3636" y="1621543"/>
          <a:ext cx="1163671" cy="673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GB" sz="1100" kern="1200"/>
            <a:t>The GI Strategy will have accompanying mapping:</a:t>
          </a:r>
          <a:endParaRPr lang="en-US" sz="1100" kern="1200"/>
        </a:p>
      </dsp:txBody>
      <dsp:txXfrm>
        <a:off x="3636" y="1621543"/>
        <a:ext cx="1163671" cy="673656"/>
      </dsp:txXfrm>
    </dsp:sp>
    <dsp:sp modelId="{251B2584-A408-4CBF-8722-20CF894B9A7F}">
      <dsp:nvSpPr>
        <dsp:cNvPr id="0" name=""/>
        <dsp:cNvSpPr/>
      </dsp:nvSpPr>
      <dsp:spPr>
        <a:xfrm>
          <a:off x="1690960" y="886483"/>
          <a:ext cx="523652" cy="523652"/>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8DAE2D7-7BF9-468E-A6F5-C59E4B437A71}">
      <dsp:nvSpPr>
        <dsp:cNvPr id="0" name=""/>
        <dsp:cNvSpPr/>
      </dsp:nvSpPr>
      <dsp:spPr>
        <a:xfrm>
          <a:off x="1370950" y="1621543"/>
          <a:ext cx="1163671" cy="673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GB" sz="1100" kern="1200" dirty="0"/>
            <a:t>Maps adopted with the County Development Plan showing layers of Green Infrastructure and how they relate to the Plan.</a:t>
          </a:r>
          <a:endParaRPr lang="en-US" sz="1100" kern="1200" dirty="0"/>
        </a:p>
      </dsp:txBody>
      <dsp:txXfrm>
        <a:off x="1370950" y="1621543"/>
        <a:ext cx="1163671" cy="673656"/>
      </dsp:txXfrm>
    </dsp:sp>
    <dsp:sp modelId="{73E0B534-F1FC-4AEF-A63B-BB27141D95CA}">
      <dsp:nvSpPr>
        <dsp:cNvPr id="0" name=""/>
        <dsp:cNvSpPr/>
      </dsp:nvSpPr>
      <dsp:spPr>
        <a:xfrm>
          <a:off x="3058275" y="886483"/>
          <a:ext cx="523652" cy="523652"/>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66150BD-F5E1-4648-B48F-62F8147F9196}">
      <dsp:nvSpPr>
        <dsp:cNvPr id="0" name=""/>
        <dsp:cNvSpPr/>
      </dsp:nvSpPr>
      <dsp:spPr>
        <a:xfrm>
          <a:off x="2738265" y="1621543"/>
          <a:ext cx="1163671" cy="673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GB" sz="1100" kern="1200"/>
            <a:t>This will be represented in the CDP document diagrammatically.</a:t>
          </a:r>
          <a:endParaRPr lang="en-US" sz="1100" kern="1200"/>
        </a:p>
      </dsp:txBody>
      <dsp:txXfrm>
        <a:off x="2738265" y="1621543"/>
        <a:ext cx="1163671" cy="673656"/>
      </dsp:txXfrm>
    </dsp:sp>
    <dsp:sp modelId="{8EEC5472-E617-4E14-B19E-4B195A933C48}">
      <dsp:nvSpPr>
        <dsp:cNvPr id="0" name=""/>
        <dsp:cNvSpPr/>
      </dsp:nvSpPr>
      <dsp:spPr>
        <a:xfrm>
          <a:off x="4425589" y="886483"/>
          <a:ext cx="523652" cy="523652"/>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E1ACCD5-F68B-4126-ABF1-3CDE96BFF78A}">
      <dsp:nvSpPr>
        <dsp:cNvPr id="0" name=""/>
        <dsp:cNvSpPr/>
      </dsp:nvSpPr>
      <dsp:spPr>
        <a:xfrm>
          <a:off x="4105579" y="1621543"/>
          <a:ext cx="1163671" cy="6736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GB" sz="1100" kern="1200"/>
            <a:t>It will also be supported by the background GIS mapping that SDCC can keep updated to monitor changes and improvements to GI networks over time.</a:t>
          </a:r>
          <a:endParaRPr lang="en-US" sz="1100" kern="1200"/>
        </a:p>
      </dsp:txBody>
      <dsp:txXfrm>
        <a:off x="4105579" y="1621543"/>
        <a:ext cx="1163671" cy="673656"/>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DC4DB-A799-48D2-905F-8139981C694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A3F29DCC-D06B-493C-9495-BD511F3BC2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61BE5B0A-BC7B-4651-8A08-521C47516216}"/>
              </a:ext>
            </a:extLst>
          </p:cNvPr>
          <p:cNvSpPr>
            <a:spLocks noGrp="1"/>
          </p:cNvSpPr>
          <p:nvPr>
            <p:ph type="dt" sz="half" idx="10"/>
          </p:nvPr>
        </p:nvSpPr>
        <p:spPr/>
        <p:txBody>
          <a:bodyPr/>
          <a:lstStyle/>
          <a:p>
            <a:fld id="{725AC7FF-B1D6-468A-BD88-07CE891082F4}" type="datetimeFigureOut">
              <a:rPr lang="en-IE" smtClean="0"/>
              <a:t>27/05/2021</a:t>
            </a:fld>
            <a:endParaRPr lang="en-IE"/>
          </a:p>
        </p:txBody>
      </p:sp>
      <p:sp>
        <p:nvSpPr>
          <p:cNvPr id="5" name="Footer Placeholder 4">
            <a:extLst>
              <a:ext uri="{FF2B5EF4-FFF2-40B4-BE49-F238E27FC236}">
                <a16:creationId xmlns:a16="http://schemas.microsoft.com/office/drawing/2014/main" id="{C7E21462-9FAB-456D-917B-CE4FA242D17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F6FA627-EB8F-42F4-88AE-2ABA16FFDF46}"/>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4092624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29BC9-2D19-413C-9489-1650D9CE4358}"/>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3872451-3C04-436A-8A0F-472AD4CDDCC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252F68E-5B08-4EBA-BE57-ACD747BC7971}"/>
              </a:ext>
            </a:extLst>
          </p:cNvPr>
          <p:cNvSpPr>
            <a:spLocks noGrp="1"/>
          </p:cNvSpPr>
          <p:nvPr>
            <p:ph type="dt" sz="half" idx="10"/>
          </p:nvPr>
        </p:nvSpPr>
        <p:spPr/>
        <p:txBody>
          <a:bodyPr/>
          <a:lstStyle/>
          <a:p>
            <a:fld id="{725AC7FF-B1D6-468A-BD88-07CE891082F4}" type="datetimeFigureOut">
              <a:rPr lang="en-IE" smtClean="0"/>
              <a:t>27/05/2021</a:t>
            </a:fld>
            <a:endParaRPr lang="en-IE"/>
          </a:p>
        </p:txBody>
      </p:sp>
      <p:sp>
        <p:nvSpPr>
          <p:cNvPr id="5" name="Footer Placeholder 4">
            <a:extLst>
              <a:ext uri="{FF2B5EF4-FFF2-40B4-BE49-F238E27FC236}">
                <a16:creationId xmlns:a16="http://schemas.microsoft.com/office/drawing/2014/main" id="{C564206F-BB29-4F3D-8CA8-F18AF621883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4F56C06-3628-4AE5-86FD-794AC550CABB}"/>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1178715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5D0A0C-6B87-4209-863F-995C0126C04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ACD0AC82-9B98-45D5-A0DD-6431883A4C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7B76E10-9BAD-479A-BF59-06F400C302B4}"/>
              </a:ext>
            </a:extLst>
          </p:cNvPr>
          <p:cNvSpPr>
            <a:spLocks noGrp="1"/>
          </p:cNvSpPr>
          <p:nvPr>
            <p:ph type="dt" sz="half" idx="10"/>
          </p:nvPr>
        </p:nvSpPr>
        <p:spPr/>
        <p:txBody>
          <a:bodyPr/>
          <a:lstStyle/>
          <a:p>
            <a:fld id="{725AC7FF-B1D6-468A-BD88-07CE891082F4}" type="datetimeFigureOut">
              <a:rPr lang="en-IE" smtClean="0"/>
              <a:t>27/05/2021</a:t>
            </a:fld>
            <a:endParaRPr lang="en-IE"/>
          </a:p>
        </p:txBody>
      </p:sp>
      <p:sp>
        <p:nvSpPr>
          <p:cNvPr id="5" name="Footer Placeholder 4">
            <a:extLst>
              <a:ext uri="{FF2B5EF4-FFF2-40B4-BE49-F238E27FC236}">
                <a16:creationId xmlns:a16="http://schemas.microsoft.com/office/drawing/2014/main" id="{C2AB2656-B6D1-47B5-BA25-9BE350D49552}"/>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34A0E91-4703-4A80-A34A-553BD4CF26D5}"/>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20554623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5D645-4163-4043-8218-79779C5EEB2F}"/>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FC755481-76CA-40EA-9A07-6B83EA5F15C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9151124F-2BCD-4FBE-AF21-99DBD81B2AC4}"/>
              </a:ext>
            </a:extLst>
          </p:cNvPr>
          <p:cNvSpPr>
            <a:spLocks noGrp="1"/>
          </p:cNvSpPr>
          <p:nvPr>
            <p:ph type="dt" sz="half" idx="10"/>
          </p:nvPr>
        </p:nvSpPr>
        <p:spPr/>
        <p:txBody>
          <a:bodyPr/>
          <a:lstStyle/>
          <a:p>
            <a:fld id="{AF8D6AED-0A0C-4636-8B2C-00DD65D06992}" type="datetimeFigureOut">
              <a:rPr lang="en-IE" smtClean="0"/>
              <a:t>27/05/2021</a:t>
            </a:fld>
            <a:endParaRPr lang="en-IE"/>
          </a:p>
        </p:txBody>
      </p:sp>
      <p:sp>
        <p:nvSpPr>
          <p:cNvPr id="5" name="Footer Placeholder 4">
            <a:extLst>
              <a:ext uri="{FF2B5EF4-FFF2-40B4-BE49-F238E27FC236}">
                <a16:creationId xmlns:a16="http://schemas.microsoft.com/office/drawing/2014/main" id="{BF3DB88A-43AE-4325-8DE0-D77ADA4B915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587DDEC4-7ACB-494E-91C8-728B30297647}"/>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35870493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92289-1332-4431-9040-949B95B74A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AEDCF1E9-2F76-4F1F-BABD-C39ED3EDEC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44F21C76-D309-4B36-B5A4-BCB25716155D}"/>
              </a:ext>
            </a:extLst>
          </p:cNvPr>
          <p:cNvSpPr>
            <a:spLocks noGrp="1"/>
          </p:cNvSpPr>
          <p:nvPr>
            <p:ph type="dt" sz="half" idx="10"/>
          </p:nvPr>
        </p:nvSpPr>
        <p:spPr/>
        <p:txBody>
          <a:bodyPr/>
          <a:lstStyle/>
          <a:p>
            <a:fld id="{AF8D6AED-0A0C-4636-8B2C-00DD65D06992}" type="datetimeFigureOut">
              <a:rPr lang="en-IE" smtClean="0"/>
              <a:t>27/05/2021</a:t>
            </a:fld>
            <a:endParaRPr lang="en-IE"/>
          </a:p>
        </p:txBody>
      </p:sp>
      <p:sp>
        <p:nvSpPr>
          <p:cNvPr id="5" name="Footer Placeholder 4">
            <a:extLst>
              <a:ext uri="{FF2B5EF4-FFF2-40B4-BE49-F238E27FC236}">
                <a16:creationId xmlns:a16="http://schemas.microsoft.com/office/drawing/2014/main" id="{6165EEB7-B2CA-43A3-9B4B-F702E4E9A24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6A740DA-7982-44B8-A055-784537B23782}"/>
              </a:ext>
            </a:extLst>
          </p:cNvPr>
          <p:cNvSpPr>
            <a:spLocks noGrp="1"/>
          </p:cNvSpPr>
          <p:nvPr>
            <p:ph type="sldNum" sz="quarter" idx="12"/>
          </p:nvPr>
        </p:nvSpPr>
        <p:spPr/>
        <p:txBody>
          <a:bodyPr/>
          <a:lstStyle/>
          <a:p>
            <a:fld id="{53537167-DA75-4E43-BEA7-160F675436CB}" type="slidenum">
              <a:rPr lang="en-IE" smtClean="0"/>
              <a:t>‹#›</a:t>
            </a:fld>
            <a:endParaRPr lang="en-IE"/>
          </a:p>
        </p:txBody>
      </p:sp>
    </p:spTree>
    <p:extLst>
      <p:ext uri="{BB962C8B-B14F-4D97-AF65-F5344CB8AC3E}">
        <p14:creationId xmlns:p14="http://schemas.microsoft.com/office/powerpoint/2010/main" val="2537086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7E653-5B8E-45F2-A16E-F948109EB8B8}"/>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B5EA6C3F-A45F-442B-875A-A68162655FA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A3AE4A2F-262D-4B68-BFBF-4739FAB04DCE}"/>
              </a:ext>
            </a:extLst>
          </p:cNvPr>
          <p:cNvSpPr>
            <a:spLocks noGrp="1"/>
          </p:cNvSpPr>
          <p:nvPr>
            <p:ph type="dt" sz="half" idx="10"/>
          </p:nvPr>
        </p:nvSpPr>
        <p:spPr/>
        <p:txBody>
          <a:bodyPr/>
          <a:lstStyle/>
          <a:p>
            <a:fld id="{725AC7FF-B1D6-468A-BD88-07CE891082F4}" type="datetimeFigureOut">
              <a:rPr lang="en-IE" smtClean="0"/>
              <a:t>27/05/2021</a:t>
            </a:fld>
            <a:endParaRPr lang="en-IE"/>
          </a:p>
        </p:txBody>
      </p:sp>
      <p:sp>
        <p:nvSpPr>
          <p:cNvPr id="5" name="Footer Placeholder 4">
            <a:extLst>
              <a:ext uri="{FF2B5EF4-FFF2-40B4-BE49-F238E27FC236}">
                <a16:creationId xmlns:a16="http://schemas.microsoft.com/office/drawing/2014/main" id="{A7A061D4-A7EE-4A79-998E-4DE718E7270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91EAB69-EB1D-4F15-A698-39334F00F46D}"/>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2929580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3CBF-3C5D-4805-80A3-0A45B4F7A37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D10A1E9D-A01F-4F7E-996A-B731C7339A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32D64CE-1792-4BFC-8F05-A8FFF198BDBE}"/>
              </a:ext>
            </a:extLst>
          </p:cNvPr>
          <p:cNvSpPr>
            <a:spLocks noGrp="1"/>
          </p:cNvSpPr>
          <p:nvPr>
            <p:ph type="dt" sz="half" idx="10"/>
          </p:nvPr>
        </p:nvSpPr>
        <p:spPr/>
        <p:txBody>
          <a:bodyPr/>
          <a:lstStyle/>
          <a:p>
            <a:fld id="{725AC7FF-B1D6-468A-BD88-07CE891082F4}" type="datetimeFigureOut">
              <a:rPr lang="en-IE" smtClean="0"/>
              <a:t>27/05/2021</a:t>
            </a:fld>
            <a:endParaRPr lang="en-IE"/>
          </a:p>
        </p:txBody>
      </p:sp>
      <p:sp>
        <p:nvSpPr>
          <p:cNvPr id="5" name="Footer Placeholder 4">
            <a:extLst>
              <a:ext uri="{FF2B5EF4-FFF2-40B4-BE49-F238E27FC236}">
                <a16:creationId xmlns:a16="http://schemas.microsoft.com/office/drawing/2014/main" id="{2FBA07E5-CA89-49E5-825D-6D3CD2B4497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F4CD997-A109-4813-B111-2BF8214B2B91}"/>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3780171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05B68-791C-479A-9545-26946F1FB6F7}"/>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B186C14-37B9-4E9B-8EF9-BC10AA7B6D2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B61FBF15-E797-4A83-A24D-28EF1525ED0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A4C64DDD-86F8-4AF7-9F7E-1319EB50DC06}"/>
              </a:ext>
            </a:extLst>
          </p:cNvPr>
          <p:cNvSpPr>
            <a:spLocks noGrp="1"/>
          </p:cNvSpPr>
          <p:nvPr>
            <p:ph type="dt" sz="half" idx="10"/>
          </p:nvPr>
        </p:nvSpPr>
        <p:spPr/>
        <p:txBody>
          <a:bodyPr/>
          <a:lstStyle/>
          <a:p>
            <a:fld id="{725AC7FF-B1D6-468A-BD88-07CE891082F4}" type="datetimeFigureOut">
              <a:rPr lang="en-IE" smtClean="0"/>
              <a:t>27/05/2021</a:t>
            </a:fld>
            <a:endParaRPr lang="en-IE"/>
          </a:p>
        </p:txBody>
      </p:sp>
      <p:sp>
        <p:nvSpPr>
          <p:cNvPr id="6" name="Footer Placeholder 5">
            <a:extLst>
              <a:ext uri="{FF2B5EF4-FFF2-40B4-BE49-F238E27FC236}">
                <a16:creationId xmlns:a16="http://schemas.microsoft.com/office/drawing/2014/main" id="{1417A61D-ED3A-4791-BF96-7D57B4B93472}"/>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E255807-5CEF-4CE5-8353-0F366CA4D3E9}"/>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762236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216CA-025F-4231-BDAD-120EC430D8DA}"/>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E4E0547E-0883-42BB-B478-E55F6ED3BF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463344A-54C5-4B8F-BCB3-3E298F5601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51D44D66-ECE8-4E06-AACB-426C3CC485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71AE58C-149B-40A9-AAE0-26F2BB3A7CB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AAA7EDD4-80BA-4216-8622-D4716978202F}"/>
              </a:ext>
            </a:extLst>
          </p:cNvPr>
          <p:cNvSpPr>
            <a:spLocks noGrp="1"/>
          </p:cNvSpPr>
          <p:nvPr>
            <p:ph type="dt" sz="half" idx="10"/>
          </p:nvPr>
        </p:nvSpPr>
        <p:spPr/>
        <p:txBody>
          <a:bodyPr/>
          <a:lstStyle/>
          <a:p>
            <a:fld id="{725AC7FF-B1D6-468A-BD88-07CE891082F4}" type="datetimeFigureOut">
              <a:rPr lang="en-IE" smtClean="0"/>
              <a:t>27/05/2021</a:t>
            </a:fld>
            <a:endParaRPr lang="en-IE"/>
          </a:p>
        </p:txBody>
      </p:sp>
      <p:sp>
        <p:nvSpPr>
          <p:cNvPr id="8" name="Footer Placeholder 7">
            <a:extLst>
              <a:ext uri="{FF2B5EF4-FFF2-40B4-BE49-F238E27FC236}">
                <a16:creationId xmlns:a16="http://schemas.microsoft.com/office/drawing/2014/main" id="{61DD2F87-92A4-4E61-98EE-5347B2E5404C}"/>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7A65CC1A-980F-48D0-9281-80614F397963}"/>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2878426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A9490-E2F1-4D43-A819-B0C0FF87550B}"/>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75D35EA2-B7DD-4347-B556-781F4F3DF453}"/>
              </a:ext>
            </a:extLst>
          </p:cNvPr>
          <p:cNvSpPr>
            <a:spLocks noGrp="1"/>
          </p:cNvSpPr>
          <p:nvPr>
            <p:ph type="dt" sz="half" idx="10"/>
          </p:nvPr>
        </p:nvSpPr>
        <p:spPr/>
        <p:txBody>
          <a:bodyPr/>
          <a:lstStyle/>
          <a:p>
            <a:fld id="{725AC7FF-B1D6-468A-BD88-07CE891082F4}" type="datetimeFigureOut">
              <a:rPr lang="en-IE" smtClean="0"/>
              <a:t>27/05/2021</a:t>
            </a:fld>
            <a:endParaRPr lang="en-IE"/>
          </a:p>
        </p:txBody>
      </p:sp>
      <p:sp>
        <p:nvSpPr>
          <p:cNvPr id="4" name="Footer Placeholder 3">
            <a:extLst>
              <a:ext uri="{FF2B5EF4-FFF2-40B4-BE49-F238E27FC236}">
                <a16:creationId xmlns:a16="http://schemas.microsoft.com/office/drawing/2014/main" id="{E219A313-F7E6-4D25-A018-75737EDE8895}"/>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13B0B791-0377-4124-B80F-202F0E1E4523}"/>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774332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E0D469-4AE1-4161-A29E-4FD1E8AFACE1}"/>
              </a:ext>
            </a:extLst>
          </p:cNvPr>
          <p:cNvSpPr>
            <a:spLocks noGrp="1"/>
          </p:cNvSpPr>
          <p:nvPr>
            <p:ph type="dt" sz="half" idx="10"/>
          </p:nvPr>
        </p:nvSpPr>
        <p:spPr/>
        <p:txBody>
          <a:bodyPr/>
          <a:lstStyle/>
          <a:p>
            <a:fld id="{725AC7FF-B1D6-468A-BD88-07CE891082F4}" type="datetimeFigureOut">
              <a:rPr lang="en-IE" smtClean="0"/>
              <a:t>27/05/2021</a:t>
            </a:fld>
            <a:endParaRPr lang="en-IE"/>
          </a:p>
        </p:txBody>
      </p:sp>
      <p:sp>
        <p:nvSpPr>
          <p:cNvPr id="3" name="Footer Placeholder 2">
            <a:extLst>
              <a:ext uri="{FF2B5EF4-FFF2-40B4-BE49-F238E27FC236}">
                <a16:creationId xmlns:a16="http://schemas.microsoft.com/office/drawing/2014/main" id="{D30BF3A1-E7E7-4FCB-AF6C-97996DDD29FF}"/>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34FF29CB-2193-482A-A738-18D22152F925}"/>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707651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E2525-FE97-4EE5-A04C-F8608B834D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46CAAC48-31A7-490E-9F12-8F1910083C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E4829112-C051-4933-9555-378E47B9E0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8B3DDF-DC07-4FAC-9662-088904F35BA3}"/>
              </a:ext>
            </a:extLst>
          </p:cNvPr>
          <p:cNvSpPr>
            <a:spLocks noGrp="1"/>
          </p:cNvSpPr>
          <p:nvPr>
            <p:ph type="dt" sz="half" idx="10"/>
          </p:nvPr>
        </p:nvSpPr>
        <p:spPr/>
        <p:txBody>
          <a:bodyPr/>
          <a:lstStyle/>
          <a:p>
            <a:fld id="{725AC7FF-B1D6-468A-BD88-07CE891082F4}" type="datetimeFigureOut">
              <a:rPr lang="en-IE" smtClean="0"/>
              <a:t>27/05/2021</a:t>
            </a:fld>
            <a:endParaRPr lang="en-IE"/>
          </a:p>
        </p:txBody>
      </p:sp>
      <p:sp>
        <p:nvSpPr>
          <p:cNvPr id="6" name="Footer Placeholder 5">
            <a:extLst>
              <a:ext uri="{FF2B5EF4-FFF2-40B4-BE49-F238E27FC236}">
                <a16:creationId xmlns:a16="http://schemas.microsoft.com/office/drawing/2014/main" id="{353B0B4E-CF69-4F0F-BBBC-ABCFEC2F465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0855D5F9-1A30-445C-B36E-3330FFB227E5}"/>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1281127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B056F-C0DD-4437-A02A-89816BCFED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E4AD4DE3-BD3E-468A-AA90-F0E0F3E3D0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46054701-91E9-4D04-868A-BBCD0A66F7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313A49-5A3D-4C39-AEF1-CDE0E876CCC6}"/>
              </a:ext>
            </a:extLst>
          </p:cNvPr>
          <p:cNvSpPr>
            <a:spLocks noGrp="1"/>
          </p:cNvSpPr>
          <p:nvPr>
            <p:ph type="dt" sz="half" idx="10"/>
          </p:nvPr>
        </p:nvSpPr>
        <p:spPr/>
        <p:txBody>
          <a:bodyPr/>
          <a:lstStyle/>
          <a:p>
            <a:fld id="{725AC7FF-B1D6-468A-BD88-07CE891082F4}" type="datetimeFigureOut">
              <a:rPr lang="en-IE" smtClean="0"/>
              <a:t>27/05/2021</a:t>
            </a:fld>
            <a:endParaRPr lang="en-IE"/>
          </a:p>
        </p:txBody>
      </p:sp>
      <p:sp>
        <p:nvSpPr>
          <p:cNvPr id="6" name="Footer Placeholder 5">
            <a:extLst>
              <a:ext uri="{FF2B5EF4-FFF2-40B4-BE49-F238E27FC236}">
                <a16:creationId xmlns:a16="http://schemas.microsoft.com/office/drawing/2014/main" id="{B20420EB-C984-4228-84C8-B2BD70B33521}"/>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9582BBB-F10C-4E2A-B80D-30A31CE95B55}"/>
              </a:ext>
            </a:extLst>
          </p:cNvPr>
          <p:cNvSpPr>
            <a:spLocks noGrp="1"/>
          </p:cNvSpPr>
          <p:nvPr>
            <p:ph type="sldNum" sz="quarter" idx="12"/>
          </p:nvPr>
        </p:nvSpPr>
        <p:spPr/>
        <p:txBody>
          <a:bodyPr/>
          <a:lstStyle/>
          <a:p>
            <a:fld id="{953E110C-7830-4FED-BF08-84DB6BB69580}" type="slidenum">
              <a:rPr lang="en-IE" smtClean="0"/>
              <a:t>‹#›</a:t>
            </a:fld>
            <a:endParaRPr lang="en-IE"/>
          </a:p>
        </p:txBody>
      </p:sp>
    </p:spTree>
    <p:extLst>
      <p:ext uri="{BB962C8B-B14F-4D97-AF65-F5344CB8AC3E}">
        <p14:creationId xmlns:p14="http://schemas.microsoft.com/office/powerpoint/2010/main" val="2763972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6223D6-D4B7-439B-A711-A31E0DE1E9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F1BAEB0C-AC2A-499A-939E-E6A63C822F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244E611-6F62-4578-8AC4-D25238DC2A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5AC7FF-B1D6-468A-BD88-07CE891082F4}" type="datetimeFigureOut">
              <a:rPr lang="en-IE" smtClean="0"/>
              <a:t>27/05/2021</a:t>
            </a:fld>
            <a:endParaRPr lang="en-IE"/>
          </a:p>
        </p:txBody>
      </p:sp>
      <p:sp>
        <p:nvSpPr>
          <p:cNvPr id="5" name="Footer Placeholder 4">
            <a:extLst>
              <a:ext uri="{FF2B5EF4-FFF2-40B4-BE49-F238E27FC236}">
                <a16:creationId xmlns:a16="http://schemas.microsoft.com/office/drawing/2014/main" id="{B5A50AEC-260B-4F08-B500-465B75F75A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D0B83BCE-3CFF-4FA1-8856-971CA6E449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3E110C-7830-4FED-BF08-84DB6BB69580}" type="slidenum">
              <a:rPr lang="en-IE" smtClean="0"/>
              <a:t>‹#›</a:t>
            </a:fld>
            <a:endParaRPr lang="en-IE"/>
          </a:p>
        </p:txBody>
      </p:sp>
    </p:spTree>
    <p:extLst>
      <p:ext uri="{BB962C8B-B14F-4D97-AF65-F5344CB8AC3E}">
        <p14:creationId xmlns:p14="http://schemas.microsoft.com/office/powerpoint/2010/main" val="37000134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97507F-D9A7-484D-A3CA-9BDF32EFF1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D1696B9-79D3-459A-8E7A-C4D8BD412A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6B277F6-2C25-4D00-B931-46A4EEB80C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8D6AED-0A0C-4636-8B2C-00DD65D06992}" type="datetimeFigureOut">
              <a:rPr lang="en-IE" smtClean="0"/>
              <a:t>27/05/2021</a:t>
            </a:fld>
            <a:endParaRPr lang="en-IE"/>
          </a:p>
        </p:txBody>
      </p:sp>
      <p:sp>
        <p:nvSpPr>
          <p:cNvPr id="5" name="Footer Placeholder 4">
            <a:extLst>
              <a:ext uri="{FF2B5EF4-FFF2-40B4-BE49-F238E27FC236}">
                <a16:creationId xmlns:a16="http://schemas.microsoft.com/office/drawing/2014/main" id="{1F2A656C-7AE0-40E7-B09E-874EFA6F44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2009997B-473F-4AC2-BFC0-3FA4D259A0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537167-DA75-4E43-BEA7-160F675436CB}" type="slidenum">
              <a:rPr lang="en-IE" smtClean="0"/>
              <a:t>‹#›</a:t>
            </a:fld>
            <a:endParaRPr lang="en-IE"/>
          </a:p>
        </p:txBody>
      </p:sp>
    </p:spTree>
    <p:extLst>
      <p:ext uri="{BB962C8B-B14F-4D97-AF65-F5344CB8AC3E}">
        <p14:creationId xmlns:p14="http://schemas.microsoft.com/office/powerpoint/2010/main" val="433809067"/>
      </p:ext>
    </p:extLst>
  </p:cSld>
  <p:clrMap bg1="lt1" tx1="dk1" bg2="lt2" tx2="dk2" accent1="accent1" accent2="accent2" accent3="accent3" accent4="accent4" accent5="accent5" accent6="accent6" hlink="hlink" folHlink="folHlink"/>
  <p:sldLayoutIdLst>
    <p:sldLayoutId id="2147483650" r:id="rId1"/>
    <p:sldLayoutId id="214748364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3.png"/><Relationship Id="rId7" Type="http://schemas.openxmlformats.org/officeDocument/2006/relationships/diagramColors" Target="../diagrams/colors1.xml"/><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0A597D97-203B-498B-95D3-E90DC961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F2151DA-74F2-427A-A19C-A087AFB911F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301116" y="3509402"/>
            <a:ext cx="7924800" cy="3383270"/>
          </a:xfrm>
          <a:prstGeom prst="rect">
            <a:avLst/>
          </a:prstGeom>
        </p:spPr>
      </p:pic>
      <p:pic>
        <p:nvPicPr>
          <p:cNvPr id="5" name="Picture 4">
            <a:extLst>
              <a:ext uri="{FF2B5EF4-FFF2-40B4-BE49-F238E27FC236}">
                <a16:creationId xmlns:a16="http://schemas.microsoft.com/office/drawing/2014/main" id="{E5CD9DD2-F053-4411-917D-CA3F0BDB3DC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666668" y="3603"/>
            <a:ext cx="7555832" cy="3383280"/>
          </a:xfrm>
          <a:prstGeom prst="rect">
            <a:avLst/>
          </a:prstGeom>
        </p:spPr>
      </p:pic>
      <p:sp useBgFill="1">
        <p:nvSpPr>
          <p:cNvPr id="50" name="Freeform: Shape 49">
            <a:extLst>
              <a:ext uri="{FF2B5EF4-FFF2-40B4-BE49-F238E27FC236}">
                <a16:creationId xmlns:a16="http://schemas.microsoft.com/office/drawing/2014/main" id="{6A6EF10E-DF41-4BD3-8EB4-6F646531DC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4272" cy="6858000"/>
          </a:xfrm>
          <a:custGeom>
            <a:avLst/>
            <a:gdLst>
              <a:gd name="connsiteX0" fmla="*/ 0 w 6244272"/>
              <a:gd name="connsiteY0" fmla="*/ 0 h 6858000"/>
              <a:gd name="connsiteX1" fmla="*/ 732568 w 6244272"/>
              <a:gd name="connsiteY1" fmla="*/ 0 h 6858000"/>
              <a:gd name="connsiteX2" fmla="*/ 947849 w 6244272"/>
              <a:gd name="connsiteY2" fmla="*/ 0 h 6858000"/>
              <a:gd name="connsiteX3" fmla="*/ 1823619 w 6244272"/>
              <a:gd name="connsiteY3" fmla="*/ 0 h 6858000"/>
              <a:gd name="connsiteX4" fmla="*/ 5235673 w 6244272"/>
              <a:gd name="connsiteY4" fmla="*/ 0 h 6858000"/>
              <a:gd name="connsiteX5" fmla="*/ 4933297 w 6244272"/>
              <a:gd name="connsiteY5" fmla="*/ 110269 h 6858000"/>
              <a:gd name="connsiteX6" fmla="*/ 4976910 w 6244272"/>
              <a:gd name="connsiteY6" fmla="*/ 135168 h 6858000"/>
              <a:gd name="connsiteX7" fmla="*/ 5238580 w 6244272"/>
              <a:gd name="connsiteY7" fmla="*/ 71141 h 6858000"/>
              <a:gd name="connsiteX8" fmla="*/ 5290914 w 6244272"/>
              <a:gd name="connsiteY8" fmla="*/ 88927 h 6858000"/>
              <a:gd name="connsiteX9" fmla="*/ 5264747 w 6244272"/>
              <a:gd name="connsiteY9" fmla="*/ 163625 h 6858000"/>
              <a:gd name="connsiteX10" fmla="*/ 5151357 w 6244272"/>
              <a:gd name="connsiteY10" fmla="*/ 192082 h 6858000"/>
              <a:gd name="connsiteX11" fmla="*/ 4974002 w 6244272"/>
              <a:gd name="connsiteY11" fmla="*/ 373491 h 6858000"/>
              <a:gd name="connsiteX12" fmla="*/ 5241488 w 6244272"/>
              <a:gd name="connsiteY12" fmla="*/ 352148 h 6858000"/>
              <a:gd name="connsiteX13" fmla="*/ 5288007 w 6244272"/>
              <a:gd name="connsiteY13" fmla="*/ 394834 h 6858000"/>
              <a:gd name="connsiteX14" fmla="*/ 5305452 w 6244272"/>
              <a:gd name="connsiteY14" fmla="*/ 451747 h 6858000"/>
              <a:gd name="connsiteX15" fmla="*/ 5383953 w 6244272"/>
              <a:gd name="connsiteY15" fmla="*/ 359262 h 6858000"/>
              <a:gd name="connsiteX16" fmla="*/ 5450825 w 6244272"/>
              <a:gd name="connsiteY16" fmla="*/ 334364 h 6858000"/>
              <a:gd name="connsiteX17" fmla="*/ 5471177 w 6244272"/>
              <a:gd name="connsiteY17" fmla="*/ 416176 h 6858000"/>
              <a:gd name="connsiteX18" fmla="*/ 5410121 w 6244272"/>
              <a:gd name="connsiteY18" fmla="*/ 505101 h 6858000"/>
              <a:gd name="connsiteX19" fmla="*/ 5247303 w 6244272"/>
              <a:gd name="connsiteY19" fmla="*/ 558458 h 6858000"/>
              <a:gd name="connsiteX20" fmla="*/ 5421750 w 6244272"/>
              <a:gd name="connsiteY20" fmla="*/ 558458 h 6858000"/>
              <a:gd name="connsiteX21" fmla="*/ 5622364 w 6244272"/>
              <a:gd name="connsiteY21" fmla="*/ 522887 h 6858000"/>
              <a:gd name="connsiteX22" fmla="*/ 5834608 w 6244272"/>
              <a:gd name="connsiteY22" fmla="*/ 533558 h 6858000"/>
              <a:gd name="connsiteX23" fmla="*/ 6035223 w 6244272"/>
              <a:gd name="connsiteY23" fmla="*/ 462417 h 6858000"/>
              <a:gd name="connsiteX24" fmla="*/ 6238745 w 6244272"/>
              <a:gd name="connsiteY24" fmla="*/ 465975 h 6858000"/>
              <a:gd name="connsiteX25" fmla="*/ 5337434 w 6244272"/>
              <a:gd name="connsiteY25" fmla="*/ 910606 h 6858000"/>
              <a:gd name="connsiteX26" fmla="*/ 5381046 w 6244272"/>
              <a:gd name="connsiteY26" fmla="*/ 921277 h 6858000"/>
              <a:gd name="connsiteX27" fmla="*/ 5439195 w 6244272"/>
              <a:gd name="connsiteY27" fmla="*/ 949734 h 6858000"/>
              <a:gd name="connsiteX28" fmla="*/ 5395583 w 6244272"/>
              <a:gd name="connsiteY28" fmla="*/ 1006647 h 6858000"/>
              <a:gd name="connsiteX29" fmla="*/ 5160079 w 6244272"/>
              <a:gd name="connsiteY29" fmla="*/ 1113358 h 6858000"/>
              <a:gd name="connsiteX30" fmla="*/ 5101930 w 6244272"/>
              <a:gd name="connsiteY30" fmla="*/ 1220069 h 6858000"/>
              <a:gd name="connsiteX31" fmla="*/ 5174617 w 6244272"/>
              <a:gd name="connsiteY31" fmla="*/ 1209399 h 6858000"/>
              <a:gd name="connsiteX32" fmla="*/ 5238580 w 6244272"/>
              <a:gd name="connsiteY32" fmla="*/ 1230741 h 6858000"/>
              <a:gd name="connsiteX33" fmla="*/ 5212414 w 6244272"/>
              <a:gd name="connsiteY33" fmla="*/ 1365909 h 6858000"/>
              <a:gd name="connsiteX34" fmla="*/ 4878056 w 6244272"/>
              <a:gd name="connsiteY34" fmla="*/ 1540204 h 6858000"/>
              <a:gd name="connsiteX35" fmla="*/ 4848982 w 6244272"/>
              <a:gd name="connsiteY35" fmla="*/ 1597117 h 6858000"/>
              <a:gd name="connsiteX36" fmla="*/ 4889686 w 6244272"/>
              <a:gd name="connsiteY36" fmla="*/ 1636245 h 6858000"/>
              <a:gd name="connsiteX37" fmla="*/ 4997261 w 6244272"/>
              <a:gd name="connsiteY37" fmla="*/ 1657587 h 6858000"/>
              <a:gd name="connsiteX38" fmla="*/ 4846074 w 6244272"/>
              <a:gd name="connsiteY38" fmla="*/ 1849668 h 6858000"/>
              <a:gd name="connsiteX39" fmla="*/ 4790832 w 6244272"/>
              <a:gd name="connsiteY39" fmla="*/ 1903025 h 6858000"/>
              <a:gd name="connsiteX40" fmla="*/ 4694886 w 6244272"/>
              <a:gd name="connsiteY40" fmla="*/ 1984836 h 6858000"/>
              <a:gd name="connsiteX41" fmla="*/ 4694886 w 6244272"/>
              <a:gd name="connsiteY41" fmla="*/ 2013292 h 6858000"/>
              <a:gd name="connsiteX42" fmla="*/ 4822814 w 6244272"/>
              <a:gd name="connsiteY42" fmla="*/ 2102219 h 6858000"/>
              <a:gd name="connsiteX43" fmla="*/ 5055411 w 6244272"/>
              <a:gd name="connsiteY43" fmla="*/ 2077320 h 6858000"/>
              <a:gd name="connsiteX44" fmla="*/ 4712331 w 6244272"/>
              <a:gd name="connsiteY44" fmla="*/ 2208931 h 6858000"/>
              <a:gd name="connsiteX45" fmla="*/ 5822979 w 6244272"/>
              <a:gd name="connsiteY45" fmla="*/ 1892353 h 6858000"/>
              <a:gd name="connsiteX46" fmla="*/ 5753200 w 6244272"/>
              <a:gd name="connsiteY46" fmla="*/ 1974165 h 6858000"/>
              <a:gd name="connsiteX47" fmla="*/ 5363601 w 6244272"/>
              <a:gd name="connsiteY47" fmla="*/ 2191146 h 6858000"/>
              <a:gd name="connsiteX48" fmla="*/ 5253118 w 6244272"/>
              <a:gd name="connsiteY48" fmla="*/ 2326314 h 6858000"/>
              <a:gd name="connsiteX49" fmla="*/ 5136819 w 6244272"/>
              <a:gd name="connsiteY49" fmla="*/ 2401012 h 6858000"/>
              <a:gd name="connsiteX50" fmla="*/ 4974002 w 6244272"/>
              <a:gd name="connsiteY50" fmla="*/ 2401012 h 6858000"/>
              <a:gd name="connsiteX51" fmla="*/ 4857704 w 6244272"/>
              <a:gd name="connsiteY51" fmla="*/ 2518395 h 6858000"/>
              <a:gd name="connsiteX52" fmla="*/ 4976910 w 6244272"/>
              <a:gd name="connsiteY52" fmla="*/ 2543294 h 6858000"/>
              <a:gd name="connsiteX53" fmla="*/ 5116467 w 6244272"/>
              <a:gd name="connsiteY53" fmla="*/ 2525509 h 6858000"/>
              <a:gd name="connsiteX54" fmla="*/ 5273470 w 6244272"/>
              <a:gd name="connsiteY54" fmla="*/ 2564636 h 6858000"/>
              <a:gd name="connsiteX55" fmla="*/ 5418843 w 6244272"/>
              <a:gd name="connsiteY55" fmla="*/ 2532623 h 6858000"/>
              <a:gd name="connsiteX56" fmla="*/ 5593290 w 6244272"/>
              <a:gd name="connsiteY56" fmla="*/ 2553965 h 6858000"/>
              <a:gd name="connsiteX57" fmla="*/ 5648532 w 6244272"/>
              <a:gd name="connsiteY57" fmla="*/ 2692689 h 6858000"/>
              <a:gd name="connsiteX58" fmla="*/ 5665976 w 6244272"/>
              <a:gd name="connsiteY58" fmla="*/ 2703362 h 6858000"/>
              <a:gd name="connsiteX59" fmla="*/ 5988704 w 6244272"/>
              <a:gd name="connsiteY59" fmla="*/ 2923898 h 6858000"/>
              <a:gd name="connsiteX60" fmla="*/ 6078835 w 6244272"/>
              <a:gd name="connsiteY60" fmla="*/ 2941684 h 6858000"/>
              <a:gd name="connsiteX61" fmla="*/ 5546771 w 6244272"/>
              <a:gd name="connsiteY61" fmla="*/ 3329402 h 6858000"/>
              <a:gd name="connsiteX62" fmla="*/ 5904388 w 6244272"/>
              <a:gd name="connsiteY62" fmla="*/ 3229805 h 6858000"/>
              <a:gd name="connsiteX63" fmla="*/ 5953814 w 6244272"/>
              <a:gd name="connsiteY63" fmla="*/ 3393429 h 6858000"/>
              <a:gd name="connsiteX64" fmla="*/ 5785182 w 6244272"/>
              <a:gd name="connsiteY64" fmla="*/ 3539269 h 6858000"/>
              <a:gd name="connsiteX65" fmla="*/ 5724125 w 6244272"/>
              <a:gd name="connsiteY65" fmla="*/ 3827390 h 6858000"/>
              <a:gd name="connsiteX66" fmla="*/ 5753200 w 6244272"/>
              <a:gd name="connsiteY66" fmla="*/ 4090612 h 6858000"/>
              <a:gd name="connsiteX67" fmla="*/ 5825886 w 6244272"/>
              <a:gd name="connsiteY67" fmla="*/ 4172424 h 6858000"/>
              <a:gd name="connsiteX68" fmla="*/ 5930554 w 6244272"/>
              <a:gd name="connsiteY68" fmla="*/ 4321821 h 6858000"/>
              <a:gd name="connsiteX69" fmla="*/ 5994519 w 6244272"/>
              <a:gd name="connsiteY69" fmla="*/ 4414305 h 6858000"/>
              <a:gd name="connsiteX70" fmla="*/ 6218393 w 6244272"/>
              <a:gd name="connsiteY70" fmla="*/ 4378734 h 6858000"/>
              <a:gd name="connsiteX71" fmla="*/ 5918925 w 6244272"/>
              <a:gd name="connsiteY71" fmla="*/ 4613499 h 6858000"/>
              <a:gd name="connsiteX72" fmla="*/ 6160243 w 6244272"/>
              <a:gd name="connsiteY72" fmla="*/ 4585042 h 6858000"/>
              <a:gd name="connsiteX73" fmla="*/ 6238745 w 6244272"/>
              <a:gd name="connsiteY73" fmla="*/ 4602828 h 6858000"/>
              <a:gd name="connsiteX74" fmla="*/ 6195133 w 6244272"/>
              <a:gd name="connsiteY74" fmla="*/ 4677526 h 6858000"/>
              <a:gd name="connsiteX75" fmla="*/ 6017778 w 6244272"/>
              <a:gd name="connsiteY75" fmla="*/ 4805580 h 6858000"/>
              <a:gd name="connsiteX76" fmla="*/ 5651439 w 6244272"/>
              <a:gd name="connsiteY76" fmla="*/ 5154171 h 6858000"/>
              <a:gd name="connsiteX77" fmla="*/ 6006149 w 6244272"/>
              <a:gd name="connsiteY77" fmla="*/ 4994104 h 6858000"/>
              <a:gd name="connsiteX78" fmla="*/ 5633994 w 6244272"/>
              <a:gd name="connsiteY78" fmla="*/ 5353367 h 6858000"/>
              <a:gd name="connsiteX79" fmla="*/ 5552586 w 6244272"/>
              <a:gd name="connsiteY79" fmla="*/ 5474306 h 6858000"/>
              <a:gd name="connsiteX80" fmla="*/ 5383953 w 6244272"/>
              <a:gd name="connsiteY80" fmla="*/ 5769542 h 6858000"/>
              <a:gd name="connsiteX81" fmla="*/ 5392675 w 6244272"/>
              <a:gd name="connsiteY81" fmla="*/ 5801555 h 6858000"/>
              <a:gd name="connsiteX82" fmla="*/ 5584568 w 6244272"/>
              <a:gd name="connsiteY82" fmla="*/ 5755314 h 6858000"/>
              <a:gd name="connsiteX83" fmla="*/ 5334526 w 6244272"/>
              <a:gd name="connsiteY83" fmla="*/ 6004307 h 6858000"/>
              <a:gd name="connsiteX84" fmla="*/ 5075763 w 6244272"/>
              <a:gd name="connsiteY84" fmla="*/ 6196388 h 6858000"/>
              <a:gd name="connsiteX85" fmla="*/ 5258933 w 6244272"/>
              <a:gd name="connsiteY85" fmla="*/ 6167932 h 6858000"/>
              <a:gd name="connsiteX86" fmla="*/ 5511881 w 6244272"/>
              <a:gd name="connsiteY86" fmla="*/ 6057663 h 6858000"/>
              <a:gd name="connsiteX87" fmla="*/ 5599105 w 6244272"/>
              <a:gd name="connsiteY87" fmla="*/ 6100347 h 6858000"/>
              <a:gd name="connsiteX88" fmla="*/ 5360693 w 6244272"/>
              <a:gd name="connsiteY88" fmla="*/ 6281757 h 6858000"/>
              <a:gd name="connsiteX89" fmla="*/ 5224043 w 6244272"/>
              <a:gd name="connsiteY89" fmla="*/ 6367127 h 6858000"/>
              <a:gd name="connsiteX90" fmla="*/ 5168801 w 6244272"/>
              <a:gd name="connsiteY90" fmla="*/ 6431153 h 6858000"/>
              <a:gd name="connsiteX91" fmla="*/ 5011799 w 6244272"/>
              <a:gd name="connsiteY91" fmla="*/ 6658805 h 6858000"/>
              <a:gd name="connsiteX92" fmla="*/ 4651275 w 6244272"/>
              <a:gd name="connsiteY92" fmla="*/ 6858000 h 6858000"/>
              <a:gd name="connsiteX93" fmla="*/ 1823619 w 6244272"/>
              <a:gd name="connsiteY93" fmla="*/ 6858000 h 6858000"/>
              <a:gd name="connsiteX94" fmla="*/ 947849 w 6244272"/>
              <a:gd name="connsiteY94" fmla="*/ 6858000 h 6858000"/>
              <a:gd name="connsiteX95" fmla="*/ 732568 w 6244272"/>
              <a:gd name="connsiteY95" fmla="*/ 6858000 h 6858000"/>
              <a:gd name="connsiteX96" fmla="*/ 0 w 6244272"/>
              <a:gd name="connsiteY9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6244272" h="6858000">
                <a:moveTo>
                  <a:pt x="0" y="0"/>
                </a:moveTo>
                <a:lnTo>
                  <a:pt x="732568" y="0"/>
                </a:lnTo>
                <a:lnTo>
                  <a:pt x="947849" y="0"/>
                </a:lnTo>
                <a:lnTo>
                  <a:pt x="1823619" y="0"/>
                </a:lnTo>
                <a:lnTo>
                  <a:pt x="5235673" y="0"/>
                </a:lnTo>
                <a:cubicBezTo>
                  <a:pt x="5133912" y="35571"/>
                  <a:pt x="5035058" y="78255"/>
                  <a:pt x="4933297" y="110269"/>
                </a:cubicBezTo>
                <a:cubicBezTo>
                  <a:pt x="4947835" y="145839"/>
                  <a:pt x="4962372" y="138725"/>
                  <a:pt x="4976910" y="135168"/>
                </a:cubicBezTo>
                <a:cubicBezTo>
                  <a:pt x="5064133" y="120941"/>
                  <a:pt x="5154264" y="110269"/>
                  <a:pt x="5238580" y="71141"/>
                </a:cubicBezTo>
                <a:cubicBezTo>
                  <a:pt x="5258933" y="64027"/>
                  <a:pt x="5282192" y="64027"/>
                  <a:pt x="5290914" y="88927"/>
                </a:cubicBezTo>
                <a:cubicBezTo>
                  <a:pt x="5305452" y="124497"/>
                  <a:pt x="5285100" y="145839"/>
                  <a:pt x="5264747" y="163625"/>
                </a:cubicBezTo>
                <a:cubicBezTo>
                  <a:pt x="5229858" y="195638"/>
                  <a:pt x="5189154" y="188525"/>
                  <a:pt x="5151357" y="192082"/>
                </a:cubicBezTo>
                <a:cubicBezTo>
                  <a:pt x="5046689" y="209867"/>
                  <a:pt x="4997261" y="259665"/>
                  <a:pt x="4974002" y="373491"/>
                </a:cubicBezTo>
                <a:cubicBezTo>
                  <a:pt x="5064133" y="327250"/>
                  <a:pt x="5154264" y="384162"/>
                  <a:pt x="5241488" y="352148"/>
                </a:cubicBezTo>
                <a:cubicBezTo>
                  <a:pt x="5264747" y="345034"/>
                  <a:pt x="5299637" y="355706"/>
                  <a:pt x="5288007" y="394834"/>
                </a:cubicBezTo>
                <a:cubicBezTo>
                  <a:pt x="5276378" y="430405"/>
                  <a:pt x="5238580" y="458860"/>
                  <a:pt x="5305452" y="451747"/>
                </a:cubicBezTo>
                <a:cubicBezTo>
                  <a:pt x="5354879" y="448189"/>
                  <a:pt x="5369416" y="405504"/>
                  <a:pt x="5383953" y="359262"/>
                </a:cubicBezTo>
                <a:cubicBezTo>
                  <a:pt x="5395583" y="334364"/>
                  <a:pt x="5427565" y="320135"/>
                  <a:pt x="5450825" y="334364"/>
                </a:cubicBezTo>
                <a:cubicBezTo>
                  <a:pt x="5479899" y="348592"/>
                  <a:pt x="5471177" y="387720"/>
                  <a:pt x="5471177" y="416176"/>
                </a:cubicBezTo>
                <a:cubicBezTo>
                  <a:pt x="5474085" y="469532"/>
                  <a:pt x="5450825" y="494431"/>
                  <a:pt x="5410121" y="505101"/>
                </a:cubicBezTo>
                <a:cubicBezTo>
                  <a:pt x="5360693" y="519330"/>
                  <a:pt x="5311267" y="537116"/>
                  <a:pt x="5247303" y="558458"/>
                </a:cubicBezTo>
                <a:cubicBezTo>
                  <a:pt x="5317082" y="594028"/>
                  <a:pt x="5369416" y="586915"/>
                  <a:pt x="5421750" y="558458"/>
                </a:cubicBezTo>
                <a:cubicBezTo>
                  <a:pt x="5485714" y="526444"/>
                  <a:pt x="5570030" y="483759"/>
                  <a:pt x="5622364" y="522887"/>
                </a:cubicBezTo>
                <a:cubicBezTo>
                  <a:pt x="5700865" y="579800"/>
                  <a:pt x="5764829" y="544229"/>
                  <a:pt x="5834608" y="533558"/>
                </a:cubicBezTo>
                <a:cubicBezTo>
                  <a:pt x="5979982" y="512216"/>
                  <a:pt x="5889850" y="480203"/>
                  <a:pt x="6035223" y="462417"/>
                </a:cubicBezTo>
                <a:cubicBezTo>
                  <a:pt x="6093372" y="455303"/>
                  <a:pt x="6154429" y="426847"/>
                  <a:pt x="6238745" y="465975"/>
                </a:cubicBezTo>
                <a:cubicBezTo>
                  <a:pt x="5857868" y="672284"/>
                  <a:pt x="5677606" y="658055"/>
                  <a:pt x="5337434" y="910606"/>
                </a:cubicBezTo>
                <a:cubicBezTo>
                  <a:pt x="5351971" y="935506"/>
                  <a:pt x="5366508" y="924835"/>
                  <a:pt x="5381046" y="921277"/>
                </a:cubicBezTo>
                <a:cubicBezTo>
                  <a:pt x="5404305" y="917720"/>
                  <a:pt x="5433380" y="903491"/>
                  <a:pt x="5439195" y="949734"/>
                </a:cubicBezTo>
                <a:cubicBezTo>
                  <a:pt x="5442103" y="985305"/>
                  <a:pt x="5424657" y="1003089"/>
                  <a:pt x="5395583" y="1006647"/>
                </a:cubicBezTo>
                <a:cubicBezTo>
                  <a:pt x="5311267" y="1020875"/>
                  <a:pt x="5235673" y="1070674"/>
                  <a:pt x="5160079" y="1113358"/>
                </a:cubicBezTo>
                <a:cubicBezTo>
                  <a:pt x="5125190" y="1131144"/>
                  <a:pt x="5087393" y="1156043"/>
                  <a:pt x="5101930" y="1220069"/>
                </a:cubicBezTo>
                <a:cubicBezTo>
                  <a:pt x="5131004" y="1237855"/>
                  <a:pt x="5151357" y="1212955"/>
                  <a:pt x="5174617" y="1209399"/>
                </a:cubicBezTo>
                <a:cubicBezTo>
                  <a:pt x="5197876" y="1205842"/>
                  <a:pt x="5253118" y="1220069"/>
                  <a:pt x="5238580" y="1230741"/>
                </a:cubicBezTo>
                <a:cubicBezTo>
                  <a:pt x="5171709" y="1269868"/>
                  <a:pt x="5293822" y="1365909"/>
                  <a:pt x="5212414" y="1365909"/>
                </a:cubicBezTo>
                <a:cubicBezTo>
                  <a:pt x="5078671" y="1365909"/>
                  <a:pt x="5005984" y="1536647"/>
                  <a:pt x="4878056" y="1540204"/>
                </a:cubicBezTo>
                <a:cubicBezTo>
                  <a:pt x="4857704" y="1540204"/>
                  <a:pt x="4848982" y="1572219"/>
                  <a:pt x="4848982" y="1597117"/>
                </a:cubicBezTo>
                <a:cubicBezTo>
                  <a:pt x="4848982" y="1629132"/>
                  <a:pt x="4869333" y="1632688"/>
                  <a:pt x="4889686" y="1636245"/>
                </a:cubicBezTo>
                <a:cubicBezTo>
                  <a:pt x="4921668" y="1639802"/>
                  <a:pt x="4956557" y="1597117"/>
                  <a:pt x="4997261" y="1657587"/>
                </a:cubicBezTo>
                <a:cubicBezTo>
                  <a:pt x="4921668" y="1693158"/>
                  <a:pt x="4843167" y="1728729"/>
                  <a:pt x="4846074" y="1849668"/>
                </a:cubicBezTo>
                <a:cubicBezTo>
                  <a:pt x="4846074" y="1881683"/>
                  <a:pt x="4814092" y="1895910"/>
                  <a:pt x="4790832" y="1903025"/>
                </a:cubicBezTo>
                <a:cubicBezTo>
                  <a:pt x="4750128" y="1917252"/>
                  <a:pt x="4718146" y="1938595"/>
                  <a:pt x="4694886" y="1984836"/>
                </a:cubicBezTo>
                <a:cubicBezTo>
                  <a:pt x="4694886" y="1995507"/>
                  <a:pt x="4694886" y="2002622"/>
                  <a:pt x="4694886" y="2013292"/>
                </a:cubicBezTo>
                <a:cubicBezTo>
                  <a:pt x="4700701" y="2123562"/>
                  <a:pt x="4758850" y="2120004"/>
                  <a:pt x="4822814" y="2102219"/>
                </a:cubicBezTo>
                <a:cubicBezTo>
                  <a:pt x="4898408" y="2080877"/>
                  <a:pt x="4974002" y="2038192"/>
                  <a:pt x="5055411" y="2077320"/>
                </a:cubicBezTo>
                <a:cubicBezTo>
                  <a:pt x="4942020" y="2130676"/>
                  <a:pt x="4817000" y="2134233"/>
                  <a:pt x="4712331" y="2208931"/>
                </a:cubicBezTo>
                <a:cubicBezTo>
                  <a:pt x="5101930" y="2223159"/>
                  <a:pt x="5445010" y="1984836"/>
                  <a:pt x="5822979" y="1892353"/>
                </a:cubicBezTo>
                <a:cubicBezTo>
                  <a:pt x="5811349" y="1952823"/>
                  <a:pt x="5779367" y="1967051"/>
                  <a:pt x="5753200" y="1974165"/>
                </a:cubicBezTo>
                <a:cubicBezTo>
                  <a:pt x="5613642" y="2020407"/>
                  <a:pt x="5491529" y="2112891"/>
                  <a:pt x="5363601" y="2191146"/>
                </a:cubicBezTo>
                <a:cubicBezTo>
                  <a:pt x="5311267" y="2223159"/>
                  <a:pt x="5273470" y="2258731"/>
                  <a:pt x="5253118" y="2326314"/>
                </a:cubicBezTo>
                <a:cubicBezTo>
                  <a:pt x="5235673" y="2390340"/>
                  <a:pt x="5200783" y="2418796"/>
                  <a:pt x="5136819" y="2401012"/>
                </a:cubicBezTo>
                <a:cubicBezTo>
                  <a:pt x="5084485" y="2386784"/>
                  <a:pt x="5029243" y="2393898"/>
                  <a:pt x="4974002" y="2401012"/>
                </a:cubicBezTo>
                <a:cubicBezTo>
                  <a:pt x="4912946" y="2408126"/>
                  <a:pt x="4843167" y="2479267"/>
                  <a:pt x="4857704" y="2518395"/>
                </a:cubicBezTo>
                <a:cubicBezTo>
                  <a:pt x="4886778" y="2582422"/>
                  <a:pt x="4936205" y="2550408"/>
                  <a:pt x="4976910" y="2543294"/>
                </a:cubicBezTo>
                <a:cubicBezTo>
                  <a:pt x="5026336" y="2536181"/>
                  <a:pt x="5116467" y="2518395"/>
                  <a:pt x="5116467" y="2525509"/>
                </a:cubicBezTo>
                <a:cubicBezTo>
                  <a:pt x="5148450" y="2685576"/>
                  <a:pt x="5221136" y="2564636"/>
                  <a:pt x="5273470" y="2564636"/>
                </a:cubicBezTo>
                <a:cubicBezTo>
                  <a:pt x="5322897" y="2564636"/>
                  <a:pt x="5372323" y="2546851"/>
                  <a:pt x="5418843" y="2532623"/>
                </a:cubicBezTo>
                <a:cubicBezTo>
                  <a:pt x="5479899" y="2514837"/>
                  <a:pt x="5535140" y="2546851"/>
                  <a:pt x="5593290" y="2553965"/>
                </a:cubicBezTo>
                <a:cubicBezTo>
                  <a:pt x="5645624" y="2561080"/>
                  <a:pt x="5616550" y="2653563"/>
                  <a:pt x="5648532" y="2692689"/>
                </a:cubicBezTo>
                <a:cubicBezTo>
                  <a:pt x="5654346" y="2703362"/>
                  <a:pt x="5660161" y="2703362"/>
                  <a:pt x="5665976" y="2703362"/>
                </a:cubicBezTo>
                <a:cubicBezTo>
                  <a:pt x="5683421" y="2980812"/>
                  <a:pt x="5988704" y="2913227"/>
                  <a:pt x="5988704" y="2923898"/>
                </a:cubicBezTo>
                <a:cubicBezTo>
                  <a:pt x="6014871" y="2941684"/>
                  <a:pt x="6046853" y="2899000"/>
                  <a:pt x="6078835" y="2941684"/>
                </a:cubicBezTo>
                <a:cubicBezTo>
                  <a:pt x="5942185" y="3137322"/>
                  <a:pt x="5732847" y="3183563"/>
                  <a:pt x="5546771" y="3329402"/>
                </a:cubicBezTo>
                <a:cubicBezTo>
                  <a:pt x="5700865" y="3379202"/>
                  <a:pt x="5790997" y="3208463"/>
                  <a:pt x="5904388" y="3229805"/>
                </a:cubicBezTo>
                <a:cubicBezTo>
                  <a:pt x="5959629" y="3283162"/>
                  <a:pt x="5793904" y="3368530"/>
                  <a:pt x="5953814" y="3393429"/>
                </a:cubicBezTo>
                <a:cubicBezTo>
                  <a:pt x="5884036" y="3439672"/>
                  <a:pt x="5834608" y="3485914"/>
                  <a:pt x="5785182" y="3539269"/>
                </a:cubicBezTo>
                <a:cubicBezTo>
                  <a:pt x="5700865" y="3635309"/>
                  <a:pt x="5683421" y="3699337"/>
                  <a:pt x="5724125" y="3827390"/>
                </a:cubicBezTo>
                <a:cubicBezTo>
                  <a:pt x="5750293" y="3912759"/>
                  <a:pt x="5788089" y="3991015"/>
                  <a:pt x="5753200" y="4090612"/>
                </a:cubicBezTo>
                <a:cubicBezTo>
                  <a:pt x="5729940" y="4158196"/>
                  <a:pt x="5738663" y="4204438"/>
                  <a:pt x="5825886" y="4172424"/>
                </a:cubicBezTo>
                <a:cubicBezTo>
                  <a:pt x="5918925" y="4140411"/>
                  <a:pt x="5953814" y="4200882"/>
                  <a:pt x="5930554" y="4321821"/>
                </a:cubicBezTo>
                <a:cubicBezTo>
                  <a:pt x="5916018" y="4400076"/>
                  <a:pt x="5930554" y="4424975"/>
                  <a:pt x="5994519" y="4414305"/>
                </a:cubicBezTo>
                <a:cubicBezTo>
                  <a:pt x="6064297" y="4403633"/>
                  <a:pt x="6131169" y="4353835"/>
                  <a:pt x="6218393" y="4378734"/>
                </a:cubicBezTo>
                <a:cubicBezTo>
                  <a:pt x="6148614" y="4521016"/>
                  <a:pt x="6000333" y="4478331"/>
                  <a:pt x="5918925" y="4613499"/>
                </a:cubicBezTo>
                <a:cubicBezTo>
                  <a:pt x="6014871" y="4613499"/>
                  <a:pt x="6090465" y="4613499"/>
                  <a:pt x="6160243" y="4585042"/>
                </a:cubicBezTo>
                <a:cubicBezTo>
                  <a:pt x="6189318" y="4574373"/>
                  <a:pt x="6221300" y="4560144"/>
                  <a:pt x="6238745" y="4602828"/>
                </a:cubicBezTo>
                <a:cubicBezTo>
                  <a:pt x="6259098" y="4652628"/>
                  <a:pt x="6218393" y="4670412"/>
                  <a:pt x="6195133" y="4677526"/>
                </a:cubicBezTo>
                <a:cubicBezTo>
                  <a:pt x="6128261" y="4702425"/>
                  <a:pt x="6075928" y="4759339"/>
                  <a:pt x="6017778" y="4805580"/>
                </a:cubicBezTo>
                <a:cubicBezTo>
                  <a:pt x="5892758" y="4905177"/>
                  <a:pt x="5756107" y="4990547"/>
                  <a:pt x="5651439" y="5154171"/>
                </a:cubicBezTo>
                <a:cubicBezTo>
                  <a:pt x="5782275" y="5111487"/>
                  <a:pt x="5881128" y="5011889"/>
                  <a:pt x="6006149" y="4994104"/>
                </a:cubicBezTo>
                <a:cubicBezTo>
                  <a:pt x="5898572" y="5143500"/>
                  <a:pt x="5761922" y="5243097"/>
                  <a:pt x="5633994" y="5353367"/>
                </a:cubicBezTo>
                <a:cubicBezTo>
                  <a:pt x="5596197" y="5385379"/>
                  <a:pt x="5558400" y="5406721"/>
                  <a:pt x="5552586" y="5474306"/>
                </a:cubicBezTo>
                <a:cubicBezTo>
                  <a:pt x="5535140" y="5605917"/>
                  <a:pt x="5488622" y="5712629"/>
                  <a:pt x="5383953" y="5769542"/>
                </a:cubicBezTo>
                <a:cubicBezTo>
                  <a:pt x="5383953" y="5769542"/>
                  <a:pt x="5389768" y="5790884"/>
                  <a:pt x="5392675" y="5801555"/>
                </a:cubicBezTo>
                <a:cubicBezTo>
                  <a:pt x="5456640" y="5805112"/>
                  <a:pt x="5506066" y="5726858"/>
                  <a:pt x="5584568" y="5755314"/>
                </a:cubicBezTo>
                <a:cubicBezTo>
                  <a:pt x="5506066" y="5862025"/>
                  <a:pt x="5442103" y="5954508"/>
                  <a:pt x="5334526" y="6004307"/>
                </a:cubicBezTo>
                <a:cubicBezTo>
                  <a:pt x="5247303" y="6043434"/>
                  <a:pt x="5139727" y="6068335"/>
                  <a:pt x="5075763" y="6196388"/>
                </a:cubicBezTo>
                <a:cubicBezTo>
                  <a:pt x="5148450" y="6221287"/>
                  <a:pt x="5203691" y="6189274"/>
                  <a:pt x="5258933" y="6167932"/>
                </a:cubicBezTo>
                <a:cubicBezTo>
                  <a:pt x="5343249" y="6132361"/>
                  <a:pt x="5427565" y="6093234"/>
                  <a:pt x="5511881" y="6057663"/>
                </a:cubicBezTo>
                <a:cubicBezTo>
                  <a:pt x="5543864" y="6043434"/>
                  <a:pt x="5578753" y="6036320"/>
                  <a:pt x="5599105" y="6100347"/>
                </a:cubicBezTo>
                <a:cubicBezTo>
                  <a:pt x="5491529" y="6114575"/>
                  <a:pt x="5427565" y="6199945"/>
                  <a:pt x="5360693" y="6281757"/>
                </a:cubicBezTo>
                <a:cubicBezTo>
                  <a:pt x="5322897" y="6327999"/>
                  <a:pt x="5290914" y="6388469"/>
                  <a:pt x="5224043" y="6367127"/>
                </a:cubicBezTo>
                <a:cubicBezTo>
                  <a:pt x="5189154" y="6356456"/>
                  <a:pt x="5165894" y="6388469"/>
                  <a:pt x="5168801" y="6431153"/>
                </a:cubicBezTo>
                <a:cubicBezTo>
                  <a:pt x="5183339" y="6580550"/>
                  <a:pt x="5099022" y="6630349"/>
                  <a:pt x="5011799" y="6658805"/>
                </a:cubicBezTo>
                <a:cubicBezTo>
                  <a:pt x="4883871" y="6701489"/>
                  <a:pt x="4770480" y="6786859"/>
                  <a:pt x="4651275" y="6858000"/>
                </a:cubicBezTo>
                <a:lnTo>
                  <a:pt x="1823619" y="6858000"/>
                </a:lnTo>
                <a:lnTo>
                  <a:pt x="947849" y="6858000"/>
                </a:lnTo>
                <a:lnTo>
                  <a:pt x="732568"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E9B0755-76DB-4844-B2B7-C85AC7C17C2D}"/>
              </a:ext>
            </a:extLst>
          </p:cNvPr>
          <p:cNvSpPr>
            <a:spLocks noGrp="1"/>
          </p:cNvSpPr>
          <p:nvPr>
            <p:ph type="ctrTitle"/>
          </p:nvPr>
        </p:nvSpPr>
        <p:spPr>
          <a:xfrm>
            <a:off x="177640" y="3700144"/>
            <a:ext cx="5793829" cy="2211092"/>
          </a:xfrm>
        </p:spPr>
        <p:txBody>
          <a:bodyPr anchor="t">
            <a:normAutofit/>
          </a:bodyPr>
          <a:lstStyle/>
          <a:p>
            <a:pPr algn="l"/>
            <a:r>
              <a:rPr lang="en-IE" sz="2800" dirty="0"/>
              <a:t>Update to LUPT SPC</a:t>
            </a:r>
            <a:br>
              <a:rPr lang="en-IE" sz="2800" dirty="0"/>
            </a:br>
            <a:r>
              <a:rPr lang="en-IE" sz="2800" dirty="0"/>
              <a:t>27-05-21</a:t>
            </a:r>
          </a:p>
        </p:txBody>
      </p:sp>
      <p:sp>
        <p:nvSpPr>
          <p:cNvPr id="3" name="Subtitle 2">
            <a:extLst>
              <a:ext uri="{FF2B5EF4-FFF2-40B4-BE49-F238E27FC236}">
                <a16:creationId xmlns:a16="http://schemas.microsoft.com/office/drawing/2014/main" id="{C9C7C32B-3B45-4C4F-88B8-1B5131E96FCB}"/>
              </a:ext>
            </a:extLst>
          </p:cNvPr>
          <p:cNvSpPr>
            <a:spLocks noGrp="1"/>
          </p:cNvSpPr>
          <p:nvPr>
            <p:ph type="subTitle" idx="1"/>
          </p:nvPr>
        </p:nvSpPr>
        <p:spPr>
          <a:xfrm flipV="1">
            <a:off x="330631" y="7489438"/>
            <a:ext cx="4007449" cy="45719"/>
          </a:xfrm>
        </p:spPr>
        <p:txBody>
          <a:bodyPr>
            <a:normAutofit fontScale="25000" lnSpcReduction="20000"/>
          </a:bodyPr>
          <a:lstStyle/>
          <a:p>
            <a:pPr algn="l"/>
            <a:endParaRPr lang="en-IE" sz="1800" dirty="0"/>
          </a:p>
        </p:txBody>
      </p:sp>
      <p:sp>
        <p:nvSpPr>
          <p:cNvPr id="9" name="Title 1">
            <a:extLst>
              <a:ext uri="{FF2B5EF4-FFF2-40B4-BE49-F238E27FC236}">
                <a16:creationId xmlns:a16="http://schemas.microsoft.com/office/drawing/2014/main" id="{19C234CE-9E55-437C-851A-2F4ACF6C9A85}"/>
              </a:ext>
            </a:extLst>
          </p:cNvPr>
          <p:cNvSpPr txBox="1">
            <a:spLocks/>
          </p:cNvSpPr>
          <p:nvPr/>
        </p:nvSpPr>
        <p:spPr>
          <a:xfrm>
            <a:off x="177640" y="302591"/>
            <a:ext cx="5505644" cy="1238615"/>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Aft>
                <a:spcPts val="600"/>
              </a:spcAft>
            </a:pPr>
            <a:r>
              <a:rPr lang="en-IE" sz="2800" dirty="0"/>
              <a:t>Green Infrastructure (GI) Strategy</a:t>
            </a:r>
            <a:br>
              <a:rPr lang="en-IE" sz="2800" dirty="0"/>
            </a:br>
            <a:r>
              <a:rPr lang="en-IE" sz="2800" dirty="0"/>
              <a:t>Update</a:t>
            </a:r>
            <a:br>
              <a:rPr lang="en-IE" sz="1700" dirty="0">
                <a:solidFill>
                  <a:srgbClr val="FFFFFF"/>
                </a:solidFill>
              </a:rPr>
            </a:br>
            <a:r>
              <a:rPr lang="en-IE" sz="1700" dirty="0">
                <a:solidFill>
                  <a:srgbClr val="FFFFFF"/>
                </a:solidFill>
              </a:rPr>
              <a:t> </a:t>
            </a:r>
            <a:br>
              <a:rPr lang="en-IE" sz="1700" dirty="0">
                <a:solidFill>
                  <a:srgbClr val="FFFFFF"/>
                </a:solidFill>
              </a:rPr>
            </a:br>
            <a:endParaRPr lang="en-IE" sz="1700" dirty="0">
              <a:solidFill>
                <a:srgbClr val="FFFFFF"/>
              </a:solidFill>
            </a:endParaRPr>
          </a:p>
        </p:txBody>
      </p:sp>
      <p:sp>
        <p:nvSpPr>
          <p:cNvPr id="10" name="Subtitle 2">
            <a:extLst>
              <a:ext uri="{FF2B5EF4-FFF2-40B4-BE49-F238E27FC236}">
                <a16:creationId xmlns:a16="http://schemas.microsoft.com/office/drawing/2014/main" id="{013EDF48-F59F-41FA-B7AA-E21DFAABC626}"/>
              </a:ext>
            </a:extLst>
          </p:cNvPr>
          <p:cNvSpPr txBox="1">
            <a:spLocks/>
          </p:cNvSpPr>
          <p:nvPr/>
        </p:nvSpPr>
        <p:spPr>
          <a:xfrm>
            <a:off x="321733" y="5754748"/>
            <a:ext cx="4007449" cy="134397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E" sz="1800" dirty="0"/>
          </a:p>
        </p:txBody>
      </p:sp>
    </p:spTree>
    <p:extLst>
      <p:ext uri="{BB962C8B-B14F-4D97-AF65-F5344CB8AC3E}">
        <p14:creationId xmlns:p14="http://schemas.microsoft.com/office/powerpoint/2010/main" val="1555279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FD685-F7BF-42C9-98C2-56C6AE7B63DA}"/>
              </a:ext>
            </a:extLst>
          </p:cNvPr>
          <p:cNvSpPr>
            <a:spLocks noGrp="1"/>
          </p:cNvSpPr>
          <p:nvPr>
            <p:ph type="title"/>
          </p:nvPr>
        </p:nvSpPr>
        <p:spPr>
          <a:xfrm>
            <a:off x="6355999" y="1396289"/>
            <a:ext cx="5277333" cy="1325563"/>
          </a:xfrm>
        </p:spPr>
        <p:txBody>
          <a:bodyPr>
            <a:normAutofit/>
          </a:bodyPr>
          <a:lstStyle/>
          <a:p>
            <a:r>
              <a:rPr lang="en-IE"/>
              <a:t>Mapping Framework</a:t>
            </a:r>
            <a:endParaRPr lang="en-IE" dirty="0"/>
          </a:p>
        </p:txBody>
      </p:sp>
      <p:sp>
        <p:nvSpPr>
          <p:cNvPr id="47" name="Freeform: Shape 46">
            <a:extLst>
              <a:ext uri="{FF2B5EF4-FFF2-40B4-BE49-F238E27FC236}">
                <a16:creationId xmlns:a16="http://schemas.microsoft.com/office/drawing/2014/main" id="{432691CC-4AB8-48AF-B822-EBF7F4E9E6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52056" y="1"/>
            <a:ext cx="4480560" cy="2513993"/>
          </a:xfrm>
          <a:custGeom>
            <a:avLst/>
            <a:gdLst>
              <a:gd name="connsiteX0" fmla="*/ 18382 w 4480560"/>
              <a:gd name="connsiteY0" fmla="*/ 0 h 2513993"/>
              <a:gd name="connsiteX1" fmla="*/ 4462178 w 4480560"/>
              <a:gd name="connsiteY1" fmla="*/ 0 h 2513993"/>
              <a:gd name="connsiteX2" fmla="*/ 4468994 w 4480560"/>
              <a:gd name="connsiteY2" fmla="*/ 44657 h 2513993"/>
              <a:gd name="connsiteX3" fmla="*/ 4480560 w 4480560"/>
              <a:gd name="connsiteY3" fmla="*/ 273713 h 2513993"/>
              <a:gd name="connsiteX4" fmla="*/ 2240280 w 4480560"/>
              <a:gd name="connsiteY4" fmla="*/ 2513993 h 2513993"/>
              <a:gd name="connsiteX5" fmla="*/ 0 w 4480560"/>
              <a:gd name="connsiteY5" fmla="*/ 273713 h 2513993"/>
              <a:gd name="connsiteX6" fmla="*/ 11567 w 4480560"/>
              <a:gd name="connsiteY6" fmla="*/ 44657 h 2513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0560" h="2513993">
                <a:moveTo>
                  <a:pt x="18382" y="0"/>
                </a:moveTo>
                <a:lnTo>
                  <a:pt x="4462178" y="0"/>
                </a:lnTo>
                <a:lnTo>
                  <a:pt x="4468994" y="44657"/>
                </a:lnTo>
                <a:cubicBezTo>
                  <a:pt x="4476642" y="119969"/>
                  <a:pt x="4480560" y="196384"/>
                  <a:pt x="4480560" y="273713"/>
                </a:cubicBezTo>
                <a:cubicBezTo>
                  <a:pt x="4480560" y="1510985"/>
                  <a:pt x="3477552" y="2513993"/>
                  <a:pt x="2240280" y="2513993"/>
                </a:cubicBezTo>
                <a:cubicBezTo>
                  <a:pt x="1003008" y="2513993"/>
                  <a:pt x="0" y="1510985"/>
                  <a:pt x="0" y="273713"/>
                </a:cubicBezTo>
                <a:cubicBezTo>
                  <a:pt x="0" y="196384"/>
                  <a:pt x="3918" y="119969"/>
                  <a:pt x="11567" y="4465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F55DFFEB-0C2E-42E9-BC26-AC087B5FC3B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516648" y="1"/>
            <a:ext cx="4151376" cy="2349401"/>
          </a:xfrm>
          <a:custGeom>
            <a:avLst/>
            <a:gdLst/>
            <a:ahLst/>
            <a:cxnLst/>
            <a:rect l="l" t="t" r="r" b="b"/>
            <a:pathLst>
              <a:path w="4151376" h="2349401">
                <a:moveTo>
                  <a:pt x="20101" y="0"/>
                </a:moveTo>
                <a:lnTo>
                  <a:pt x="4131276" y="0"/>
                </a:lnTo>
                <a:lnTo>
                  <a:pt x="4140659" y="61486"/>
                </a:lnTo>
                <a:cubicBezTo>
                  <a:pt x="4147746" y="131265"/>
                  <a:pt x="4151376" y="202065"/>
                  <a:pt x="4151376" y="273713"/>
                </a:cubicBezTo>
                <a:cubicBezTo>
                  <a:pt x="4151376" y="1420084"/>
                  <a:pt x="3222059" y="2349401"/>
                  <a:pt x="2075688" y="2349401"/>
                </a:cubicBezTo>
                <a:cubicBezTo>
                  <a:pt x="929317" y="2349401"/>
                  <a:pt x="0" y="1420084"/>
                  <a:pt x="0" y="273713"/>
                </a:cubicBezTo>
                <a:cubicBezTo>
                  <a:pt x="0" y="202065"/>
                  <a:pt x="3630" y="131265"/>
                  <a:pt x="10717" y="61486"/>
                </a:cubicBezTo>
                <a:close/>
              </a:path>
            </a:pathLst>
          </a:custGeom>
        </p:spPr>
      </p:pic>
      <p:sp>
        <p:nvSpPr>
          <p:cNvPr id="49" name="Freeform: Shape 48">
            <a:extLst>
              <a:ext uri="{FF2B5EF4-FFF2-40B4-BE49-F238E27FC236}">
                <a16:creationId xmlns:a16="http://schemas.microsoft.com/office/drawing/2014/main" id="{D6A8E1B4-B839-4C58-B08A-F0B0945808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09477"/>
            <a:ext cx="4966870" cy="3948522"/>
          </a:xfrm>
          <a:custGeom>
            <a:avLst/>
            <a:gdLst>
              <a:gd name="connsiteX0" fmla="*/ 2748962 w 4966870"/>
              <a:gd name="connsiteY0" fmla="*/ 0 h 3948522"/>
              <a:gd name="connsiteX1" fmla="*/ 4870195 w 4966870"/>
              <a:gd name="connsiteY1" fmla="*/ 1000367 h 3948522"/>
              <a:gd name="connsiteX2" fmla="*/ 4966870 w 4966870"/>
              <a:gd name="connsiteY2" fmla="*/ 1129649 h 3948522"/>
              <a:gd name="connsiteX3" fmla="*/ 4966870 w 4966870"/>
              <a:gd name="connsiteY3" fmla="*/ 3948522 h 3948522"/>
              <a:gd name="connsiteX4" fmla="*/ 278430 w 4966870"/>
              <a:gd name="connsiteY4" fmla="*/ 3948522 h 3948522"/>
              <a:gd name="connsiteX5" fmla="*/ 216027 w 4966870"/>
              <a:gd name="connsiteY5" fmla="*/ 3818982 h 3948522"/>
              <a:gd name="connsiteX6" fmla="*/ 0 w 4966870"/>
              <a:gd name="connsiteY6" fmla="*/ 2748962 h 3948522"/>
              <a:gd name="connsiteX7" fmla="*/ 2748962 w 4966870"/>
              <a:gd name="connsiteY7" fmla="*/ 0 h 3948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6870" h="3948522">
                <a:moveTo>
                  <a:pt x="2748962" y="0"/>
                </a:moveTo>
                <a:cubicBezTo>
                  <a:pt x="3602955" y="0"/>
                  <a:pt x="4365995" y="389418"/>
                  <a:pt x="4870195" y="1000367"/>
                </a:cubicBezTo>
                <a:lnTo>
                  <a:pt x="4966870" y="1129649"/>
                </a:lnTo>
                <a:lnTo>
                  <a:pt x="4966870" y="3948522"/>
                </a:lnTo>
                <a:lnTo>
                  <a:pt x="278430" y="3948522"/>
                </a:lnTo>
                <a:lnTo>
                  <a:pt x="216027" y="3818982"/>
                </a:lnTo>
                <a:cubicBezTo>
                  <a:pt x="76922" y="3490101"/>
                  <a:pt x="0" y="3128515"/>
                  <a:pt x="0" y="2748962"/>
                </a:cubicBezTo>
                <a:cubicBezTo>
                  <a:pt x="0" y="1230752"/>
                  <a:pt x="1230752" y="0"/>
                  <a:pt x="2748962"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Content Placeholder 4" descr="Graphical user interface, application&#10;&#10;Description automatically generated">
            <a:extLst>
              <a:ext uri="{FF2B5EF4-FFF2-40B4-BE49-F238E27FC236}">
                <a16:creationId xmlns:a16="http://schemas.microsoft.com/office/drawing/2014/main" id="{746A6548-3D71-4BDD-81EA-4038F3AC9B8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20" y="3075259"/>
            <a:ext cx="4801068" cy="3782741"/>
          </a:xfrm>
          <a:custGeom>
            <a:avLst/>
            <a:gdLst/>
            <a:ahLst/>
            <a:cxnLst/>
            <a:rect l="l" t="t" r="r" b="b"/>
            <a:pathLst>
              <a:path w="4801088" h="3782741">
                <a:moveTo>
                  <a:pt x="2217908" y="0"/>
                </a:moveTo>
                <a:cubicBezTo>
                  <a:pt x="3644559" y="0"/>
                  <a:pt x="4801088" y="1156529"/>
                  <a:pt x="4801088" y="2583180"/>
                </a:cubicBezTo>
                <a:cubicBezTo>
                  <a:pt x="4801088" y="2939843"/>
                  <a:pt x="4728805" y="3279623"/>
                  <a:pt x="4598089" y="3588671"/>
                </a:cubicBezTo>
                <a:lnTo>
                  <a:pt x="4504600" y="3782741"/>
                </a:lnTo>
                <a:lnTo>
                  <a:pt x="0" y="3782741"/>
                </a:lnTo>
                <a:lnTo>
                  <a:pt x="0" y="1263826"/>
                </a:lnTo>
                <a:lnTo>
                  <a:pt x="75894" y="1138900"/>
                </a:lnTo>
                <a:cubicBezTo>
                  <a:pt x="540111" y="451769"/>
                  <a:pt x="1326251" y="0"/>
                  <a:pt x="2217908" y="0"/>
                </a:cubicBezTo>
                <a:close/>
              </a:path>
            </a:pathLst>
          </a:custGeom>
        </p:spPr>
      </p:pic>
      <p:graphicFrame>
        <p:nvGraphicFramePr>
          <p:cNvPr id="12" name="Content Placeholder 2">
            <a:extLst>
              <a:ext uri="{FF2B5EF4-FFF2-40B4-BE49-F238E27FC236}">
                <a16:creationId xmlns:a16="http://schemas.microsoft.com/office/drawing/2014/main" id="{E551B2AA-A22C-47D1-BCE0-A163A2CC078D}"/>
              </a:ext>
            </a:extLst>
          </p:cNvPr>
          <p:cNvGraphicFramePr>
            <a:graphicFrameLocks noGrp="1"/>
          </p:cNvGraphicFramePr>
          <p:nvPr>
            <p:ph idx="1"/>
            <p:extLst>
              <p:ext uri="{D42A27DB-BD31-4B8C-83A1-F6EECF244321}">
                <p14:modId xmlns:p14="http://schemas.microsoft.com/office/powerpoint/2010/main" val="2487096141"/>
              </p:ext>
            </p:extLst>
          </p:nvPr>
        </p:nvGraphicFramePr>
        <p:xfrm>
          <a:off x="6360444" y="2871982"/>
          <a:ext cx="5272888" cy="318168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55965977"/>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 name="Rectangle 57">
            <a:extLst>
              <a:ext uri="{FF2B5EF4-FFF2-40B4-BE49-F238E27FC236}">
                <a16:creationId xmlns:a16="http://schemas.microsoft.com/office/drawing/2014/main" id="{55006F82-50D2-401C-BE85-FFEA1C1963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9">
            <a:extLst>
              <a:ext uri="{FF2B5EF4-FFF2-40B4-BE49-F238E27FC236}">
                <a16:creationId xmlns:a16="http://schemas.microsoft.com/office/drawing/2014/main" id="{32034F32-09B4-47B4-B550-1F1CE3D53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7" name="Group 61">
            <a:extLst>
              <a:ext uri="{FF2B5EF4-FFF2-40B4-BE49-F238E27FC236}">
                <a16:creationId xmlns:a16="http://schemas.microsoft.com/office/drawing/2014/main" id="{DE281959-4C2A-43BA-8C83-11E748D31C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59" name="Oval 62">
              <a:extLst>
                <a:ext uri="{FF2B5EF4-FFF2-40B4-BE49-F238E27FC236}">
                  <a16:creationId xmlns:a16="http://schemas.microsoft.com/office/drawing/2014/main" id="{085BD03E-6111-486E-A44E-13DE7D69D2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3">
              <a:extLst>
                <a:ext uri="{FF2B5EF4-FFF2-40B4-BE49-F238E27FC236}">
                  <a16:creationId xmlns:a16="http://schemas.microsoft.com/office/drawing/2014/main" id="{1AEAC14A-07C6-4D53-B462-9F09A96B7E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4EE382AD-4EFB-4F1D-87D8-BBAFF1A147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7F9C3030-DD76-46ED-8C3D-5E6B155D7B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Oval 66">
              <a:extLst>
                <a:ext uri="{FF2B5EF4-FFF2-40B4-BE49-F238E27FC236}">
                  <a16:creationId xmlns:a16="http://schemas.microsoft.com/office/drawing/2014/main" id="{3774AC63-66CE-4E5C-9DAF-71E4E0C042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374276B0-1AE1-4BAA-A117-B597012605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290A5BAC-9BAF-4100-9DA3-DC2BCE14215D}"/>
              </a:ext>
            </a:extLst>
          </p:cNvPr>
          <p:cNvSpPr>
            <a:spLocks noGrp="1"/>
          </p:cNvSpPr>
          <p:nvPr>
            <p:ph type="title"/>
          </p:nvPr>
        </p:nvSpPr>
        <p:spPr>
          <a:xfrm>
            <a:off x="5033720" y="318875"/>
            <a:ext cx="6462872" cy="3262692"/>
          </a:xfrm>
          <a:noFill/>
        </p:spPr>
        <p:txBody>
          <a:bodyPr vert="horz" lIns="91440" tIns="45720" rIns="91440" bIns="45720" rtlCol="0" anchor="t">
            <a:normAutofit fontScale="90000"/>
          </a:bodyPr>
          <a:lstStyle/>
          <a:p>
            <a:pPr>
              <a:lnSpc>
                <a:spcPct val="90000"/>
              </a:lnSpc>
              <a:spcAft>
                <a:spcPts val="600"/>
              </a:spcAft>
            </a:pPr>
            <a:r>
              <a:rPr lang="en-US" sz="1800" b="1">
                <a:solidFill>
                  <a:schemeClr val="bg1"/>
                </a:solidFill>
              </a:rPr>
              <a:t>GREEN INFRASTRUCTURE</a:t>
            </a:r>
            <a:br>
              <a:rPr lang="en-US" sz="1800">
                <a:solidFill>
                  <a:schemeClr val="bg1"/>
                </a:solidFill>
              </a:rPr>
            </a:br>
            <a:br>
              <a:rPr lang="en-US" sz="1800">
                <a:solidFill>
                  <a:schemeClr val="bg1"/>
                </a:solidFill>
              </a:rPr>
            </a:br>
            <a:r>
              <a:rPr lang="en-US" sz="1800">
                <a:solidFill>
                  <a:schemeClr val="bg1"/>
                </a:solidFill>
              </a:rPr>
              <a:t>……“</a:t>
            </a:r>
            <a:r>
              <a:rPr lang="en-US" sz="1800" i="1">
                <a:solidFill>
                  <a:schemeClr val="bg1"/>
                </a:solidFill>
              </a:rPr>
              <a:t>a strategically planned network of natural and semi-natural areas with other environmental features designed and managed to deliver a wide range of ecosystem services such as water purification, air quality, space for recreation and climate mitigation and adaptation.”…….</a:t>
            </a:r>
            <a:br>
              <a:rPr lang="en-US" sz="1800" i="1">
                <a:solidFill>
                  <a:schemeClr val="bg1"/>
                </a:solidFill>
              </a:rPr>
            </a:br>
            <a:br>
              <a:rPr lang="en-US" sz="1800" i="1">
                <a:solidFill>
                  <a:schemeClr val="bg1"/>
                </a:solidFill>
              </a:rPr>
            </a:br>
            <a:br>
              <a:rPr lang="en-US" sz="1800" i="1">
                <a:solidFill>
                  <a:schemeClr val="bg1"/>
                </a:solidFill>
              </a:rPr>
            </a:br>
            <a:br>
              <a:rPr lang="en-US" sz="1800"/>
            </a:br>
            <a:r>
              <a:rPr lang="en-US" sz="1800" b="1">
                <a:solidFill>
                  <a:schemeClr val="bg1"/>
                </a:solidFill>
              </a:rPr>
              <a:t>A GI STRATEGY WILL:</a:t>
            </a:r>
            <a:br>
              <a:rPr lang="en-US" sz="1800" i="1">
                <a:solidFill>
                  <a:schemeClr val="bg1"/>
                </a:solidFill>
              </a:rPr>
            </a:br>
            <a:br>
              <a:rPr lang="en-US" sz="1800" i="1">
                <a:solidFill>
                  <a:schemeClr val="bg1"/>
                </a:solidFill>
              </a:rPr>
            </a:br>
            <a:r>
              <a:rPr lang="en-US" sz="1800" i="1">
                <a:solidFill>
                  <a:schemeClr val="bg1"/>
                </a:solidFill>
              </a:rPr>
              <a:t>“form the basis for the identification, protection, enhancement and management of the Green Infrastructure network within the County.”</a:t>
            </a:r>
            <a:br>
              <a:rPr lang="en-US" sz="1800" i="1">
                <a:solidFill>
                  <a:schemeClr val="bg1"/>
                </a:solidFill>
              </a:rPr>
            </a:br>
            <a:br>
              <a:rPr lang="en-US" sz="1800" i="1">
                <a:solidFill>
                  <a:schemeClr val="bg1"/>
                </a:solidFill>
              </a:rPr>
            </a:br>
            <a:endParaRPr lang="en-US" sz="1800" i="1" dirty="0">
              <a:solidFill>
                <a:schemeClr val="bg1"/>
              </a:solidFill>
            </a:endParaRPr>
          </a:p>
        </p:txBody>
      </p:sp>
      <p:sp>
        <p:nvSpPr>
          <p:cNvPr id="70" name="Rectangle 69">
            <a:extLst>
              <a:ext uri="{FF2B5EF4-FFF2-40B4-BE49-F238E27FC236}">
                <a16:creationId xmlns:a16="http://schemas.microsoft.com/office/drawing/2014/main" id="{4FCECCE4-3046-4A76-B4C0-767A6251C6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2" name="Group 71">
            <a:extLst>
              <a:ext uri="{FF2B5EF4-FFF2-40B4-BE49-F238E27FC236}">
                <a16:creationId xmlns:a16="http://schemas.microsoft.com/office/drawing/2014/main" id="{D6F309B0-04E5-4883-9605-1364452C68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73" name="Straight Connector 72">
              <a:extLst>
                <a:ext uri="{FF2B5EF4-FFF2-40B4-BE49-F238E27FC236}">
                  <a16:creationId xmlns:a16="http://schemas.microsoft.com/office/drawing/2014/main" id="{E11AE0B5-579B-4455-9159-4E4F0A8CCEE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7D011DD2-D339-42A2-B916-5E9494D4A42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BE43332E-2051-4B76-BC37-83CA62919D8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6B80359C-87A2-4B25-838D-8F833616F63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78" name="Rectangle 77">
            <a:extLst>
              <a:ext uri="{FF2B5EF4-FFF2-40B4-BE49-F238E27FC236}">
                <a16:creationId xmlns:a16="http://schemas.microsoft.com/office/drawing/2014/main" id="{096F20E2-F42F-4B71-8BC5-478533FE1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0" name="Group 79">
            <a:extLst>
              <a:ext uri="{FF2B5EF4-FFF2-40B4-BE49-F238E27FC236}">
                <a16:creationId xmlns:a16="http://schemas.microsoft.com/office/drawing/2014/main" id="{34039184-A11C-46AE-854D-8B229443609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81" name="Straight Connector 80">
              <a:extLst>
                <a:ext uri="{FF2B5EF4-FFF2-40B4-BE49-F238E27FC236}">
                  <a16:creationId xmlns:a16="http://schemas.microsoft.com/office/drawing/2014/main" id="{3D2F1956-BECA-4651-82AD-00D7D7F59DA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A3F1C39C-42B5-430D-84F0-7018DD01CE0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BA7D71D2-799A-4C6D-AD0E-D7BCF15E9F2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5C9B72C0-DA11-4A2F-BADC-5BD946CFD0D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pic>
        <p:nvPicPr>
          <p:cNvPr id="5" name="Content Placeholder 4" descr="A picture containing grass, outdoor, plant, orchid&#10;&#10;Description automatically generated">
            <a:extLst>
              <a:ext uri="{FF2B5EF4-FFF2-40B4-BE49-F238E27FC236}">
                <a16:creationId xmlns:a16="http://schemas.microsoft.com/office/drawing/2014/main" id="{01BEDA2B-69E2-4336-89F9-72E74CB91D74}"/>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695408" y="706170"/>
            <a:ext cx="4024499" cy="5431517"/>
          </a:xfrm>
          <a:prstGeom prst="rect">
            <a:avLst/>
          </a:prstGeom>
        </p:spPr>
      </p:pic>
      <p:grpSp>
        <p:nvGrpSpPr>
          <p:cNvPr id="86" name="Group 85">
            <a:extLst>
              <a:ext uri="{FF2B5EF4-FFF2-40B4-BE49-F238E27FC236}">
                <a16:creationId xmlns:a16="http://schemas.microsoft.com/office/drawing/2014/main" id="{2219C598-7B69-490E-97B6-4E4DC4964F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562055" y="850149"/>
            <a:ext cx="304800" cy="429768"/>
            <a:chOff x="215328" y="-46937"/>
            <a:chExt cx="304800" cy="2773841"/>
          </a:xfrm>
        </p:grpSpPr>
        <p:cxnSp>
          <p:nvCxnSpPr>
            <p:cNvPr id="87" name="Straight Connector 86">
              <a:extLst>
                <a:ext uri="{FF2B5EF4-FFF2-40B4-BE49-F238E27FC236}">
                  <a16:creationId xmlns:a16="http://schemas.microsoft.com/office/drawing/2014/main" id="{EF504F69-53C8-4088-9C6A-56FFDA3318E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F5EDE870-C63A-4D06-A144-9652B7D8950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4CB714C2-8F44-4A42-BA66-2516AFA814E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B844F522-4E10-42B1-840D-5959A9639E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12" name="Content Placeholder 8">
            <a:extLst>
              <a:ext uri="{FF2B5EF4-FFF2-40B4-BE49-F238E27FC236}">
                <a16:creationId xmlns:a16="http://schemas.microsoft.com/office/drawing/2014/main" id="{790A29DC-E94C-4D1D-9FB2-1A584C443E96}"/>
              </a:ext>
            </a:extLst>
          </p:cNvPr>
          <p:cNvSpPr txBox="1">
            <a:spLocks/>
          </p:cNvSpPr>
          <p:nvPr/>
        </p:nvSpPr>
        <p:spPr>
          <a:xfrm>
            <a:off x="5505099" y="4067282"/>
            <a:ext cx="5867720" cy="2305002"/>
          </a:xfrm>
          <a:prstGeom prst="rect">
            <a:avLst/>
          </a:prstGeom>
          <a:noFill/>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sz="1600" b="1">
                <a:solidFill>
                  <a:schemeClr val="bg1"/>
                </a:solidFill>
              </a:rPr>
              <a:t>CONTEXT FOR ACTION</a:t>
            </a:r>
          </a:p>
          <a:p>
            <a:pPr marL="0" indent="0">
              <a:spcBef>
                <a:spcPts val="0"/>
              </a:spcBef>
              <a:buNone/>
            </a:pPr>
            <a:endParaRPr lang="en-US" sz="1600">
              <a:solidFill>
                <a:schemeClr val="bg1"/>
              </a:solidFill>
            </a:endParaRPr>
          </a:p>
          <a:p>
            <a:pPr>
              <a:spcBef>
                <a:spcPts val="0"/>
              </a:spcBef>
            </a:pPr>
            <a:r>
              <a:rPr lang="en-US" sz="1600">
                <a:solidFill>
                  <a:schemeClr val="bg1"/>
                </a:solidFill>
              </a:rPr>
              <a:t>Climate Action &amp; Biodiversity loss</a:t>
            </a:r>
          </a:p>
          <a:p>
            <a:pPr>
              <a:spcBef>
                <a:spcPts val="0"/>
              </a:spcBef>
            </a:pPr>
            <a:endParaRPr lang="en-US" sz="1600">
              <a:solidFill>
                <a:schemeClr val="bg1"/>
              </a:solidFill>
            </a:endParaRPr>
          </a:p>
          <a:p>
            <a:pPr>
              <a:spcBef>
                <a:spcPts val="0"/>
              </a:spcBef>
            </a:pPr>
            <a:r>
              <a:rPr lang="en-US" sz="1600">
                <a:solidFill>
                  <a:schemeClr val="bg1"/>
                </a:solidFill>
              </a:rPr>
              <a:t>Policy Context:</a:t>
            </a:r>
          </a:p>
          <a:p>
            <a:pPr>
              <a:spcBef>
                <a:spcPts val="0"/>
              </a:spcBef>
            </a:pPr>
            <a:endParaRPr lang="en-US" sz="1600">
              <a:solidFill>
                <a:schemeClr val="bg1"/>
              </a:solidFill>
            </a:endParaRPr>
          </a:p>
          <a:p>
            <a:pPr lvl="1">
              <a:spcBef>
                <a:spcPts val="0"/>
              </a:spcBef>
            </a:pPr>
            <a:r>
              <a:rPr lang="en-US" sz="1600">
                <a:solidFill>
                  <a:schemeClr val="bg1"/>
                </a:solidFill>
              </a:rPr>
              <a:t>National Planning Framework</a:t>
            </a:r>
          </a:p>
          <a:p>
            <a:pPr lvl="1">
              <a:spcBef>
                <a:spcPts val="0"/>
              </a:spcBef>
            </a:pPr>
            <a:r>
              <a:rPr lang="en-US" sz="1600">
                <a:solidFill>
                  <a:schemeClr val="bg1"/>
                </a:solidFill>
              </a:rPr>
              <a:t>Regional Spatial &amp; Economic Strategy</a:t>
            </a:r>
            <a:endParaRPr lang="en-US" sz="1600" dirty="0">
              <a:solidFill>
                <a:schemeClr val="bg1"/>
              </a:solidFill>
            </a:endParaRPr>
          </a:p>
        </p:txBody>
      </p:sp>
    </p:spTree>
    <p:extLst>
      <p:ext uri="{BB962C8B-B14F-4D97-AF65-F5344CB8AC3E}">
        <p14:creationId xmlns:p14="http://schemas.microsoft.com/office/powerpoint/2010/main" val="2908213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CD93A-34C0-4F59-A712-53E032A1FE63}"/>
              </a:ext>
            </a:extLst>
          </p:cNvPr>
          <p:cNvSpPr>
            <a:spLocks noGrp="1"/>
          </p:cNvSpPr>
          <p:nvPr>
            <p:ph type="title"/>
          </p:nvPr>
        </p:nvSpPr>
        <p:spPr>
          <a:xfrm>
            <a:off x="801099" y="1396289"/>
            <a:ext cx="4249006" cy="1325563"/>
          </a:xfrm>
        </p:spPr>
        <p:txBody>
          <a:bodyPr vert="horz" lIns="91440" tIns="45720" rIns="91440" bIns="45720" rtlCol="0" anchor="ctr">
            <a:normAutofit/>
          </a:bodyPr>
          <a:lstStyle/>
          <a:p>
            <a:r>
              <a:rPr lang="en-US" kern="1200">
                <a:solidFill>
                  <a:schemeClr val="tx1"/>
                </a:solidFill>
                <a:latin typeface="+mj-lt"/>
                <a:ea typeface="+mj-ea"/>
                <a:cs typeface="+mj-cs"/>
              </a:rPr>
              <a:t>GI Strategy Development</a:t>
            </a:r>
          </a:p>
        </p:txBody>
      </p:sp>
      <p:sp>
        <p:nvSpPr>
          <p:cNvPr id="10" name="TextBox 9">
            <a:extLst>
              <a:ext uri="{FF2B5EF4-FFF2-40B4-BE49-F238E27FC236}">
                <a16:creationId xmlns:a16="http://schemas.microsoft.com/office/drawing/2014/main" id="{76939B66-AFB6-44A0-A712-8BCC397A8B57}"/>
              </a:ext>
            </a:extLst>
          </p:cNvPr>
          <p:cNvSpPr txBox="1"/>
          <p:nvPr/>
        </p:nvSpPr>
        <p:spPr>
          <a:xfrm>
            <a:off x="805544" y="2871982"/>
            <a:ext cx="4245428" cy="3181684"/>
          </a:xfrm>
          <a:prstGeom prst="rect">
            <a:avLst/>
          </a:prstGeom>
        </p:spPr>
        <p:txBody>
          <a:bodyPr vert="horz" lIns="91440" tIns="45720" rIns="91440" bIns="45720" rtlCol="0" anchor="t">
            <a:normAutofit/>
          </a:bodyPr>
          <a:lstStyle/>
          <a:p>
            <a:pPr marR="0" lvl="0" indent="-228600" fontAlgn="auto">
              <a:lnSpc>
                <a:spcPct val="90000"/>
              </a:lnSpc>
              <a:spcBef>
                <a:spcPts val="0"/>
              </a:spcBef>
              <a:spcAft>
                <a:spcPts val="0"/>
              </a:spcAft>
              <a:buClrTx/>
              <a:buSzTx/>
              <a:buFont typeface="Arial" panose="020B0604020202020204" pitchFamily="34" charset="0"/>
              <a:buChar char="•"/>
              <a:tabLst/>
              <a:defRPr/>
            </a:pPr>
            <a:r>
              <a:rPr kumimoji="0" lang="en-US" sz="1100" b="0" i="0" u="none" strike="noStrike" cap="none" spc="0" normalizeH="0" baseline="0" noProof="0">
                <a:ln>
                  <a:noFill/>
                </a:ln>
                <a:effectLst/>
                <a:uLnTx/>
                <a:uFillTx/>
              </a:rPr>
              <a:t>These 5 Key Themes, </a:t>
            </a:r>
            <a:r>
              <a:rPr lang="en-US" sz="1100"/>
              <a:t>are identified which reflect the broad range of eco-system services and benefits GI provides. These </a:t>
            </a:r>
            <a:r>
              <a:rPr kumimoji="0" lang="en-US" sz="1100" b="0" i="0" u="none" strike="noStrike" cap="none" spc="0" normalizeH="0" baseline="0" noProof="0">
                <a:ln>
                  <a:noFill/>
                </a:ln>
                <a:effectLst/>
                <a:uLnTx/>
                <a:uFillTx/>
              </a:rPr>
              <a:t>frame the policies and objectives within the County Development Plan and allow us to identify opportunities to improve the GI network:</a:t>
            </a:r>
          </a:p>
          <a:p>
            <a:pPr marL="0" marR="0" lvl="0" indent="-228600" fontAlgn="auto">
              <a:lnSpc>
                <a:spcPct val="90000"/>
              </a:lnSpc>
              <a:spcBef>
                <a:spcPts val="0"/>
              </a:spcBef>
              <a:spcAft>
                <a:spcPts val="0"/>
              </a:spcAft>
              <a:buClrTx/>
              <a:buSzTx/>
              <a:buFont typeface="Arial" panose="020B0604020202020204" pitchFamily="34" charset="0"/>
              <a:buChar char="•"/>
              <a:tabLst/>
              <a:defRPr/>
            </a:pPr>
            <a:endParaRPr kumimoji="0" lang="en-US" sz="1100" b="0" i="0" u="none" strike="noStrike" cap="none" spc="0" normalizeH="0" baseline="0" noProof="0">
              <a:ln>
                <a:noFill/>
              </a:ln>
              <a:effectLst/>
              <a:uLnTx/>
              <a:uFillTx/>
            </a:endParaRPr>
          </a:p>
          <a:p>
            <a:pPr marL="285750" marR="0" lvl="0" indent="-228600" fontAlgn="auto">
              <a:lnSpc>
                <a:spcPct val="90000"/>
              </a:lnSpc>
              <a:spcBef>
                <a:spcPts val="0"/>
              </a:spcBef>
              <a:spcAft>
                <a:spcPts val="0"/>
              </a:spcAft>
              <a:buClrTx/>
              <a:buSzTx/>
              <a:buFont typeface="Arial" panose="020B0604020202020204" pitchFamily="34" charset="0"/>
              <a:buChar char="•"/>
              <a:tabLst/>
              <a:defRPr/>
            </a:pPr>
            <a:r>
              <a:rPr kumimoji="0" lang="en-US" sz="1100" b="0" i="0" u="none" strike="noStrike" cap="none" spc="0" normalizeH="0" baseline="0" noProof="0">
                <a:ln>
                  <a:noFill/>
                </a:ln>
                <a:effectLst/>
                <a:uLnTx/>
                <a:uFillTx/>
              </a:rPr>
              <a:t>Biodiversity </a:t>
            </a:r>
          </a:p>
          <a:p>
            <a:pPr marL="285750" marR="0" lvl="0" indent="-228600" fontAlgn="auto">
              <a:lnSpc>
                <a:spcPct val="90000"/>
              </a:lnSpc>
              <a:spcBef>
                <a:spcPts val="0"/>
              </a:spcBef>
              <a:spcAft>
                <a:spcPts val="0"/>
              </a:spcAft>
              <a:buClrTx/>
              <a:buSzTx/>
              <a:buFont typeface="Arial" panose="020B0604020202020204" pitchFamily="34" charset="0"/>
              <a:buChar char="•"/>
              <a:tabLst/>
              <a:defRPr/>
            </a:pPr>
            <a:r>
              <a:rPr kumimoji="0" lang="en-US" sz="1100" b="0" i="0" u="none" strike="noStrike" cap="none" spc="0" normalizeH="0" baseline="0" noProof="0">
                <a:ln>
                  <a:noFill/>
                </a:ln>
                <a:effectLst/>
                <a:uLnTx/>
                <a:uFillTx/>
              </a:rPr>
              <a:t>Sustainable Water Management</a:t>
            </a:r>
          </a:p>
          <a:p>
            <a:pPr marL="285750" marR="0" lvl="0" indent="-228600" fontAlgn="auto">
              <a:lnSpc>
                <a:spcPct val="90000"/>
              </a:lnSpc>
              <a:spcBef>
                <a:spcPts val="0"/>
              </a:spcBef>
              <a:spcAft>
                <a:spcPts val="0"/>
              </a:spcAft>
              <a:buClrTx/>
              <a:buSzTx/>
              <a:buFont typeface="Arial" panose="020B0604020202020204" pitchFamily="34" charset="0"/>
              <a:buChar char="•"/>
              <a:tabLst/>
              <a:defRPr/>
            </a:pPr>
            <a:r>
              <a:rPr kumimoji="0" lang="en-US" sz="1100" b="0" i="0" u="none" strike="noStrike" cap="none" spc="0" normalizeH="0" baseline="0" noProof="0">
                <a:ln>
                  <a:noFill/>
                </a:ln>
                <a:effectLst/>
                <a:uLnTx/>
                <a:uFillTx/>
              </a:rPr>
              <a:t>Climate Resilience</a:t>
            </a:r>
          </a:p>
          <a:p>
            <a:pPr marL="285750" marR="0" lvl="0" indent="-228600" fontAlgn="auto">
              <a:lnSpc>
                <a:spcPct val="90000"/>
              </a:lnSpc>
              <a:spcBef>
                <a:spcPts val="0"/>
              </a:spcBef>
              <a:spcAft>
                <a:spcPts val="0"/>
              </a:spcAft>
              <a:buClrTx/>
              <a:buSzTx/>
              <a:buFont typeface="Arial" panose="020B0604020202020204" pitchFamily="34" charset="0"/>
              <a:buChar char="•"/>
              <a:tabLst/>
              <a:defRPr/>
            </a:pPr>
            <a:r>
              <a:rPr kumimoji="0" lang="en-US" sz="1100" b="0" i="0" u="none" strike="noStrike" cap="none" spc="0" normalizeH="0" baseline="0" noProof="0">
                <a:ln>
                  <a:noFill/>
                </a:ln>
                <a:effectLst/>
                <a:uLnTx/>
                <a:uFillTx/>
              </a:rPr>
              <a:t>Recreation and Amenity (Human health and wellbeing)</a:t>
            </a:r>
          </a:p>
          <a:p>
            <a:pPr marL="285750" marR="0" lvl="0" indent="-228600" fontAlgn="auto">
              <a:lnSpc>
                <a:spcPct val="90000"/>
              </a:lnSpc>
              <a:spcBef>
                <a:spcPts val="0"/>
              </a:spcBef>
              <a:spcAft>
                <a:spcPts val="0"/>
              </a:spcAft>
              <a:buClrTx/>
              <a:buSzTx/>
              <a:buFont typeface="Arial" panose="020B0604020202020204" pitchFamily="34" charset="0"/>
              <a:buChar char="•"/>
              <a:tabLst/>
              <a:defRPr/>
            </a:pPr>
            <a:r>
              <a:rPr kumimoji="0" lang="en-US" sz="1100" b="0" i="0" u="none" strike="noStrike" cap="none" spc="0" normalizeH="0" baseline="0" noProof="0">
                <a:ln>
                  <a:noFill/>
                </a:ln>
                <a:effectLst/>
                <a:uLnTx/>
                <a:uFillTx/>
              </a:rPr>
              <a:t>Landscape (Natural and Cultural Heritage) </a:t>
            </a:r>
          </a:p>
          <a:p>
            <a:pPr marL="0" marR="0" lvl="0" indent="-228600" fontAlgn="auto">
              <a:lnSpc>
                <a:spcPct val="90000"/>
              </a:lnSpc>
              <a:spcBef>
                <a:spcPts val="0"/>
              </a:spcBef>
              <a:spcAft>
                <a:spcPts val="0"/>
              </a:spcAft>
              <a:buClrTx/>
              <a:buSzTx/>
              <a:buFont typeface="Arial" panose="020B0604020202020204" pitchFamily="34" charset="0"/>
              <a:buChar char="•"/>
              <a:tabLst/>
              <a:defRPr/>
            </a:pPr>
            <a:endParaRPr kumimoji="0" lang="en-US" sz="1100" b="0" i="0" u="none" strike="noStrike" cap="none" spc="0" normalizeH="0" baseline="0" noProof="0">
              <a:ln>
                <a:noFill/>
              </a:ln>
              <a:effectLst/>
              <a:uLnTx/>
              <a:uFillTx/>
            </a:endParaRPr>
          </a:p>
          <a:p>
            <a:pPr marR="0" lvl="0" indent="-228600" fontAlgn="auto">
              <a:lnSpc>
                <a:spcPct val="90000"/>
              </a:lnSpc>
              <a:spcBef>
                <a:spcPts val="0"/>
              </a:spcBef>
              <a:spcAft>
                <a:spcPts val="600"/>
              </a:spcAft>
              <a:buClrTx/>
              <a:buSzTx/>
              <a:buFont typeface="Arial" panose="020B0604020202020204" pitchFamily="34" charset="0"/>
              <a:buChar char="•"/>
              <a:tabLst/>
              <a:defRPr/>
            </a:pPr>
            <a:endParaRPr kumimoji="0" lang="en-US" sz="1100" b="0" i="0" u="none" strike="noStrike" cap="none" spc="0" normalizeH="0" baseline="0" noProof="0">
              <a:ln>
                <a:noFill/>
              </a:ln>
              <a:effectLst/>
              <a:uLnTx/>
              <a:uFillTx/>
            </a:endParaRPr>
          </a:p>
          <a:p>
            <a:pPr marR="0" lvl="0" indent="-228600" fontAlgn="auto">
              <a:lnSpc>
                <a:spcPct val="90000"/>
              </a:lnSpc>
              <a:spcBef>
                <a:spcPts val="0"/>
              </a:spcBef>
              <a:spcAft>
                <a:spcPts val="600"/>
              </a:spcAft>
              <a:buClrTx/>
              <a:buSzTx/>
              <a:buFont typeface="Arial" panose="020B0604020202020204" pitchFamily="34" charset="0"/>
              <a:buChar char="•"/>
              <a:tabLst/>
              <a:defRPr/>
            </a:pPr>
            <a:r>
              <a:rPr kumimoji="0" lang="en-US" sz="1100" b="0" i="0" u="none" strike="noStrike" cap="none" spc="0" normalizeH="0" baseline="0" noProof="0">
                <a:ln>
                  <a:noFill/>
                </a:ln>
                <a:effectLst/>
                <a:uLnTx/>
                <a:uFillTx/>
              </a:rPr>
              <a:t>Case Studies </a:t>
            </a:r>
            <a:r>
              <a:rPr lang="en-US" sz="1100"/>
              <a:t>carried out</a:t>
            </a:r>
            <a:r>
              <a:rPr kumimoji="0" lang="en-US" sz="1100" b="0" i="0" u="none" strike="noStrike" cap="none" spc="0" normalizeH="0" baseline="0" noProof="0">
                <a:ln>
                  <a:noFill/>
                </a:ln>
                <a:effectLst/>
                <a:uLnTx/>
                <a:uFillTx/>
              </a:rPr>
              <a:t> to inform policy development. 5 areas representing different Green Infrastructure Network Characteristics will assist in generating relevant policies for similar areas.</a:t>
            </a:r>
          </a:p>
        </p:txBody>
      </p:sp>
      <p:sp>
        <p:nvSpPr>
          <p:cNvPr id="83" name="Freeform: Shape 82">
            <a:extLst>
              <a:ext uri="{FF2B5EF4-FFF2-40B4-BE49-F238E27FC236}">
                <a16:creationId xmlns:a16="http://schemas.microsoft.com/office/drawing/2014/main" id="{A86541C6-61B1-4DAA-B57A-EAF3F24F04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933310" y="1"/>
            <a:ext cx="6488456" cy="3036711"/>
          </a:xfrm>
          <a:custGeom>
            <a:avLst/>
            <a:gdLst>
              <a:gd name="connsiteX0" fmla="*/ 0 w 6488456"/>
              <a:gd name="connsiteY0" fmla="*/ 0 h 3036711"/>
              <a:gd name="connsiteX1" fmla="*/ 6488456 w 6488456"/>
              <a:gd name="connsiteY1" fmla="*/ 0 h 3036711"/>
              <a:gd name="connsiteX2" fmla="*/ 6482686 w 6488456"/>
              <a:gd name="connsiteY2" fmla="*/ 114279 h 3036711"/>
              <a:gd name="connsiteX3" fmla="*/ 3244228 w 6488456"/>
              <a:gd name="connsiteY3" fmla="*/ 3036711 h 3036711"/>
              <a:gd name="connsiteX4" fmla="*/ 5771 w 6488456"/>
              <a:gd name="connsiteY4" fmla="*/ 114279 h 3036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8456" h="3036711">
                <a:moveTo>
                  <a:pt x="0" y="0"/>
                </a:moveTo>
                <a:lnTo>
                  <a:pt x="6488456" y="0"/>
                </a:lnTo>
                <a:lnTo>
                  <a:pt x="6482686" y="114279"/>
                </a:lnTo>
                <a:cubicBezTo>
                  <a:pt x="6315984" y="1755766"/>
                  <a:pt x="4929697" y="3036711"/>
                  <a:pt x="3244228" y="3036711"/>
                </a:cubicBezTo>
                <a:cubicBezTo>
                  <a:pt x="1558760" y="3036711"/>
                  <a:pt x="172473" y="1755766"/>
                  <a:pt x="5771" y="114279"/>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Picture 8">
            <a:extLst>
              <a:ext uri="{FF2B5EF4-FFF2-40B4-BE49-F238E27FC236}">
                <a16:creationId xmlns:a16="http://schemas.microsoft.com/office/drawing/2014/main" id="{ABBCBBD4-503C-4BB4-9307-1B122DAA8D2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142944" y="3"/>
            <a:ext cx="6069184" cy="2839783"/>
          </a:xfrm>
          <a:custGeom>
            <a:avLst/>
            <a:gdLst/>
            <a:ahLst/>
            <a:cxnLst/>
            <a:rect l="l" t="t" r="r" b="b"/>
            <a:pathLst>
              <a:path w="6069184" h="2839783">
                <a:moveTo>
                  <a:pt x="0" y="0"/>
                </a:moveTo>
                <a:lnTo>
                  <a:pt x="6069184" y="0"/>
                </a:lnTo>
                <a:lnTo>
                  <a:pt x="6063823" y="106160"/>
                </a:lnTo>
                <a:cubicBezTo>
                  <a:pt x="5907891" y="1641596"/>
                  <a:pt x="4611168" y="2839783"/>
                  <a:pt x="3034592" y="2839783"/>
                </a:cubicBezTo>
                <a:cubicBezTo>
                  <a:pt x="1458016" y="2839783"/>
                  <a:pt x="161292" y="1641596"/>
                  <a:pt x="5360" y="106160"/>
                </a:cubicBezTo>
                <a:close/>
              </a:path>
            </a:pathLst>
          </a:custGeom>
        </p:spPr>
      </p:pic>
      <p:sp>
        <p:nvSpPr>
          <p:cNvPr id="85" name="Freeform: Shape 84">
            <a:extLst>
              <a:ext uri="{FF2B5EF4-FFF2-40B4-BE49-F238E27FC236}">
                <a16:creationId xmlns:a16="http://schemas.microsoft.com/office/drawing/2014/main" id="{71750011-2006-46BB-AFDE-C6E4617523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93989" y="2900758"/>
            <a:ext cx="5198011" cy="3957242"/>
          </a:xfrm>
          <a:custGeom>
            <a:avLst/>
            <a:gdLst>
              <a:gd name="connsiteX0" fmla="*/ 1942747 w 5198011"/>
              <a:gd name="connsiteY0" fmla="*/ 0 h 3957242"/>
              <a:gd name="connsiteX1" fmla="*/ 5198011 w 5198011"/>
              <a:gd name="connsiteY1" fmla="*/ 3255264 h 3957242"/>
              <a:gd name="connsiteX2" fmla="*/ 5131876 w 5198011"/>
              <a:gd name="connsiteY2" fmla="*/ 3911314 h 3957242"/>
              <a:gd name="connsiteX3" fmla="*/ 5120066 w 5198011"/>
              <a:gd name="connsiteY3" fmla="*/ 3957242 h 3957242"/>
              <a:gd name="connsiteX4" fmla="*/ 0 w 5198011"/>
              <a:gd name="connsiteY4" fmla="*/ 3957242 h 3957242"/>
              <a:gd name="connsiteX5" fmla="*/ 0 w 5198011"/>
              <a:gd name="connsiteY5" fmla="*/ 647700 h 3957242"/>
              <a:gd name="connsiteX6" fmla="*/ 122698 w 5198011"/>
              <a:gd name="connsiteY6" fmla="*/ 555948 h 3957242"/>
              <a:gd name="connsiteX7" fmla="*/ 1942747 w 5198011"/>
              <a:gd name="connsiteY7" fmla="*/ 0 h 3957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8011" h="3957242">
                <a:moveTo>
                  <a:pt x="1942747" y="0"/>
                </a:moveTo>
                <a:cubicBezTo>
                  <a:pt x="3740580" y="0"/>
                  <a:pt x="5198011" y="1457431"/>
                  <a:pt x="5198011" y="3255264"/>
                </a:cubicBezTo>
                <a:cubicBezTo>
                  <a:pt x="5198011" y="3479993"/>
                  <a:pt x="5175239" y="3699404"/>
                  <a:pt x="5131876" y="3911314"/>
                </a:cubicBezTo>
                <a:lnTo>
                  <a:pt x="5120066" y="3957242"/>
                </a:lnTo>
                <a:lnTo>
                  <a:pt x="0" y="3957242"/>
                </a:lnTo>
                <a:lnTo>
                  <a:pt x="0" y="647700"/>
                </a:lnTo>
                <a:lnTo>
                  <a:pt x="122698" y="555948"/>
                </a:lnTo>
                <a:cubicBezTo>
                  <a:pt x="642241" y="204951"/>
                  <a:pt x="1268560" y="0"/>
                  <a:pt x="1942747"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Content Placeholder 6">
            <a:extLst>
              <a:ext uri="{FF2B5EF4-FFF2-40B4-BE49-F238E27FC236}">
                <a16:creationId xmlns:a16="http://schemas.microsoft.com/office/drawing/2014/main" id="{6E9BFA65-25B0-4252-ADED-B5733B6798E4}"/>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7190587" y="3124784"/>
            <a:ext cx="5001415" cy="3733214"/>
          </a:xfrm>
          <a:custGeom>
            <a:avLst/>
            <a:gdLst/>
            <a:ahLst/>
            <a:cxnLst/>
            <a:rect l="l" t="t" r="r" b="b"/>
            <a:pathLst>
              <a:path w="5001415" h="3733214">
                <a:moveTo>
                  <a:pt x="3044952" y="0"/>
                </a:moveTo>
                <a:cubicBezTo>
                  <a:pt x="3780687" y="0"/>
                  <a:pt x="4455477" y="260939"/>
                  <a:pt x="4981824" y="695319"/>
                </a:cubicBezTo>
                <a:lnTo>
                  <a:pt x="5001415" y="713124"/>
                </a:lnTo>
                <a:lnTo>
                  <a:pt x="5001415" y="3733214"/>
                </a:lnTo>
                <a:lnTo>
                  <a:pt x="81043" y="3733214"/>
                </a:lnTo>
                <a:lnTo>
                  <a:pt x="61862" y="3658617"/>
                </a:lnTo>
                <a:cubicBezTo>
                  <a:pt x="21301" y="3460397"/>
                  <a:pt x="0" y="3255162"/>
                  <a:pt x="0" y="3044952"/>
                </a:cubicBezTo>
                <a:cubicBezTo>
                  <a:pt x="0" y="1363271"/>
                  <a:pt x="1363271" y="0"/>
                  <a:pt x="3044952" y="0"/>
                </a:cubicBezTo>
                <a:close/>
              </a:path>
            </a:pathLst>
          </a:custGeom>
        </p:spPr>
      </p:pic>
      <p:sp>
        <p:nvSpPr>
          <p:cNvPr id="6" name="TextBox 5">
            <a:extLst>
              <a:ext uri="{FF2B5EF4-FFF2-40B4-BE49-F238E27FC236}">
                <a16:creationId xmlns:a16="http://schemas.microsoft.com/office/drawing/2014/main" id="{DB4C34AE-48B4-4E7F-AC13-800A6C687E99}"/>
              </a:ext>
            </a:extLst>
          </p:cNvPr>
          <p:cNvSpPr txBox="1"/>
          <p:nvPr/>
        </p:nvSpPr>
        <p:spPr>
          <a:xfrm>
            <a:off x="6501384" y="2121763"/>
            <a:ext cx="5129784" cy="3773010"/>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1700" i="1" dirty="0"/>
          </a:p>
          <a:p>
            <a:pPr indent="-228600">
              <a:lnSpc>
                <a:spcPct val="90000"/>
              </a:lnSpc>
              <a:spcAft>
                <a:spcPts val="600"/>
              </a:spcAft>
              <a:buFont typeface="Arial" panose="020B0604020202020204" pitchFamily="34" charset="0"/>
              <a:buChar char="•"/>
            </a:pPr>
            <a:endParaRPr lang="en-US" sz="1700" i="1" dirty="0"/>
          </a:p>
          <a:p>
            <a:pPr indent="-228600">
              <a:lnSpc>
                <a:spcPct val="90000"/>
              </a:lnSpc>
              <a:spcAft>
                <a:spcPts val="600"/>
              </a:spcAft>
              <a:buFont typeface="Arial" panose="020B0604020202020204" pitchFamily="34" charset="0"/>
              <a:buChar char="•"/>
            </a:pPr>
            <a:endParaRPr lang="en-US" sz="1700" dirty="0"/>
          </a:p>
        </p:txBody>
      </p:sp>
    </p:spTree>
    <p:extLst>
      <p:ext uri="{BB962C8B-B14F-4D97-AF65-F5344CB8AC3E}">
        <p14:creationId xmlns:p14="http://schemas.microsoft.com/office/powerpoint/2010/main" val="1909528134"/>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6C20283-73E0-40EC-8AD8-057F581F64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8">
            <a:extLst>
              <a:ext uri="{FF2B5EF4-FFF2-40B4-BE49-F238E27FC236}">
                <a16:creationId xmlns:a16="http://schemas.microsoft.com/office/drawing/2014/main" id="{3FCC729B-E528-40C3-82D3-BA4375575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26">
            <a:extLst>
              <a:ext uri="{FF2B5EF4-FFF2-40B4-BE49-F238E27FC236}">
                <a16:creationId xmlns:a16="http://schemas.microsoft.com/office/drawing/2014/main" id="{58F1FB8D-1842-4A04-998D-6CF047AB2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Rectangle: Rounded Corners 4">
            <a:extLst>
              <a:ext uri="{FF2B5EF4-FFF2-40B4-BE49-F238E27FC236}">
                <a16:creationId xmlns:a16="http://schemas.microsoft.com/office/drawing/2014/main" id="{C2D31002-967D-4B0E-9C76-40E53D886779}"/>
              </a:ext>
            </a:extLst>
          </p:cNvPr>
          <p:cNvSpPr txBox="1"/>
          <p:nvPr/>
        </p:nvSpPr>
        <p:spPr>
          <a:xfrm>
            <a:off x="4362669" y="-97230"/>
            <a:ext cx="7164493" cy="1325563"/>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rmAutofit/>
          </a:bodyPr>
          <a:lstStyle/>
          <a:p>
            <a:pPr marL="0" lvl="0" indent="0">
              <a:lnSpc>
                <a:spcPct val="90000"/>
              </a:lnSpc>
              <a:spcBef>
                <a:spcPct val="0"/>
              </a:spcBef>
              <a:spcAft>
                <a:spcPct val="35000"/>
              </a:spcAft>
            </a:pPr>
            <a:r>
              <a:rPr lang="en-US" sz="4400" kern="1200" dirty="0">
                <a:solidFill>
                  <a:schemeClr val="tx1"/>
                </a:solidFill>
                <a:latin typeface="+mj-lt"/>
                <a:ea typeface="+mj-ea"/>
                <a:cs typeface="+mj-cs"/>
              </a:rPr>
              <a:t>GI Strategy Development </a:t>
            </a:r>
          </a:p>
        </p:txBody>
      </p:sp>
      <p:pic>
        <p:nvPicPr>
          <p:cNvPr id="16" name="Picture 15">
            <a:extLst>
              <a:ext uri="{FF2B5EF4-FFF2-40B4-BE49-F238E27FC236}">
                <a16:creationId xmlns:a16="http://schemas.microsoft.com/office/drawing/2014/main" id="{A85A25F6-1EF9-468B-8EC9-FD99BF196B95}"/>
              </a:ext>
            </a:extLst>
          </p:cNvPr>
          <p:cNvPicPr/>
          <p:nvPr/>
        </p:nvPicPr>
        <p:blipFill>
          <a:blip r:embed="rId2" cstate="screen">
            <a:extLst>
              <a:ext uri="{28A0092B-C50C-407E-A947-70E740481C1C}">
                <a14:useLocalDpi xmlns:a14="http://schemas.microsoft.com/office/drawing/2010/main"/>
              </a:ext>
            </a:extLst>
          </a:blip>
          <a:stretch>
            <a:fillRect/>
          </a:stretch>
        </p:blipFill>
        <p:spPr>
          <a:xfrm>
            <a:off x="480060" y="2199697"/>
            <a:ext cx="3425957" cy="2458124"/>
          </a:xfrm>
          <a:prstGeom prst="rect">
            <a:avLst/>
          </a:prstGeom>
        </p:spPr>
      </p:pic>
      <p:sp>
        <p:nvSpPr>
          <p:cNvPr id="15" name="Rectangle 14">
            <a:extLst>
              <a:ext uri="{FF2B5EF4-FFF2-40B4-BE49-F238E27FC236}">
                <a16:creationId xmlns:a16="http://schemas.microsoft.com/office/drawing/2014/main" id="{CD13023F-8528-4111-8C15-F91D0E6BE658}"/>
              </a:ext>
            </a:extLst>
          </p:cNvPr>
          <p:cNvSpPr/>
          <p:nvPr/>
        </p:nvSpPr>
        <p:spPr>
          <a:xfrm>
            <a:off x="4384553" y="1197617"/>
            <a:ext cx="7361834" cy="5299945"/>
          </a:xfrm>
          <a:prstGeom prst="rect">
            <a:avLst/>
          </a:prstGeom>
        </p:spPr>
        <p:txBody>
          <a:bodyPr vert="horz" lIns="91440" tIns="45720" rIns="91440" bIns="45720" rtlCol="0">
            <a:noAutofit/>
          </a:bodyPr>
          <a:lstStyle/>
          <a:p>
            <a:pPr>
              <a:spcAft>
                <a:spcPts val="0"/>
              </a:spcAft>
            </a:pPr>
            <a:r>
              <a:rPr lang="en-IE" sz="1600" b="1" dirty="0">
                <a:effectLst/>
                <a:latin typeface="Calibri" panose="020F0502020204030204" pitchFamily="34" charset="0"/>
                <a:ea typeface="Calibri" panose="020F0502020204030204" pitchFamily="34" charset="0"/>
              </a:rPr>
              <a:t>GI Cores serve as </a:t>
            </a:r>
            <a:r>
              <a:rPr lang="en-IE" sz="1600" b="1" dirty="0">
                <a:solidFill>
                  <a:schemeClr val="accent1"/>
                </a:solidFill>
                <a:effectLst/>
                <a:latin typeface="Calibri" panose="020F0502020204030204" pitchFamily="34" charset="0"/>
                <a:ea typeface="Calibri" panose="020F0502020204030204" pitchFamily="34" charset="0"/>
              </a:rPr>
              <a:t>ANCHORS WITHIN THE NETWORK</a:t>
            </a:r>
            <a:r>
              <a:rPr lang="en-IE" sz="1600" dirty="0">
                <a:effectLst/>
                <a:latin typeface="Calibri" panose="020F0502020204030204" pitchFamily="34" charset="0"/>
                <a:ea typeface="Calibri" panose="020F0502020204030204" pitchFamily="34" charset="0"/>
              </a:rPr>
              <a:t>. </a:t>
            </a:r>
          </a:p>
          <a:p>
            <a:pPr>
              <a:spcAft>
                <a:spcPts val="0"/>
              </a:spcAft>
            </a:pPr>
            <a:r>
              <a:rPr lang="en-IE" sz="1600" b="1" dirty="0">
                <a:latin typeface="Calibri" panose="020F0502020204030204" pitchFamily="34" charset="0"/>
                <a:ea typeface="Calibri" panose="020F0502020204030204" pitchFamily="34" charset="0"/>
              </a:rPr>
              <a:t>T</a:t>
            </a:r>
            <a:r>
              <a:rPr lang="en-IE" sz="1600" dirty="0">
                <a:effectLst/>
                <a:latin typeface="Calibri" panose="020F0502020204030204" pitchFamily="34" charset="0"/>
                <a:ea typeface="Calibri" panose="020F0502020204030204" pitchFamily="34" charset="0"/>
              </a:rPr>
              <a:t>hey are ecological resources of regional / national importance, and / or high levels of outstanding amenity and act as points of origin / destination for wildlife at which essential ecological processes occur.</a:t>
            </a:r>
          </a:p>
          <a:p>
            <a:pPr>
              <a:spcAft>
                <a:spcPts val="0"/>
              </a:spcAft>
            </a:pPr>
            <a:r>
              <a:rPr lang="en-IE" sz="1600" b="1" u="sng" dirty="0">
                <a:latin typeface="Calibri" panose="020F0502020204030204" pitchFamily="34" charset="0"/>
                <a:ea typeface="Calibri" panose="020F0502020204030204" pitchFamily="34" charset="0"/>
              </a:rPr>
              <a:t>e.g. Dublin Mountains, Liffey Valley, Grand Canal, Regional Parks.</a:t>
            </a:r>
            <a:endParaRPr lang="en-IE" sz="1600" b="1" u="sng" dirty="0">
              <a:effectLst/>
              <a:latin typeface="Calibri" panose="020F0502020204030204" pitchFamily="34" charset="0"/>
              <a:ea typeface="Calibri" panose="020F0502020204030204" pitchFamily="34" charset="0"/>
            </a:endParaRPr>
          </a:p>
          <a:p>
            <a:pPr>
              <a:spcAft>
                <a:spcPts val="0"/>
              </a:spcAft>
            </a:pPr>
            <a:endParaRPr lang="en-IE" sz="1600" dirty="0">
              <a:effectLst/>
              <a:latin typeface="Calibri" panose="020F0502020204030204" pitchFamily="34" charset="0"/>
              <a:ea typeface="Calibri" panose="020F0502020204030204" pitchFamily="34" charset="0"/>
            </a:endParaRPr>
          </a:p>
          <a:p>
            <a:pPr>
              <a:spcAft>
                <a:spcPts val="0"/>
              </a:spcAft>
            </a:pPr>
            <a:r>
              <a:rPr lang="en-IE" sz="1600" b="1" dirty="0">
                <a:effectLst/>
                <a:latin typeface="Calibri" panose="020F0502020204030204" pitchFamily="34" charset="0"/>
                <a:ea typeface="Calibri" panose="020F0502020204030204" pitchFamily="34" charset="0"/>
              </a:rPr>
              <a:t>GI Corridors are </a:t>
            </a:r>
            <a:r>
              <a:rPr lang="en-IE" sz="1600" b="1" dirty="0">
                <a:solidFill>
                  <a:schemeClr val="accent1"/>
                </a:solidFill>
                <a:effectLst/>
                <a:latin typeface="Calibri" panose="020F0502020204030204" pitchFamily="34" charset="0"/>
                <a:ea typeface="Calibri" panose="020F0502020204030204" pitchFamily="34" charset="0"/>
              </a:rPr>
              <a:t>PHYSICAL LINKS THAT TIE THE NETWORK TOGETHER</a:t>
            </a:r>
            <a:r>
              <a:rPr lang="en-IE" sz="1600" b="1" dirty="0">
                <a:effectLst/>
                <a:latin typeface="Calibri" panose="020F0502020204030204" pitchFamily="34" charset="0"/>
                <a:ea typeface="Calibri" panose="020F0502020204030204" pitchFamily="34" charset="0"/>
              </a:rPr>
              <a:t>. </a:t>
            </a:r>
          </a:p>
          <a:p>
            <a:pPr>
              <a:spcAft>
                <a:spcPts val="0"/>
              </a:spcAft>
            </a:pPr>
            <a:r>
              <a:rPr lang="en-IE" sz="1600" dirty="0">
                <a:effectLst/>
                <a:latin typeface="Calibri" panose="020F0502020204030204" pitchFamily="34" charset="0"/>
                <a:ea typeface="Calibri" panose="020F0502020204030204" pitchFamily="34" charset="0"/>
              </a:rPr>
              <a:t>They provide for movement of flora and fauna between GI Cores. Primary GI Corridors operate at the </a:t>
            </a:r>
            <a:r>
              <a:rPr lang="en-IE" sz="1600" dirty="0">
                <a:solidFill>
                  <a:schemeClr val="accent1"/>
                </a:solidFill>
                <a:effectLst/>
                <a:latin typeface="Calibri" panose="020F0502020204030204" pitchFamily="34" charset="0"/>
                <a:ea typeface="Calibri" panose="020F0502020204030204" pitchFamily="34" charset="0"/>
              </a:rPr>
              <a:t>regional level</a:t>
            </a:r>
            <a:r>
              <a:rPr lang="en-IE" sz="1600" dirty="0">
                <a:effectLst/>
                <a:latin typeface="Calibri" panose="020F0502020204030204" pitchFamily="34" charset="0"/>
                <a:ea typeface="Calibri" panose="020F0502020204030204" pitchFamily="34" charset="0"/>
              </a:rPr>
              <a:t>; linking GI Cores within and beyond our own county. Local GI Corridors link Cores or Corridors within our county at a more local level.</a:t>
            </a:r>
          </a:p>
          <a:p>
            <a:pPr>
              <a:spcAft>
                <a:spcPts val="0"/>
              </a:spcAft>
            </a:pPr>
            <a:r>
              <a:rPr lang="en-IE" sz="1600" b="1" u="sng" dirty="0">
                <a:effectLst/>
                <a:latin typeface="Calibri" panose="020F0502020204030204" pitchFamily="34" charset="0"/>
                <a:ea typeface="Calibri" panose="020F0502020204030204" pitchFamily="34" charset="0"/>
              </a:rPr>
              <a:t>e.g. Primary </a:t>
            </a:r>
            <a:r>
              <a:rPr lang="en-IE" sz="1600" b="1" u="sng" dirty="0">
                <a:latin typeface="Calibri" panose="020F0502020204030204" pitchFamily="34" charset="0"/>
                <a:ea typeface="Calibri" panose="020F0502020204030204" pitchFamily="34" charset="0"/>
              </a:rPr>
              <a:t>GI Corridors: </a:t>
            </a:r>
            <a:r>
              <a:rPr lang="en-IE" sz="1600" b="1" u="sng" dirty="0" err="1">
                <a:effectLst/>
                <a:latin typeface="Calibri" panose="020F0502020204030204" pitchFamily="34" charset="0"/>
                <a:ea typeface="Calibri" panose="020F0502020204030204" pitchFamily="34" charset="0"/>
              </a:rPr>
              <a:t>Camac</a:t>
            </a:r>
            <a:r>
              <a:rPr lang="en-IE" sz="1600" b="1" u="sng" dirty="0">
                <a:effectLst/>
                <a:latin typeface="Calibri" panose="020F0502020204030204" pitchFamily="34" charset="0"/>
                <a:ea typeface="Calibri" panose="020F0502020204030204" pitchFamily="34" charset="0"/>
              </a:rPr>
              <a:t> </a:t>
            </a:r>
            <a:r>
              <a:rPr lang="en-IE" sz="1600" b="1" u="sng" dirty="0">
                <a:latin typeface="Calibri" panose="020F0502020204030204" pitchFamily="34" charset="0"/>
                <a:ea typeface="Calibri" panose="020F0502020204030204" pitchFamily="34" charset="0"/>
              </a:rPr>
              <a:t>Va</a:t>
            </a:r>
            <a:r>
              <a:rPr lang="en-IE" sz="1600" b="1" u="sng" dirty="0">
                <a:effectLst/>
                <a:latin typeface="Calibri" panose="020F0502020204030204" pitchFamily="34" charset="0"/>
                <a:ea typeface="Calibri" panose="020F0502020204030204" pitchFamily="34" charset="0"/>
              </a:rPr>
              <a:t>lley, Dodder Valley, Rural </a:t>
            </a:r>
            <a:r>
              <a:rPr lang="en-IE" sz="1600" b="1" u="sng" dirty="0">
                <a:latin typeface="Calibri" panose="020F0502020204030204" pitchFamily="34" charset="0"/>
                <a:ea typeface="Calibri" panose="020F0502020204030204" pitchFamily="34" charset="0"/>
              </a:rPr>
              <a:t>F</a:t>
            </a:r>
            <a:r>
              <a:rPr lang="en-IE" sz="1600" b="1" u="sng" dirty="0">
                <a:effectLst/>
                <a:latin typeface="Calibri" panose="020F0502020204030204" pitchFamily="34" charset="0"/>
                <a:ea typeface="Calibri" panose="020F0502020204030204" pitchFamily="34" charset="0"/>
              </a:rPr>
              <a:t>ringe</a:t>
            </a:r>
          </a:p>
          <a:p>
            <a:pPr>
              <a:spcAft>
                <a:spcPts val="0"/>
              </a:spcAft>
            </a:pPr>
            <a:r>
              <a:rPr lang="en-IE" sz="1600" b="1" u="sng" dirty="0">
                <a:latin typeface="Calibri" panose="020F0502020204030204" pitchFamily="34" charset="0"/>
                <a:ea typeface="Calibri" panose="020F0502020204030204" pitchFamily="34" charset="0"/>
              </a:rPr>
              <a:t>Local GI Corridors: </a:t>
            </a:r>
            <a:r>
              <a:rPr lang="en-IE" sz="1600" b="1" u="sng" dirty="0" err="1">
                <a:latin typeface="Calibri" panose="020F0502020204030204" pitchFamily="34" charset="0"/>
                <a:ea typeface="Calibri" panose="020F0502020204030204" pitchFamily="34" charset="0"/>
              </a:rPr>
              <a:t>Griffeen</a:t>
            </a:r>
            <a:r>
              <a:rPr lang="en-IE" sz="1600" b="1" u="sng" dirty="0">
                <a:latin typeface="Calibri" panose="020F0502020204030204" pitchFamily="34" charset="0"/>
                <a:ea typeface="Calibri" panose="020F0502020204030204" pitchFamily="34" charset="0"/>
              </a:rPr>
              <a:t> River Valley, tributaries of the Dodder River.</a:t>
            </a:r>
            <a:endParaRPr lang="en-IE" sz="1600" b="1" u="sng" dirty="0">
              <a:effectLst/>
              <a:latin typeface="Calibri" panose="020F0502020204030204" pitchFamily="34" charset="0"/>
              <a:ea typeface="Calibri" panose="020F0502020204030204" pitchFamily="34" charset="0"/>
            </a:endParaRPr>
          </a:p>
          <a:p>
            <a:pPr>
              <a:spcAft>
                <a:spcPts val="0"/>
              </a:spcAft>
            </a:pPr>
            <a:endParaRPr lang="en-IE" sz="1600" dirty="0">
              <a:effectLst/>
              <a:latin typeface="Calibri" panose="020F0502020204030204" pitchFamily="34" charset="0"/>
              <a:ea typeface="Calibri" panose="020F0502020204030204" pitchFamily="34" charset="0"/>
            </a:endParaRPr>
          </a:p>
          <a:p>
            <a:pPr>
              <a:spcAft>
                <a:spcPts val="0"/>
              </a:spcAft>
            </a:pPr>
            <a:r>
              <a:rPr lang="en-IE" sz="1600" b="1" dirty="0">
                <a:effectLst/>
                <a:latin typeface="Calibri" panose="020F0502020204030204" pitchFamily="34" charset="0"/>
                <a:ea typeface="Calibri" panose="020F0502020204030204" pitchFamily="34" charset="0"/>
              </a:rPr>
              <a:t>GI Stepping Stones </a:t>
            </a:r>
            <a:r>
              <a:rPr lang="en-IE" sz="1600" b="1" dirty="0">
                <a:solidFill>
                  <a:schemeClr val="accent1"/>
                </a:solidFill>
                <a:effectLst/>
                <a:latin typeface="Calibri" panose="020F0502020204030204" pitchFamily="34" charset="0"/>
                <a:ea typeface="Calibri" panose="020F0502020204030204" pitchFamily="34" charset="0"/>
              </a:rPr>
              <a:t>are smaller areas of green space</a:t>
            </a:r>
            <a:r>
              <a:rPr lang="en-IE" sz="1600" b="1" dirty="0">
                <a:effectLst/>
                <a:latin typeface="Calibri" panose="020F0502020204030204" pitchFamily="34" charset="0"/>
                <a:ea typeface="Calibri" panose="020F0502020204030204" pitchFamily="34" charset="0"/>
              </a:rPr>
              <a:t>; important at the local level. </a:t>
            </a:r>
          </a:p>
          <a:p>
            <a:pPr>
              <a:spcAft>
                <a:spcPts val="0"/>
              </a:spcAft>
            </a:pPr>
            <a:r>
              <a:rPr lang="en-IE" sz="1600" dirty="0">
                <a:effectLst/>
                <a:latin typeface="Calibri" panose="020F0502020204030204" pitchFamily="34" charset="0"/>
                <a:ea typeface="Calibri" panose="020F0502020204030204" pitchFamily="34" charset="0"/>
              </a:rPr>
              <a:t>They are discrete pieces of GI Infrastructure that </a:t>
            </a:r>
            <a:r>
              <a:rPr lang="en-IE" sz="1600" dirty="0">
                <a:latin typeface="Calibri" panose="020F0502020204030204" pitchFamily="34" charset="0"/>
                <a:ea typeface="Calibri" panose="020F0502020204030204" pitchFamily="34" charset="0"/>
              </a:rPr>
              <a:t>may</a:t>
            </a:r>
            <a:r>
              <a:rPr lang="en-IE" sz="1600" dirty="0">
                <a:effectLst/>
                <a:latin typeface="Calibri" panose="020F0502020204030204" pitchFamily="34" charset="0"/>
                <a:ea typeface="Calibri" panose="020F0502020204030204" pitchFamily="34" charset="0"/>
              </a:rPr>
              <a:t> not be linked to a wider network as yet but can </a:t>
            </a:r>
            <a:r>
              <a:rPr lang="en-IE" sz="1600" dirty="0">
                <a:solidFill>
                  <a:schemeClr val="accent1"/>
                </a:solidFill>
                <a:effectLst/>
                <a:latin typeface="Calibri" panose="020F0502020204030204" pitchFamily="34" charset="0"/>
                <a:ea typeface="Calibri" panose="020F0502020204030204" pitchFamily="34" charset="0"/>
              </a:rPr>
              <a:t>act as alternative ecological routes, as refuges for ecology or small zones of biodiversity and amenity within an urban or hard landscape </a:t>
            </a:r>
            <a:r>
              <a:rPr lang="en-IE" sz="1600" dirty="0">
                <a:effectLst/>
                <a:latin typeface="Calibri" panose="020F0502020204030204" pitchFamily="34" charset="0"/>
                <a:ea typeface="Calibri" panose="020F0502020204030204" pitchFamily="34" charset="0"/>
              </a:rPr>
              <a:t>area or an area of monoculture. GI stepping stones can be improved on or linked-up over time to become local or even primary GI Corridors.</a:t>
            </a:r>
          </a:p>
          <a:p>
            <a:pPr>
              <a:spcAft>
                <a:spcPts val="0"/>
              </a:spcAft>
            </a:pPr>
            <a:r>
              <a:rPr lang="en-IE" sz="1600" b="1" u="sng" dirty="0">
                <a:latin typeface="Calibri" panose="020F0502020204030204" pitchFamily="34" charset="0"/>
                <a:ea typeface="Calibri" panose="020F0502020204030204" pitchFamily="34" charset="0"/>
              </a:rPr>
              <a:t>e.g. Small open space areas proximal to GI  Cores and Corridors, private gardens, hedge and ditch combinations.</a:t>
            </a:r>
            <a:endParaRPr lang="en-IE" sz="1600" b="1" u="sng" dirty="0">
              <a:effectLst/>
              <a:latin typeface="Calibri" panose="020F0502020204030204" pitchFamily="34" charset="0"/>
              <a:ea typeface="Calibri" panose="020F0502020204030204" pitchFamily="34" charset="0"/>
            </a:endParaRPr>
          </a:p>
        </p:txBody>
      </p:sp>
      <p:sp>
        <p:nvSpPr>
          <p:cNvPr id="17" name="Rectangle 16">
            <a:extLst>
              <a:ext uri="{FF2B5EF4-FFF2-40B4-BE49-F238E27FC236}">
                <a16:creationId xmlns:a16="http://schemas.microsoft.com/office/drawing/2014/main" id="{B4A29C84-840A-4E2F-BEA3-3365F8ABAC9E}"/>
              </a:ext>
            </a:extLst>
          </p:cNvPr>
          <p:cNvSpPr/>
          <p:nvPr/>
        </p:nvSpPr>
        <p:spPr>
          <a:xfrm>
            <a:off x="480060" y="4771070"/>
            <a:ext cx="2024272" cy="369332"/>
          </a:xfrm>
          <a:prstGeom prst="rect">
            <a:avLst/>
          </a:prstGeom>
        </p:spPr>
        <p:txBody>
          <a:bodyPr wrap="none">
            <a:spAutoFit/>
          </a:bodyPr>
          <a:lstStyle/>
          <a:p>
            <a:pPr algn="ctr">
              <a:spcAft>
                <a:spcPts val="600"/>
              </a:spcAft>
            </a:pPr>
            <a:r>
              <a:rPr lang="en-IE" b="1" dirty="0">
                <a:solidFill>
                  <a:schemeClr val="bg1"/>
                </a:solidFill>
              </a:rPr>
              <a:t>Spatial Framework </a:t>
            </a:r>
          </a:p>
        </p:txBody>
      </p:sp>
      <p:sp>
        <p:nvSpPr>
          <p:cNvPr id="2" name="TextBox 1">
            <a:extLst>
              <a:ext uri="{FF2B5EF4-FFF2-40B4-BE49-F238E27FC236}">
                <a16:creationId xmlns:a16="http://schemas.microsoft.com/office/drawing/2014/main" id="{57BBA3EC-703D-4CD4-9FE2-4207198DDAE7}"/>
              </a:ext>
            </a:extLst>
          </p:cNvPr>
          <p:cNvSpPr txBox="1"/>
          <p:nvPr/>
        </p:nvSpPr>
        <p:spPr>
          <a:xfrm>
            <a:off x="4361145" y="828285"/>
            <a:ext cx="5257800" cy="369332"/>
          </a:xfrm>
          <a:prstGeom prst="rect">
            <a:avLst/>
          </a:prstGeom>
          <a:noFill/>
        </p:spPr>
        <p:txBody>
          <a:bodyPr wrap="square" rtlCol="0">
            <a:spAutoFit/>
          </a:bodyPr>
          <a:lstStyle/>
          <a:p>
            <a:pPr>
              <a:spcAft>
                <a:spcPts val="600"/>
              </a:spcAft>
            </a:pPr>
            <a:r>
              <a:rPr lang="en-IE" b="1" dirty="0"/>
              <a:t>Components of GI:</a:t>
            </a:r>
          </a:p>
        </p:txBody>
      </p:sp>
    </p:spTree>
    <p:extLst>
      <p:ext uri="{BB962C8B-B14F-4D97-AF65-F5344CB8AC3E}">
        <p14:creationId xmlns:p14="http://schemas.microsoft.com/office/powerpoint/2010/main" val="3564401683"/>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17CCA83-589C-429A-BB76-CE89561BD677}"/>
              </a:ext>
            </a:extLst>
          </p:cNvPr>
          <p:cNvPicPr>
            <a:picLocks/>
          </p:cNvPicPr>
          <p:nvPr/>
        </p:nvPicPr>
        <p:blipFill rotWithShape="1">
          <a:blip r:embed="rId2" cstate="screen">
            <a:extLst>
              <a:ext uri="{28A0092B-C50C-407E-A947-70E740481C1C}">
                <a14:useLocalDpi xmlns:a14="http://schemas.microsoft.com/office/drawing/2010/main"/>
              </a:ext>
            </a:extLst>
          </a:blip>
          <a:srcRect/>
          <a:stretch/>
        </p:blipFill>
        <p:spPr bwMode="auto">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a:noFill/>
          <a:extLst>
            <a:ext uri="{53640926-AAD7-44D8-BBD7-CCE9431645EC}">
              <a14:shadowObscured xmlns:a14="http://schemas.microsoft.com/office/drawing/2010/main"/>
            </a:ext>
          </a:extLst>
        </p:spPr>
      </p:pic>
      <p:sp>
        <p:nvSpPr>
          <p:cNvPr id="39" name="Freeform: Shape 38">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41" name="Freeform: Shape 40">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5143D3E-EAC8-447B-9A28-B1291B068CF8}"/>
              </a:ext>
            </a:extLst>
          </p:cNvPr>
          <p:cNvSpPr>
            <a:spLocks noGrp="1"/>
          </p:cNvSpPr>
          <p:nvPr>
            <p:ph type="title"/>
          </p:nvPr>
        </p:nvSpPr>
        <p:spPr>
          <a:xfrm>
            <a:off x="6801436" y="1396289"/>
            <a:ext cx="4819952" cy="1325563"/>
          </a:xfrm>
        </p:spPr>
        <p:txBody>
          <a:bodyPr vert="horz" lIns="91440" tIns="45720" rIns="91440" bIns="45720" rtlCol="0">
            <a:normAutofit/>
          </a:bodyPr>
          <a:lstStyle/>
          <a:p>
            <a:r>
              <a:rPr lang="en-US" dirty="0"/>
              <a:t>GI Strategic Corridors</a:t>
            </a:r>
          </a:p>
        </p:txBody>
      </p:sp>
      <p:sp>
        <p:nvSpPr>
          <p:cNvPr id="36" name="Content Placeholder 35">
            <a:extLst>
              <a:ext uri="{FF2B5EF4-FFF2-40B4-BE49-F238E27FC236}">
                <a16:creationId xmlns:a16="http://schemas.microsoft.com/office/drawing/2014/main" id="{AFB18AC8-B4D0-423D-928C-BBEC90307BB0}"/>
              </a:ext>
            </a:extLst>
          </p:cNvPr>
          <p:cNvSpPr>
            <a:spLocks noGrp="1"/>
          </p:cNvSpPr>
          <p:nvPr>
            <p:ph idx="1"/>
          </p:nvPr>
        </p:nvSpPr>
        <p:spPr>
          <a:xfrm>
            <a:off x="6801435" y="2871982"/>
            <a:ext cx="4819951" cy="3181684"/>
          </a:xfrm>
        </p:spPr>
        <p:txBody>
          <a:bodyPr anchor="t">
            <a:normAutofit/>
          </a:bodyPr>
          <a:lstStyle/>
          <a:p>
            <a:pPr marL="342900" indent="-342900">
              <a:buFont typeface="+mj-lt"/>
              <a:buAutoNum type="arabicPeriod"/>
            </a:pPr>
            <a:r>
              <a:rPr lang="en-US" sz="1800" dirty="0"/>
              <a:t>Dodder River</a:t>
            </a:r>
          </a:p>
          <a:p>
            <a:pPr marL="342900" indent="-342900">
              <a:buFont typeface="+mj-lt"/>
              <a:buAutoNum type="arabicPeriod"/>
            </a:pPr>
            <a:r>
              <a:rPr lang="en-US" sz="1800" dirty="0"/>
              <a:t>M50</a:t>
            </a:r>
          </a:p>
          <a:p>
            <a:pPr marL="342900" indent="-342900">
              <a:buFont typeface="+mj-lt"/>
              <a:buAutoNum type="arabicPeriod"/>
            </a:pPr>
            <a:r>
              <a:rPr lang="en-US" sz="1800" dirty="0"/>
              <a:t>Grand Canal Corridor</a:t>
            </a:r>
          </a:p>
          <a:p>
            <a:pPr marL="342900" indent="-342900">
              <a:buFont typeface="+mj-lt"/>
              <a:buAutoNum type="arabicPeriod"/>
            </a:pPr>
            <a:r>
              <a:rPr lang="en-US" sz="1800" dirty="0"/>
              <a:t>Liffey Valley Corridor</a:t>
            </a:r>
          </a:p>
          <a:p>
            <a:pPr marL="342900" indent="-342900">
              <a:buFont typeface="+mj-lt"/>
              <a:buAutoNum type="arabicPeriod"/>
            </a:pPr>
            <a:r>
              <a:rPr lang="en-US" sz="1800" dirty="0" err="1"/>
              <a:t>Camac</a:t>
            </a:r>
            <a:r>
              <a:rPr lang="en-US" sz="1800" dirty="0"/>
              <a:t> River</a:t>
            </a:r>
          </a:p>
          <a:p>
            <a:pPr marL="342900" indent="-342900">
              <a:buFont typeface="+mj-lt"/>
              <a:buAutoNum type="arabicPeriod"/>
            </a:pPr>
            <a:r>
              <a:rPr lang="en-US" sz="1800" dirty="0"/>
              <a:t>Rural Fringe</a:t>
            </a:r>
          </a:p>
          <a:p>
            <a:pPr marL="0" indent="0">
              <a:buNone/>
            </a:pPr>
            <a:endParaRPr lang="en-US" sz="1800" dirty="0"/>
          </a:p>
          <a:p>
            <a:pPr marL="0" indent="0">
              <a:buNone/>
            </a:pPr>
            <a:r>
              <a:rPr lang="en-US" sz="1800" dirty="0"/>
              <a:t>17  Secondary Corridors l</a:t>
            </a:r>
          </a:p>
        </p:txBody>
      </p:sp>
    </p:spTree>
    <p:extLst>
      <p:ext uri="{BB962C8B-B14F-4D97-AF65-F5344CB8AC3E}">
        <p14:creationId xmlns:p14="http://schemas.microsoft.com/office/powerpoint/2010/main" val="2833462200"/>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4" name="Picture 3" descr="A butterfly on a flower&#10;&#10;Description automatically generated">
            <a:extLst>
              <a:ext uri="{FF2B5EF4-FFF2-40B4-BE49-F238E27FC236}">
                <a16:creationId xmlns:a16="http://schemas.microsoft.com/office/drawing/2014/main" id="{06AD4746-EB59-4159-AAD3-B126F2F2D58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20" name="Freeform: Shape 19">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2" name="Freeform: Shape 21">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Rectangle: Rounded Corners 4">
            <a:extLst>
              <a:ext uri="{FF2B5EF4-FFF2-40B4-BE49-F238E27FC236}">
                <a16:creationId xmlns:a16="http://schemas.microsoft.com/office/drawing/2014/main" id="{C2D31002-967D-4B0E-9C76-40E53D886779}"/>
              </a:ext>
            </a:extLst>
          </p:cNvPr>
          <p:cNvSpPr txBox="1"/>
          <p:nvPr/>
        </p:nvSpPr>
        <p:spPr>
          <a:xfrm>
            <a:off x="6801436" y="1396289"/>
            <a:ext cx="4819952" cy="1325563"/>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rmAutofit/>
          </a:bodyPr>
          <a:lstStyle/>
          <a:p>
            <a:pPr marL="0" lvl="0" indent="0">
              <a:lnSpc>
                <a:spcPct val="90000"/>
              </a:lnSpc>
              <a:spcBef>
                <a:spcPct val="0"/>
              </a:spcBef>
              <a:spcAft>
                <a:spcPct val="35000"/>
              </a:spcAft>
            </a:pPr>
            <a:r>
              <a:rPr lang="en-US" sz="4400" dirty="0">
                <a:solidFill>
                  <a:schemeClr val="tx1"/>
                </a:solidFill>
                <a:latin typeface="+mj-lt"/>
                <a:ea typeface="+mj-ea"/>
                <a:cs typeface="+mj-cs"/>
              </a:rPr>
              <a:t>GI Strategy Implementation</a:t>
            </a:r>
          </a:p>
        </p:txBody>
      </p:sp>
      <p:sp>
        <p:nvSpPr>
          <p:cNvPr id="2" name="TextBox 1">
            <a:extLst>
              <a:ext uri="{FF2B5EF4-FFF2-40B4-BE49-F238E27FC236}">
                <a16:creationId xmlns:a16="http://schemas.microsoft.com/office/drawing/2014/main" id="{57BBA3EC-703D-4CD4-9FE2-4207198DDAE7}"/>
              </a:ext>
            </a:extLst>
          </p:cNvPr>
          <p:cNvSpPr txBox="1"/>
          <p:nvPr/>
        </p:nvSpPr>
        <p:spPr>
          <a:xfrm>
            <a:off x="6801435" y="2871982"/>
            <a:ext cx="4819951" cy="3181684"/>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1500" b="1"/>
              <a:t>Implementation:</a:t>
            </a:r>
          </a:p>
          <a:p>
            <a:pPr indent="-228600">
              <a:lnSpc>
                <a:spcPct val="90000"/>
              </a:lnSpc>
              <a:spcAft>
                <a:spcPts val="600"/>
              </a:spcAft>
              <a:buFont typeface="Arial" panose="020B0604020202020204" pitchFamily="34" charset="0"/>
              <a:buChar char="•"/>
            </a:pPr>
            <a:endParaRPr lang="en-US" sz="1500" b="1"/>
          </a:p>
          <a:p>
            <a:pPr indent="-228600">
              <a:lnSpc>
                <a:spcPct val="90000"/>
              </a:lnSpc>
              <a:spcAft>
                <a:spcPts val="600"/>
              </a:spcAft>
              <a:buFont typeface="Arial" panose="020B0604020202020204" pitchFamily="34" charset="0"/>
              <a:buChar char="•"/>
            </a:pPr>
            <a:r>
              <a:rPr lang="en-US" sz="1500" b="1"/>
              <a:t>Policies and Objectives in the Development Plan tailored to the GI network that protect, restore or enhance the GI assets and support sustainable development:</a:t>
            </a:r>
          </a:p>
          <a:p>
            <a:pPr indent="-228600">
              <a:lnSpc>
                <a:spcPct val="90000"/>
              </a:lnSpc>
              <a:spcAft>
                <a:spcPts val="600"/>
              </a:spcAft>
              <a:buFont typeface="Arial" panose="020B0604020202020204" pitchFamily="34" charset="0"/>
              <a:buChar char="•"/>
            </a:pPr>
            <a:endParaRPr lang="en-US" sz="1500" b="1"/>
          </a:p>
          <a:p>
            <a:pPr indent="-228600">
              <a:lnSpc>
                <a:spcPct val="90000"/>
              </a:lnSpc>
              <a:spcAft>
                <a:spcPts val="600"/>
              </a:spcAft>
              <a:buFont typeface="Arial" panose="020B0604020202020204" pitchFamily="34" charset="0"/>
              <a:buChar char="•"/>
            </a:pPr>
            <a:endParaRPr lang="en-US" sz="1500" b="1"/>
          </a:p>
          <a:p>
            <a:pPr indent="-228600">
              <a:lnSpc>
                <a:spcPct val="90000"/>
              </a:lnSpc>
              <a:spcAft>
                <a:spcPts val="600"/>
              </a:spcAft>
              <a:buFont typeface="Arial" panose="020B0604020202020204" pitchFamily="34" charset="0"/>
              <a:buChar char="•"/>
            </a:pPr>
            <a:r>
              <a:rPr lang="en-US" sz="1500" b="1"/>
              <a:t>Derived from:</a:t>
            </a:r>
          </a:p>
          <a:p>
            <a:pPr marL="285750" indent="-228600">
              <a:lnSpc>
                <a:spcPct val="90000"/>
              </a:lnSpc>
              <a:spcAft>
                <a:spcPts val="600"/>
              </a:spcAft>
              <a:buFont typeface="Arial" panose="020B0604020202020204" pitchFamily="34" charset="0"/>
              <a:buChar char="•"/>
            </a:pPr>
            <a:r>
              <a:rPr lang="en-US" sz="1500" b="1"/>
              <a:t>5 themes</a:t>
            </a:r>
          </a:p>
          <a:p>
            <a:pPr marL="285750" indent="-228600">
              <a:lnSpc>
                <a:spcPct val="90000"/>
              </a:lnSpc>
              <a:spcAft>
                <a:spcPts val="600"/>
              </a:spcAft>
              <a:buFont typeface="Arial" panose="020B0604020202020204" pitchFamily="34" charset="0"/>
              <a:buChar char="•"/>
            </a:pPr>
            <a:r>
              <a:rPr lang="en-US" sz="1500" b="1"/>
              <a:t>Cores, corridors and stepping-stone locations</a:t>
            </a:r>
          </a:p>
          <a:p>
            <a:pPr marL="285750" indent="-228600">
              <a:lnSpc>
                <a:spcPct val="90000"/>
              </a:lnSpc>
              <a:spcAft>
                <a:spcPts val="600"/>
              </a:spcAft>
              <a:buFont typeface="Arial" panose="020B0604020202020204" pitchFamily="34" charset="0"/>
              <a:buChar char="•"/>
            </a:pPr>
            <a:r>
              <a:rPr lang="en-US" sz="1500" b="1"/>
              <a:t>Case Studies</a:t>
            </a:r>
            <a:endParaRPr lang="en-US" sz="1500"/>
          </a:p>
        </p:txBody>
      </p:sp>
      <p:sp>
        <p:nvSpPr>
          <p:cNvPr id="15" name="Rectangle 14">
            <a:extLst>
              <a:ext uri="{FF2B5EF4-FFF2-40B4-BE49-F238E27FC236}">
                <a16:creationId xmlns:a16="http://schemas.microsoft.com/office/drawing/2014/main" id="{CD13023F-8528-4111-8C15-F91D0E6BE658}"/>
              </a:ext>
            </a:extLst>
          </p:cNvPr>
          <p:cNvSpPr/>
          <p:nvPr/>
        </p:nvSpPr>
        <p:spPr>
          <a:xfrm>
            <a:off x="4350106" y="1351578"/>
            <a:ext cx="7361834" cy="3849852"/>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endParaRPr lang="en-US" sz="1400" b="1" dirty="0"/>
          </a:p>
        </p:txBody>
      </p:sp>
    </p:spTree>
    <p:extLst>
      <p:ext uri="{BB962C8B-B14F-4D97-AF65-F5344CB8AC3E}">
        <p14:creationId xmlns:p14="http://schemas.microsoft.com/office/powerpoint/2010/main" val="2423130096"/>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Rectangle: Rounded Corners 4">
            <a:extLst>
              <a:ext uri="{FF2B5EF4-FFF2-40B4-BE49-F238E27FC236}">
                <a16:creationId xmlns:a16="http://schemas.microsoft.com/office/drawing/2014/main" id="{C2D31002-967D-4B0E-9C76-40E53D886779}"/>
              </a:ext>
            </a:extLst>
          </p:cNvPr>
          <p:cNvSpPr txBox="1"/>
          <p:nvPr/>
        </p:nvSpPr>
        <p:spPr>
          <a:xfrm>
            <a:off x="6634134" y="1396289"/>
            <a:ext cx="5006336" cy="1325563"/>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rmAutofit/>
          </a:bodyPr>
          <a:lstStyle/>
          <a:p>
            <a:pPr marL="0" lvl="0" indent="0">
              <a:lnSpc>
                <a:spcPct val="90000"/>
              </a:lnSpc>
              <a:spcBef>
                <a:spcPct val="0"/>
              </a:spcBef>
              <a:spcAft>
                <a:spcPct val="35000"/>
              </a:spcAft>
            </a:pPr>
            <a:r>
              <a:rPr lang="en-US" sz="3400">
                <a:solidFill>
                  <a:schemeClr val="tx1"/>
                </a:solidFill>
                <a:latin typeface="+mj-lt"/>
                <a:ea typeface="+mj-ea"/>
                <a:cs typeface="+mj-cs"/>
              </a:rPr>
              <a:t>GI Strategy Implementation</a:t>
            </a:r>
          </a:p>
          <a:p>
            <a:pPr marL="0" lvl="0" indent="0">
              <a:lnSpc>
                <a:spcPct val="90000"/>
              </a:lnSpc>
              <a:spcBef>
                <a:spcPct val="0"/>
              </a:spcBef>
              <a:spcAft>
                <a:spcPct val="35000"/>
              </a:spcAft>
            </a:pPr>
            <a:r>
              <a:rPr lang="en-US" sz="3400">
                <a:solidFill>
                  <a:schemeClr val="tx1"/>
                </a:solidFill>
                <a:latin typeface="+mj-lt"/>
                <a:ea typeface="+mj-ea"/>
                <a:cs typeface="+mj-cs"/>
              </a:rPr>
              <a:t>The Planning Application</a:t>
            </a:r>
          </a:p>
        </p:txBody>
      </p:sp>
      <p:sp>
        <p:nvSpPr>
          <p:cNvPr id="39" name="Freeform: Shape 38">
            <a:extLst>
              <a:ext uri="{FF2B5EF4-FFF2-40B4-BE49-F238E27FC236}">
                <a16:creationId xmlns:a16="http://schemas.microsoft.com/office/drawing/2014/main" id="{4F74D28C-3268-4E35-8EE1-D92CB4A85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F23ACED6-DBB4-4CEB-987F-FC14B954ED4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 y="10"/>
            <a:ext cx="6024134" cy="6857990"/>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
        <p:nvSpPr>
          <p:cNvPr id="2" name="TextBox 1">
            <a:extLst>
              <a:ext uri="{FF2B5EF4-FFF2-40B4-BE49-F238E27FC236}">
                <a16:creationId xmlns:a16="http://schemas.microsoft.com/office/drawing/2014/main" id="{57BBA3EC-703D-4CD4-9FE2-4207198DDAE7}"/>
              </a:ext>
            </a:extLst>
          </p:cNvPr>
          <p:cNvSpPr txBox="1"/>
          <p:nvPr/>
        </p:nvSpPr>
        <p:spPr>
          <a:xfrm>
            <a:off x="6638578" y="2871982"/>
            <a:ext cx="5004073" cy="3181684"/>
          </a:xfrm>
          <a:prstGeom prst="rect">
            <a:avLst/>
          </a:prstGeom>
        </p:spPr>
        <p:txBody>
          <a:bodyPr vert="horz" lIns="91440" tIns="45720" rIns="91440" bIns="45720" rtlCol="0" anchor="t">
            <a:normAutofit/>
          </a:bodyPr>
          <a:lstStyle/>
          <a:p>
            <a:pPr>
              <a:lnSpc>
                <a:spcPct val="90000"/>
              </a:lnSpc>
              <a:spcAft>
                <a:spcPts val="600"/>
              </a:spcAft>
            </a:pPr>
            <a:r>
              <a:rPr lang="en-US" sz="1300" b="1" dirty="0"/>
              <a:t>Implementation:</a:t>
            </a:r>
            <a:endParaRPr lang="en-US" sz="1300" b="1" dirty="0">
              <a:effectLst/>
            </a:endParaRPr>
          </a:p>
          <a:p>
            <a:pPr indent="-228600">
              <a:lnSpc>
                <a:spcPct val="90000"/>
              </a:lnSpc>
              <a:spcAft>
                <a:spcPts val="0"/>
              </a:spcAft>
              <a:buFont typeface="Arial" panose="020B0604020202020204" pitchFamily="34" charset="0"/>
              <a:buChar char="•"/>
            </a:pPr>
            <a:endParaRPr lang="en-US" sz="1300" dirty="0">
              <a:effectLst/>
            </a:endParaRPr>
          </a:p>
          <a:p>
            <a:pPr>
              <a:lnSpc>
                <a:spcPct val="90000"/>
              </a:lnSpc>
              <a:spcAft>
                <a:spcPts val="0"/>
              </a:spcAft>
            </a:pPr>
            <a:r>
              <a:rPr lang="en-US" sz="1300" dirty="0">
                <a:effectLst/>
              </a:rPr>
              <a:t>All development shall be accompanied by a GI Infrastructure Plan as follows: </a:t>
            </a:r>
          </a:p>
          <a:p>
            <a:pPr>
              <a:lnSpc>
                <a:spcPct val="90000"/>
              </a:lnSpc>
              <a:spcAft>
                <a:spcPts val="0"/>
              </a:spcAft>
            </a:pPr>
            <a:endParaRPr lang="en-US" sz="1300" dirty="0"/>
          </a:p>
          <a:p>
            <a:pPr>
              <a:lnSpc>
                <a:spcPct val="90000"/>
              </a:lnSpc>
              <a:spcAft>
                <a:spcPts val="0"/>
              </a:spcAft>
            </a:pPr>
            <a:r>
              <a:rPr lang="en-US" sz="1300" dirty="0">
                <a:effectLst/>
              </a:rPr>
              <a:t>Site location plan showing site in context of wider GI in the county </a:t>
            </a:r>
          </a:p>
          <a:p>
            <a:pPr>
              <a:lnSpc>
                <a:spcPct val="90000"/>
              </a:lnSpc>
              <a:spcAft>
                <a:spcPts val="0"/>
              </a:spcAft>
            </a:pPr>
            <a:endParaRPr lang="en-US" sz="1300" dirty="0"/>
          </a:p>
          <a:p>
            <a:pPr>
              <a:lnSpc>
                <a:spcPct val="90000"/>
              </a:lnSpc>
              <a:spcAft>
                <a:spcPts val="0"/>
              </a:spcAft>
            </a:pPr>
            <a:r>
              <a:rPr lang="en-US" sz="1300" dirty="0">
                <a:effectLst/>
              </a:rPr>
              <a:t>Site Survey and analysis; identifying existing GI Infrastructure within the site.</a:t>
            </a:r>
          </a:p>
          <a:p>
            <a:pPr>
              <a:lnSpc>
                <a:spcPct val="90000"/>
              </a:lnSpc>
              <a:spcAft>
                <a:spcPts val="0"/>
              </a:spcAft>
            </a:pPr>
            <a:endParaRPr lang="en-US" sz="1300" dirty="0">
              <a:effectLst/>
            </a:endParaRPr>
          </a:p>
          <a:p>
            <a:pPr>
              <a:lnSpc>
                <a:spcPct val="90000"/>
              </a:lnSpc>
              <a:spcAft>
                <a:spcPts val="0"/>
              </a:spcAft>
            </a:pPr>
            <a:r>
              <a:rPr lang="en-US" sz="1300" dirty="0">
                <a:effectLst/>
              </a:rPr>
              <a:t>GI protection, enhancement and restoration proposals as part of the landscape plan for the site; including proposed linkages to wider GI network.</a:t>
            </a:r>
          </a:p>
          <a:p>
            <a:pPr indent="-228600">
              <a:lnSpc>
                <a:spcPct val="90000"/>
              </a:lnSpc>
              <a:spcAft>
                <a:spcPts val="0"/>
              </a:spcAft>
              <a:buFont typeface="Arial" panose="020B0604020202020204" pitchFamily="34" charset="0"/>
              <a:buChar char="•"/>
            </a:pPr>
            <a:endParaRPr lang="en-US" sz="1300" dirty="0">
              <a:effectLst/>
            </a:endParaRPr>
          </a:p>
          <a:p>
            <a:pPr>
              <a:lnSpc>
                <a:spcPct val="90000"/>
              </a:lnSpc>
              <a:spcAft>
                <a:spcPts val="0"/>
              </a:spcAft>
            </a:pPr>
            <a:endParaRPr lang="en-US" sz="1300" dirty="0">
              <a:effectLst/>
            </a:endParaRPr>
          </a:p>
          <a:p>
            <a:pPr indent="-228600">
              <a:lnSpc>
                <a:spcPct val="90000"/>
              </a:lnSpc>
              <a:spcAft>
                <a:spcPts val="0"/>
              </a:spcAft>
              <a:buFont typeface="Arial" panose="020B0604020202020204" pitchFamily="34" charset="0"/>
              <a:buChar char="•"/>
            </a:pPr>
            <a:endParaRPr lang="en-US" sz="1300" dirty="0"/>
          </a:p>
          <a:p>
            <a:pPr indent="-228600">
              <a:lnSpc>
                <a:spcPct val="90000"/>
              </a:lnSpc>
              <a:spcAft>
                <a:spcPts val="0"/>
              </a:spcAft>
              <a:buFont typeface="Arial" panose="020B0604020202020204" pitchFamily="34" charset="0"/>
              <a:buChar char="•"/>
            </a:pPr>
            <a:endParaRPr lang="en-US" sz="1300" dirty="0">
              <a:effectLst/>
            </a:endParaRPr>
          </a:p>
          <a:p>
            <a:pPr indent="-228600">
              <a:lnSpc>
                <a:spcPct val="90000"/>
              </a:lnSpc>
              <a:spcAft>
                <a:spcPts val="600"/>
              </a:spcAft>
              <a:buFont typeface="Arial" panose="020B0604020202020204" pitchFamily="34" charset="0"/>
              <a:buChar char="•"/>
            </a:pPr>
            <a:endParaRPr lang="en-US" sz="1300" b="1" dirty="0"/>
          </a:p>
        </p:txBody>
      </p:sp>
      <p:sp>
        <p:nvSpPr>
          <p:cNvPr id="15" name="Rectangle 14">
            <a:extLst>
              <a:ext uri="{FF2B5EF4-FFF2-40B4-BE49-F238E27FC236}">
                <a16:creationId xmlns:a16="http://schemas.microsoft.com/office/drawing/2014/main" id="{CD13023F-8528-4111-8C15-F91D0E6BE658}"/>
              </a:ext>
            </a:extLst>
          </p:cNvPr>
          <p:cNvSpPr/>
          <p:nvPr/>
        </p:nvSpPr>
        <p:spPr>
          <a:xfrm>
            <a:off x="4350106" y="1351578"/>
            <a:ext cx="7361834" cy="3849852"/>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endParaRPr lang="en-US" sz="1400" b="1" dirty="0"/>
          </a:p>
        </p:txBody>
      </p:sp>
    </p:spTree>
    <p:extLst>
      <p:ext uri="{BB962C8B-B14F-4D97-AF65-F5344CB8AC3E}">
        <p14:creationId xmlns:p14="http://schemas.microsoft.com/office/powerpoint/2010/main" val="80515584"/>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49CF4E-6132-4CD8-B50C-52F11111FDF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46" name="Freeform: Shape 42">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45" name="Freeform: Shape 44">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Rectangle: Rounded Corners 4">
            <a:extLst>
              <a:ext uri="{FF2B5EF4-FFF2-40B4-BE49-F238E27FC236}">
                <a16:creationId xmlns:a16="http://schemas.microsoft.com/office/drawing/2014/main" id="{C2D31002-967D-4B0E-9C76-40E53D886779}"/>
              </a:ext>
            </a:extLst>
          </p:cNvPr>
          <p:cNvSpPr txBox="1"/>
          <p:nvPr/>
        </p:nvSpPr>
        <p:spPr>
          <a:xfrm>
            <a:off x="6801435" y="555674"/>
            <a:ext cx="4819952" cy="1325563"/>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rmAutofit fontScale="92500" lnSpcReduction="10000"/>
          </a:bodyPr>
          <a:lstStyle/>
          <a:p>
            <a:pPr marL="0" lvl="0" indent="0">
              <a:lnSpc>
                <a:spcPct val="90000"/>
              </a:lnSpc>
              <a:spcBef>
                <a:spcPct val="0"/>
              </a:spcBef>
              <a:spcAft>
                <a:spcPct val="35000"/>
              </a:spcAft>
            </a:pPr>
            <a:r>
              <a:rPr lang="en-US" sz="4400" dirty="0">
                <a:solidFill>
                  <a:schemeClr val="tx1"/>
                </a:solidFill>
                <a:latin typeface="+mj-lt"/>
                <a:ea typeface="+mj-ea"/>
                <a:cs typeface="+mj-cs"/>
              </a:rPr>
              <a:t>GI</a:t>
            </a:r>
            <a:r>
              <a:rPr lang="en-US" sz="4400" b="1" dirty="0">
                <a:solidFill>
                  <a:schemeClr val="tx1"/>
                </a:solidFill>
                <a:latin typeface="+mj-lt"/>
                <a:ea typeface="+mj-ea"/>
                <a:cs typeface="+mj-cs"/>
              </a:rPr>
              <a:t> </a:t>
            </a:r>
            <a:r>
              <a:rPr lang="en-US" sz="4400" dirty="0">
                <a:solidFill>
                  <a:schemeClr val="tx1"/>
                </a:solidFill>
                <a:latin typeface="+mj-lt"/>
                <a:ea typeface="+mj-ea"/>
                <a:cs typeface="+mj-cs"/>
              </a:rPr>
              <a:t>Implementation</a:t>
            </a:r>
          </a:p>
          <a:p>
            <a:pPr marL="0" lvl="0" indent="0">
              <a:lnSpc>
                <a:spcPct val="90000"/>
              </a:lnSpc>
              <a:spcBef>
                <a:spcPct val="0"/>
              </a:spcBef>
              <a:spcAft>
                <a:spcPct val="35000"/>
              </a:spcAft>
            </a:pPr>
            <a:r>
              <a:rPr lang="en-US" sz="4400" dirty="0">
                <a:solidFill>
                  <a:schemeClr val="tx1"/>
                </a:solidFill>
                <a:latin typeface="+mj-lt"/>
                <a:ea typeface="+mj-ea"/>
                <a:cs typeface="+mj-cs"/>
              </a:rPr>
              <a:t>Assessing Proposals</a:t>
            </a:r>
          </a:p>
        </p:txBody>
      </p:sp>
      <p:sp>
        <p:nvSpPr>
          <p:cNvPr id="2" name="TextBox 1">
            <a:extLst>
              <a:ext uri="{FF2B5EF4-FFF2-40B4-BE49-F238E27FC236}">
                <a16:creationId xmlns:a16="http://schemas.microsoft.com/office/drawing/2014/main" id="{57BBA3EC-703D-4CD4-9FE2-4207198DDAE7}"/>
              </a:ext>
            </a:extLst>
          </p:cNvPr>
          <p:cNvSpPr txBox="1"/>
          <p:nvPr/>
        </p:nvSpPr>
        <p:spPr>
          <a:xfrm>
            <a:off x="6801435" y="2293034"/>
            <a:ext cx="4819951" cy="3760632"/>
          </a:xfrm>
          <a:prstGeom prst="rect">
            <a:avLst/>
          </a:prstGeom>
        </p:spPr>
        <p:txBody>
          <a:bodyPr vert="horz" lIns="91440" tIns="45720" rIns="91440" bIns="45720" rtlCol="0" anchor="t">
            <a:normAutofit/>
          </a:bodyPr>
          <a:lstStyle/>
          <a:p>
            <a:pPr>
              <a:lnSpc>
                <a:spcPct val="90000"/>
              </a:lnSpc>
              <a:spcAft>
                <a:spcPts val="600"/>
              </a:spcAft>
            </a:pPr>
            <a:r>
              <a:rPr lang="en-US" sz="1200" b="1" dirty="0"/>
              <a:t>Implementation:</a:t>
            </a:r>
          </a:p>
          <a:p>
            <a:pPr>
              <a:lnSpc>
                <a:spcPct val="90000"/>
              </a:lnSpc>
              <a:spcAft>
                <a:spcPts val="0"/>
              </a:spcAft>
            </a:pPr>
            <a:r>
              <a:rPr lang="en-US" sz="1200" b="1" dirty="0">
                <a:effectLst/>
              </a:rPr>
              <a:t>GI Proposals will be assessed against the policies and objectives contained within the County Development Plan for GI and the Greening Factor outlined below.</a:t>
            </a:r>
            <a:endParaRPr lang="en-US" sz="1200" dirty="0">
              <a:effectLst/>
            </a:endParaRPr>
          </a:p>
          <a:p>
            <a:pPr indent="-228600">
              <a:lnSpc>
                <a:spcPct val="90000"/>
              </a:lnSpc>
              <a:spcAft>
                <a:spcPts val="0"/>
              </a:spcAft>
              <a:buFont typeface="Arial" panose="020B0604020202020204" pitchFamily="34" charset="0"/>
              <a:buChar char="•"/>
            </a:pPr>
            <a:endParaRPr lang="en-US" sz="1200" dirty="0">
              <a:effectLst/>
            </a:endParaRPr>
          </a:p>
          <a:p>
            <a:pPr>
              <a:lnSpc>
                <a:spcPct val="90000"/>
              </a:lnSpc>
              <a:spcAft>
                <a:spcPts val="0"/>
              </a:spcAft>
            </a:pPr>
            <a:r>
              <a:rPr lang="en-US" sz="1200" b="1" dirty="0">
                <a:effectLst/>
              </a:rPr>
              <a:t>Greening Factor:</a:t>
            </a:r>
          </a:p>
          <a:p>
            <a:pPr indent="-228600">
              <a:lnSpc>
                <a:spcPct val="90000"/>
              </a:lnSpc>
              <a:spcAft>
                <a:spcPts val="0"/>
              </a:spcAft>
              <a:buFont typeface="Arial" panose="020B0604020202020204" pitchFamily="34" charset="0"/>
              <a:buChar char="•"/>
            </a:pPr>
            <a:endParaRPr lang="en-US" sz="1400" dirty="0">
              <a:effectLst/>
            </a:endParaRPr>
          </a:p>
          <a:p>
            <a:pPr>
              <a:lnSpc>
                <a:spcPct val="90000"/>
              </a:lnSpc>
              <a:spcAft>
                <a:spcPts val="0"/>
              </a:spcAft>
            </a:pPr>
            <a:r>
              <a:rPr lang="en-US" sz="1200" b="1" i="1" dirty="0">
                <a:effectLst/>
              </a:rPr>
              <a:t>“An urban greening factor is a ratio between the amount of built areas and non-built areas within an urban area. The urban greening factor tool is used to assess and quantify the amount and quality of urban greening that a scheme provides”.</a:t>
            </a:r>
          </a:p>
          <a:p>
            <a:pPr indent="-228600">
              <a:lnSpc>
                <a:spcPct val="90000"/>
              </a:lnSpc>
              <a:spcAft>
                <a:spcPts val="0"/>
              </a:spcAft>
              <a:buFont typeface="Arial" panose="020B0604020202020204" pitchFamily="34" charset="0"/>
              <a:buChar char="•"/>
            </a:pPr>
            <a:endParaRPr lang="en-US" sz="1200" dirty="0">
              <a:effectLst/>
            </a:endParaRPr>
          </a:p>
          <a:p>
            <a:pPr>
              <a:lnSpc>
                <a:spcPct val="90000"/>
              </a:lnSpc>
              <a:spcAft>
                <a:spcPts val="0"/>
              </a:spcAft>
            </a:pPr>
            <a:r>
              <a:rPr lang="en-US" sz="1200" dirty="0">
                <a:effectLst/>
              </a:rPr>
              <a:t>An urban greening factor will be applied to submitted GI Infrastructure       Plans.</a:t>
            </a:r>
          </a:p>
          <a:p>
            <a:pPr indent="-228600">
              <a:lnSpc>
                <a:spcPct val="90000"/>
              </a:lnSpc>
              <a:spcAft>
                <a:spcPts val="0"/>
              </a:spcAft>
              <a:buFont typeface="Arial" panose="020B0604020202020204" pitchFamily="34" charset="0"/>
              <a:buChar char="•"/>
            </a:pPr>
            <a:endParaRPr lang="en-US" sz="1200" dirty="0">
              <a:effectLst/>
            </a:endParaRPr>
          </a:p>
          <a:p>
            <a:pPr indent="-228600">
              <a:lnSpc>
                <a:spcPct val="90000"/>
              </a:lnSpc>
              <a:spcAft>
                <a:spcPts val="0"/>
              </a:spcAft>
              <a:buFont typeface="Arial" panose="020B0604020202020204" pitchFamily="34" charset="0"/>
              <a:buChar char="•"/>
            </a:pPr>
            <a:endParaRPr lang="en-US" sz="1200" dirty="0"/>
          </a:p>
          <a:p>
            <a:pPr>
              <a:lnSpc>
                <a:spcPct val="90000"/>
              </a:lnSpc>
              <a:spcAft>
                <a:spcPts val="0"/>
              </a:spcAft>
            </a:pPr>
            <a:r>
              <a:rPr lang="en-US" sz="1200" i="1" dirty="0">
                <a:effectLst/>
              </a:rPr>
              <a:t>The appropriate scoring mechanism for greening urban areas based on best international practice and its application to local circumstances in South Dublin County will be developed and applied during the lifetime of the plan.</a:t>
            </a:r>
          </a:p>
          <a:p>
            <a:pPr indent="-228600">
              <a:lnSpc>
                <a:spcPct val="90000"/>
              </a:lnSpc>
              <a:spcAft>
                <a:spcPts val="0"/>
              </a:spcAft>
              <a:buFont typeface="Arial" panose="020B0604020202020204" pitchFamily="34" charset="0"/>
              <a:buChar char="•"/>
            </a:pPr>
            <a:endParaRPr lang="en-US" sz="1100" dirty="0">
              <a:effectLst/>
            </a:endParaRPr>
          </a:p>
          <a:p>
            <a:pPr indent="-228600">
              <a:lnSpc>
                <a:spcPct val="90000"/>
              </a:lnSpc>
              <a:spcAft>
                <a:spcPts val="600"/>
              </a:spcAft>
              <a:buFont typeface="Arial" panose="020B0604020202020204" pitchFamily="34" charset="0"/>
              <a:buChar char="•"/>
            </a:pPr>
            <a:endParaRPr lang="en-US" sz="1100" b="1" dirty="0"/>
          </a:p>
        </p:txBody>
      </p:sp>
      <p:sp>
        <p:nvSpPr>
          <p:cNvPr id="15" name="Rectangle 14">
            <a:extLst>
              <a:ext uri="{FF2B5EF4-FFF2-40B4-BE49-F238E27FC236}">
                <a16:creationId xmlns:a16="http://schemas.microsoft.com/office/drawing/2014/main" id="{CD13023F-8528-4111-8C15-F91D0E6BE658}"/>
              </a:ext>
            </a:extLst>
          </p:cNvPr>
          <p:cNvSpPr/>
          <p:nvPr/>
        </p:nvSpPr>
        <p:spPr>
          <a:xfrm>
            <a:off x="4350106" y="1351578"/>
            <a:ext cx="7361834" cy="495074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endParaRPr lang="en-US" sz="1400" b="1" dirty="0"/>
          </a:p>
        </p:txBody>
      </p:sp>
    </p:spTree>
    <p:extLst>
      <p:ext uri="{BB962C8B-B14F-4D97-AF65-F5344CB8AC3E}">
        <p14:creationId xmlns:p14="http://schemas.microsoft.com/office/powerpoint/2010/main" val="4007797536"/>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4" name="Picture 3" descr="A picture containing grass, outdoor, tree, people&#10;&#10;Description automatically generated">
            <a:extLst>
              <a:ext uri="{FF2B5EF4-FFF2-40B4-BE49-F238E27FC236}">
                <a16:creationId xmlns:a16="http://schemas.microsoft.com/office/drawing/2014/main" id="{018006E6-1CD0-4C01-8216-2A97E3B7340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20" name="Freeform: Shape 19">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2" name="Freeform: Shape 21">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Rectangle: Rounded Corners 4">
            <a:extLst>
              <a:ext uri="{FF2B5EF4-FFF2-40B4-BE49-F238E27FC236}">
                <a16:creationId xmlns:a16="http://schemas.microsoft.com/office/drawing/2014/main" id="{C2D31002-967D-4B0E-9C76-40E53D886779}"/>
              </a:ext>
            </a:extLst>
          </p:cNvPr>
          <p:cNvSpPr txBox="1"/>
          <p:nvPr/>
        </p:nvSpPr>
        <p:spPr>
          <a:xfrm>
            <a:off x="6801436" y="211016"/>
            <a:ext cx="4819952" cy="942536"/>
          </a:xfrm>
          <a:prstGeom prst="rect">
            <a:avLst/>
          </a:prstGeom>
        </p:spPr>
        <p:style>
          <a:lnRef idx="0">
            <a:scrgbClr r="0" g="0" b="0"/>
          </a:lnRef>
          <a:fillRef idx="0">
            <a:scrgbClr r="0" g="0" b="0"/>
          </a:fillRef>
          <a:effectRef idx="0">
            <a:scrgbClr r="0" g="0" b="0"/>
          </a:effectRef>
          <a:fontRef idx="minor">
            <a:schemeClr val="lt1"/>
          </a:fontRef>
        </p:style>
        <p:txBody>
          <a:bodyPr spcFirstLastPara="0" vert="horz" lIns="91440" tIns="45720" rIns="91440" bIns="45720" numCol="1" spcCol="1270" rtlCol="0" anchor="ctr" anchorCtr="0">
            <a:normAutofit fontScale="62500" lnSpcReduction="20000"/>
          </a:bodyPr>
          <a:lstStyle/>
          <a:p>
            <a:pPr marL="0" lvl="0" indent="0">
              <a:lnSpc>
                <a:spcPct val="90000"/>
              </a:lnSpc>
              <a:spcBef>
                <a:spcPct val="0"/>
              </a:spcBef>
              <a:spcAft>
                <a:spcPct val="35000"/>
              </a:spcAft>
            </a:pPr>
            <a:r>
              <a:rPr lang="en-US" sz="4400" b="1" dirty="0">
                <a:solidFill>
                  <a:schemeClr val="tx1"/>
                </a:solidFill>
                <a:latin typeface="+mj-lt"/>
                <a:ea typeface="+mj-ea"/>
                <a:cs typeface="+mj-cs"/>
              </a:rPr>
              <a:t>GI Strategy: Going Forward Implementation and Monitoring</a:t>
            </a:r>
          </a:p>
        </p:txBody>
      </p:sp>
      <p:sp>
        <p:nvSpPr>
          <p:cNvPr id="2" name="TextBox 1">
            <a:extLst>
              <a:ext uri="{FF2B5EF4-FFF2-40B4-BE49-F238E27FC236}">
                <a16:creationId xmlns:a16="http://schemas.microsoft.com/office/drawing/2014/main" id="{57BBA3EC-703D-4CD4-9FE2-4207198DDAE7}"/>
              </a:ext>
            </a:extLst>
          </p:cNvPr>
          <p:cNvSpPr txBox="1"/>
          <p:nvPr/>
        </p:nvSpPr>
        <p:spPr>
          <a:xfrm>
            <a:off x="6801435" y="1153552"/>
            <a:ext cx="4819951" cy="4900114"/>
          </a:xfrm>
          <a:prstGeom prst="rect">
            <a:avLst/>
          </a:prstGeom>
        </p:spPr>
        <p:txBody>
          <a:bodyPr vert="horz" lIns="91440" tIns="45720" rIns="91440" bIns="45720" rtlCol="0" anchor="t">
            <a:noAutofit/>
          </a:bodyPr>
          <a:lstStyle/>
          <a:p>
            <a:pPr>
              <a:lnSpc>
                <a:spcPct val="90000"/>
              </a:lnSpc>
              <a:spcAft>
                <a:spcPts val="600"/>
              </a:spcAft>
            </a:pPr>
            <a:r>
              <a:rPr lang="en-US" sz="1400" b="1" dirty="0"/>
              <a:t>Monitoring:</a:t>
            </a:r>
            <a:endParaRPr lang="en-US" sz="1400" dirty="0"/>
          </a:p>
          <a:p>
            <a:pPr>
              <a:lnSpc>
                <a:spcPct val="90000"/>
              </a:lnSpc>
              <a:spcAft>
                <a:spcPts val="0"/>
              </a:spcAft>
            </a:pPr>
            <a:r>
              <a:rPr lang="en-US" sz="1400" i="1" dirty="0">
                <a:effectLst/>
              </a:rPr>
              <a:t>Implementation and monitoring  the GI Strategy through the further development of a </a:t>
            </a:r>
            <a:r>
              <a:rPr lang="en-US" sz="1400" b="1" i="1" dirty="0">
                <a:effectLst/>
              </a:rPr>
              <a:t>GI scoring approach  </a:t>
            </a:r>
            <a:r>
              <a:rPr lang="en-US" sz="1400" i="1" dirty="0">
                <a:effectLst/>
              </a:rPr>
              <a:t>which will support ongoing identification, protection, enhancement  and management of GI in the County and which will enable the  assessment and monitoring of GI interventions.</a:t>
            </a:r>
          </a:p>
          <a:p>
            <a:pPr indent="-228600">
              <a:lnSpc>
                <a:spcPct val="90000"/>
              </a:lnSpc>
              <a:spcAft>
                <a:spcPts val="0"/>
              </a:spcAft>
              <a:buFont typeface="Arial" panose="020B0604020202020204" pitchFamily="34" charset="0"/>
              <a:buChar char="•"/>
            </a:pPr>
            <a:endParaRPr lang="en-US" sz="1400" dirty="0">
              <a:effectLst/>
            </a:endParaRPr>
          </a:p>
          <a:p>
            <a:pPr>
              <a:lnSpc>
                <a:spcPct val="90000"/>
              </a:lnSpc>
              <a:spcAft>
                <a:spcPts val="0"/>
              </a:spcAft>
            </a:pPr>
            <a:r>
              <a:rPr lang="en-US" sz="1400" b="1" dirty="0"/>
              <a:t>GI Scoring:</a:t>
            </a:r>
          </a:p>
          <a:p>
            <a:pPr>
              <a:lnSpc>
                <a:spcPct val="90000"/>
              </a:lnSpc>
              <a:spcBef>
                <a:spcPts val="600"/>
              </a:spcBef>
              <a:spcAft>
                <a:spcPts val="800"/>
              </a:spcAft>
            </a:pPr>
            <a:r>
              <a:rPr lang="en-US" sz="1400" dirty="0"/>
              <a:t>A </a:t>
            </a:r>
            <a:r>
              <a:rPr lang="en-US" sz="1400" dirty="0">
                <a:effectLst/>
              </a:rPr>
              <a:t>methodology for GI scoring is being  developed based on:</a:t>
            </a:r>
          </a:p>
          <a:p>
            <a:pPr marL="57150">
              <a:lnSpc>
                <a:spcPct val="90000"/>
              </a:lnSpc>
              <a:spcBef>
                <a:spcPts val="600"/>
              </a:spcBef>
              <a:spcAft>
                <a:spcPts val="800"/>
              </a:spcAft>
            </a:pPr>
            <a:r>
              <a:rPr lang="en-US" sz="1400" dirty="0">
                <a:effectLst/>
              </a:rPr>
              <a:t>Level 3 detailed habitat mapping of the county which broadly assesses the ability of different types of land cover to deliver different ecosystem services.</a:t>
            </a:r>
            <a:endParaRPr lang="en-US" sz="1400" i="1" dirty="0">
              <a:effectLst/>
            </a:endParaRPr>
          </a:p>
          <a:p>
            <a:pPr>
              <a:lnSpc>
                <a:spcPct val="90000"/>
              </a:lnSpc>
              <a:spcBef>
                <a:spcPts val="600"/>
              </a:spcBef>
              <a:spcAft>
                <a:spcPts val="800"/>
              </a:spcAft>
            </a:pPr>
            <a:r>
              <a:rPr lang="en-US" sz="1400" i="1" dirty="0">
                <a:effectLst/>
              </a:rPr>
              <a:t> Ecosystem services are the direct and indirect contributions of ecosystems to human wellbeing. There are four main types; provisioning, regulating, supporting and cultural services. </a:t>
            </a:r>
          </a:p>
          <a:p>
            <a:pPr marL="57150">
              <a:lnSpc>
                <a:spcPct val="90000"/>
              </a:lnSpc>
              <a:spcAft>
                <a:spcPts val="800"/>
              </a:spcAft>
            </a:pPr>
            <a:endParaRPr lang="en-US" sz="1400" i="1" dirty="0"/>
          </a:p>
          <a:p>
            <a:pPr marL="57150">
              <a:lnSpc>
                <a:spcPct val="90000"/>
              </a:lnSpc>
              <a:spcAft>
                <a:spcPts val="800"/>
              </a:spcAft>
            </a:pPr>
            <a:r>
              <a:rPr lang="en-US" sz="1400" dirty="0"/>
              <a:t>E</a:t>
            </a:r>
            <a:r>
              <a:rPr lang="en-US" sz="1400" dirty="0">
                <a:effectLst/>
              </a:rPr>
              <a:t>ach habitat type will be assigned a score based on its capacity to provide ecosystem services.</a:t>
            </a:r>
          </a:p>
          <a:p>
            <a:pPr>
              <a:lnSpc>
                <a:spcPct val="90000"/>
              </a:lnSpc>
              <a:spcAft>
                <a:spcPts val="800"/>
              </a:spcAft>
            </a:pPr>
            <a:r>
              <a:rPr lang="en-US" sz="1400" dirty="0">
                <a:effectLst/>
              </a:rPr>
              <a:t>Scoring enables comprehensive analysis and calculation of GI value across the county as well as allowing for repeat monitoring over time. </a:t>
            </a:r>
            <a:endParaRPr lang="en-US" sz="1400" dirty="0"/>
          </a:p>
        </p:txBody>
      </p:sp>
      <p:sp>
        <p:nvSpPr>
          <p:cNvPr id="15" name="Rectangle 14">
            <a:extLst>
              <a:ext uri="{FF2B5EF4-FFF2-40B4-BE49-F238E27FC236}">
                <a16:creationId xmlns:a16="http://schemas.microsoft.com/office/drawing/2014/main" id="{CD13023F-8528-4111-8C15-F91D0E6BE658}"/>
              </a:ext>
            </a:extLst>
          </p:cNvPr>
          <p:cNvSpPr/>
          <p:nvPr/>
        </p:nvSpPr>
        <p:spPr>
          <a:xfrm>
            <a:off x="4350106" y="1351578"/>
            <a:ext cx="7361834" cy="3849852"/>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endParaRPr lang="en-US" sz="1400" dirty="0"/>
          </a:p>
          <a:p>
            <a:pPr indent="-228600">
              <a:lnSpc>
                <a:spcPct val="90000"/>
              </a:lnSpc>
              <a:spcAft>
                <a:spcPts val="600"/>
              </a:spcAft>
              <a:buFont typeface="Arial" panose="020B0604020202020204" pitchFamily="34" charset="0"/>
              <a:buChar char="•"/>
            </a:pPr>
            <a:endParaRPr lang="en-US" sz="1400" b="1" dirty="0"/>
          </a:p>
        </p:txBody>
      </p:sp>
    </p:spTree>
    <p:extLst>
      <p:ext uri="{BB962C8B-B14F-4D97-AF65-F5344CB8AC3E}">
        <p14:creationId xmlns:p14="http://schemas.microsoft.com/office/powerpoint/2010/main" val="670319455"/>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TotalTime>
  <Words>968</Words>
  <Application>Microsoft Office PowerPoint</Application>
  <PresentationFormat>Widescreen</PresentationFormat>
  <Paragraphs>100</Paragraphs>
  <Slides>10</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10</vt:i4>
      </vt:variant>
    </vt:vector>
  </HeadingPairs>
  <TitlesOfParts>
    <vt:vector size="15" baseType="lpstr">
      <vt:lpstr>Arial</vt:lpstr>
      <vt:lpstr>Calibri</vt:lpstr>
      <vt:lpstr>Calibri Light</vt:lpstr>
      <vt:lpstr>Office Theme</vt:lpstr>
      <vt:lpstr>Office Theme</vt:lpstr>
      <vt:lpstr>Update to LUPT SPC 27-05-21</vt:lpstr>
      <vt:lpstr>GREEN INFRASTRUCTURE  ……“a strategically planned network of natural and semi-natural areas with other environmental features designed and managed to deliver a wide range of ecosystem services such as water purification, air quality, space for recreation and climate mitigation and adaptation.”…….    A GI STRATEGY WILL:  “form the basis for the identification, protection, enhancement and management of the Green Infrastructure network within the County.”  </vt:lpstr>
      <vt:lpstr>GI Strategy Development</vt:lpstr>
      <vt:lpstr>PowerPoint Presentation</vt:lpstr>
      <vt:lpstr>GI Strategic Corridors</vt:lpstr>
      <vt:lpstr>PowerPoint Presentation</vt:lpstr>
      <vt:lpstr>PowerPoint Presentation</vt:lpstr>
      <vt:lpstr>PowerPoint Presentation</vt:lpstr>
      <vt:lpstr>PowerPoint Presentation</vt:lpstr>
      <vt:lpstr>Mapping Framework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Parks and Open Space (POS) Strategy Update</dc:title>
  <dc:creator>Suzanne Furlong</dc:creator>
  <cp:lastModifiedBy>Brian O'Connell</cp:lastModifiedBy>
  <cp:revision>14</cp:revision>
  <dcterms:created xsi:type="dcterms:W3CDTF">2021-04-27T15:09:55Z</dcterms:created>
  <dcterms:modified xsi:type="dcterms:W3CDTF">2021-05-27T08:58:19Z</dcterms:modified>
</cp:coreProperties>
</file>