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333" r:id="rId3"/>
    <p:sldId id="317" r:id="rId4"/>
    <p:sldId id="320" r:id="rId5"/>
    <p:sldId id="315" r:id="rId6"/>
    <p:sldId id="334" r:id="rId7"/>
    <p:sldId id="321" r:id="rId8"/>
    <p:sldId id="323" r:id="rId9"/>
    <p:sldId id="322" r:id="rId10"/>
    <p:sldId id="324"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yle, Aoife" initials="DA" lastIdx="1" clrIdx="0">
    <p:extLst>
      <p:ext uri="{19B8F6BF-5375-455C-9EA6-DF929625EA0E}">
        <p15:presenceInfo xmlns:p15="http://schemas.microsoft.com/office/powerpoint/2012/main" userId="S::aoife.doyle@kpmg.ie::0e2ab37a-76b6-45fe-a4cb-bb366eef6b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3" d="100"/>
          <a:sy n="93" d="100"/>
        </p:scale>
        <p:origin x="566"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956498-C006-4BAC-8871-E086E5DC79BA}"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97A47F28-EADD-4553-B3ED-E99D94978210}">
      <dgm:prSet/>
      <dgm:spPr/>
      <dgm:t>
        <a:bodyPr/>
        <a:lstStyle/>
        <a:p>
          <a:pPr>
            <a:lnSpc>
              <a:spcPct val="100000"/>
            </a:lnSpc>
          </a:pPr>
          <a:r>
            <a:rPr lang="en-GB"/>
            <a:t>The GI Strategy will have accompanying mapping:</a:t>
          </a:r>
          <a:endParaRPr lang="en-US"/>
        </a:p>
      </dgm:t>
    </dgm:pt>
    <dgm:pt modelId="{6E1F6CB4-EDF0-423A-80DA-19C74F9FC359}" type="parTrans" cxnId="{937AECDA-02F9-4B7B-A07E-B33CDA595993}">
      <dgm:prSet/>
      <dgm:spPr/>
      <dgm:t>
        <a:bodyPr/>
        <a:lstStyle/>
        <a:p>
          <a:endParaRPr lang="en-US"/>
        </a:p>
      </dgm:t>
    </dgm:pt>
    <dgm:pt modelId="{BFDCCF70-5295-4D52-88A8-B0F515FCD6F2}" type="sibTrans" cxnId="{937AECDA-02F9-4B7B-A07E-B33CDA595993}">
      <dgm:prSet/>
      <dgm:spPr/>
      <dgm:t>
        <a:bodyPr/>
        <a:lstStyle/>
        <a:p>
          <a:endParaRPr lang="en-US"/>
        </a:p>
      </dgm:t>
    </dgm:pt>
    <dgm:pt modelId="{0D7DEFD7-98B4-4672-82EF-BE33AF7C53A5}">
      <dgm:prSet/>
      <dgm:spPr/>
      <dgm:t>
        <a:bodyPr/>
        <a:lstStyle/>
        <a:p>
          <a:pPr>
            <a:lnSpc>
              <a:spcPct val="100000"/>
            </a:lnSpc>
          </a:pPr>
          <a:r>
            <a:rPr lang="en-GB" dirty="0"/>
            <a:t>Maps adopted with the County Development Plan showing layers of Green Infrastructure and how they relate to the Plan.</a:t>
          </a:r>
          <a:endParaRPr lang="en-US" dirty="0"/>
        </a:p>
      </dgm:t>
    </dgm:pt>
    <dgm:pt modelId="{9D4450BF-A899-412C-8F39-963DBCA37499}" type="parTrans" cxnId="{63399631-8FE0-4A99-9689-ED7AA13C8D52}">
      <dgm:prSet/>
      <dgm:spPr/>
      <dgm:t>
        <a:bodyPr/>
        <a:lstStyle/>
        <a:p>
          <a:endParaRPr lang="en-US"/>
        </a:p>
      </dgm:t>
    </dgm:pt>
    <dgm:pt modelId="{559FF25B-6704-47DF-97BC-2BB6508E33AC}" type="sibTrans" cxnId="{63399631-8FE0-4A99-9689-ED7AA13C8D52}">
      <dgm:prSet/>
      <dgm:spPr/>
      <dgm:t>
        <a:bodyPr/>
        <a:lstStyle/>
        <a:p>
          <a:endParaRPr lang="en-US"/>
        </a:p>
      </dgm:t>
    </dgm:pt>
    <dgm:pt modelId="{9ACE6D68-5204-4B89-A7B6-94356C05D575}">
      <dgm:prSet/>
      <dgm:spPr/>
      <dgm:t>
        <a:bodyPr/>
        <a:lstStyle/>
        <a:p>
          <a:pPr>
            <a:lnSpc>
              <a:spcPct val="100000"/>
            </a:lnSpc>
          </a:pPr>
          <a:r>
            <a:rPr lang="en-GB"/>
            <a:t>This will be represented in the CDP document diagrammatically.</a:t>
          </a:r>
          <a:endParaRPr lang="en-US"/>
        </a:p>
      </dgm:t>
    </dgm:pt>
    <dgm:pt modelId="{D5351317-8AA4-4E70-BD7F-3823DD5E40A6}" type="parTrans" cxnId="{DF213E19-944D-4C66-97CE-28AA88E1A626}">
      <dgm:prSet/>
      <dgm:spPr/>
      <dgm:t>
        <a:bodyPr/>
        <a:lstStyle/>
        <a:p>
          <a:endParaRPr lang="en-US"/>
        </a:p>
      </dgm:t>
    </dgm:pt>
    <dgm:pt modelId="{73DB2397-324F-4BF7-A7A4-BB4D3F874A23}" type="sibTrans" cxnId="{DF213E19-944D-4C66-97CE-28AA88E1A626}">
      <dgm:prSet/>
      <dgm:spPr/>
      <dgm:t>
        <a:bodyPr/>
        <a:lstStyle/>
        <a:p>
          <a:endParaRPr lang="en-US"/>
        </a:p>
      </dgm:t>
    </dgm:pt>
    <dgm:pt modelId="{8D8E6637-BA24-4A8F-933A-2E9300CD1F1A}">
      <dgm:prSet/>
      <dgm:spPr/>
      <dgm:t>
        <a:bodyPr/>
        <a:lstStyle/>
        <a:p>
          <a:pPr>
            <a:lnSpc>
              <a:spcPct val="100000"/>
            </a:lnSpc>
          </a:pPr>
          <a:r>
            <a:rPr lang="en-GB"/>
            <a:t>It will also be supported by the background GIS mapping that SDCC can keep updated to monitor changes and improvements to GI networks over time.</a:t>
          </a:r>
          <a:endParaRPr lang="en-US"/>
        </a:p>
      </dgm:t>
    </dgm:pt>
    <dgm:pt modelId="{B10EED9A-44FE-4F10-BACC-9470242C478D}" type="parTrans" cxnId="{AF393132-3244-461E-A3CF-D928E0A57575}">
      <dgm:prSet/>
      <dgm:spPr/>
      <dgm:t>
        <a:bodyPr/>
        <a:lstStyle/>
        <a:p>
          <a:endParaRPr lang="en-US"/>
        </a:p>
      </dgm:t>
    </dgm:pt>
    <dgm:pt modelId="{27604D6F-2A26-4200-A2F0-3EE971D063BA}" type="sibTrans" cxnId="{AF393132-3244-461E-A3CF-D928E0A57575}">
      <dgm:prSet/>
      <dgm:spPr/>
      <dgm:t>
        <a:bodyPr/>
        <a:lstStyle/>
        <a:p>
          <a:endParaRPr lang="en-US"/>
        </a:p>
      </dgm:t>
    </dgm:pt>
    <dgm:pt modelId="{02DD1F5A-1ABB-4568-B61C-88E74555DF11}" type="pres">
      <dgm:prSet presAssocID="{8C956498-C006-4BAC-8871-E086E5DC79BA}" presName="root" presStyleCnt="0">
        <dgm:presLayoutVars>
          <dgm:dir/>
          <dgm:resizeHandles val="exact"/>
        </dgm:presLayoutVars>
      </dgm:prSet>
      <dgm:spPr/>
    </dgm:pt>
    <dgm:pt modelId="{E3DEB7BC-569E-4A5C-8F0A-436CF992772E}" type="pres">
      <dgm:prSet presAssocID="{97A47F28-EADD-4553-B3ED-E99D94978210}" presName="compNode" presStyleCnt="0"/>
      <dgm:spPr/>
    </dgm:pt>
    <dgm:pt modelId="{E66F7F57-824B-4BC4-B41B-59B30705496E}" type="pres">
      <dgm:prSet presAssocID="{97A47F28-EADD-4553-B3ED-E99D94978210}" presName="iconRect" presStyleLbl="node1" presStyleIdx="0" presStyleCnt="4"/>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p with pin"/>
        </a:ext>
      </dgm:extLst>
    </dgm:pt>
    <dgm:pt modelId="{22C2E9A1-4787-4940-9610-FB7046CD0E27}" type="pres">
      <dgm:prSet presAssocID="{97A47F28-EADD-4553-B3ED-E99D94978210}" presName="spaceRect" presStyleCnt="0"/>
      <dgm:spPr/>
    </dgm:pt>
    <dgm:pt modelId="{A5015289-13EA-41E9-98F3-C349D7548A4B}" type="pres">
      <dgm:prSet presAssocID="{97A47F28-EADD-4553-B3ED-E99D94978210}" presName="textRect" presStyleLbl="revTx" presStyleIdx="0" presStyleCnt="4">
        <dgm:presLayoutVars>
          <dgm:chMax val="1"/>
          <dgm:chPref val="1"/>
        </dgm:presLayoutVars>
      </dgm:prSet>
      <dgm:spPr/>
    </dgm:pt>
    <dgm:pt modelId="{B428D257-C5B6-4D10-AE2C-315CBC0DDB60}" type="pres">
      <dgm:prSet presAssocID="{BFDCCF70-5295-4D52-88A8-B0F515FCD6F2}" presName="sibTrans" presStyleCnt="0"/>
      <dgm:spPr/>
    </dgm:pt>
    <dgm:pt modelId="{EF35C67D-025E-4C6E-82C1-64F427A6F4EF}" type="pres">
      <dgm:prSet presAssocID="{0D7DEFD7-98B4-4672-82EF-BE33AF7C53A5}" presName="compNode" presStyleCnt="0"/>
      <dgm:spPr/>
    </dgm:pt>
    <dgm:pt modelId="{251B2584-A408-4CBF-8722-20CF894B9A7F}" type="pres">
      <dgm:prSet presAssocID="{0D7DEFD7-98B4-4672-82EF-BE33AF7C53A5}" presName="iconRect" presStyleLbl="node1" presStyleIdx="1" presStyleCnt="4"/>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B349B13A-5B87-45A2-8C40-53239E700E8E}" type="pres">
      <dgm:prSet presAssocID="{0D7DEFD7-98B4-4672-82EF-BE33AF7C53A5}" presName="spaceRect" presStyleCnt="0"/>
      <dgm:spPr/>
    </dgm:pt>
    <dgm:pt modelId="{68DAE2D7-7BF9-468E-A6F5-C59E4B437A71}" type="pres">
      <dgm:prSet presAssocID="{0D7DEFD7-98B4-4672-82EF-BE33AF7C53A5}" presName="textRect" presStyleLbl="revTx" presStyleIdx="1" presStyleCnt="4">
        <dgm:presLayoutVars>
          <dgm:chMax val="1"/>
          <dgm:chPref val="1"/>
        </dgm:presLayoutVars>
      </dgm:prSet>
      <dgm:spPr/>
    </dgm:pt>
    <dgm:pt modelId="{71328B31-BC70-4122-B7AF-A74883A92EAE}" type="pres">
      <dgm:prSet presAssocID="{559FF25B-6704-47DF-97BC-2BB6508E33AC}" presName="sibTrans" presStyleCnt="0"/>
      <dgm:spPr/>
    </dgm:pt>
    <dgm:pt modelId="{922FBCF2-664F-41F6-BC1E-D743FBBD4288}" type="pres">
      <dgm:prSet presAssocID="{9ACE6D68-5204-4B89-A7B6-94356C05D575}" presName="compNode" presStyleCnt="0"/>
      <dgm:spPr/>
    </dgm:pt>
    <dgm:pt modelId="{73E0B534-F1FC-4AEF-A63B-BB27141D95CA}" type="pres">
      <dgm:prSet presAssocID="{9ACE6D68-5204-4B89-A7B6-94356C05D575}" presName="iconRect" presStyleLbl="node1" presStyleIdx="2" presStyleCnt="4"/>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A6ED1746-7883-4ADC-8D8D-FCC9B97EBF25}" type="pres">
      <dgm:prSet presAssocID="{9ACE6D68-5204-4B89-A7B6-94356C05D575}" presName="spaceRect" presStyleCnt="0"/>
      <dgm:spPr/>
    </dgm:pt>
    <dgm:pt modelId="{866150BD-F5E1-4648-B48F-62F8147F9196}" type="pres">
      <dgm:prSet presAssocID="{9ACE6D68-5204-4B89-A7B6-94356C05D575}" presName="textRect" presStyleLbl="revTx" presStyleIdx="2" presStyleCnt="4">
        <dgm:presLayoutVars>
          <dgm:chMax val="1"/>
          <dgm:chPref val="1"/>
        </dgm:presLayoutVars>
      </dgm:prSet>
      <dgm:spPr/>
    </dgm:pt>
    <dgm:pt modelId="{16083349-BE7F-46B7-BDAC-C5E3B98A9522}" type="pres">
      <dgm:prSet presAssocID="{73DB2397-324F-4BF7-A7A4-BB4D3F874A23}" presName="sibTrans" presStyleCnt="0"/>
      <dgm:spPr/>
    </dgm:pt>
    <dgm:pt modelId="{A69037EF-991A-4C56-A9F9-D162B7415032}" type="pres">
      <dgm:prSet presAssocID="{8D8E6637-BA24-4A8F-933A-2E9300CD1F1A}" presName="compNode" presStyleCnt="0"/>
      <dgm:spPr/>
    </dgm:pt>
    <dgm:pt modelId="{8EEC5472-E617-4E14-B19E-4B195A933C48}" type="pres">
      <dgm:prSet presAssocID="{8D8E6637-BA24-4A8F-933A-2E9300CD1F1A}" presName="iconRect" presStyleLbl="node1" presStyleIdx="3" presStyleCnt="4"/>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r"/>
        </a:ext>
      </dgm:extLst>
    </dgm:pt>
    <dgm:pt modelId="{710F2791-20A3-4B02-B87B-CEE69F2E2E4A}" type="pres">
      <dgm:prSet presAssocID="{8D8E6637-BA24-4A8F-933A-2E9300CD1F1A}" presName="spaceRect" presStyleCnt="0"/>
      <dgm:spPr/>
    </dgm:pt>
    <dgm:pt modelId="{AE1ACCD5-F68B-4126-ABF1-3CDE96BFF78A}" type="pres">
      <dgm:prSet presAssocID="{8D8E6637-BA24-4A8F-933A-2E9300CD1F1A}" presName="textRect" presStyleLbl="revTx" presStyleIdx="3" presStyleCnt="4">
        <dgm:presLayoutVars>
          <dgm:chMax val="1"/>
          <dgm:chPref val="1"/>
        </dgm:presLayoutVars>
      </dgm:prSet>
      <dgm:spPr/>
    </dgm:pt>
  </dgm:ptLst>
  <dgm:cxnLst>
    <dgm:cxn modelId="{DF213E19-944D-4C66-97CE-28AA88E1A626}" srcId="{8C956498-C006-4BAC-8871-E086E5DC79BA}" destId="{9ACE6D68-5204-4B89-A7B6-94356C05D575}" srcOrd="2" destOrd="0" parTransId="{D5351317-8AA4-4E70-BD7F-3823DD5E40A6}" sibTransId="{73DB2397-324F-4BF7-A7A4-BB4D3F874A23}"/>
    <dgm:cxn modelId="{63399631-8FE0-4A99-9689-ED7AA13C8D52}" srcId="{8C956498-C006-4BAC-8871-E086E5DC79BA}" destId="{0D7DEFD7-98B4-4672-82EF-BE33AF7C53A5}" srcOrd="1" destOrd="0" parTransId="{9D4450BF-A899-412C-8F39-963DBCA37499}" sibTransId="{559FF25B-6704-47DF-97BC-2BB6508E33AC}"/>
    <dgm:cxn modelId="{AF393132-3244-461E-A3CF-D928E0A57575}" srcId="{8C956498-C006-4BAC-8871-E086E5DC79BA}" destId="{8D8E6637-BA24-4A8F-933A-2E9300CD1F1A}" srcOrd="3" destOrd="0" parTransId="{B10EED9A-44FE-4F10-BACC-9470242C478D}" sibTransId="{27604D6F-2A26-4200-A2F0-3EE971D063BA}"/>
    <dgm:cxn modelId="{DAF0203A-31AB-4D88-977A-4992C4019B85}" type="presOf" srcId="{8C956498-C006-4BAC-8871-E086E5DC79BA}" destId="{02DD1F5A-1ABB-4568-B61C-88E74555DF11}" srcOrd="0" destOrd="0" presId="urn:microsoft.com/office/officeart/2018/2/layout/IconLabelList"/>
    <dgm:cxn modelId="{5CF9988D-D7BB-41EE-A1C3-0EAB3724C9F2}" type="presOf" srcId="{8D8E6637-BA24-4A8F-933A-2E9300CD1F1A}" destId="{AE1ACCD5-F68B-4126-ABF1-3CDE96BFF78A}" srcOrd="0" destOrd="0" presId="urn:microsoft.com/office/officeart/2018/2/layout/IconLabelList"/>
    <dgm:cxn modelId="{70BFA89D-2B0A-41BA-9B36-A0EC3B1FC977}" type="presOf" srcId="{97A47F28-EADD-4553-B3ED-E99D94978210}" destId="{A5015289-13EA-41E9-98F3-C349D7548A4B}" srcOrd="0" destOrd="0" presId="urn:microsoft.com/office/officeart/2018/2/layout/IconLabelList"/>
    <dgm:cxn modelId="{6B88F9B1-6DDA-4B9F-A6E4-43F01442B90A}" type="presOf" srcId="{9ACE6D68-5204-4B89-A7B6-94356C05D575}" destId="{866150BD-F5E1-4648-B48F-62F8147F9196}" srcOrd="0" destOrd="0" presId="urn:microsoft.com/office/officeart/2018/2/layout/IconLabelList"/>
    <dgm:cxn modelId="{DBBCDCB5-F7AD-49A8-9C17-8C3710E1EA73}" type="presOf" srcId="{0D7DEFD7-98B4-4672-82EF-BE33AF7C53A5}" destId="{68DAE2D7-7BF9-468E-A6F5-C59E4B437A71}" srcOrd="0" destOrd="0" presId="urn:microsoft.com/office/officeart/2018/2/layout/IconLabelList"/>
    <dgm:cxn modelId="{937AECDA-02F9-4B7B-A07E-B33CDA595993}" srcId="{8C956498-C006-4BAC-8871-E086E5DC79BA}" destId="{97A47F28-EADD-4553-B3ED-E99D94978210}" srcOrd="0" destOrd="0" parTransId="{6E1F6CB4-EDF0-423A-80DA-19C74F9FC359}" sibTransId="{BFDCCF70-5295-4D52-88A8-B0F515FCD6F2}"/>
    <dgm:cxn modelId="{F4A054CA-6EB5-4C76-BEAA-25FD82606A78}" type="presParOf" srcId="{02DD1F5A-1ABB-4568-B61C-88E74555DF11}" destId="{E3DEB7BC-569E-4A5C-8F0A-436CF992772E}" srcOrd="0" destOrd="0" presId="urn:microsoft.com/office/officeart/2018/2/layout/IconLabelList"/>
    <dgm:cxn modelId="{AC127C73-9FC0-4247-9F00-52ED6699BCD8}" type="presParOf" srcId="{E3DEB7BC-569E-4A5C-8F0A-436CF992772E}" destId="{E66F7F57-824B-4BC4-B41B-59B30705496E}" srcOrd="0" destOrd="0" presId="urn:microsoft.com/office/officeart/2018/2/layout/IconLabelList"/>
    <dgm:cxn modelId="{D7C276D3-7A53-4F74-8E11-0A5996E1225A}" type="presParOf" srcId="{E3DEB7BC-569E-4A5C-8F0A-436CF992772E}" destId="{22C2E9A1-4787-4940-9610-FB7046CD0E27}" srcOrd="1" destOrd="0" presId="urn:microsoft.com/office/officeart/2018/2/layout/IconLabelList"/>
    <dgm:cxn modelId="{CAD2FD38-CE1B-44EC-B651-D6D5147E67D2}" type="presParOf" srcId="{E3DEB7BC-569E-4A5C-8F0A-436CF992772E}" destId="{A5015289-13EA-41E9-98F3-C349D7548A4B}" srcOrd="2" destOrd="0" presId="urn:microsoft.com/office/officeart/2018/2/layout/IconLabelList"/>
    <dgm:cxn modelId="{26A29443-D3E4-4283-BDF8-2C254765E16E}" type="presParOf" srcId="{02DD1F5A-1ABB-4568-B61C-88E74555DF11}" destId="{B428D257-C5B6-4D10-AE2C-315CBC0DDB60}" srcOrd="1" destOrd="0" presId="urn:microsoft.com/office/officeart/2018/2/layout/IconLabelList"/>
    <dgm:cxn modelId="{B2989123-4301-4153-8B1D-47AB5454A223}" type="presParOf" srcId="{02DD1F5A-1ABB-4568-B61C-88E74555DF11}" destId="{EF35C67D-025E-4C6E-82C1-64F427A6F4EF}" srcOrd="2" destOrd="0" presId="urn:microsoft.com/office/officeart/2018/2/layout/IconLabelList"/>
    <dgm:cxn modelId="{E57C0D73-A1CB-434E-923A-0CEF435CDD78}" type="presParOf" srcId="{EF35C67D-025E-4C6E-82C1-64F427A6F4EF}" destId="{251B2584-A408-4CBF-8722-20CF894B9A7F}" srcOrd="0" destOrd="0" presId="urn:microsoft.com/office/officeart/2018/2/layout/IconLabelList"/>
    <dgm:cxn modelId="{6A456C67-0C08-480A-B8B3-6259F7BF0AB5}" type="presParOf" srcId="{EF35C67D-025E-4C6E-82C1-64F427A6F4EF}" destId="{B349B13A-5B87-45A2-8C40-53239E700E8E}" srcOrd="1" destOrd="0" presId="urn:microsoft.com/office/officeart/2018/2/layout/IconLabelList"/>
    <dgm:cxn modelId="{3A53464D-9380-45D7-83B2-4BE86F876A7A}" type="presParOf" srcId="{EF35C67D-025E-4C6E-82C1-64F427A6F4EF}" destId="{68DAE2D7-7BF9-468E-A6F5-C59E4B437A71}" srcOrd="2" destOrd="0" presId="urn:microsoft.com/office/officeart/2018/2/layout/IconLabelList"/>
    <dgm:cxn modelId="{79813D63-6444-4FF1-9AAE-6B8B4C73F86B}" type="presParOf" srcId="{02DD1F5A-1ABB-4568-B61C-88E74555DF11}" destId="{71328B31-BC70-4122-B7AF-A74883A92EAE}" srcOrd="3" destOrd="0" presId="urn:microsoft.com/office/officeart/2018/2/layout/IconLabelList"/>
    <dgm:cxn modelId="{A406C2A3-A427-4E6A-86F7-114086EA471B}" type="presParOf" srcId="{02DD1F5A-1ABB-4568-B61C-88E74555DF11}" destId="{922FBCF2-664F-41F6-BC1E-D743FBBD4288}" srcOrd="4" destOrd="0" presId="urn:microsoft.com/office/officeart/2018/2/layout/IconLabelList"/>
    <dgm:cxn modelId="{63BA271F-DCFB-4C30-9434-2FD63D22C741}" type="presParOf" srcId="{922FBCF2-664F-41F6-BC1E-D743FBBD4288}" destId="{73E0B534-F1FC-4AEF-A63B-BB27141D95CA}" srcOrd="0" destOrd="0" presId="urn:microsoft.com/office/officeart/2018/2/layout/IconLabelList"/>
    <dgm:cxn modelId="{CFBCCE4C-D103-4A5D-BE3C-F882ECB7911A}" type="presParOf" srcId="{922FBCF2-664F-41F6-BC1E-D743FBBD4288}" destId="{A6ED1746-7883-4ADC-8D8D-FCC9B97EBF25}" srcOrd="1" destOrd="0" presId="urn:microsoft.com/office/officeart/2018/2/layout/IconLabelList"/>
    <dgm:cxn modelId="{F2F56882-F3F6-4566-B6F3-33D508946D38}" type="presParOf" srcId="{922FBCF2-664F-41F6-BC1E-D743FBBD4288}" destId="{866150BD-F5E1-4648-B48F-62F8147F9196}" srcOrd="2" destOrd="0" presId="urn:microsoft.com/office/officeart/2018/2/layout/IconLabelList"/>
    <dgm:cxn modelId="{AFB12315-CFA3-4595-831C-9F93DEB87232}" type="presParOf" srcId="{02DD1F5A-1ABB-4568-B61C-88E74555DF11}" destId="{16083349-BE7F-46B7-BDAC-C5E3B98A9522}" srcOrd="5" destOrd="0" presId="urn:microsoft.com/office/officeart/2018/2/layout/IconLabelList"/>
    <dgm:cxn modelId="{F9B36740-9397-43F6-ACC8-4EDDCCB8B633}" type="presParOf" srcId="{02DD1F5A-1ABB-4568-B61C-88E74555DF11}" destId="{A69037EF-991A-4C56-A9F9-D162B7415032}" srcOrd="6" destOrd="0" presId="urn:microsoft.com/office/officeart/2018/2/layout/IconLabelList"/>
    <dgm:cxn modelId="{C540FA83-89EE-4392-80AF-B170E2441ECF}" type="presParOf" srcId="{A69037EF-991A-4C56-A9F9-D162B7415032}" destId="{8EEC5472-E617-4E14-B19E-4B195A933C48}" srcOrd="0" destOrd="0" presId="urn:microsoft.com/office/officeart/2018/2/layout/IconLabelList"/>
    <dgm:cxn modelId="{6C1344BA-F330-4DDD-9784-C826471B3379}" type="presParOf" srcId="{A69037EF-991A-4C56-A9F9-D162B7415032}" destId="{710F2791-20A3-4B02-B87B-CEE69F2E2E4A}" srcOrd="1" destOrd="0" presId="urn:microsoft.com/office/officeart/2018/2/layout/IconLabelList"/>
    <dgm:cxn modelId="{883A024F-5222-46EB-ACB6-39DDB714991F}" type="presParOf" srcId="{A69037EF-991A-4C56-A9F9-D162B7415032}" destId="{AE1ACCD5-F68B-4126-ABF1-3CDE96BFF78A}"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F7F57-824B-4BC4-B41B-59B30705496E}">
      <dsp:nvSpPr>
        <dsp:cNvPr id="0" name=""/>
        <dsp:cNvSpPr/>
      </dsp:nvSpPr>
      <dsp:spPr>
        <a:xfrm>
          <a:off x="323646" y="886483"/>
          <a:ext cx="523652" cy="523652"/>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015289-13EA-41E9-98F3-C349D7548A4B}">
      <dsp:nvSpPr>
        <dsp:cNvPr id="0" name=""/>
        <dsp:cNvSpPr/>
      </dsp:nvSpPr>
      <dsp:spPr>
        <a:xfrm>
          <a:off x="3636" y="1621543"/>
          <a:ext cx="1163671" cy="673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The GI Strategy will have accompanying mapping:</a:t>
          </a:r>
          <a:endParaRPr lang="en-US" sz="1100" kern="1200"/>
        </a:p>
      </dsp:txBody>
      <dsp:txXfrm>
        <a:off x="3636" y="1621543"/>
        <a:ext cx="1163671" cy="673656"/>
      </dsp:txXfrm>
    </dsp:sp>
    <dsp:sp modelId="{251B2584-A408-4CBF-8722-20CF894B9A7F}">
      <dsp:nvSpPr>
        <dsp:cNvPr id="0" name=""/>
        <dsp:cNvSpPr/>
      </dsp:nvSpPr>
      <dsp:spPr>
        <a:xfrm>
          <a:off x="1690960" y="886483"/>
          <a:ext cx="523652" cy="523652"/>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DAE2D7-7BF9-468E-A6F5-C59E4B437A71}">
      <dsp:nvSpPr>
        <dsp:cNvPr id="0" name=""/>
        <dsp:cNvSpPr/>
      </dsp:nvSpPr>
      <dsp:spPr>
        <a:xfrm>
          <a:off x="1370950" y="1621543"/>
          <a:ext cx="1163671" cy="673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t>Maps adopted with the County Development Plan showing layers of Green Infrastructure and how they relate to the Plan.</a:t>
          </a:r>
          <a:endParaRPr lang="en-US" sz="1100" kern="1200" dirty="0"/>
        </a:p>
      </dsp:txBody>
      <dsp:txXfrm>
        <a:off x="1370950" y="1621543"/>
        <a:ext cx="1163671" cy="673656"/>
      </dsp:txXfrm>
    </dsp:sp>
    <dsp:sp modelId="{73E0B534-F1FC-4AEF-A63B-BB27141D95CA}">
      <dsp:nvSpPr>
        <dsp:cNvPr id="0" name=""/>
        <dsp:cNvSpPr/>
      </dsp:nvSpPr>
      <dsp:spPr>
        <a:xfrm>
          <a:off x="3058275" y="886483"/>
          <a:ext cx="523652" cy="523652"/>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6150BD-F5E1-4648-B48F-62F8147F9196}">
      <dsp:nvSpPr>
        <dsp:cNvPr id="0" name=""/>
        <dsp:cNvSpPr/>
      </dsp:nvSpPr>
      <dsp:spPr>
        <a:xfrm>
          <a:off x="2738265" y="1621543"/>
          <a:ext cx="1163671" cy="673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This will be represented in the CDP document diagrammatically.</a:t>
          </a:r>
          <a:endParaRPr lang="en-US" sz="1100" kern="1200"/>
        </a:p>
      </dsp:txBody>
      <dsp:txXfrm>
        <a:off x="2738265" y="1621543"/>
        <a:ext cx="1163671" cy="673656"/>
      </dsp:txXfrm>
    </dsp:sp>
    <dsp:sp modelId="{8EEC5472-E617-4E14-B19E-4B195A933C48}">
      <dsp:nvSpPr>
        <dsp:cNvPr id="0" name=""/>
        <dsp:cNvSpPr/>
      </dsp:nvSpPr>
      <dsp:spPr>
        <a:xfrm>
          <a:off x="4425589" y="886483"/>
          <a:ext cx="523652" cy="523652"/>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1ACCD5-F68B-4126-ABF1-3CDE96BFF78A}">
      <dsp:nvSpPr>
        <dsp:cNvPr id="0" name=""/>
        <dsp:cNvSpPr/>
      </dsp:nvSpPr>
      <dsp:spPr>
        <a:xfrm>
          <a:off x="4105579" y="1621543"/>
          <a:ext cx="1163671" cy="673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It will also be supported by the background GIS mapping that SDCC can keep updated to monitor changes and improvements to GI networks over time.</a:t>
          </a:r>
          <a:endParaRPr lang="en-US" sz="1100" kern="1200"/>
        </a:p>
      </dsp:txBody>
      <dsp:txXfrm>
        <a:off x="4105579" y="1621543"/>
        <a:ext cx="1163671" cy="67365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C4DB-A799-48D2-905F-8139981C69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A3F29DCC-D06B-493C-9495-BD511F3BC2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61BE5B0A-BC7B-4651-8A08-521C47516216}"/>
              </a:ext>
            </a:extLst>
          </p:cNvPr>
          <p:cNvSpPr>
            <a:spLocks noGrp="1"/>
          </p:cNvSpPr>
          <p:nvPr>
            <p:ph type="dt" sz="half" idx="10"/>
          </p:nvPr>
        </p:nvSpPr>
        <p:spPr/>
        <p:txBody>
          <a:bodyPr/>
          <a:lstStyle/>
          <a:p>
            <a:fld id="{725AC7FF-B1D6-468A-BD88-07CE891082F4}" type="datetimeFigureOut">
              <a:rPr lang="en-IE" smtClean="0"/>
              <a:t>27/05/2021</a:t>
            </a:fld>
            <a:endParaRPr lang="en-IE"/>
          </a:p>
        </p:txBody>
      </p:sp>
      <p:sp>
        <p:nvSpPr>
          <p:cNvPr id="5" name="Footer Placeholder 4">
            <a:extLst>
              <a:ext uri="{FF2B5EF4-FFF2-40B4-BE49-F238E27FC236}">
                <a16:creationId xmlns:a16="http://schemas.microsoft.com/office/drawing/2014/main" id="{C7E21462-9FAB-456D-917B-CE4FA242D17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F6FA627-EB8F-42F4-88AE-2ABA16FFDF46}"/>
              </a:ext>
            </a:extLst>
          </p:cNvPr>
          <p:cNvSpPr>
            <a:spLocks noGrp="1"/>
          </p:cNvSpPr>
          <p:nvPr>
            <p:ph type="sldNum" sz="quarter" idx="12"/>
          </p:nvPr>
        </p:nvSpPr>
        <p:spPr/>
        <p:txBody>
          <a:bodyPr/>
          <a:lstStyle/>
          <a:p>
            <a:fld id="{953E110C-7830-4FED-BF08-84DB6BB69580}" type="slidenum">
              <a:rPr lang="en-IE" smtClean="0"/>
              <a:t>‹#›</a:t>
            </a:fld>
            <a:endParaRPr lang="en-IE"/>
          </a:p>
        </p:txBody>
      </p:sp>
    </p:spTree>
    <p:extLst>
      <p:ext uri="{BB962C8B-B14F-4D97-AF65-F5344CB8AC3E}">
        <p14:creationId xmlns:p14="http://schemas.microsoft.com/office/powerpoint/2010/main" val="4092624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29BC9-2D19-413C-9489-1650D9CE4358}"/>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3872451-3C04-436A-8A0F-472AD4CDD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252F68E-5B08-4EBA-BE57-ACD747BC7971}"/>
              </a:ext>
            </a:extLst>
          </p:cNvPr>
          <p:cNvSpPr>
            <a:spLocks noGrp="1"/>
          </p:cNvSpPr>
          <p:nvPr>
            <p:ph type="dt" sz="half" idx="10"/>
          </p:nvPr>
        </p:nvSpPr>
        <p:spPr/>
        <p:txBody>
          <a:bodyPr/>
          <a:lstStyle/>
          <a:p>
            <a:fld id="{725AC7FF-B1D6-468A-BD88-07CE891082F4}" type="datetimeFigureOut">
              <a:rPr lang="en-IE" smtClean="0"/>
              <a:t>27/05/2021</a:t>
            </a:fld>
            <a:endParaRPr lang="en-IE"/>
          </a:p>
        </p:txBody>
      </p:sp>
      <p:sp>
        <p:nvSpPr>
          <p:cNvPr id="5" name="Footer Placeholder 4">
            <a:extLst>
              <a:ext uri="{FF2B5EF4-FFF2-40B4-BE49-F238E27FC236}">
                <a16:creationId xmlns:a16="http://schemas.microsoft.com/office/drawing/2014/main" id="{C564206F-BB29-4F3D-8CA8-F18AF621883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4F56C06-3628-4AE5-86FD-794AC550CABB}"/>
              </a:ext>
            </a:extLst>
          </p:cNvPr>
          <p:cNvSpPr>
            <a:spLocks noGrp="1"/>
          </p:cNvSpPr>
          <p:nvPr>
            <p:ph type="sldNum" sz="quarter" idx="12"/>
          </p:nvPr>
        </p:nvSpPr>
        <p:spPr/>
        <p:txBody>
          <a:bodyPr/>
          <a:lstStyle/>
          <a:p>
            <a:fld id="{953E110C-7830-4FED-BF08-84DB6BB69580}" type="slidenum">
              <a:rPr lang="en-IE" smtClean="0"/>
              <a:t>‹#›</a:t>
            </a:fld>
            <a:endParaRPr lang="en-IE"/>
          </a:p>
        </p:txBody>
      </p:sp>
    </p:spTree>
    <p:extLst>
      <p:ext uri="{BB962C8B-B14F-4D97-AF65-F5344CB8AC3E}">
        <p14:creationId xmlns:p14="http://schemas.microsoft.com/office/powerpoint/2010/main" val="117871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5D0A0C-6B87-4209-863F-995C0126C0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ACD0AC82-9B98-45D5-A0DD-6431883A4C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7B76E10-9BAD-479A-BF59-06F400C302B4}"/>
              </a:ext>
            </a:extLst>
          </p:cNvPr>
          <p:cNvSpPr>
            <a:spLocks noGrp="1"/>
          </p:cNvSpPr>
          <p:nvPr>
            <p:ph type="dt" sz="half" idx="10"/>
          </p:nvPr>
        </p:nvSpPr>
        <p:spPr/>
        <p:txBody>
          <a:bodyPr/>
          <a:lstStyle/>
          <a:p>
            <a:fld id="{725AC7FF-B1D6-468A-BD88-07CE891082F4}" type="datetimeFigureOut">
              <a:rPr lang="en-IE" smtClean="0"/>
              <a:t>27/05/2021</a:t>
            </a:fld>
            <a:endParaRPr lang="en-IE"/>
          </a:p>
        </p:txBody>
      </p:sp>
      <p:sp>
        <p:nvSpPr>
          <p:cNvPr id="5" name="Footer Placeholder 4">
            <a:extLst>
              <a:ext uri="{FF2B5EF4-FFF2-40B4-BE49-F238E27FC236}">
                <a16:creationId xmlns:a16="http://schemas.microsoft.com/office/drawing/2014/main" id="{C2AB2656-B6D1-47B5-BA25-9BE350D4955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34A0E91-4703-4A80-A34A-553BD4CF26D5}"/>
              </a:ext>
            </a:extLst>
          </p:cNvPr>
          <p:cNvSpPr>
            <a:spLocks noGrp="1"/>
          </p:cNvSpPr>
          <p:nvPr>
            <p:ph type="sldNum" sz="quarter" idx="12"/>
          </p:nvPr>
        </p:nvSpPr>
        <p:spPr/>
        <p:txBody>
          <a:bodyPr/>
          <a:lstStyle/>
          <a:p>
            <a:fld id="{953E110C-7830-4FED-BF08-84DB6BB69580}" type="slidenum">
              <a:rPr lang="en-IE" smtClean="0"/>
              <a:t>‹#›</a:t>
            </a:fld>
            <a:endParaRPr lang="en-IE"/>
          </a:p>
        </p:txBody>
      </p:sp>
    </p:spTree>
    <p:extLst>
      <p:ext uri="{BB962C8B-B14F-4D97-AF65-F5344CB8AC3E}">
        <p14:creationId xmlns:p14="http://schemas.microsoft.com/office/powerpoint/2010/main" val="2055462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5D645-4163-4043-8218-79779C5EEB2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C755481-76CA-40EA-9A07-6B83EA5F15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151124F-2BCD-4FBE-AF21-99DBD81B2AC4}"/>
              </a:ext>
            </a:extLst>
          </p:cNvPr>
          <p:cNvSpPr>
            <a:spLocks noGrp="1"/>
          </p:cNvSpPr>
          <p:nvPr>
            <p:ph type="dt" sz="half" idx="10"/>
          </p:nvPr>
        </p:nvSpPr>
        <p:spPr/>
        <p:txBody>
          <a:bodyPr/>
          <a:lstStyle/>
          <a:p>
            <a:fld id="{AF8D6AED-0A0C-4636-8B2C-00DD65D06992}" type="datetimeFigureOut">
              <a:rPr lang="en-IE" smtClean="0"/>
              <a:t>27/05/2021</a:t>
            </a:fld>
            <a:endParaRPr lang="en-IE"/>
          </a:p>
        </p:txBody>
      </p:sp>
      <p:sp>
        <p:nvSpPr>
          <p:cNvPr id="5" name="Footer Placeholder 4">
            <a:extLst>
              <a:ext uri="{FF2B5EF4-FFF2-40B4-BE49-F238E27FC236}">
                <a16:creationId xmlns:a16="http://schemas.microsoft.com/office/drawing/2014/main" id="{BF3DB88A-43AE-4325-8DE0-D77ADA4B915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87DDEC4-7ACB-494E-91C8-728B30297647}"/>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3587049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2289-1332-4431-9040-949B95B74A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AEDCF1E9-2F76-4F1F-BABD-C39ED3EDEC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F21C76-D309-4B36-B5A4-BCB25716155D}"/>
              </a:ext>
            </a:extLst>
          </p:cNvPr>
          <p:cNvSpPr>
            <a:spLocks noGrp="1"/>
          </p:cNvSpPr>
          <p:nvPr>
            <p:ph type="dt" sz="half" idx="10"/>
          </p:nvPr>
        </p:nvSpPr>
        <p:spPr/>
        <p:txBody>
          <a:bodyPr/>
          <a:lstStyle/>
          <a:p>
            <a:fld id="{AF8D6AED-0A0C-4636-8B2C-00DD65D06992}" type="datetimeFigureOut">
              <a:rPr lang="en-IE" smtClean="0"/>
              <a:t>27/05/2021</a:t>
            </a:fld>
            <a:endParaRPr lang="en-IE"/>
          </a:p>
        </p:txBody>
      </p:sp>
      <p:sp>
        <p:nvSpPr>
          <p:cNvPr id="5" name="Footer Placeholder 4">
            <a:extLst>
              <a:ext uri="{FF2B5EF4-FFF2-40B4-BE49-F238E27FC236}">
                <a16:creationId xmlns:a16="http://schemas.microsoft.com/office/drawing/2014/main" id="{6165EEB7-B2CA-43A3-9B4B-F702E4E9A2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6A740DA-7982-44B8-A055-784537B23782}"/>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2537086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7E653-5B8E-45F2-A16E-F948109EB8B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5EA6C3F-A45F-442B-875A-A68162655F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3AE4A2F-262D-4B68-BFBF-4739FAB04DCE}"/>
              </a:ext>
            </a:extLst>
          </p:cNvPr>
          <p:cNvSpPr>
            <a:spLocks noGrp="1"/>
          </p:cNvSpPr>
          <p:nvPr>
            <p:ph type="dt" sz="half" idx="10"/>
          </p:nvPr>
        </p:nvSpPr>
        <p:spPr/>
        <p:txBody>
          <a:bodyPr/>
          <a:lstStyle/>
          <a:p>
            <a:fld id="{725AC7FF-B1D6-468A-BD88-07CE891082F4}" type="datetimeFigureOut">
              <a:rPr lang="en-IE" smtClean="0"/>
              <a:t>27/05/2021</a:t>
            </a:fld>
            <a:endParaRPr lang="en-IE"/>
          </a:p>
        </p:txBody>
      </p:sp>
      <p:sp>
        <p:nvSpPr>
          <p:cNvPr id="5" name="Footer Placeholder 4">
            <a:extLst>
              <a:ext uri="{FF2B5EF4-FFF2-40B4-BE49-F238E27FC236}">
                <a16:creationId xmlns:a16="http://schemas.microsoft.com/office/drawing/2014/main" id="{A7A061D4-A7EE-4A79-998E-4DE718E7270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91EAB69-EB1D-4F15-A698-39334F00F46D}"/>
              </a:ext>
            </a:extLst>
          </p:cNvPr>
          <p:cNvSpPr>
            <a:spLocks noGrp="1"/>
          </p:cNvSpPr>
          <p:nvPr>
            <p:ph type="sldNum" sz="quarter" idx="12"/>
          </p:nvPr>
        </p:nvSpPr>
        <p:spPr/>
        <p:txBody>
          <a:bodyPr/>
          <a:lstStyle/>
          <a:p>
            <a:fld id="{953E110C-7830-4FED-BF08-84DB6BB69580}" type="slidenum">
              <a:rPr lang="en-IE" smtClean="0"/>
              <a:t>‹#›</a:t>
            </a:fld>
            <a:endParaRPr lang="en-IE"/>
          </a:p>
        </p:txBody>
      </p:sp>
    </p:spTree>
    <p:extLst>
      <p:ext uri="{BB962C8B-B14F-4D97-AF65-F5344CB8AC3E}">
        <p14:creationId xmlns:p14="http://schemas.microsoft.com/office/powerpoint/2010/main" val="2929580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3CBF-3C5D-4805-80A3-0A45B4F7A3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D10A1E9D-A01F-4F7E-996A-B731C7339A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2D64CE-1792-4BFC-8F05-A8FFF198BDBE}"/>
              </a:ext>
            </a:extLst>
          </p:cNvPr>
          <p:cNvSpPr>
            <a:spLocks noGrp="1"/>
          </p:cNvSpPr>
          <p:nvPr>
            <p:ph type="dt" sz="half" idx="10"/>
          </p:nvPr>
        </p:nvSpPr>
        <p:spPr/>
        <p:txBody>
          <a:bodyPr/>
          <a:lstStyle/>
          <a:p>
            <a:fld id="{725AC7FF-B1D6-468A-BD88-07CE891082F4}" type="datetimeFigureOut">
              <a:rPr lang="en-IE" smtClean="0"/>
              <a:t>27/05/2021</a:t>
            </a:fld>
            <a:endParaRPr lang="en-IE"/>
          </a:p>
        </p:txBody>
      </p:sp>
      <p:sp>
        <p:nvSpPr>
          <p:cNvPr id="5" name="Footer Placeholder 4">
            <a:extLst>
              <a:ext uri="{FF2B5EF4-FFF2-40B4-BE49-F238E27FC236}">
                <a16:creationId xmlns:a16="http://schemas.microsoft.com/office/drawing/2014/main" id="{2FBA07E5-CA89-49E5-825D-6D3CD2B4497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F4CD997-A109-4813-B111-2BF8214B2B91}"/>
              </a:ext>
            </a:extLst>
          </p:cNvPr>
          <p:cNvSpPr>
            <a:spLocks noGrp="1"/>
          </p:cNvSpPr>
          <p:nvPr>
            <p:ph type="sldNum" sz="quarter" idx="12"/>
          </p:nvPr>
        </p:nvSpPr>
        <p:spPr/>
        <p:txBody>
          <a:bodyPr/>
          <a:lstStyle/>
          <a:p>
            <a:fld id="{953E110C-7830-4FED-BF08-84DB6BB69580}" type="slidenum">
              <a:rPr lang="en-IE" smtClean="0"/>
              <a:t>‹#›</a:t>
            </a:fld>
            <a:endParaRPr lang="en-IE"/>
          </a:p>
        </p:txBody>
      </p:sp>
    </p:spTree>
    <p:extLst>
      <p:ext uri="{BB962C8B-B14F-4D97-AF65-F5344CB8AC3E}">
        <p14:creationId xmlns:p14="http://schemas.microsoft.com/office/powerpoint/2010/main" val="3780171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5B68-791C-479A-9545-26946F1FB6F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B186C14-37B9-4E9B-8EF9-BC10AA7B6D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B61FBF15-E797-4A83-A24D-28EF1525ED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A4C64DDD-86F8-4AF7-9F7E-1319EB50DC06}"/>
              </a:ext>
            </a:extLst>
          </p:cNvPr>
          <p:cNvSpPr>
            <a:spLocks noGrp="1"/>
          </p:cNvSpPr>
          <p:nvPr>
            <p:ph type="dt" sz="half" idx="10"/>
          </p:nvPr>
        </p:nvSpPr>
        <p:spPr/>
        <p:txBody>
          <a:bodyPr/>
          <a:lstStyle/>
          <a:p>
            <a:fld id="{725AC7FF-B1D6-468A-BD88-07CE891082F4}" type="datetimeFigureOut">
              <a:rPr lang="en-IE" smtClean="0"/>
              <a:t>27/05/2021</a:t>
            </a:fld>
            <a:endParaRPr lang="en-IE"/>
          </a:p>
        </p:txBody>
      </p:sp>
      <p:sp>
        <p:nvSpPr>
          <p:cNvPr id="6" name="Footer Placeholder 5">
            <a:extLst>
              <a:ext uri="{FF2B5EF4-FFF2-40B4-BE49-F238E27FC236}">
                <a16:creationId xmlns:a16="http://schemas.microsoft.com/office/drawing/2014/main" id="{1417A61D-ED3A-4791-BF96-7D57B4B9347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E255807-5CEF-4CE5-8353-0F366CA4D3E9}"/>
              </a:ext>
            </a:extLst>
          </p:cNvPr>
          <p:cNvSpPr>
            <a:spLocks noGrp="1"/>
          </p:cNvSpPr>
          <p:nvPr>
            <p:ph type="sldNum" sz="quarter" idx="12"/>
          </p:nvPr>
        </p:nvSpPr>
        <p:spPr/>
        <p:txBody>
          <a:bodyPr/>
          <a:lstStyle/>
          <a:p>
            <a:fld id="{953E110C-7830-4FED-BF08-84DB6BB69580}" type="slidenum">
              <a:rPr lang="en-IE" smtClean="0"/>
              <a:t>‹#›</a:t>
            </a:fld>
            <a:endParaRPr lang="en-IE"/>
          </a:p>
        </p:txBody>
      </p:sp>
    </p:spTree>
    <p:extLst>
      <p:ext uri="{BB962C8B-B14F-4D97-AF65-F5344CB8AC3E}">
        <p14:creationId xmlns:p14="http://schemas.microsoft.com/office/powerpoint/2010/main" val="762236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216CA-025F-4231-BDAD-120EC430D8DA}"/>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4E0547E-0883-42BB-B478-E55F6ED3BF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3344A-54C5-4B8F-BCB3-3E298F5601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51D44D66-ECE8-4E06-AACB-426C3CC485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1AE58C-149B-40A9-AAE0-26F2BB3A7C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AAA7EDD4-80BA-4216-8622-D4716978202F}"/>
              </a:ext>
            </a:extLst>
          </p:cNvPr>
          <p:cNvSpPr>
            <a:spLocks noGrp="1"/>
          </p:cNvSpPr>
          <p:nvPr>
            <p:ph type="dt" sz="half" idx="10"/>
          </p:nvPr>
        </p:nvSpPr>
        <p:spPr/>
        <p:txBody>
          <a:bodyPr/>
          <a:lstStyle/>
          <a:p>
            <a:fld id="{725AC7FF-B1D6-468A-BD88-07CE891082F4}" type="datetimeFigureOut">
              <a:rPr lang="en-IE" smtClean="0"/>
              <a:t>27/05/2021</a:t>
            </a:fld>
            <a:endParaRPr lang="en-IE"/>
          </a:p>
        </p:txBody>
      </p:sp>
      <p:sp>
        <p:nvSpPr>
          <p:cNvPr id="8" name="Footer Placeholder 7">
            <a:extLst>
              <a:ext uri="{FF2B5EF4-FFF2-40B4-BE49-F238E27FC236}">
                <a16:creationId xmlns:a16="http://schemas.microsoft.com/office/drawing/2014/main" id="{61DD2F87-92A4-4E61-98EE-5347B2E5404C}"/>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7A65CC1A-980F-48D0-9281-80614F397963}"/>
              </a:ext>
            </a:extLst>
          </p:cNvPr>
          <p:cNvSpPr>
            <a:spLocks noGrp="1"/>
          </p:cNvSpPr>
          <p:nvPr>
            <p:ph type="sldNum" sz="quarter" idx="12"/>
          </p:nvPr>
        </p:nvSpPr>
        <p:spPr/>
        <p:txBody>
          <a:bodyPr/>
          <a:lstStyle/>
          <a:p>
            <a:fld id="{953E110C-7830-4FED-BF08-84DB6BB69580}" type="slidenum">
              <a:rPr lang="en-IE" smtClean="0"/>
              <a:t>‹#›</a:t>
            </a:fld>
            <a:endParaRPr lang="en-IE"/>
          </a:p>
        </p:txBody>
      </p:sp>
    </p:spTree>
    <p:extLst>
      <p:ext uri="{BB962C8B-B14F-4D97-AF65-F5344CB8AC3E}">
        <p14:creationId xmlns:p14="http://schemas.microsoft.com/office/powerpoint/2010/main" val="28784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A9490-E2F1-4D43-A819-B0C0FF87550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5D35EA2-B7DD-4347-B556-781F4F3DF453}"/>
              </a:ext>
            </a:extLst>
          </p:cNvPr>
          <p:cNvSpPr>
            <a:spLocks noGrp="1"/>
          </p:cNvSpPr>
          <p:nvPr>
            <p:ph type="dt" sz="half" idx="10"/>
          </p:nvPr>
        </p:nvSpPr>
        <p:spPr/>
        <p:txBody>
          <a:bodyPr/>
          <a:lstStyle/>
          <a:p>
            <a:fld id="{725AC7FF-B1D6-468A-BD88-07CE891082F4}" type="datetimeFigureOut">
              <a:rPr lang="en-IE" smtClean="0"/>
              <a:t>27/05/2021</a:t>
            </a:fld>
            <a:endParaRPr lang="en-IE"/>
          </a:p>
        </p:txBody>
      </p:sp>
      <p:sp>
        <p:nvSpPr>
          <p:cNvPr id="4" name="Footer Placeholder 3">
            <a:extLst>
              <a:ext uri="{FF2B5EF4-FFF2-40B4-BE49-F238E27FC236}">
                <a16:creationId xmlns:a16="http://schemas.microsoft.com/office/drawing/2014/main" id="{E219A313-F7E6-4D25-A018-75737EDE8895}"/>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13B0B791-0377-4124-B80F-202F0E1E4523}"/>
              </a:ext>
            </a:extLst>
          </p:cNvPr>
          <p:cNvSpPr>
            <a:spLocks noGrp="1"/>
          </p:cNvSpPr>
          <p:nvPr>
            <p:ph type="sldNum" sz="quarter" idx="12"/>
          </p:nvPr>
        </p:nvSpPr>
        <p:spPr/>
        <p:txBody>
          <a:bodyPr/>
          <a:lstStyle/>
          <a:p>
            <a:fld id="{953E110C-7830-4FED-BF08-84DB6BB69580}" type="slidenum">
              <a:rPr lang="en-IE" smtClean="0"/>
              <a:t>‹#›</a:t>
            </a:fld>
            <a:endParaRPr lang="en-IE"/>
          </a:p>
        </p:txBody>
      </p:sp>
    </p:spTree>
    <p:extLst>
      <p:ext uri="{BB962C8B-B14F-4D97-AF65-F5344CB8AC3E}">
        <p14:creationId xmlns:p14="http://schemas.microsoft.com/office/powerpoint/2010/main" val="774332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E0D469-4AE1-4161-A29E-4FD1E8AFACE1}"/>
              </a:ext>
            </a:extLst>
          </p:cNvPr>
          <p:cNvSpPr>
            <a:spLocks noGrp="1"/>
          </p:cNvSpPr>
          <p:nvPr>
            <p:ph type="dt" sz="half" idx="10"/>
          </p:nvPr>
        </p:nvSpPr>
        <p:spPr/>
        <p:txBody>
          <a:bodyPr/>
          <a:lstStyle/>
          <a:p>
            <a:fld id="{725AC7FF-B1D6-468A-BD88-07CE891082F4}" type="datetimeFigureOut">
              <a:rPr lang="en-IE" smtClean="0"/>
              <a:t>27/05/2021</a:t>
            </a:fld>
            <a:endParaRPr lang="en-IE"/>
          </a:p>
        </p:txBody>
      </p:sp>
      <p:sp>
        <p:nvSpPr>
          <p:cNvPr id="3" name="Footer Placeholder 2">
            <a:extLst>
              <a:ext uri="{FF2B5EF4-FFF2-40B4-BE49-F238E27FC236}">
                <a16:creationId xmlns:a16="http://schemas.microsoft.com/office/drawing/2014/main" id="{D30BF3A1-E7E7-4FCB-AF6C-97996DDD29F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34FF29CB-2193-482A-A738-18D22152F925}"/>
              </a:ext>
            </a:extLst>
          </p:cNvPr>
          <p:cNvSpPr>
            <a:spLocks noGrp="1"/>
          </p:cNvSpPr>
          <p:nvPr>
            <p:ph type="sldNum" sz="quarter" idx="12"/>
          </p:nvPr>
        </p:nvSpPr>
        <p:spPr/>
        <p:txBody>
          <a:bodyPr/>
          <a:lstStyle/>
          <a:p>
            <a:fld id="{953E110C-7830-4FED-BF08-84DB6BB69580}" type="slidenum">
              <a:rPr lang="en-IE" smtClean="0"/>
              <a:t>‹#›</a:t>
            </a:fld>
            <a:endParaRPr lang="en-IE"/>
          </a:p>
        </p:txBody>
      </p:sp>
    </p:spTree>
    <p:extLst>
      <p:ext uri="{BB962C8B-B14F-4D97-AF65-F5344CB8AC3E}">
        <p14:creationId xmlns:p14="http://schemas.microsoft.com/office/powerpoint/2010/main" val="707651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2525-FE97-4EE5-A04C-F8608B834D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46CAAC48-31A7-490E-9F12-8F1910083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E4829112-C051-4933-9555-378E47B9E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8B3DDF-DC07-4FAC-9662-088904F35BA3}"/>
              </a:ext>
            </a:extLst>
          </p:cNvPr>
          <p:cNvSpPr>
            <a:spLocks noGrp="1"/>
          </p:cNvSpPr>
          <p:nvPr>
            <p:ph type="dt" sz="half" idx="10"/>
          </p:nvPr>
        </p:nvSpPr>
        <p:spPr/>
        <p:txBody>
          <a:bodyPr/>
          <a:lstStyle/>
          <a:p>
            <a:fld id="{725AC7FF-B1D6-468A-BD88-07CE891082F4}" type="datetimeFigureOut">
              <a:rPr lang="en-IE" smtClean="0"/>
              <a:t>27/05/2021</a:t>
            </a:fld>
            <a:endParaRPr lang="en-IE"/>
          </a:p>
        </p:txBody>
      </p:sp>
      <p:sp>
        <p:nvSpPr>
          <p:cNvPr id="6" name="Footer Placeholder 5">
            <a:extLst>
              <a:ext uri="{FF2B5EF4-FFF2-40B4-BE49-F238E27FC236}">
                <a16:creationId xmlns:a16="http://schemas.microsoft.com/office/drawing/2014/main" id="{353B0B4E-CF69-4F0F-BBBC-ABCFEC2F465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855D5F9-1A30-445C-B36E-3330FFB227E5}"/>
              </a:ext>
            </a:extLst>
          </p:cNvPr>
          <p:cNvSpPr>
            <a:spLocks noGrp="1"/>
          </p:cNvSpPr>
          <p:nvPr>
            <p:ph type="sldNum" sz="quarter" idx="12"/>
          </p:nvPr>
        </p:nvSpPr>
        <p:spPr/>
        <p:txBody>
          <a:bodyPr/>
          <a:lstStyle/>
          <a:p>
            <a:fld id="{953E110C-7830-4FED-BF08-84DB6BB69580}" type="slidenum">
              <a:rPr lang="en-IE" smtClean="0"/>
              <a:t>‹#›</a:t>
            </a:fld>
            <a:endParaRPr lang="en-IE"/>
          </a:p>
        </p:txBody>
      </p:sp>
    </p:spTree>
    <p:extLst>
      <p:ext uri="{BB962C8B-B14F-4D97-AF65-F5344CB8AC3E}">
        <p14:creationId xmlns:p14="http://schemas.microsoft.com/office/powerpoint/2010/main" val="1281127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056F-C0DD-4437-A02A-89816BCFED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4AD4DE3-BD3E-468A-AA90-F0E0F3E3D0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46054701-91E9-4D04-868A-BBCD0A66F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313A49-5A3D-4C39-AEF1-CDE0E876CCC6}"/>
              </a:ext>
            </a:extLst>
          </p:cNvPr>
          <p:cNvSpPr>
            <a:spLocks noGrp="1"/>
          </p:cNvSpPr>
          <p:nvPr>
            <p:ph type="dt" sz="half" idx="10"/>
          </p:nvPr>
        </p:nvSpPr>
        <p:spPr/>
        <p:txBody>
          <a:bodyPr/>
          <a:lstStyle/>
          <a:p>
            <a:fld id="{725AC7FF-B1D6-468A-BD88-07CE891082F4}" type="datetimeFigureOut">
              <a:rPr lang="en-IE" smtClean="0"/>
              <a:t>27/05/2021</a:t>
            </a:fld>
            <a:endParaRPr lang="en-IE"/>
          </a:p>
        </p:txBody>
      </p:sp>
      <p:sp>
        <p:nvSpPr>
          <p:cNvPr id="6" name="Footer Placeholder 5">
            <a:extLst>
              <a:ext uri="{FF2B5EF4-FFF2-40B4-BE49-F238E27FC236}">
                <a16:creationId xmlns:a16="http://schemas.microsoft.com/office/drawing/2014/main" id="{B20420EB-C984-4228-84C8-B2BD70B3352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9582BBB-F10C-4E2A-B80D-30A31CE95B55}"/>
              </a:ext>
            </a:extLst>
          </p:cNvPr>
          <p:cNvSpPr>
            <a:spLocks noGrp="1"/>
          </p:cNvSpPr>
          <p:nvPr>
            <p:ph type="sldNum" sz="quarter" idx="12"/>
          </p:nvPr>
        </p:nvSpPr>
        <p:spPr/>
        <p:txBody>
          <a:bodyPr/>
          <a:lstStyle/>
          <a:p>
            <a:fld id="{953E110C-7830-4FED-BF08-84DB6BB69580}" type="slidenum">
              <a:rPr lang="en-IE" smtClean="0"/>
              <a:t>‹#›</a:t>
            </a:fld>
            <a:endParaRPr lang="en-IE"/>
          </a:p>
        </p:txBody>
      </p:sp>
    </p:spTree>
    <p:extLst>
      <p:ext uri="{BB962C8B-B14F-4D97-AF65-F5344CB8AC3E}">
        <p14:creationId xmlns:p14="http://schemas.microsoft.com/office/powerpoint/2010/main" val="2763972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6223D6-D4B7-439B-A711-A31E0DE1E9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1BAEB0C-AC2A-499A-939E-E6A63C822F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244E611-6F62-4578-8AC4-D25238DC2A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AC7FF-B1D6-468A-BD88-07CE891082F4}" type="datetimeFigureOut">
              <a:rPr lang="en-IE" smtClean="0"/>
              <a:t>27/05/2021</a:t>
            </a:fld>
            <a:endParaRPr lang="en-IE"/>
          </a:p>
        </p:txBody>
      </p:sp>
      <p:sp>
        <p:nvSpPr>
          <p:cNvPr id="5" name="Footer Placeholder 4">
            <a:extLst>
              <a:ext uri="{FF2B5EF4-FFF2-40B4-BE49-F238E27FC236}">
                <a16:creationId xmlns:a16="http://schemas.microsoft.com/office/drawing/2014/main" id="{B5A50AEC-260B-4F08-B500-465B75F75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D0B83BCE-3CFF-4FA1-8856-971CA6E449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E110C-7830-4FED-BF08-84DB6BB69580}" type="slidenum">
              <a:rPr lang="en-IE" smtClean="0"/>
              <a:t>‹#›</a:t>
            </a:fld>
            <a:endParaRPr lang="en-IE"/>
          </a:p>
        </p:txBody>
      </p:sp>
    </p:spTree>
    <p:extLst>
      <p:ext uri="{BB962C8B-B14F-4D97-AF65-F5344CB8AC3E}">
        <p14:creationId xmlns:p14="http://schemas.microsoft.com/office/powerpoint/2010/main" val="3700013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7507F-D9A7-484D-A3CA-9BDF32EFF1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D1696B9-79D3-459A-8E7A-C4D8BD412A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6B277F6-2C25-4D00-B931-46A4EEB80C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D6AED-0A0C-4636-8B2C-00DD65D06992}" type="datetimeFigureOut">
              <a:rPr lang="en-IE" smtClean="0"/>
              <a:t>27/05/2021</a:t>
            </a:fld>
            <a:endParaRPr lang="en-IE"/>
          </a:p>
        </p:txBody>
      </p:sp>
      <p:sp>
        <p:nvSpPr>
          <p:cNvPr id="5" name="Footer Placeholder 4">
            <a:extLst>
              <a:ext uri="{FF2B5EF4-FFF2-40B4-BE49-F238E27FC236}">
                <a16:creationId xmlns:a16="http://schemas.microsoft.com/office/drawing/2014/main" id="{1F2A656C-7AE0-40E7-B09E-874EFA6F44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2009997B-473F-4AC2-BFC0-3FA4D259A0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37167-DA75-4E43-BEA7-160F675436CB}" type="slidenum">
              <a:rPr lang="en-IE" smtClean="0"/>
              <a:t>‹#›</a:t>
            </a:fld>
            <a:endParaRPr lang="en-IE"/>
          </a:p>
        </p:txBody>
      </p:sp>
    </p:spTree>
    <p:extLst>
      <p:ext uri="{BB962C8B-B14F-4D97-AF65-F5344CB8AC3E}">
        <p14:creationId xmlns:p14="http://schemas.microsoft.com/office/powerpoint/2010/main" val="433809067"/>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F2151DA-74F2-427A-A19C-A087AFB911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01116" y="3509402"/>
            <a:ext cx="7924800" cy="3383270"/>
          </a:xfrm>
          <a:prstGeom prst="rect">
            <a:avLst/>
          </a:prstGeom>
        </p:spPr>
      </p:pic>
      <p:pic>
        <p:nvPicPr>
          <p:cNvPr id="5" name="Picture 4">
            <a:extLst>
              <a:ext uri="{FF2B5EF4-FFF2-40B4-BE49-F238E27FC236}">
                <a16:creationId xmlns:a16="http://schemas.microsoft.com/office/drawing/2014/main" id="{E5CD9DD2-F053-4411-917D-CA3F0BDB3D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66668" y="3603"/>
            <a:ext cx="7555832" cy="3383280"/>
          </a:xfrm>
          <a:prstGeom prst="rect">
            <a:avLst/>
          </a:prstGeom>
        </p:spPr>
      </p:pic>
      <p:sp useBgFill="1">
        <p:nvSpPr>
          <p:cNvPr id="50" name="Freeform: Shape 49">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E9B0755-76DB-4844-B2B7-C85AC7C17C2D}"/>
              </a:ext>
            </a:extLst>
          </p:cNvPr>
          <p:cNvSpPr>
            <a:spLocks noGrp="1"/>
          </p:cNvSpPr>
          <p:nvPr>
            <p:ph type="ctrTitle"/>
          </p:nvPr>
        </p:nvSpPr>
        <p:spPr>
          <a:xfrm>
            <a:off x="177640" y="3700144"/>
            <a:ext cx="5793829" cy="2211092"/>
          </a:xfrm>
        </p:spPr>
        <p:txBody>
          <a:bodyPr anchor="t">
            <a:normAutofit/>
          </a:bodyPr>
          <a:lstStyle/>
          <a:p>
            <a:pPr algn="l"/>
            <a:r>
              <a:rPr lang="en-IE" sz="2800" dirty="0"/>
              <a:t>Update to LUPT SPC</a:t>
            </a:r>
            <a:br>
              <a:rPr lang="en-IE" sz="2800" dirty="0"/>
            </a:br>
            <a:r>
              <a:rPr lang="en-IE" sz="2800" dirty="0"/>
              <a:t>27-05-21</a:t>
            </a:r>
          </a:p>
        </p:txBody>
      </p:sp>
      <p:sp>
        <p:nvSpPr>
          <p:cNvPr id="3" name="Subtitle 2">
            <a:extLst>
              <a:ext uri="{FF2B5EF4-FFF2-40B4-BE49-F238E27FC236}">
                <a16:creationId xmlns:a16="http://schemas.microsoft.com/office/drawing/2014/main" id="{C9C7C32B-3B45-4C4F-88B8-1B5131E96FCB}"/>
              </a:ext>
            </a:extLst>
          </p:cNvPr>
          <p:cNvSpPr>
            <a:spLocks noGrp="1"/>
          </p:cNvSpPr>
          <p:nvPr>
            <p:ph type="subTitle" idx="1"/>
          </p:nvPr>
        </p:nvSpPr>
        <p:spPr>
          <a:xfrm flipV="1">
            <a:off x="330631" y="7489438"/>
            <a:ext cx="4007449" cy="45719"/>
          </a:xfrm>
        </p:spPr>
        <p:txBody>
          <a:bodyPr>
            <a:normAutofit fontScale="25000" lnSpcReduction="20000"/>
          </a:bodyPr>
          <a:lstStyle/>
          <a:p>
            <a:pPr algn="l"/>
            <a:endParaRPr lang="en-IE" sz="1800" dirty="0"/>
          </a:p>
        </p:txBody>
      </p:sp>
      <p:sp>
        <p:nvSpPr>
          <p:cNvPr id="9" name="Title 1">
            <a:extLst>
              <a:ext uri="{FF2B5EF4-FFF2-40B4-BE49-F238E27FC236}">
                <a16:creationId xmlns:a16="http://schemas.microsoft.com/office/drawing/2014/main" id="{19C234CE-9E55-437C-851A-2F4ACF6C9A85}"/>
              </a:ext>
            </a:extLst>
          </p:cNvPr>
          <p:cNvSpPr txBox="1">
            <a:spLocks/>
          </p:cNvSpPr>
          <p:nvPr/>
        </p:nvSpPr>
        <p:spPr>
          <a:xfrm>
            <a:off x="177640" y="302591"/>
            <a:ext cx="5505644" cy="1238615"/>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IE" sz="2800" dirty="0"/>
              <a:t>Green Infrastructure (GI) Strategy</a:t>
            </a:r>
            <a:br>
              <a:rPr lang="en-IE" sz="2800" dirty="0"/>
            </a:br>
            <a:r>
              <a:rPr lang="en-IE" sz="2800" dirty="0"/>
              <a:t>Update</a:t>
            </a:r>
            <a:br>
              <a:rPr lang="en-IE" sz="1700" dirty="0">
                <a:solidFill>
                  <a:srgbClr val="FFFFFF"/>
                </a:solidFill>
              </a:rPr>
            </a:br>
            <a:r>
              <a:rPr lang="en-IE" sz="1700" dirty="0">
                <a:solidFill>
                  <a:srgbClr val="FFFFFF"/>
                </a:solidFill>
              </a:rPr>
              <a:t> </a:t>
            </a:r>
            <a:br>
              <a:rPr lang="en-IE" sz="1700" dirty="0">
                <a:solidFill>
                  <a:srgbClr val="FFFFFF"/>
                </a:solidFill>
              </a:rPr>
            </a:br>
            <a:endParaRPr lang="en-IE" sz="1700" dirty="0">
              <a:solidFill>
                <a:srgbClr val="FFFFFF"/>
              </a:solidFill>
            </a:endParaRPr>
          </a:p>
        </p:txBody>
      </p:sp>
      <p:sp>
        <p:nvSpPr>
          <p:cNvPr id="10" name="Subtitle 2">
            <a:extLst>
              <a:ext uri="{FF2B5EF4-FFF2-40B4-BE49-F238E27FC236}">
                <a16:creationId xmlns:a16="http://schemas.microsoft.com/office/drawing/2014/main" id="{013EDF48-F59F-41FA-B7AA-E21DFAABC626}"/>
              </a:ext>
            </a:extLst>
          </p:cNvPr>
          <p:cNvSpPr txBox="1">
            <a:spLocks/>
          </p:cNvSpPr>
          <p:nvPr/>
        </p:nvSpPr>
        <p:spPr>
          <a:xfrm>
            <a:off x="321733" y="5754748"/>
            <a:ext cx="4007449" cy="13439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sz="1800" dirty="0"/>
          </a:p>
        </p:txBody>
      </p:sp>
    </p:spTree>
    <p:extLst>
      <p:ext uri="{BB962C8B-B14F-4D97-AF65-F5344CB8AC3E}">
        <p14:creationId xmlns:p14="http://schemas.microsoft.com/office/powerpoint/2010/main" val="1555279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FD685-F7BF-42C9-98C2-56C6AE7B63DA}"/>
              </a:ext>
            </a:extLst>
          </p:cNvPr>
          <p:cNvSpPr>
            <a:spLocks noGrp="1"/>
          </p:cNvSpPr>
          <p:nvPr>
            <p:ph type="title"/>
          </p:nvPr>
        </p:nvSpPr>
        <p:spPr>
          <a:xfrm>
            <a:off x="6355999" y="1396289"/>
            <a:ext cx="5277333" cy="1325563"/>
          </a:xfrm>
        </p:spPr>
        <p:txBody>
          <a:bodyPr>
            <a:normAutofit/>
          </a:bodyPr>
          <a:lstStyle/>
          <a:p>
            <a:r>
              <a:rPr lang="en-IE"/>
              <a:t>Mapping Framework</a:t>
            </a:r>
            <a:endParaRPr lang="en-IE" dirty="0"/>
          </a:p>
        </p:txBody>
      </p:sp>
      <p:sp>
        <p:nvSpPr>
          <p:cNvPr id="47" name="Freeform: Shape 46">
            <a:extLst>
              <a:ext uri="{FF2B5EF4-FFF2-40B4-BE49-F238E27FC236}">
                <a16:creationId xmlns:a16="http://schemas.microsoft.com/office/drawing/2014/main" id="{432691CC-4AB8-48AF-B822-EBF7F4E9E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2056"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F55DFFEB-0C2E-42E9-BC26-AC087B5FC3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16648"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49" name="Freeform: Shape 48">
            <a:extLst>
              <a:ext uri="{FF2B5EF4-FFF2-40B4-BE49-F238E27FC236}">
                <a16:creationId xmlns:a16="http://schemas.microsoft.com/office/drawing/2014/main" id="{D6A8E1B4-B839-4C58-B08A-F0B094580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09477"/>
            <a:ext cx="4966870"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4" descr="Graphical user interface, application&#10;&#10;Description automatically generated">
            <a:extLst>
              <a:ext uri="{FF2B5EF4-FFF2-40B4-BE49-F238E27FC236}">
                <a16:creationId xmlns:a16="http://schemas.microsoft.com/office/drawing/2014/main" id="{746A6548-3D71-4BDD-81EA-4038F3AC9B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20" y="3075259"/>
            <a:ext cx="4801068" cy="3782741"/>
          </a:xfrm>
          <a:custGeom>
            <a:avLst/>
            <a:gdLst/>
            <a:ahLst/>
            <a:cxnLst/>
            <a:rect l="l" t="t" r="r" b="b"/>
            <a:pathLst>
              <a:path w="4801088" h="3782741">
                <a:moveTo>
                  <a:pt x="2217908" y="0"/>
                </a:moveTo>
                <a:cubicBezTo>
                  <a:pt x="3644559" y="0"/>
                  <a:pt x="4801088" y="1156529"/>
                  <a:pt x="4801088" y="2583180"/>
                </a:cubicBezTo>
                <a:cubicBezTo>
                  <a:pt x="4801088" y="2939843"/>
                  <a:pt x="4728805" y="3279623"/>
                  <a:pt x="4598089" y="3588671"/>
                </a:cubicBezTo>
                <a:lnTo>
                  <a:pt x="4504600" y="3782741"/>
                </a:lnTo>
                <a:lnTo>
                  <a:pt x="0" y="3782741"/>
                </a:lnTo>
                <a:lnTo>
                  <a:pt x="0" y="1263826"/>
                </a:lnTo>
                <a:lnTo>
                  <a:pt x="75894" y="1138900"/>
                </a:lnTo>
                <a:cubicBezTo>
                  <a:pt x="540111" y="451769"/>
                  <a:pt x="1326251" y="0"/>
                  <a:pt x="2217908" y="0"/>
                </a:cubicBezTo>
                <a:close/>
              </a:path>
            </a:pathLst>
          </a:custGeom>
        </p:spPr>
      </p:pic>
      <p:graphicFrame>
        <p:nvGraphicFramePr>
          <p:cNvPr id="12" name="Content Placeholder 2">
            <a:extLst>
              <a:ext uri="{FF2B5EF4-FFF2-40B4-BE49-F238E27FC236}">
                <a16:creationId xmlns:a16="http://schemas.microsoft.com/office/drawing/2014/main" id="{E551B2AA-A22C-47D1-BCE0-A163A2CC078D}"/>
              </a:ext>
            </a:extLst>
          </p:cNvPr>
          <p:cNvGraphicFramePr>
            <a:graphicFrameLocks noGrp="1"/>
          </p:cNvGraphicFramePr>
          <p:nvPr>
            <p:ph idx="1"/>
            <p:extLst>
              <p:ext uri="{D42A27DB-BD31-4B8C-83A1-F6EECF244321}">
                <p14:modId xmlns:p14="http://schemas.microsoft.com/office/powerpoint/2010/main" val="2487096141"/>
              </p:ext>
            </p:extLst>
          </p:nvPr>
        </p:nvGraphicFramePr>
        <p:xfrm>
          <a:off x="6360444" y="2871982"/>
          <a:ext cx="5272888" cy="31816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5596597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7">
            <a:extLst>
              <a:ext uri="{FF2B5EF4-FFF2-40B4-BE49-F238E27FC236}">
                <a16:creationId xmlns:a16="http://schemas.microsoft.com/office/drawing/2014/main" id="{55006F82-50D2-401C-BE85-FFEA1C196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9">
            <a:extLst>
              <a:ext uri="{FF2B5EF4-FFF2-40B4-BE49-F238E27FC236}">
                <a16:creationId xmlns:a16="http://schemas.microsoft.com/office/drawing/2014/main" id="{32034F32-09B4-47B4-B550-1F1CE3D53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61">
            <a:extLst>
              <a:ext uri="{FF2B5EF4-FFF2-40B4-BE49-F238E27FC236}">
                <a16:creationId xmlns:a16="http://schemas.microsoft.com/office/drawing/2014/main" id="{DE281959-4C2A-43BA-8C83-11E748D3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59" name="Oval 62">
              <a:extLst>
                <a:ext uri="{FF2B5EF4-FFF2-40B4-BE49-F238E27FC236}">
                  <a16:creationId xmlns:a16="http://schemas.microsoft.com/office/drawing/2014/main" id="{085BD03E-6111-486E-A44E-13DE7D69D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3">
              <a:extLst>
                <a:ext uri="{FF2B5EF4-FFF2-40B4-BE49-F238E27FC236}">
                  <a16:creationId xmlns:a16="http://schemas.microsoft.com/office/drawing/2014/main" id="{1AEAC14A-07C6-4D53-B462-9F09A96B7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EE382AD-4EFB-4F1D-87D8-BBAFF1A147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7F9C3030-DD76-46ED-8C3D-5E6B155D7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3774AC63-66CE-4E5C-9DAF-71E4E0C042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74276B0-1AE1-4BAA-A117-B597012605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90A5BAC-9BAF-4100-9DA3-DC2BCE14215D}"/>
              </a:ext>
            </a:extLst>
          </p:cNvPr>
          <p:cNvSpPr>
            <a:spLocks noGrp="1"/>
          </p:cNvSpPr>
          <p:nvPr>
            <p:ph type="title"/>
          </p:nvPr>
        </p:nvSpPr>
        <p:spPr>
          <a:xfrm>
            <a:off x="5033720" y="318875"/>
            <a:ext cx="6462872" cy="3262692"/>
          </a:xfrm>
          <a:noFill/>
        </p:spPr>
        <p:txBody>
          <a:bodyPr vert="horz" lIns="91440" tIns="45720" rIns="91440" bIns="45720" rtlCol="0" anchor="t">
            <a:normAutofit fontScale="90000"/>
          </a:bodyPr>
          <a:lstStyle/>
          <a:p>
            <a:pPr>
              <a:lnSpc>
                <a:spcPct val="90000"/>
              </a:lnSpc>
              <a:spcAft>
                <a:spcPts val="600"/>
              </a:spcAft>
            </a:pPr>
            <a:r>
              <a:rPr lang="en-US" sz="1800" b="1">
                <a:solidFill>
                  <a:schemeClr val="bg1"/>
                </a:solidFill>
              </a:rPr>
              <a:t>GREEN INFRASTRUCTURE</a:t>
            </a:r>
            <a:br>
              <a:rPr lang="en-US" sz="1800">
                <a:solidFill>
                  <a:schemeClr val="bg1"/>
                </a:solidFill>
              </a:rPr>
            </a:br>
            <a:br>
              <a:rPr lang="en-US" sz="1800">
                <a:solidFill>
                  <a:schemeClr val="bg1"/>
                </a:solidFill>
              </a:rPr>
            </a:br>
            <a:r>
              <a:rPr lang="en-US" sz="1800">
                <a:solidFill>
                  <a:schemeClr val="bg1"/>
                </a:solidFill>
              </a:rPr>
              <a:t>……“</a:t>
            </a:r>
            <a:r>
              <a:rPr lang="en-US" sz="1800" i="1">
                <a:solidFill>
                  <a:schemeClr val="bg1"/>
                </a:solidFill>
              </a:rPr>
              <a:t>a strategically planned network of natural and semi-natural areas with other environmental features designed and managed to deliver a wide range of ecosystem services such as water purification, air quality, space for recreation and climate mitigation and adaptation.”…….</a:t>
            </a:r>
            <a:br>
              <a:rPr lang="en-US" sz="1800" i="1">
                <a:solidFill>
                  <a:schemeClr val="bg1"/>
                </a:solidFill>
              </a:rPr>
            </a:br>
            <a:br>
              <a:rPr lang="en-US" sz="1800" i="1">
                <a:solidFill>
                  <a:schemeClr val="bg1"/>
                </a:solidFill>
              </a:rPr>
            </a:br>
            <a:br>
              <a:rPr lang="en-US" sz="1800" i="1">
                <a:solidFill>
                  <a:schemeClr val="bg1"/>
                </a:solidFill>
              </a:rPr>
            </a:br>
            <a:br>
              <a:rPr lang="en-US" sz="1800"/>
            </a:br>
            <a:r>
              <a:rPr lang="en-US" sz="1800" b="1">
                <a:solidFill>
                  <a:schemeClr val="bg1"/>
                </a:solidFill>
              </a:rPr>
              <a:t>A GI STRATEGY WILL:</a:t>
            </a:r>
            <a:br>
              <a:rPr lang="en-US" sz="1800" i="1">
                <a:solidFill>
                  <a:schemeClr val="bg1"/>
                </a:solidFill>
              </a:rPr>
            </a:br>
            <a:br>
              <a:rPr lang="en-US" sz="1800" i="1">
                <a:solidFill>
                  <a:schemeClr val="bg1"/>
                </a:solidFill>
              </a:rPr>
            </a:br>
            <a:r>
              <a:rPr lang="en-US" sz="1800" i="1">
                <a:solidFill>
                  <a:schemeClr val="bg1"/>
                </a:solidFill>
              </a:rPr>
              <a:t>“form the basis for the identification, protection, enhancement and management of the Green Infrastructure network within the County.”</a:t>
            </a:r>
            <a:br>
              <a:rPr lang="en-US" sz="1800" i="1">
                <a:solidFill>
                  <a:schemeClr val="bg1"/>
                </a:solidFill>
              </a:rPr>
            </a:br>
            <a:br>
              <a:rPr lang="en-US" sz="1800" i="1">
                <a:solidFill>
                  <a:schemeClr val="bg1"/>
                </a:solidFill>
              </a:rPr>
            </a:br>
            <a:endParaRPr lang="en-US" sz="1800" i="1" dirty="0">
              <a:solidFill>
                <a:schemeClr val="bg1"/>
              </a:solidFill>
            </a:endParaRPr>
          </a:p>
        </p:txBody>
      </p:sp>
      <p:sp>
        <p:nvSpPr>
          <p:cNvPr id="70" name="Rectangle 69">
            <a:extLst>
              <a:ext uri="{FF2B5EF4-FFF2-40B4-BE49-F238E27FC236}">
                <a16:creationId xmlns:a16="http://schemas.microsoft.com/office/drawing/2014/main" id="{4FCECCE4-3046-4A76-B4C0-767A6251C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D6F309B0-04E5-4883-9605-1364452C68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73" name="Straight Connector 72">
              <a:extLst>
                <a:ext uri="{FF2B5EF4-FFF2-40B4-BE49-F238E27FC236}">
                  <a16:creationId xmlns:a16="http://schemas.microsoft.com/office/drawing/2014/main" id="{E11AE0B5-579B-4455-9159-4E4F0A8CCE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D011DD2-D339-42A2-B916-5E9494D4A4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E43332E-2051-4B76-BC37-83CA62919D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B80359C-87A2-4B25-838D-8F833616F6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78" name="Rectangle 77">
            <a:extLst>
              <a:ext uri="{FF2B5EF4-FFF2-40B4-BE49-F238E27FC236}">
                <a16:creationId xmlns:a16="http://schemas.microsoft.com/office/drawing/2014/main" id="{096F20E2-F42F-4B71-8BC5-478533FE1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34039184-A11C-46AE-854D-8B22944360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81" name="Straight Connector 80">
              <a:extLst>
                <a:ext uri="{FF2B5EF4-FFF2-40B4-BE49-F238E27FC236}">
                  <a16:creationId xmlns:a16="http://schemas.microsoft.com/office/drawing/2014/main" id="{3D2F1956-BECA-4651-82AD-00D7D7F59D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3F1C39C-42B5-430D-84F0-7018DD01CE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A7D71D2-799A-4C6D-AD0E-D7BCF15E9F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C9B72C0-DA11-4A2F-BADC-5BD946CFD0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Content Placeholder 4" descr="A picture containing grass, outdoor, plant, orchid&#10;&#10;Description automatically generated">
            <a:extLst>
              <a:ext uri="{FF2B5EF4-FFF2-40B4-BE49-F238E27FC236}">
                <a16:creationId xmlns:a16="http://schemas.microsoft.com/office/drawing/2014/main" id="{01BEDA2B-69E2-4336-89F9-72E74CB91D74}"/>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695408" y="706170"/>
            <a:ext cx="4024499" cy="5431517"/>
          </a:xfrm>
          <a:prstGeom prst="rect">
            <a:avLst/>
          </a:prstGeom>
        </p:spPr>
      </p:pic>
      <p:grpSp>
        <p:nvGrpSpPr>
          <p:cNvPr id="86" name="Group 85">
            <a:extLst>
              <a:ext uri="{FF2B5EF4-FFF2-40B4-BE49-F238E27FC236}">
                <a16:creationId xmlns:a16="http://schemas.microsoft.com/office/drawing/2014/main" id="{2219C598-7B69-490E-97B6-4E4DC4964F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62055" y="850149"/>
            <a:ext cx="304800" cy="429768"/>
            <a:chOff x="215328" y="-46937"/>
            <a:chExt cx="304800" cy="2773841"/>
          </a:xfrm>
        </p:grpSpPr>
        <p:cxnSp>
          <p:nvCxnSpPr>
            <p:cNvPr id="87" name="Straight Connector 86">
              <a:extLst>
                <a:ext uri="{FF2B5EF4-FFF2-40B4-BE49-F238E27FC236}">
                  <a16:creationId xmlns:a16="http://schemas.microsoft.com/office/drawing/2014/main" id="{EF504F69-53C8-4088-9C6A-56FFDA3318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5EDE870-C63A-4D06-A144-9652B7D895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CB714C2-8F44-4A42-BA66-2516AFA814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44F522-4E10-42B1-840D-5959A9639E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2" name="Content Placeholder 8">
            <a:extLst>
              <a:ext uri="{FF2B5EF4-FFF2-40B4-BE49-F238E27FC236}">
                <a16:creationId xmlns:a16="http://schemas.microsoft.com/office/drawing/2014/main" id="{790A29DC-E94C-4D1D-9FB2-1A584C443E96}"/>
              </a:ext>
            </a:extLst>
          </p:cNvPr>
          <p:cNvSpPr txBox="1">
            <a:spLocks/>
          </p:cNvSpPr>
          <p:nvPr/>
        </p:nvSpPr>
        <p:spPr>
          <a:xfrm>
            <a:off x="5505099" y="4067282"/>
            <a:ext cx="5867720" cy="2305002"/>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a:solidFill>
                  <a:schemeClr val="bg1"/>
                </a:solidFill>
              </a:rPr>
              <a:t>CONTEXT FOR ACTION</a:t>
            </a:r>
          </a:p>
          <a:p>
            <a:pPr marL="0" indent="0">
              <a:spcBef>
                <a:spcPts val="0"/>
              </a:spcBef>
              <a:buNone/>
            </a:pPr>
            <a:endParaRPr lang="en-US" sz="1600">
              <a:solidFill>
                <a:schemeClr val="bg1"/>
              </a:solidFill>
            </a:endParaRPr>
          </a:p>
          <a:p>
            <a:pPr>
              <a:spcBef>
                <a:spcPts val="0"/>
              </a:spcBef>
            </a:pPr>
            <a:r>
              <a:rPr lang="en-US" sz="1600">
                <a:solidFill>
                  <a:schemeClr val="bg1"/>
                </a:solidFill>
              </a:rPr>
              <a:t>Climate Action &amp; Biodiversity loss</a:t>
            </a:r>
          </a:p>
          <a:p>
            <a:pPr>
              <a:spcBef>
                <a:spcPts val="0"/>
              </a:spcBef>
            </a:pPr>
            <a:endParaRPr lang="en-US" sz="1600">
              <a:solidFill>
                <a:schemeClr val="bg1"/>
              </a:solidFill>
            </a:endParaRPr>
          </a:p>
          <a:p>
            <a:pPr>
              <a:spcBef>
                <a:spcPts val="0"/>
              </a:spcBef>
            </a:pPr>
            <a:r>
              <a:rPr lang="en-US" sz="1600">
                <a:solidFill>
                  <a:schemeClr val="bg1"/>
                </a:solidFill>
              </a:rPr>
              <a:t>Policy Context:</a:t>
            </a:r>
          </a:p>
          <a:p>
            <a:pPr>
              <a:spcBef>
                <a:spcPts val="0"/>
              </a:spcBef>
            </a:pPr>
            <a:endParaRPr lang="en-US" sz="1600">
              <a:solidFill>
                <a:schemeClr val="bg1"/>
              </a:solidFill>
            </a:endParaRPr>
          </a:p>
          <a:p>
            <a:pPr lvl="1">
              <a:spcBef>
                <a:spcPts val="0"/>
              </a:spcBef>
            </a:pPr>
            <a:r>
              <a:rPr lang="en-US" sz="1600">
                <a:solidFill>
                  <a:schemeClr val="bg1"/>
                </a:solidFill>
              </a:rPr>
              <a:t>National Planning Framework</a:t>
            </a:r>
          </a:p>
          <a:p>
            <a:pPr lvl="1">
              <a:spcBef>
                <a:spcPts val="0"/>
              </a:spcBef>
            </a:pPr>
            <a:r>
              <a:rPr lang="en-US" sz="1600">
                <a:solidFill>
                  <a:schemeClr val="bg1"/>
                </a:solidFill>
              </a:rPr>
              <a:t>Regional Spatial &amp; Economic Strategy</a:t>
            </a:r>
            <a:endParaRPr lang="en-US" sz="1600" dirty="0">
              <a:solidFill>
                <a:schemeClr val="bg1"/>
              </a:solidFill>
            </a:endParaRPr>
          </a:p>
        </p:txBody>
      </p:sp>
    </p:spTree>
    <p:extLst>
      <p:ext uri="{BB962C8B-B14F-4D97-AF65-F5344CB8AC3E}">
        <p14:creationId xmlns:p14="http://schemas.microsoft.com/office/powerpoint/2010/main" val="2908213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D93A-34C0-4F59-A712-53E032A1FE63}"/>
              </a:ext>
            </a:extLst>
          </p:cNvPr>
          <p:cNvSpPr>
            <a:spLocks noGrp="1"/>
          </p:cNvSpPr>
          <p:nvPr>
            <p:ph type="title"/>
          </p:nvPr>
        </p:nvSpPr>
        <p:spPr>
          <a:xfrm>
            <a:off x="801099" y="1396289"/>
            <a:ext cx="4249006" cy="1325563"/>
          </a:xfrm>
        </p:spPr>
        <p:txBody>
          <a:bodyPr vert="horz" lIns="91440" tIns="45720" rIns="91440" bIns="45720" rtlCol="0" anchor="ctr">
            <a:normAutofit/>
          </a:bodyPr>
          <a:lstStyle/>
          <a:p>
            <a:r>
              <a:rPr lang="en-US" kern="1200">
                <a:solidFill>
                  <a:schemeClr val="tx1"/>
                </a:solidFill>
                <a:latin typeface="+mj-lt"/>
                <a:ea typeface="+mj-ea"/>
                <a:cs typeface="+mj-cs"/>
              </a:rPr>
              <a:t>GI Strategy Development</a:t>
            </a:r>
          </a:p>
        </p:txBody>
      </p:sp>
      <p:sp>
        <p:nvSpPr>
          <p:cNvPr id="10" name="TextBox 9">
            <a:extLst>
              <a:ext uri="{FF2B5EF4-FFF2-40B4-BE49-F238E27FC236}">
                <a16:creationId xmlns:a16="http://schemas.microsoft.com/office/drawing/2014/main" id="{76939B66-AFB6-44A0-A712-8BCC397A8B57}"/>
              </a:ext>
            </a:extLst>
          </p:cNvPr>
          <p:cNvSpPr txBox="1"/>
          <p:nvPr/>
        </p:nvSpPr>
        <p:spPr>
          <a:xfrm>
            <a:off x="805544" y="2871982"/>
            <a:ext cx="4245428" cy="3181684"/>
          </a:xfrm>
          <a:prstGeom prst="rect">
            <a:avLst/>
          </a:prstGeom>
        </p:spPr>
        <p:txBody>
          <a:bodyPr vert="horz" lIns="91440" tIns="45720" rIns="91440" bIns="45720" rtlCol="0" anchor="t">
            <a:normAutofit/>
          </a:bodyPr>
          <a:lstStyle/>
          <a:p>
            <a:pPr marR="0" lvl="0" indent="-228600" fontAlgn="auto">
              <a:lnSpc>
                <a:spcPct val="90000"/>
              </a:lnSpc>
              <a:spcBef>
                <a:spcPts val="0"/>
              </a:spcBef>
              <a:spcAft>
                <a:spcPts val="0"/>
              </a:spcAft>
              <a:buClrTx/>
              <a:buSzTx/>
              <a:buFont typeface="Arial" panose="020B0604020202020204" pitchFamily="34" charset="0"/>
              <a:buChar char="•"/>
              <a:tabLst/>
              <a:defRPr/>
            </a:pPr>
            <a:r>
              <a:rPr kumimoji="0" lang="en-US" sz="1100" b="0" i="0" u="none" strike="noStrike" cap="none" spc="0" normalizeH="0" baseline="0" noProof="0">
                <a:ln>
                  <a:noFill/>
                </a:ln>
                <a:effectLst/>
                <a:uLnTx/>
                <a:uFillTx/>
              </a:rPr>
              <a:t>These 5 Key Themes, </a:t>
            </a:r>
            <a:r>
              <a:rPr lang="en-US" sz="1100"/>
              <a:t>are identified which reflect the broad range of eco-system services and benefits GI provides. These </a:t>
            </a:r>
            <a:r>
              <a:rPr kumimoji="0" lang="en-US" sz="1100" b="0" i="0" u="none" strike="noStrike" cap="none" spc="0" normalizeH="0" baseline="0" noProof="0">
                <a:ln>
                  <a:noFill/>
                </a:ln>
                <a:effectLst/>
                <a:uLnTx/>
                <a:uFillTx/>
              </a:rPr>
              <a:t>frame the policies and objectives within the County Development Plan and allow us to identify opportunities to improve the GI network:</a:t>
            </a:r>
          </a:p>
          <a:p>
            <a:pPr marL="0" marR="0" lvl="0" indent="-228600" fontAlgn="auto">
              <a:lnSpc>
                <a:spcPct val="90000"/>
              </a:lnSpc>
              <a:spcBef>
                <a:spcPts val="0"/>
              </a:spcBef>
              <a:spcAft>
                <a:spcPts val="0"/>
              </a:spcAft>
              <a:buClrTx/>
              <a:buSzTx/>
              <a:buFont typeface="Arial" panose="020B0604020202020204" pitchFamily="34" charset="0"/>
              <a:buChar char="•"/>
              <a:tabLst/>
              <a:defRPr/>
            </a:pPr>
            <a:endParaRPr kumimoji="0" lang="en-US" sz="1100" b="0" i="0" u="none" strike="noStrike" cap="none" spc="0" normalizeH="0" baseline="0" noProof="0">
              <a:ln>
                <a:noFill/>
              </a:ln>
              <a:effectLst/>
              <a:uLnTx/>
              <a:uFillTx/>
            </a:endParaRPr>
          </a:p>
          <a:p>
            <a:pPr marL="285750" marR="0" lvl="0" indent="-228600" fontAlgn="auto">
              <a:lnSpc>
                <a:spcPct val="90000"/>
              </a:lnSpc>
              <a:spcBef>
                <a:spcPts val="0"/>
              </a:spcBef>
              <a:spcAft>
                <a:spcPts val="0"/>
              </a:spcAft>
              <a:buClrTx/>
              <a:buSzTx/>
              <a:buFont typeface="Arial" panose="020B0604020202020204" pitchFamily="34" charset="0"/>
              <a:buChar char="•"/>
              <a:tabLst/>
              <a:defRPr/>
            </a:pPr>
            <a:r>
              <a:rPr kumimoji="0" lang="en-US" sz="1100" b="0" i="0" u="none" strike="noStrike" cap="none" spc="0" normalizeH="0" baseline="0" noProof="0">
                <a:ln>
                  <a:noFill/>
                </a:ln>
                <a:effectLst/>
                <a:uLnTx/>
                <a:uFillTx/>
              </a:rPr>
              <a:t>Biodiversity </a:t>
            </a:r>
          </a:p>
          <a:p>
            <a:pPr marL="285750" marR="0" lvl="0" indent="-228600" fontAlgn="auto">
              <a:lnSpc>
                <a:spcPct val="90000"/>
              </a:lnSpc>
              <a:spcBef>
                <a:spcPts val="0"/>
              </a:spcBef>
              <a:spcAft>
                <a:spcPts val="0"/>
              </a:spcAft>
              <a:buClrTx/>
              <a:buSzTx/>
              <a:buFont typeface="Arial" panose="020B0604020202020204" pitchFamily="34" charset="0"/>
              <a:buChar char="•"/>
              <a:tabLst/>
              <a:defRPr/>
            </a:pPr>
            <a:r>
              <a:rPr kumimoji="0" lang="en-US" sz="1100" b="0" i="0" u="none" strike="noStrike" cap="none" spc="0" normalizeH="0" baseline="0" noProof="0">
                <a:ln>
                  <a:noFill/>
                </a:ln>
                <a:effectLst/>
                <a:uLnTx/>
                <a:uFillTx/>
              </a:rPr>
              <a:t>Sustainable Water Management</a:t>
            </a:r>
          </a:p>
          <a:p>
            <a:pPr marL="285750" marR="0" lvl="0" indent="-228600" fontAlgn="auto">
              <a:lnSpc>
                <a:spcPct val="90000"/>
              </a:lnSpc>
              <a:spcBef>
                <a:spcPts val="0"/>
              </a:spcBef>
              <a:spcAft>
                <a:spcPts val="0"/>
              </a:spcAft>
              <a:buClrTx/>
              <a:buSzTx/>
              <a:buFont typeface="Arial" panose="020B0604020202020204" pitchFamily="34" charset="0"/>
              <a:buChar char="•"/>
              <a:tabLst/>
              <a:defRPr/>
            </a:pPr>
            <a:r>
              <a:rPr kumimoji="0" lang="en-US" sz="1100" b="0" i="0" u="none" strike="noStrike" cap="none" spc="0" normalizeH="0" baseline="0" noProof="0">
                <a:ln>
                  <a:noFill/>
                </a:ln>
                <a:effectLst/>
                <a:uLnTx/>
                <a:uFillTx/>
              </a:rPr>
              <a:t>Climate Resilience</a:t>
            </a:r>
          </a:p>
          <a:p>
            <a:pPr marL="285750" marR="0" lvl="0" indent="-228600" fontAlgn="auto">
              <a:lnSpc>
                <a:spcPct val="90000"/>
              </a:lnSpc>
              <a:spcBef>
                <a:spcPts val="0"/>
              </a:spcBef>
              <a:spcAft>
                <a:spcPts val="0"/>
              </a:spcAft>
              <a:buClrTx/>
              <a:buSzTx/>
              <a:buFont typeface="Arial" panose="020B0604020202020204" pitchFamily="34" charset="0"/>
              <a:buChar char="•"/>
              <a:tabLst/>
              <a:defRPr/>
            </a:pPr>
            <a:r>
              <a:rPr kumimoji="0" lang="en-US" sz="1100" b="0" i="0" u="none" strike="noStrike" cap="none" spc="0" normalizeH="0" baseline="0" noProof="0">
                <a:ln>
                  <a:noFill/>
                </a:ln>
                <a:effectLst/>
                <a:uLnTx/>
                <a:uFillTx/>
              </a:rPr>
              <a:t>Recreation and Amenity (Human health and wellbeing)</a:t>
            </a:r>
          </a:p>
          <a:p>
            <a:pPr marL="285750" marR="0" lvl="0" indent="-228600" fontAlgn="auto">
              <a:lnSpc>
                <a:spcPct val="90000"/>
              </a:lnSpc>
              <a:spcBef>
                <a:spcPts val="0"/>
              </a:spcBef>
              <a:spcAft>
                <a:spcPts val="0"/>
              </a:spcAft>
              <a:buClrTx/>
              <a:buSzTx/>
              <a:buFont typeface="Arial" panose="020B0604020202020204" pitchFamily="34" charset="0"/>
              <a:buChar char="•"/>
              <a:tabLst/>
              <a:defRPr/>
            </a:pPr>
            <a:r>
              <a:rPr kumimoji="0" lang="en-US" sz="1100" b="0" i="0" u="none" strike="noStrike" cap="none" spc="0" normalizeH="0" baseline="0" noProof="0">
                <a:ln>
                  <a:noFill/>
                </a:ln>
                <a:effectLst/>
                <a:uLnTx/>
                <a:uFillTx/>
              </a:rPr>
              <a:t>Landscape (Natural and Cultural Heritage) </a:t>
            </a:r>
          </a:p>
          <a:p>
            <a:pPr marL="0" marR="0" lvl="0" indent="-228600" fontAlgn="auto">
              <a:lnSpc>
                <a:spcPct val="90000"/>
              </a:lnSpc>
              <a:spcBef>
                <a:spcPts val="0"/>
              </a:spcBef>
              <a:spcAft>
                <a:spcPts val="0"/>
              </a:spcAft>
              <a:buClrTx/>
              <a:buSzTx/>
              <a:buFont typeface="Arial" panose="020B0604020202020204" pitchFamily="34" charset="0"/>
              <a:buChar char="•"/>
              <a:tabLst/>
              <a:defRPr/>
            </a:pPr>
            <a:endParaRPr kumimoji="0" lang="en-US" sz="1100" b="0" i="0" u="none" strike="noStrike" cap="none" spc="0" normalizeH="0" baseline="0" noProof="0">
              <a:ln>
                <a:noFill/>
              </a:ln>
              <a:effectLst/>
              <a:uLnTx/>
              <a:uFillTx/>
            </a:endParaRPr>
          </a:p>
          <a:p>
            <a:pPr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100" b="0" i="0" u="none" strike="noStrike" cap="none" spc="0" normalizeH="0" baseline="0" noProof="0">
              <a:ln>
                <a:noFill/>
              </a:ln>
              <a:effectLst/>
              <a:uLnTx/>
              <a:uFillTx/>
            </a:endParaRPr>
          </a:p>
          <a:p>
            <a:pPr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100" b="0" i="0" u="none" strike="noStrike" cap="none" spc="0" normalizeH="0" baseline="0" noProof="0">
                <a:ln>
                  <a:noFill/>
                </a:ln>
                <a:effectLst/>
                <a:uLnTx/>
                <a:uFillTx/>
              </a:rPr>
              <a:t>Case Studies </a:t>
            </a:r>
            <a:r>
              <a:rPr lang="en-US" sz="1100"/>
              <a:t>carried out</a:t>
            </a:r>
            <a:r>
              <a:rPr kumimoji="0" lang="en-US" sz="1100" b="0" i="0" u="none" strike="noStrike" cap="none" spc="0" normalizeH="0" baseline="0" noProof="0">
                <a:ln>
                  <a:noFill/>
                </a:ln>
                <a:effectLst/>
                <a:uLnTx/>
                <a:uFillTx/>
              </a:rPr>
              <a:t> to inform policy development. 5 areas representing different Green Infrastructure Network Characteristics will assist in generating relevant policies for similar areas.</a:t>
            </a:r>
          </a:p>
        </p:txBody>
      </p:sp>
      <p:sp>
        <p:nvSpPr>
          <p:cNvPr id="83" name="Freeform: Shape 82">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ABBCBBD4-503C-4BB4-9307-1B122DAA8D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85" name="Freeform: Shape 84">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Content Placeholder 6">
            <a:extLst>
              <a:ext uri="{FF2B5EF4-FFF2-40B4-BE49-F238E27FC236}">
                <a16:creationId xmlns:a16="http://schemas.microsoft.com/office/drawing/2014/main" id="{6E9BFA65-25B0-4252-ADED-B5733B6798E4}"/>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
        <p:nvSpPr>
          <p:cNvPr id="6" name="TextBox 5">
            <a:extLst>
              <a:ext uri="{FF2B5EF4-FFF2-40B4-BE49-F238E27FC236}">
                <a16:creationId xmlns:a16="http://schemas.microsoft.com/office/drawing/2014/main" id="{DB4C34AE-48B4-4E7F-AC13-800A6C687E99}"/>
              </a:ext>
            </a:extLst>
          </p:cNvPr>
          <p:cNvSpPr txBox="1"/>
          <p:nvPr/>
        </p:nvSpPr>
        <p:spPr>
          <a:xfrm>
            <a:off x="6501384" y="2121763"/>
            <a:ext cx="5129784" cy="377301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700" i="1" dirty="0"/>
          </a:p>
          <a:p>
            <a:pPr indent="-228600">
              <a:lnSpc>
                <a:spcPct val="90000"/>
              </a:lnSpc>
              <a:spcAft>
                <a:spcPts val="600"/>
              </a:spcAft>
              <a:buFont typeface="Arial" panose="020B0604020202020204" pitchFamily="34" charset="0"/>
              <a:buChar char="•"/>
            </a:pPr>
            <a:endParaRPr lang="en-US" sz="1700" i="1" dirty="0"/>
          </a:p>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190952813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Rounded Corners 4">
            <a:extLst>
              <a:ext uri="{FF2B5EF4-FFF2-40B4-BE49-F238E27FC236}">
                <a16:creationId xmlns:a16="http://schemas.microsoft.com/office/drawing/2014/main" id="{C2D31002-967D-4B0E-9C76-40E53D886779}"/>
              </a:ext>
            </a:extLst>
          </p:cNvPr>
          <p:cNvSpPr txBox="1"/>
          <p:nvPr/>
        </p:nvSpPr>
        <p:spPr>
          <a:xfrm>
            <a:off x="4362669" y="-97230"/>
            <a:ext cx="7164493" cy="1325563"/>
          </a:xfrm>
          <a:prstGeom prst="rect">
            <a:avLst/>
          </a:prstGeom>
        </p:spPr>
        <p:style>
          <a:lnRef idx="0">
            <a:scrgbClr r="0" g="0" b="0"/>
          </a:lnRef>
          <a:fillRef idx="0">
            <a:scrgbClr r="0" g="0" b="0"/>
          </a:fillRef>
          <a:effectRef idx="0">
            <a:scrgbClr r="0" g="0" b="0"/>
          </a:effectRef>
          <a:fontRef idx="minor">
            <a:schemeClr val="lt1"/>
          </a:fontRef>
        </p:style>
        <p:txBody>
          <a:bodyPr spcFirstLastPara="0" vert="horz" lIns="91440" tIns="45720" rIns="91440" bIns="45720" numCol="1" spcCol="1270" rtlCol="0" anchor="ctr" anchorCtr="0">
            <a:normAutofit/>
          </a:bodyPr>
          <a:lstStyle/>
          <a:p>
            <a:pPr marL="0" lvl="0" indent="0">
              <a:lnSpc>
                <a:spcPct val="90000"/>
              </a:lnSpc>
              <a:spcBef>
                <a:spcPct val="0"/>
              </a:spcBef>
              <a:spcAft>
                <a:spcPct val="35000"/>
              </a:spcAft>
            </a:pPr>
            <a:r>
              <a:rPr lang="en-US" sz="4400" kern="1200" dirty="0">
                <a:solidFill>
                  <a:schemeClr val="tx1"/>
                </a:solidFill>
                <a:latin typeface="+mj-lt"/>
                <a:ea typeface="+mj-ea"/>
                <a:cs typeface="+mj-cs"/>
              </a:rPr>
              <a:t>GI Strategy Development </a:t>
            </a:r>
          </a:p>
        </p:txBody>
      </p:sp>
      <p:pic>
        <p:nvPicPr>
          <p:cNvPr id="16" name="Picture 15">
            <a:extLst>
              <a:ext uri="{FF2B5EF4-FFF2-40B4-BE49-F238E27FC236}">
                <a16:creationId xmlns:a16="http://schemas.microsoft.com/office/drawing/2014/main" id="{A85A25F6-1EF9-468B-8EC9-FD99BF196B95}"/>
              </a:ext>
            </a:extLst>
          </p:cNvPr>
          <p:cNvPicPr/>
          <p:nvPr/>
        </p:nvPicPr>
        <p:blipFill>
          <a:blip r:embed="rId2" cstate="screen">
            <a:extLst>
              <a:ext uri="{28A0092B-C50C-407E-A947-70E740481C1C}">
                <a14:useLocalDpi xmlns:a14="http://schemas.microsoft.com/office/drawing/2010/main"/>
              </a:ext>
            </a:extLst>
          </a:blip>
          <a:stretch>
            <a:fillRect/>
          </a:stretch>
        </p:blipFill>
        <p:spPr>
          <a:xfrm>
            <a:off x="480060" y="2199697"/>
            <a:ext cx="3425957" cy="2458124"/>
          </a:xfrm>
          <a:prstGeom prst="rect">
            <a:avLst/>
          </a:prstGeom>
        </p:spPr>
      </p:pic>
      <p:sp>
        <p:nvSpPr>
          <p:cNvPr id="15" name="Rectangle 14">
            <a:extLst>
              <a:ext uri="{FF2B5EF4-FFF2-40B4-BE49-F238E27FC236}">
                <a16:creationId xmlns:a16="http://schemas.microsoft.com/office/drawing/2014/main" id="{CD13023F-8528-4111-8C15-F91D0E6BE658}"/>
              </a:ext>
            </a:extLst>
          </p:cNvPr>
          <p:cNvSpPr/>
          <p:nvPr/>
        </p:nvSpPr>
        <p:spPr>
          <a:xfrm>
            <a:off x="4384553" y="1197617"/>
            <a:ext cx="7361834" cy="5299945"/>
          </a:xfrm>
          <a:prstGeom prst="rect">
            <a:avLst/>
          </a:prstGeom>
        </p:spPr>
        <p:txBody>
          <a:bodyPr vert="horz" lIns="91440" tIns="45720" rIns="91440" bIns="45720" rtlCol="0">
            <a:noAutofit/>
          </a:bodyPr>
          <a:lstStyle/>
          <a:p>
            <a:pPr>
              <a:spcAft>
                <a:spcPts val="0"/>
              </a:spcAft>
            </a:pPr>
            <a:r>
              <a:rPr lang="en-IE" sz="1600" b="1" dirty="0">
                <a:effectLst/>
                <a:latin typeface="Calibri" panose="020F0502020204030204" pitchFamily="34" charset="0"/>
                <a:ea typeface="Calibri" panose="020F0502020204030204" pitchFamily="34" charset="0"/>
              </a:rPr>
              <a:t>GI Cores serve as </a:t>
            </a:r>
            <a:r>
              <a:rPr lang="en-IE" sz="1600" b="1" dirty="0">
                <a:solidFill>
                  <a:schemeClr val="accent1"/>
                </a:solidFill>
                <a:effectLst/>
                <a:latin typeface="Calibri" panose="020F0502020204030204" pitchFamily="34" charset="0"/>
                <a:ea typeface="Calibri" panose="020F0502020204030204" pitchFamily="34" charset="0"/>
              </a:rPr>
              <a:t>ANCHORS WITHIN THE NETWORK</a:t>
            </a:r>
            <a:r>
              <a:rPr lang="en-IE" sz="1600" dirty="0">
                <a:effectLst/>
                <a:latin typeface="Calibri" panose="020F0502020204030204" pitchFamily="34" charset="0"/>
                <a:ea typeface="Calibri" panose="020F0502020204030204" pitchFamily="34" charset="0"/>
              </a:rPr>
              <a:t>. </a:t>
            </a:r>
          </a:p>
          <a:p>
            <a:pPr>
              <a:spcAft>
                <a:spcPts val="0"/>
              </a:spcAft>
            </a:pPr>
            <a:r>
              <a:rPr lang="en-IE" sz="1600" b="1" dirty="0">
                <a:latin typeface="Calibri" panose="020F0502020204030204" pitchFamily="34" charset="0"/>
                <a:ea typeface="Calibri" panose="020F0502020204030204" pitchFamily="34" charset="0"/>
              </a:rPr>
              <a:t>T</a:t>
            </a:r>
            <a:r>
              <a:rPr lang="en-IE" sz="1600" dirty="0">
                <a:effectLst/>
                <a:latin typeface="Calibri" panose="020F0502020204030204" pitchFamily="34" charset="0"/>
                <a:ea typeface="Calibri" panose="020F0502020204030204" pitchFamily="34" charset="0"/>
              </a:rPr>
              <a:t>hey are ecological resources of regional / national importance, and / or high levels of outstanding amenity and act as points of origin / destination for wildlife at which essential ecological processes occur.</a:t>
            </a:r>
          </a:p>
          <a:p>
            <a:pPr>
              <a:spcAft>
                <a:spcPts val="0"/>
              </a:spcAft>
            </a:pPr>
            <a:r>
              <a:rPr lang="en-IE" sz="1600" b="1" u="sng" dirty="0">
                <a:latin typeface="Calibri" panose="020F0502020204030204" pitchFamily="34" charset="0"/>
                <a:ea typeface="Calibri" panose="020F0502020204030204" pitchFamily="34" charset="0"/>
              </a:rPr>
              <a:t>e.g. Dublin Mountains, Liffey Valley, Grand Canal, Regional Parks.</a:t>
            </a:r>
            <a:endParaRPr lang="en-IE" sz="1600" b="1" u="sng" dirty="0">
              <a:effectLst/>
              <a:latin typeface="Calibri" panose="020F0502020204030204" pitchFamily="34" charset="0"/>
              <a:ea typeface="Calibri" panose="020F0502020204030204" pitchFamily="34" charset="0"/>
            </a:endParaRPr>
          </a:p>
          <a:p>
            <a:pPr>
              <a:spcAft>
                <a:spcPts val="0"/>
              </a:spcAft>
            </a:pPr>
            <a:endParaRPr lang="en-IE" sz="1600" dirty="0">
              <a:effectLst/>
              <a:latin typeface="Calibri" panose="020F0502020204030204" pitchFamily="34" charset="0"/>
              <a:ea typeface="Calibri" panose="020F0502020204030204" pitchFamily="34" charset="0"/>
            </a:endParaRPr>
          </a:p>
          <a:p>
            <a:pPr>
              <a:spcAft>
                <a:spcPts val="0"/>
              </a:spcAft>
            </a:pPr>
            <a:r>
              <a:rPr lang="en-IE" sz="1600" b="1" dirty="0">
                <a:effectLst/>
                <a:latin typeface="Calibri" panose="020F0502020204030204" pitchFamily="34" charset="0"/>
                <a:ea typeface="Calibri" panose="020F0502020204030204" pitchFamily="34" charset="0"/>
              </a:rPr>
              <a:t>GI Corridors are </a:t>
            </a:r>
            <a:r>
              <a:rPr lang="en-IE" sz="1600" b="1" dirty="0">
                <a:solidFill>
                  <a:schemeClr val="accent1"/>
                </a:solidFill>
                <a:effectLst/>
                <a:latin typeface="Calibri" panose="020F0502020204030204" pitchFamily="34" charset="0"/>
                <a:ea typeface="Calibri" panose="020F0502020204030204" pitchFamily="34" charset="0"/>
              </a:rPr>
              <a:t>PHYSICAL LINKS THAT TIE THE NETWORK TOGETHER</a:t>
            </a:r>
            <a:r>
              <a:rPr lang="en-IE" sz="1600" b="1" dirty="0">
                <a:effectLst/>
                <a:latin typeface="Calibri" panose="020F0502020204030204" pitchFamily="34" charset="0"/>
                <a:ea typeface="Calibri" panose="020F0502020204030204" pitchFamily="34" charset="0"/>
              </a:rPr>
              <a:t>. </a:t>
            </a:r>
          </a:p>
          <a:p>
            <a:pPr>
              <a:spcAft>
                <a:spcPts val="0"/>
              </a:spcAft>
            </a:pPr>
            <a:r>
              <a:rPr lang="en-IE" sz="1600" dirty="0">
                <a:effectLst/>
                <a:latin typeface="Calibri" panose="020F0502020204030204" pitchFamily="34" charset="0"/>
                <a:ea typeface="Calibri" panose="020F0502020204030204" pitchFamily="34" charset="0"/>
              </a:rPr>
              <a:t>They provide for movement of flora and fauna between GI Cores. Primary GI Corridors operate at the </a:t>
            </a:r>
            <a:r>
              <a:rPr lang="en-IE" sz="1600" dirty="0">
                <a:solidFill>
                  <a:schemeClr val="accent1"/>
                </a:solidFill>
                <a:effectLst/>
                <a:latin typeface="Calibri" panose="020F0502020204030204" pitchFamily="34" charset="0"/>
                <a:ea typeface="Calibri" panose="020F0502020204030204" pitchFamily="34" charset="0"/>
              </a:rPr>
              <a:t>regional level</a:t>
            </a:r>
            <a:r>
              <a:rPr lang="en-IE" sz="1600" dirty="0">
                <a:effectLst/>
                <a:latin typeface="Calibri" panose="020F0502020204030204" pitchFamily="34" charset="0"/>
                <a:ea typeface="Calibri" panose="020F0502020204030204" pitchFamily="34" charset="0"/>
              </a:rPr>
              <a:t>; linking GI Cores within and beyond our own county. Local GI Corridors link Cores or Corridors within our county at a more local level.</a:t>
            </a:r>
          </a:p>
          <a:p>
            <a:pPr>
              <a:spcAft>
                <a:spcPts val="0"/>
              </a:spcAft>
            </a:pPr>
            <a:r>
              <a:rPr lang="en-IE" sz="1600" b="1" u="sng" dirty="0">
                <a:effectLst/>
                <a:latin typeface="Calibri" panose="020F0502020204030204" pitchFamily="34" charset="0"/>
                <a:ea typeface="Calibri" panose="020F0502020204030204" pitchFamily="34" charset="0"/>
              </a:rPr>
              <a:t>e.g. Primary </a:t>
            </a:r>
            <a:r>
              <a:rPr lang="en-IE" sz="1600" b="1" u="sng" dirty="0">
                <a:latin typeface="Calibri" panose="020F0502020204030204" pitchFamily="34" charset="0"/>
                <a:ea typeface="Calibri" panose="020F0502020204030204" pitchFamily="34" charset="0"/>
              </a:rPr>
              <a:t>GI Corridors: </a:t>
            </a:r>
            <a:r>
              <a:rPr lang="en-IE" sz="1600" b="1" u="sng" dirty="0" err="1">
                <a:effectLst/>
                <a:latin typeface="Calibri" panose="020F0502020204030204" pitchFamily="34" charset="0"/>
                <a:ea typeface="Calibri" panose="020F0502020204030204" pitchFamily="34" charset="0"/>
              </a:rPr>
              <a:t>Camac</a:t>
            </a:r>
            <a:r>
              <a:rPr lang="en-IE" sz="1600" b="1" u="sng" dirty="0">
                <a:effectLst/>
                <a:latin typeface="Calibri" panose="020F0502020204030204" pitchFamily="34" charset="0"/>
                <a:ea typeface="Calibri" panose="020F0502020204030204" pitchFamily="34" charset="0"/>
              </a:rPr>
              <a:t> </a:t>
            </a:r>
            <a:r>
              <a:rPr lang="en-IE" sz="1600" b="1" u="sng" dirty="0">
                <a:latin typeface="Calibri" panose="020F0502020204030204" pitchFamily="34" charset="0"/>
                <a:ea typeface="Calibri" panose="020F0502020204030204" pitchFamily="34" charset="0"/>
              </a:rPr>
              <a:t>Va</a:t>
            </a:r>
            <a:r>
              <a:rPr lang="en-IE" sz="1600" b="1" u="sng" dirty="0">
                <a:effectLst/>
                <a:latin typeface="Calibri" panose="020F0502020204030204" pitchFamily="34" charset="0"/>
                <a:ea typeface="Calibri" panose="020F0502020204030204" pitchFamily="34" charset="0"/>
              </a:rPr>
              <a:t>lley, Dodder Valley, Rural </a:t>
            </a:r>
            <a:r>
              <a:rPr lang="en-IE" sz="1600" b="1" u="sng" dirty="0">
                <a:latin typeface="Calibri" panose="020F0502020204030204" pitchFamily="34" charset="0"/>
                <a:ea typeface="Calibri" panose="020F0502020204030204" pitchFamily="34" charset="0"/>
              </a:rPr>
              <a:t>F</a:t>
            </a:r>
            <a:r>
              <a:rPr lang="en-IE" sz="1600" b="1" u="sng" dirty="0">
                <a:effectLst/>
                <a:latin typeface="Calibri" panose="020F0502020204030204" pitchFamily="34" charset="0"/>
                <a:ea typeface="Calibri" panose="020F0502020204030204" pitchFamily="34" charset="0"/>
              </a:rPr>
              <a:t>ringe</a:t>
            </a:r>
          </a:p>
          <a:p>
            <a:pPr>
              <a:spcAft>
                <a:spcPts val="0"/>
              </a:spcAft>
            </a:pPr>
            <a:r>
              <a:rPr lang="en-IE" sz="1600" b="1" u="sng" dirty="0">
                <a:latin typeface="Calibri" panose="020F0502020204030204" pitchFamily="34" charset="0"/>
                <a:ea typeface="Calibri" panose="020F0502020204030204" pitchFamily="34" charset="0"/>
              </a:rPr>
              <a:t>Local GI Corridors: </a:t>
            </a:r>
            <a:r>
              <a:rPr lang="en-IE" sz="1600" b="1" u="sng" dirty="0" err="1">
                <a:latin typeface="Calibri" panose="020F0502020204030204" pitchFamily="34" charset="0"/>
                <a:ea typeface="Calibri" panose="020F0502020204030204" pitchFamily="34" charset="0"/>
              </a:rPr>
              <a:t>Griffeen</a:t>
            </a:r>
            <a:r>
              <a:rPr lang="en-IE" sz="1600" b="1" u="sng" dirty="0">
                <a:latin typeface="Calibri" panose="020F0502020204030204" pitchFamily="34" charset="0"/>
                <a:ea typeface="Calibri" panose="020F0502020204030204" pitchFamily="34" charset="0"/>
              </a:rPr>
              <a:t> River Valley, tributaries of the Dodder River.</a:t>
            </a:r>
            <a:endParaRPr lang="en-IE" sz="1600" b="1" u="sng" dirty="0">
              <a:effectLst/>
              <a:latin typeface="Calibri" panose="020F0502020204030204" pitchFamily="34" charset="0"/>
              <a:ea typeface="Calibri" panose="020F0502020204030204" pitchFamily="34" charset="0"/>
            </a:endParaRPr>
          </a:p>
          <a:p>
            <a:pPr>
              <a:spcAft>
                <a:spcPts val="0"/>
              </a:spcAft>
            </a:pPr>
            <a:endParaRPr lang="en-IE" sz="1600" dirty="0">
              <a:effectLst/>
              <a:latin typeface="Calibri" panose="020F0502020204030204" pitchFamily="34" charset="0"/>
              <a:ea typeface="Calibri" panose="020F0502020204030204" pitchFamily="34" charset="0"/>
            </a:endParaRPr>
          </a:p>
          <a:p>
            <a:pPr>
              <a:spcAft>
                <a:spcPts val="0"/>
              </a:spcAft>
            </a:pPr>
            <a:r>
              <a:rPr lang="en-IE" sz="1600" b="1" dirty="0">
                <a:effectLst/>
                <a:latin typeface="Calibri" panose="020F0502020204030204" pitchFamily="34" charset="0"/>
                <a:ea typeface="Calibri" panose="020F0502020204030204" pitchFamily="34" charset="0"/>
              </a:rPr>
              <a:t>GI Stepping Stones </a:t>
            </a:r>
            <a:r>
              <a:rPr lang="en-IE" sz="1600" b="1" dirty="0">
                <a:solidFill>
                  <a:schemeClr val="accent1"/>
                </a:solidFill>
                <a:effectLst/>
                <a:latin typeface="Calibri" panose="020F0502020204030204" pitchFamily="34" charset="0"/>
                <a:ea typeface="Calibri" panose="020F0502020204030204" pitchFamily="34" charset="0"/>
              </a:rPr>
              <a:t>are smaller areas of green space</a:t>
            </a:r>
            <a:r>
              <a:rPr lang="en-IE" sz="1600" b="1" dirty="0">
                <a:effectLst/>
                <a:latin typeface="Calibri" panose="020F0502020204030204" pitchFamily="34" charset="0"/>
                <a:ea typeface="Calibri" panose="020F0502020204030204" pitchFamily="34" charset="0"/>
              </a:rPr>
              <a:t>; important at the local level. </a:t>
            </a:r>
          </a:p>
          <a:p>
            <a:pPr>
              <a:spcAft>
                <a:spcPts val="0"/>
              </a:spcAft>
            </a:pPr>
            <a:r>
              <a:rPr lang="en-IE" sz="1600" dirty="0">
                <a:effectLst/>
                <a:latin typeface="Calibri" panose="020F0502020204030204" pitchFamily="34" charset="0"/>
                <a:ea typeface="Calibri" panose="020F0502020204030204" pitchFamily="34" charset="0"/>
              </a:rPr>
              <a:t>They are discrete pieces of GI Infrastructure that </a:t>
            </a:r>
            <a:r>
              <a:rPr lang="en-IE" sz="1600" dirty="0">
                <a:latin typeface="Calibri" panose="020F0502020204030204" pitchFamily="34" charset="0"/>
                <a:ea typeface="Calibri" panose="020F0502020204030204" pitchFamily="34" charset="0"/>
              </a:rPr>
              <a:t>may</a:t>
            </a:r>
            <a:r>
              <a:rPr lang="en-IE" sz="1600" dirty="0">
                <a:effectLst/>
                <a:latin typeface="Calibri" panose="020F0502020204030204" pitchFamily="34" charset="0"/>
                <a:ea typeface="Calibri" panose="020F0502020204030204" pitchFamily="34" charset="0"/>
              </a:rPr>
              <a:t> not be linked to a wider network as yet but can </a:t>
            </a:r>
            <a:r>
              <a:rPr lang="en-IE" sz="1600" dirty="0">
                <a:solidFill>
                  <a:schemeClr val="accent1"/>
                </a:solidFill>
                <a:effectLst/>
                <a:latin typeface="Calibri" panose="020F0502020204030204" pitchFamily="34" charset="0"/>
                <a:ea typeface="Calibri" panose="020F0502020204030204" pitchFamily="34" charset="0"/>
              </a:rPr>
              <a:t>act as alternative ecological routes, as refuges for ecology or small zones of biodiversity and amenity within an urban or hard landscape </a:t>
            </a:r>
            <a:r>
              <a:rPr lang="en-IE" sz="1600" dirty="0">
                <a:effectLst/>
                <a:latin typeface="Calibri" panose="020F0502020204030204" pitchFamily="34" charset="0"/>
                <a:ea typeface="Calibri" panose="020F0502020204030204" pitchFamily="34" charset="0"/>
              </a:rPr>
              <a:t>area or an area of monoculture. GI stepping stones can be improved on or linked-up over time to become local or even primary GI Corridors.</a:t>
            </a:r>
          </a:p>
          <a:p>
            <a:pPr>
              <a:spcAft>
                <a:spcPts val="0"/>
              </a:spcAft>
            </a:pPr>
            <a:r>
              <a:rPr lang="en-IE" sz="1600" b="1" u="sng" dirty="0">
                <a:latin typeface="Calibri" panose="020F0502020204030204" pitchFamily="34" charset="0"/>
                <a:ea typeface="Calibri" panose="020F0502020204030204" pitchFamily="34" charset="0"/>
              </a:rPr>
              <a:t>e.g. Small open space areas proximal to GI  Cores and Corridors, private gardens, hedge and ditch combinations.</a:t>
            </a:r>
            <a:endParaRPr lang="en-IE" sz="1600" b="1" u="sng" dirty="0">
              <a:effectLst/>
              <a:latin typeface="Calibri" panose="020F0502020204030204" pitchFamily="34" charset="0"/>
              <a:ea typeface="Calibri" panose="020F0502020204030204" pitchFamily="34" charset="0"/>
            </a:endParaRPr>
          </a:p>
        </p:txBody>
      </p:sp>
      <p:sp>
        <p:nvSpPr>
          <p:cNvPr id="17" name="Rectangle 16">
            <a:extLst>
              <a:ext uri="{FF2B5EF4-FFF2-40B4-BE49-F238E27FC236}">
                <a16:creationId xmlns:a16="http://schemas.microsoft.com/office/drawing/2014/main" id="{B4A29C84-840A-4E2F-BEA3-3365F8ABAC9E}"/>
              </a:ext>
            </a:extLst>
          </p:cNvPr>
          <p:cNvSpPr/>
          <p:nvPr/>
        </p:nvSpPr>
        <p:spPr>
          <a:xfrm>
            <a:off x="480060" y="4771070"/>
            <a:ext cx="2024272" cy="369332"/>
          </a:xfrm>
          <a:prstGeom prst="rect">
            <a:avLst/>
          </a:prstGeom>
        </p:spPr>
        <p:txBody>
          <a:bodyPr wrap="none">
            <a:spAutoFit/>
          </a:bodyPr>
          <a:lstStyle/>
          <a:p>
            <a:pPr algn="ctr">
              <a:spcAft>
                <a:spcPts val="600"/>
              </a:spcAft>
            </a:pPr>
            <a:r>
              <a:rPr lang="en-IE" b="1" dirty="0">
                <a:solidFill>
                  <a:schemeClr val="bg1"/>
                </a:solidFill>
              </a:rPr>
              <a:t>Spatial Framework </a:t>
            </a:r>
          </a:p>
        </p:txBody>
      </p:sp>
      <p:sp>
        <p:nvSpPr>
          <p:cNvPr id="2" name="TextBox 1">
            <a:extLst>
              <a:ext uri="{FF2B5EF4-FFF2-40B4-BE49-F238E27FC236}">
                <a16:creationId xmlns:a16="http://schemas.microsoft.com/office/drawing/2014/main" id="{57BBA3EC-703D-4CD4-9FE2-4207198DDAE7}"/>
              </a:ext>
            </a:extLst>
          </p:cNvPr>
          <p:cNvSpPr txBox="1"/>
          <p:nvPr/>
        </p:nvSpPr>
        <p:spPr>
          <a:xfrm>
            <a:off x="4361145" y="828285"/>
            <a:ext cx="5257800" cy="369332"/>
          </a:xfrm>
          <a:prstGeom prst="rect">
            <a:avLst/>
          </a:prstGeom>
          <a:noFill/>
        </p:spPr>
        <p:txBody>
          <a:bodyPr wrap="square" rtlCol="0">
            <a:spAutoFit/>
          </a:bodyPr>
          <a:lstStyle/>
          <a:p>
            <a:pPr>
              <a:spcAft>
                <a:spcPts val="600"/>
              </a:spcAft>
            </a:pPr>
            <a:r>
              <a:rPr lang="en-IE" b="1" dirty="0"/>
              <a:t>Components of GI:</a:t>
            </a:r>
          </a:p>
        </p:txBody>
      </p:sp>
    </p:spTree>
    <p:extLst>
      <p:ext uri="{BB962C8B-B14F-4D97-AF65-F5344CB8AC3E}">
        <p14:creationId xmlns:p14="http://schemas.microsoft.com/office/powerpoint/2010/main" val="356440168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17CCA83-589C-429A-BB76-CE89561BD677}"/>
              </a:ext>
            </a:extLst>
          </p:cNvPr>
          <p:cNvPicPr>
            <a:picLocks/>
          </p:cNvPicPr>
          <p:nvPr/>
        </p:nvPicPr>
        <p:blipFill rotWithShape="1">
          <a:blip r:embed="rId2" cstate="screen">
            <a:extLst>
              <a:ext uri="{28A0092B-C50C-407E-A947-70E740481C1C}">
                <a14:useLocalDpi xmlns:a14="http://schemas.microsoft.com/office/drawing/2010/main"/>
              </a:ext>
            </a:extLst>
          </a:blip>
          <a:srcRect/>
          <a:stretch/>
        </p:blipFill>
        <p:spPr bwMode="auto">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a:noFill/>
          <a:extLst>
            <a:ext uri="{53640926-AAD7-44D8-BBD7-CCE9431645EC}">
              <a14:shadowObscured xmlns:a14="http://schemas.microsoft.com/office/drawing/2010/main"/>
            </a:ext>
          </a:extLst>
        </p:spPr>
      </p:pic>
      <p:sp>
        <p:nvSpPr>
          <p:cNvPr id="39" name="Freeform: Shape 38">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1" name="Freeform: Shape 40">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5143D3E-EAC8-447B-9A28-B1291B068CF8}"/>
              </a:ext>
            </a:extLst>
          </p:cNvPr>
          <p:cNvSpPr>
            <a:spLocks noGrp="1"/>
          </p:cNvSpPr>
          <p:nvPr>
            <p:ph type="title"/>
          </p:nvPr>
        </p:nvSpPr>
        <p:spPr>
          <a:xfrm>
            <a:off x="6801436" y="1396289"/>
            <a:ext cx="4819952" cy="1325563"/>
          </a:xfrm>
        </p:spPr>
        <p:txBody>
          <a:bodyPr vert="horz" lIns="91440" tIns="45720" rIns="91440" bIns="45720" rtlCol="0">
            <a:normAutofit/>
          </a:bodyPr>
          <a:lstStyle/>
          <a:p>
            <a:r>
              <a:rPr lang="en-US" dirty="0"/>
              <a:t>GI Strategic Corridors</a:t>
            </a:r>
          </a:p>
        </p:txBody>
      </p:sp>
      <p:sp>
        <p:nvSpPr>
          <p:cNvPr id="36" name="Content Placeholder 35">
            <a:extLst>
              <a:ext uri="{FF2B5EF4-FFF2-40B4-BE49-F238E27FC236}">
                <a16:creationId xmlns:a16="http://schemas.microsoft.com/office/drawing/2014/main" id="{AFB18AC8-B4D0-423D-928C-BBEC90307BB0}"/>
              </a:ext>
            </a:extLst>
          </p:cNvPr>
          <p:cNvSpPr>
            <a:spLocks noGrp="1"/>
          </p:cNvSpPr>
          <p:nvPr>
            <p:ph idx="1"/>
          </p:nvPr>
        </p:nvSpPr>
        <p:spPr>
          <a:xfrm>
            <a:off x="6801435" y="2871982"/>
            <a:ext cx="4819951" cy="3181684"/>
          </a:xfrm>
        </p:spPr>
        <p:txBody>
          <a:bodyPr anchor="t">
            <a:normAutofit/>
          </a:bodyPr>
          <a:lstStyle/>
          <a:p>
            <a:pPr marL="342900" indent="-342900">
              <a:buFont typeface="+mj-lt"/>
              <a:buAutoNum type="arabicPeriod"/>
            </a:pPr>
            <a:r>
              <a:rPr lang="en-US" sz="1800" dirty="0"/>
              <a:t>Dodder River</a:t>
            </a:r>
          </a:p>
          <a:p>
            <a:pPr marL="342900" indent="-342900">
              <a:buFont typeface="+mj-lt"/>
              <a:buAutoNum type="arabicPeriod"/>
            </a:pPr>
            <a:r>
              <a:rPr lang="en-US" sz="1800" dirty="0"/>
              <a:t>M50</a:t>
            </a:r>
          </a:p>
          <a:p>
            <a:pPr marL="342900" indent="-342900">
              <a:buFont typeface="+mj-lt"/>
              <a:buAutoNum type="arabicPeriod"/>
            </a:pPr>
            <a:r>
              <a:rPr lang="en-US" sz="1800" dirty="0"/>
              <a:t>Grand Canal Corridor</a:t>
            </a:r>
          </a:p>
          <a:p>
            <a:pPr marL="342900" indent="-342900">
              <a:buFont typeface="+mj-lt"/>
              <a:buAutoNum type="arabicPeriod"/>
            </a:pPr>
            <a:r>
              <a:rPr lang="en-US" sz="1800" dirty="0"/>
              <a:t>Liffey Valley Corridor</a:t>
            </a:r>
          </a:p>
          <a:p>
            <a:pPr marL="342900" indent="-342900">
              <a:buFont typeface="+mj-lt"/>
              <a:buAutoNum type="arabicPeriod"/>
            </a:pPr>
            <a:r>
              <a:rPr lang="en-US" sz="1800" dirty="0" err="1"/>
              <a:t>Camac</a:t>
            </a:r>
            <a:r>
              <a:rPr lang="en-US" sz="1800" dirty="0"/>
              <a:t> River</a:t>
            </a:r>
          </a:p>
          <a:p>
            <a:pPr marL="342900" indent="-342900">
              <a:buFont typeface="+mj-lt"/>
              <a:buAutoNum type="arabicPeriod"/>
            </a:pPr>
            <a:r>
              <a:rPr lang="en-US" sz="1800" dirty="0"/>
              <a:t>Rural Fringe</a:t>
            </a:r>
          </a:p>
          <a:p>
            <a:pPr marL="0" indent="0">
              <a:buNone/>
            </a:pPr>
            <a:endParaRPr lang="en-US" sz="1800" dirty="0"/>
          </a:p>
          <a:p>
            <a:pPr marL="0" indent="0">
              <a:buNone/>
            </a:pPr>
            <a:r>
              <a:rPr lang="en-US" sz="1800" dirty="0"/>
              <a:t>17  Secondary Corridors l</a:t>
            </a:r>
          </a:p>
        </p:txBody>
      </p:sp>
    </p:spTree>
    <p:extLst>
      <p:ext uri="{BB962C8B-B14F-4D97-AF65-F5344CB8AC3E}">
        <p14:creationId xmlns:p14="http://schemas.microsoft.com/office/powerpoint/2010/main" val="283346220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descr="A butterfly on a flower&#10;&#10;Description automatically generated">
            <a:extLst>
              <a:ext uri="{FF2B5EF4-FFF2-40B4-BE49-F238E27FC236}">
                <a16:creationId xmlns:a16="http://schemas.microsoft.com/office/drawing/2014/main" id="{06AD4746-EB59-4159-AAD3-B126F2F2D58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20" name="Freeform: Shape 19">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Freeform: Shape 21">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Rounded Corners 4">
            <a:extLst>
              <a:ext uri="{FF2B5EF4-FFF2-40B4-BE49-F238E27FC236}">
                <a16:creationId xmlns:a16="http://schemas.microsoft.com/office/drawing/2014/main" id="{C2D31002-967D-4B0E-9C76-40E53D886779}"/>
              </a:ext>
            </a:extLst>
          </p:cNvPr>
          <p:cNvSpPr txBox="1"/>
          <p:nvPr/>
        </p:nvSpPr>
        <p:spPr>
          <a:xfrm>
            <a:off x="6801436" y="1396289"/>
            <a:ext cx="4819952" cy="1325563"/>
          </a:xfrm>
          <a:prstGeom prst="rect">
            <a:avLst/>
          </a:prstGeom>
        </p:spPr>
        <p:style>
          <a:lnRef idx="0">
            <a:scrgbClr r="0" g="0" b="0"/>
          </a:lnRef>
          <a:fillRef idx="0">
            <a:scrgbClr r="0" g="0" b="0"/>
          </a:fillRef>
          <a:effectRef idx="0">
            <a:scrgbClr r="0" g="0" b="0"/>
          </a:effectRef>
          <a:fontRef idx="minor">
            <a:schemeClr val="lt1"/>
          </a:fontRef>
        </p:style>
        <p:txBody>
          <a:bodyPr spcFirstLastPara="0" vert="horz" lIns="91440" tIns="45720" rIns="91440" bIns="45720" numCol="1" spcCol="1270" rtlCol="0" anchor="ctr" anchorCtr="0">
            <a:normAutofit/>
          </a:bodyPr>
          <a:lstStyle/>
          <a:p>
            <a:pPr marL="0" lvl="0" indent="0">
              <a:lnSpc>
                <a:spcPct val="90000"/>
              </a:lnSpc>
              <a:spcBef>
                <a:spcPct val="0"/>
              </a:spcBef>
              <a:spcAft>
                <a:spcPct val="35000"/>
              </a:spcAft>
            </a:pPr>
            <a:r>
              <a:rPr lang="en-US" sz="4400" dirty="0">
                <a:solidFill>
                  <a:schemeClr val="tx1"/>
                </a:solidFill>
                <a:latin typeface="+mj-lt"/>
                <a:ea typeface="+mj-ea"/>
                <a:cs typeface="+mj-cs"/>
              </a:rPr>
              <a:t>GI Strategy Implementation</a:t>
            </a:r>
          </a:p>
        </p:txBody>
      </p:sp>
      <p:sp>
        <p:nvSpPr>
          <p:cNvPr id="2" name="TextBox 1">
            <a:extLst>
              <a:ext uri="{FF2B5EF4-FFF2-40B4-BE49-F238E27FC236}">
                <a16:creationId xmlns:a16="http://schemas.microsoft.com/office/drawing/2014/main" id="{57BBA3EC-703D-4CD4-9FE2-4207198DDAE7}"/>
              </a:ext>
            </a:extLst>
          </p:cNvPr>
          <p:cNvSpPr txBox="1"/>
          <p:nvPr/>
        </p:nvSpPr>
        <p:spPr>
          <a:xfrm>
            <a:off x="6801435" y="2871982"/>
            <a:ext cx="4819951" cy="31816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500" b="1"/>
              <a:t>Implementation:</a:t>
            </a:r>
          </a:p>
          <a:p>
            <a:pPr indent="-228600">
              <a:lnSpc>
                <a:spcPct val="90000"/>
              </a:lnSpc>
              <a:spcAft>
                <a:spcPts val="600"/>
              </a:spcAft>
              <a:buFont typeface="Arial" panose="020B0604020202020204" pitchFamily="34" charset="0"/>
              <a:buChar char="•"/>
            </a:pPr>
            <a:endParaRPr lang="en-US" sz="1500" b="1"/>
          </a:p>
          <a:p>
            <a:pPr indent="-228600">
              <a:lnSpc>
                <a:spcPct val="90000"/>
              </a:lnSpc>
              <a:spcAft>
                <a:spcPts val="600"/>
              </a:spcAft>
              <a:buFont typeface="Arial" panose="020B0604020202020204" pitchFamily="34" charset="0"/>
              <a:buChar char="•"/>
            </a:pPr>
            <a:r>
              <a:rPr lang="en-US" sz="1500" b="1"/>
              <a:t>Policies and Objectives in the Development Plan tailored to the GI network that protect, restore or enhance the GI assets and support sustainable development:</a:t>
            </a:r>
          </a:p>
          <a:p>
            <a:pPr indent="-228600">
              <a:lnSpc>
                <a:spcPct val="90000"/>
              </a:lnSpc>
              <a:spcAft>
                <a:spcPts val="600"/>
              </a:spcAft>
              <a:buFont typeface="Arial" panose="020B0604020202020204" pitchFamily="34" charset="0"/>
              <a:buChar char="•"/>
            </a:pPr>
            <a:endParaRPr lang="en-US" sz="1500" b="1"/>
          </a:p>
          <a:p>
            <a:pPr indent="-228600">
              <a:lnSpc>
                <a:spcPct val="90000"/>
              </a:lnSpc>
              <a:spcAft>
                <a:spcPts val="600"/>
              </a:spcAft>
              <a:buFont typeface="Arial" panose="020B0604020202020204" pitchFamily="34" charset="0"/>
              <a:buChar char="•"/>
            </a:pPr>
            <a:endParaRPr lang="en-US" sz="1500" b="1"/>
          </a:p>
          <a:p>
            <a:pPr indent="-228600">
              <a:lnSpc>
                <a:spcPct val="90000"/>
              </a:lnSpc>
              <a:spcAft>
                <a:spcPts val="600"/>
              </a:spcAft>
              <a:buFont typeface="Arial" panose="020B0604020202020204" pitchFamily="34" charset="0"/>
              <a:buChar char="•"/>
            </a:pPr>
            <a:r>
              <a:rPr lang="en-US" sz="1500" b="1"/>
              <a:t>Derived from:</a:t>
            </a:r>
          </a:p>
          <a:p>
            <a:pPr marL="285750" indent="-228600">
              <a:lnSpc>
                <a:spcPct val="90000"/>
              </a:lnSpc>
              <a:spcAft>
                <a:spcPts val="600"/>
              </a:spcAft>
              <a:buFont typeface="Arial" panose="020B0604020202020204" pitchFamily="34" charset="0"/>
              <a:buChar char="•"/>
            </a:pPr>
            <a:r>
              <a:rPr lang="en-US" sz="1500" b="1"/>
              <a:t>5 themes</a:t>
            </a:r>
          </a:p>
          <a:p>
            <a:pPr marL="285750" indent="-228600">
              <a:lnSpc>
                <a:spcPct val="90000"/>
              </a:lnSpc>
              <a:spcAft>
                <a:spcPts val="600"/>
              </a:spcAft>
              <a:buFont typeface="Arial" panose="020B0604020202020204" pitchFamily="34" charset="0"/>
              <a:buChar char="•"/>
            </a:pPr>
            <a:r>
              <a:rPr lang="en-US" sz="1500" b="1"/>
              <a:t>Cores, corridors and stepping-stone locations</a:t>
            </a:r>
          </a:p>
          <a:p>
            <a:pPr marL="285750" indent="-228600">
              <a:lnSpc>
                <a:spcPct val="90000"/>
              </a:lnSpc>
              <a:spcAft>
                <a:spcPts val="600"/>
              </a:spcAft>
              <a:buFont typeface="Arial" panose="020B0604020202020204" pitchFamily="34" charset="0"/>
              <a:buChar char="•"/>
            </a:pPr>
            <a:r>
              <a:rPr lang="en-US" sz="1500" b="1"/>
              <a:t>Case Studies</a:t>
            </a:r>
            <a:endParaRPr lang="en-US" sz="1500"/>
          </a:p>
        </p:txBody>
      </p:sp>
      <p:sp>
        <p:nvSpPr>
          <p:cNvPr id="15" name="Rectangle 14">
            <a:extLst>
              <a:ext uri="{FF2B5EF4-FFF2-40B4-BE49-F238E27FC236}">
                <a16:creationId xmlns:a16="http://schemas.microsoft.com/office/drawing/2014/main" id="{CD13023F-8528-4111-8C15-F91D0E6BE658}"/>
              </a:ext>
            </a:extLst>
          </p:cNvPr>
          <p:cNvSpPr/>
          <p:nvPr/>
        </p:nvSpPr>
        <p:spPr>
          <a:xfrm>
            <a:off x="4350106" y="1351578"/>
            <a:ext cx="7361834" cy="384985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b="1" dirty="0"/>
          </a:p>
        </p:txBody>
      </p:sp>
    </p:spTree>
    <p:extLst>
      <p:ext uri="{BB962C8B-B14F-4D97-AF65-F5344CB8AC3E}">
        <p14:creationId xmlns:p14="http://schemas.microsoft.com/office/powerpoint/2010/main" val="242313009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Rounded Corners 4">
            <a:extLst>
              <a:ext uri="{FF2B5EF4-FFF2-40B4-BE49-F238E27FC236}">
                <a16:creationId xmlns:a16="http://schemas.microsoft.com/office/drawing/2014/main" id="{C2D31002-967D-4B0E-9C76-40E53D886779}"/>
              </a:ext>
            </a:extLst>
          </p:cNvPr>
          <p:cNvSpPr txBox="1"/>
          <p:nvPr/>
        </p:nvSpPr>
        <p:spPr>
          <a:xfrm>
            <a:off x="6634134" y="1396289"/>
            <a:ext cx="5006336" cy="1325563"/>
          </a:xfrm>
          <a:prstGeom prst="rect">
            <a:avLst/>
          </a:prstGeom>
        </p:spPr>
        <p:style>
          <a:lnRef idx="0">
            <a:scrgbClr r="0" g="0" b="0"/>
          </a:lnRef>
          <a:fillRef idx="0">
            <a:scrgbClr r="0" g="0" b="0"/>
          </a:fillRef>
          <a:effectRef idx="0">
            <a:scrgbClr r="0" g="0" b="0"/>
          </a:effectRef>
          <a:fontRef idx="minor">
            <a:schemeClr val="lt1"/>
          </a:fontRef>
        </p:style>
        <p:txBody>
          <a:bodyPr spcFirstLastPara="0" vert="horz" lIns="91440" tIns="45720" rIns="91440" bIns="45720" numCol="1" spcCol="1270" rtlCol="0" anchor="ctr" anchorCtr="0">
            <a:normAutofit/>
          </a:bodyPr>
          <a:lstStyle/>
          <a:p>
            <a:pPr marL="0" lvl="0" indent="0">
              <a:lnSpc>
                <a:spcPct val="90000"/>
              </a:lnSpc>
              <a:spcBef>
                <a:spcPct val="0"/>
              </a:spcBef>
              <a:spcAft>
                <a:spcPct val="35000"/>
              </a:spcAft>
            </a:pPr>
            <a:r>
              <a:rPr lang="en-US" sz="3400">
                <a:solidFill>
                  <a:schemeClr val="tx1"/>
                </a:solidFill>
                <a:latin typeface="+mj-lt"/>
                <a:ea typeface="+mj-ea"/>
                <a:cs typeface="+mj-cs"/>
              </a:rPr>
              <a:t>GI Strategy Implementation</a:t>
            </a:r>
          </a:p>
          <a:p>
            <a:pPr marL="0" lvl="0" indent="0">
              <a:lnSpc>
                <a:spcPct val="90000"/>
              </a:lnSpc>
              <a:spcBef>
                <a:spcPct val="0"/>
              </a:spcBef>
              <a:spcAft>
                <a:spcPct val="35000"/>
              </a:spcAft>
            </a:pPr>
            <a:r>
              <a:rPr lang="en-US" sz="3400">
                <a:solidFill>
                  <a:schemeClr val="tx1"/>
                </a:solidFill>
                <a:latin typeface="+mj-lt"/>
                <a:ea typeface="+mj-ea"/>
                <a:cs typeface="+mj-cs"/>
              </a:rPr>
              <a:t>The Planning Application</a:t>
            </a:r>
          </a:p>
        </p:txBody>
      </p:sp>
      <p:sp>
        <p:nvSpPr>
          <p:cNvPr id="39" name="Freeform: Shape 38">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23ACED6-DBB4-4CEB-987F-FC14B954ED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2" name="TextBox 1">
            <a:extLst>
              <a:ext uri="{FF2B5EF4-FFF2-40B4-BE49-F238E27FC236}">
                <a16:creationId xmlns:a16="http://schemas.microsoft.com/office/drawing/2014/main" id="{57BBA3EC-703D-4CD4-9FE2-4207198DDAE7}"/>
              </a:ext>
            </a:extLst>
          </p:cNvPr>
          <p:cNvSpPr txBox="1"/>
          <p:nvPr/>
        </p:nvSpPr>
        <p:spPr>
          <a:xfrm>
            <a:off x="6638578" y="2871982"/>
            <a:ext cx="5004073" cy="3181684"/>
          </a:xfrm>
          <a:prstGeom prst="rect">
            <a:avLst/>
          </a:prstGeom>
        </p:spPr>
        <p:txBody>
          <a:bodyPr vert="horz" lIns="91440" tIns="45720" rIns="91440" bIns="45720" rtlCol="0" anchor="t">
            <a:normAutofit/>
          </a:bodyPr>
          <a:lstStyle/>
          <a:p>
            <a:pPr>
              <a:lnSpc>
                <a:spcPct val="90000"/>
              </a:lnSpc>
              <a:spcAft>
                <a:spcPts val="600"/>
              </a:spcAft>
            </a:pPr>
            <a:r>
              <a:rPr lang="en-US" sz="1300" b="1" dirty="0"/>
              <a:t>Implementation:</a:t>
            </a:r>
            <a:endParaRPr lang="en-US" sz="1300" b="1" dirty="0">
              <a:effectLst/>
            </a:endParaRPr>
          </a:p>
          <a:p>
            <a:pPr indent="-228600">
              <a:lnSpc>
                <a:spcPct val="90000"/>
              </a:lnSpc>
              <a:spcAft>
                <a:spcPts val="0"/>
              </a:spcAft>
              <a:buFont typeface="Arial" panose="020B0604020202020204" pitchFamily="34" charset="0"/>
              <a:buChar char="•"/>
            </a:pPr>
            <a:endParaRPr lang="en-US" sz="1300" dirty="0">
              <a:effectLst/>
            </a:endParaRPr>
          </a:p>
          <a:p>
            <a:pPr>
              <a:lnSpc>
                <a:spcPct val="90000"/>
              </a:lnSpc>
              <a:spcAft>
                <a:spcPts val="0"/>
              </a:spcAft>
            </a:pPr>
            <a:r>
              <a:rPr lang="en-US" sz="1300" dirty="0">
                <a:effectLst/>
              </a:rPr>
              <a:t>All development shall be accompanied by a GI Infrastructure Plan as follows: </a:t>
            </a:r>
          </a:p>
          <a:p>
            <a:pPr>
              <a:lnSpc>
                <a:spcPct val="90000"/>
              </a:lnSpc>
              <a:spcAft>
                <a:spcPts val="0"/>
              </a:spcAft>
            </a:pPr>
            <a:endParaRPr lang="en-US" sz="1300" dirty="0"/>
          </a:p>
          <a:p>
            <a:pPr>
              <a:lnSpc>
                <a:spcPct val="90000"/>
              </a:lnSpc>
              <a:spcAft>
                <a:spcPts val="0"/>
              </a:spcAft>
            </a:pPr>
            <a:r>
              <a:rPr lang="en-US" sz="1300" dirty="0">
                <a:effectLst/>
              </a:rPr>
              <a:t>Site location plan showing site in context of wider GI in the county </a:t>
            </a:r>
          </a:p>
          <a:p>
            <a:pPr>
              <a:lnSpc>
                <a:spcPct val="90000"/>
              </a:lnSpc>
              <a:spcAft>
                <a:spcPts val="0"/>
              </a:spcAft>
            </a:pPr>
            <a:endParaRPr lang="en-US" sz="1300" dirty="0"/>
          </a:p>
          <a:p>
            <a:pPr>
              <a:lnSpc>
                <a:spcPct val="90000"/>
              </a:lnSpc>
              <a:spcAft>
                <a:spcPts val="0"/>
              </a:spcAft>
            </a:pPr>
            <a:r>
              <a:rPr lang="en-US" sz="1300" dirty="0">
                <a:effectLst/>
              </a:rPr>
              <a:t>Site Survey and analysis; identifying existing GI Infrastructure within the site.</a:t>
            </a:r>
          </a:p>
          <a:p>
            <a:pPr>
              <a:lnSpc>
                <a:spcPct val="90000"/>
              </a:lnSpc>
              <a:spcAft>
                <a:spcPts val="0"/>
              </a:spcAft>
            </a:pPr>
            <a:endParaRPr lang="en-US" sz="1300" dirty="0">
              <a:effectLst/>
            </a:endParaRPr>
          </a:p>
          <a:p>
            <a:pPr>
              <a:lnSpc>
                <a:spcPct val="90000"/>
              </a:lnSpc>
              <a:spcAft>
                <a:spcPts val="0"/>
              </a:spcAft>
            </a:pPr>
            <a:r>
              <a:rPr lang="en-US" sz="1300" dirty="0">
                <a:effectLst/>
              </a:rPr>
              <a:t>GI protection, enhancement and restoration proposals as part of the landscape plan for the site; including proposed linkages to wider GI network.</a:t>
            </a:r>
          </a:p>
          <a:p>
            <a:pPr indent="-228600">
              <a:lnSpc>
                <a:spcPct val="90000"/>
              </a:lnSpc>
              <a:spcAft>
                <a:spcPts val="0"/>
              </a:spcAft>
              <a:buFont typeface="Arial" panose="020B0604020202020204" pitchFamily="34" charset="0"/>
              <a:buChar char="•"/>
            </a:pPr>
            <a:endParaRPr lang="en-US" sz="1300" dirty="0">
              <a:effectLst/>
            </a:endParaRPr>
          </a:p>
          <a:p>
            <a:pPr>
              <a:lnSpc>
                <a:spcPct val="90000"/>
              </a:lnSpc>
              <a:spcAft>
                <a:spcPts val="0"/>
              </a:spcAft>
            </a:pPr>
            <a:endParaRPr lang="en-US" sz="1300" dirty="0">
              <a:effectLst/>
            </a:endParaRPr>
          </a:p>
          <a:p>
            <a:pPr indent="-228600">
              <a:lnSpc>
                <a:spcPct val="90000"/>
              </a:lnSpc>
              <a:spcAft>
                <a:spcPts val="0"/>
              </a:spcAft>
              <a:buFont typeface="Arial" panose="020B0604020202020204" pitchFamily="34" charset="0"/>
              <a:buChar char="•"/>
            </a:pPr>
            <a:endParaRPr lang="en-US" sz="1300" dirty="0"/>
          </a:p>
          <a:p>
            <a:pPr indent="-228600">
              <a:lnSpc>
                <a:spcPct val="90000"/>
              </a:lnSpc>
              <a:spcAft>
                <a:spcPts val="0"/>
              </a:spcAft>
              <a:buFont typeface="Arial" panose="020B0604020202020204" pitchFamily="34" charset="0"/>
              <a:buChar char="•"/>
            </a:pPr>
            <a:endParaRPr lang="en-US" sz="1300" dirty="0">
              <a:effectLst/>
            </a:endParaRPr>
          </a:p>
          <a:p>
            <a:pPr indent="-228600">
              <a:lnSpc>
                <a:spcPct val="90000"/>
              </a:lnSpc>
              <a:spcAft>
                <a:spcPts val="600"/>
              </a:spcAft>
              <a:buFont typeface="Arial" panose="020B0604020202020204" pitchFamily="34" charset="0"/>
              <a:buChar char="•"/>
            </a:pPr>
            <a:endParaRPr lang="en-US" sz="1300" b="1" dirty="0"/>
          </a:p>
        </p:txBody>
      </p:sp>
      <p:sp>
        <p:nvSpPr>
          <p:cNvPr id="15" name="Rectangle 14">
            <a:extLst>
              <a:ext uri="{FF2B5EF4-FFF2-40B4-BE49-F238E27FC236}">
                <a16:creationId xmlns:a16="http://schemas.microsoft.com/office/drawing/2014/main" id="{CD13023F-8528-4111-8C15-F91D0E6BE658}"/>
              </a:ext>
            </a:extLst>
          </p:cNvPr>
          <p:cNvSpPr/>
          <p:nvPr/>
        </p:nvSpPr>
        <p:spPr>
          <a:xfrm>
            <a:off x="4350106" y="1351578"/>
            <a:ext cx="7361834" cy="384985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b="1" dirty="0"/>
          </a:p>
        </p:txBody>
      </p:sp>
    </p:spTree>
    <p:extLst>
      <p:ext uri="{BB962C8B-B14F-4D97-AF65-F5344CB8AC3E}">
        <p14:creationId xmlns:p14="http://schemas.microsoft.com/office/powerpoint/2010/main" val="8051558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49CF4E-6132-4CD8-B50C-52F11111FD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46" name="Freeform: Shape 42">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5" name="Freeform: Shape 44">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Rounded Corners 4">
            <a:extLst>
              <a:ext uri="{FF2B5EF4-FFF2-40B4-BE49-F238E27FC236}">
                <a16:creationId xmlns:a16="http://schemas.microsoft.com/office/drawing/2014/main" id="{C2D31002-967D-4B0E-9C76-40E53D886779}"/>
              </a:ext>
            </a:extLst>
          </p:cNvPr>
          <p:cNvSpPr txBox="1"/>
          <p:nvPr/>
        </p:nvSpPr>
        <p:spPr>
          <a:xfrm>
            <a:off x="6801435" y="555674"/>
            <a:ext cx="4819952" cy="1325563"/>
          </a:xfrm>
          <a:prstGeom prst="rect">
            <a:avLst/>
          </a:prstGeom>
        </p:spPr>
        <p:style>
          <a:lnRef idx="0">
            <a:scrgbClr r="0" g="0" b="0"/>
          </a:lnRef>
          <a:fillRef idx="0">
            <a:scrgbClr r="0" g="0" b="0"/>
          </a:fillRef>
          <a:effectRef idx="0">
            <a:scrgbClr r="0" g="0" b="0"/>
          </a:effectRef>
          <a:fontRef idx="minor">
            <a:schemeClr val="lt1"/>
          </a:fontRef>
        </p:style>
        <p:txBody>
          <a:bodyPr spcFirstLastPara="0" vert="horz" lIns="91440" tIns="45720" rIns="91440" bIns="45720" numCol="1" spcCol="1270" rtlCol="0" anchor="ctr" anchorCtr="0">
            <a:normAutofit fontScale="92500" lnSpcReduction="10000"/>
          </a:bodyPr>
          <a:lstStyle/>
          <a:p>
            <a:pPr marL="0" lvl="0" indent="0">
              <a:lnSpc>
                <a:spcPct val="90000"/>
              </a:lnSpc>
              <a:spcBef>
                <a:spcPct val="0"/>
              </a:spcBef>
              <a:spcAft>
                <a:spcPct val="35000"/>
              </a:spcAft>
            </a:pPr>
            <a:r>
              <a:rPr lang="en-US" sz="4400" dirty="0">
                <a:solidFill>
                  <a:schemeClr val="tx1"/>
                </a:solidFill>
                <a:latin typeface="+mj-lt"/>
                <a:ea typeface="+mj-ea"/>
                <a:cs typeface="+mj-cs"/>
              </a:rPr>
              <a:t>GI</a:t>
            </a:r>
            <a:r>
              <a:rPr lang="en-US" sz="4400" b="1" dirty="0">
                <a:solidFill>
                  <a:schemeClr val="tx1"/>
                </a:solidFill>
                <a:latin typeface="+mj-lt"/>
                <a:ea typeface="+mj-ea"/>
                <a:cs typeface="+mj-cs"/>
              </a:rPr>
              <a:t> </a:t>
            </a:r>
            <a:r>
              <a:rPr lang="en-US" sz="4400" dirty="0">
                <a:solidFill>
                  <a:schemeClr val="tx1"/>
                </a:solidFill>
                <a:latin typeface="+mj-lt"/>
                <a:ea typeface="+mj-ea"/>
                <a:cs typeface="+mj-cs"/>
              </a:rPr>
              <a:t>Implementation</a:t>
            </a:r>
          </a:p>
          <a:p>
            <a:pPr marL="0" lvl="0" indent="0">
              <a:lnSpc>
                <a:spcPct val="90000"/>
              </a:lnSpc>
              <a:spcBef>
                <a:spcPct val="0"/>
              </a:spcBef>
              <a:spcAft>
                <a:spcPct val="35000"/>
              </a:spcAft>
            </a:pPr>
            <a:r>
              <a:rPr lang="en-US" sz="4400" dirty="0">
                <a:solidFill>
                  <a:schemeClr val="tx1"/>
                </a:solidFill>
                <a:latin typeface="+mj-lt"/>
                <a:ea typeface="+mj-ea"/>
                <a:cs typeface="+mj-cs"/>
              </a:rPr>
              <a:t>Assessing Proposals</a:t>
            </a:r>
          </a:p>
        </p:txBody>
      </p:sp>
      <p:sp>
        <p:nvSpPr>
          <p:cNvPr id="2" name="TextBox 1">
            <a:extLst>
              <a:ext uri="{FF2B5EF4-FFF2-40B4-BE49-F238E27FC236}">
                <a16:creationId xmlns:a16="http://schemas.microsoft.com/office/drawing/2014/main" id="{57BBA3EC-703D-4CD4-9FE2-4207198DDAE7}"/>
              </a:ext>
            </a:extLst>
          </p:cNvPr>
          <p:cNvSpPr txBox="1"/>
          <p:nvPr/>
        </p:nvSpPr>
        <p:spPr>
          <a:xfrm>
            <a:off x="6801435" y="2293034"/>
            <a:ext cx="4819951" cy="3760632"/>
          </a:xfrm>
          <a:prstGeom prst="rect">
            <a:avLst/>
          </a:prstGeom>
        </p:spPr>
        <p:txBody>
          <a:bodyPr vert="horz" lIns="91440" tIns="45720" rIns="91440" bIns="45720" rtlCol="0" anchor="t">
            <a:normAutofit/>
          </a:bodyPr>
          <a:lstStyle/>
          <a:p>
            <a:pPr>
              <a:lnSpc>
                <a:spcPct val="90000"/>
              </a:lnSpc>
              <a:spcAft>
                <a:spcPts val="600"/>
              </a:spcAft>
            </a:pPr>
            <a:r>
              <a:rPr lang="en-US" sz="1200" b="1" dirty="0"/>
              <a:t>Implementation:</a:t>
            </a:r>
          </a:p>
          <a:p>
            <a:pPr>
              <a:lnSpc>
                <a:spcPct val="90000"/>
              </a:lnSpc>
              <a:spcAft>
                <a:spcPts val="0"/>
              </a:spcAft>
            </a:pPr>
            <a:r>
              <a:rPr lang="en-US" sz="1200" b="1" dirty="0">
                <a:effectLst/>
              </a:rPr>
              <a:t>GI Proposals will be assessed against the policies and objectives contained within the County Development Plan for GI and the Greening Factor outlined below.</a:t>
            </a:r>
            <a:endParaRPr lang="en-US" sz="1200" dirty="0">
              <a:effectLst/>
            </a:endParaRPr>
          </a:p>
          <a:p>
            <a:pPr indent="-228600">
              <a:lnSpc>
                <a:spcPct val="90000"/>
              </a:lnSpc>
              <a:spcAft>
                <a:spcPts val="0"/>
              </a:spcAft>
              <a:buFont typeface="Arial" panose="020B0604020202020204" pitchFamily="34" charset="0"/>
              <a:buChar char="•"/>
            </a:pPr>
            <a:endParaRPr lang="en-US" sz="1200" dirty="0">
              <a:effectLst/>
            </a:endParaRPr>
          </a:p>
          <a:p>
            <a:pPr>
              <a:lnSpc>
                <a:spcPct val="90000"/>
              </a:lnSpc>
              <a:spcAft>
                <a:spcPts val="0"/>
              </a:spcAft>
            </a:pPr>
            <a:r>
              <a:rPr lang="en-US" sz="1200" b="1" dirty="0">
                <a:effectLst/>
              </a:rPr>
              <a:t>Greening Factor:</a:t>
            </a:r>
          </a:p>
          <a:p>
            <a:pPr indent="-228600">
              <a:lnSpc>
                <a:spcPct val="90000"/>
              </a:lnSpc>
              <a:spcAft>
                <a:spcPts val="0"/>
              </a:spcAft>
              <a:buFont typeface="Arial" panose="020B0604020202020204" pitchFamily="34" charset="0"/>
              <a:buChar char="•"/>
            </a:pPr>
            <a:endParaRPr lang="en-US" sz="1400" dirty="0">
              <a:effectLst/>
            </a:endParaRPr>
          </a:p>
          <a:p>
            <a:pPr>
              <a:lnSpc>
                <a:spcPct val="90000"/>
              </a:lnSpc>
              <a:spcAft>
                <a:spcPts val="0"/>
              </a:spcAft>
            </a:pPr>
            <a:r>
              <a:rPr lang="en-US" sz="1200" b="1" i="1" dirty="0">
                <a:effectLst/>
              </a:rPr>
              <a:t>“An urban greening factor is a ratio between the amount of built areas and non-built areas within an urban area. The urban greening factor tool is used to assess and quantify the amount and quality of urban greening that a scheme provides”.</a:t>
            </a:r>
          </a:p>
          <a:p>
            <a:pPr indent="-228600">
              <a:lnSpc>
                <a:spcPct val="90000"/>
              </a:lnSpc>
              <a:spcAft>
                <a:spcPts val="0"/>
              </a:spcAft>
              <a:buFont typeface="Arial" panose="020B0604020202020204" pitchFamily="34" charset="0"/>
              <a:buChar char="•"/>
            </a:pPr>
            <a:endParaRPr lang="en-US" sz="1200" dirty="0">
              <a:effectLst/>
            </a:endParaRPr>
          </a:p>
          <a:p>
            <a:pPr>
              <a:lnSpc>
                <a:spcPct val="90000"/>
              </a:lnSpc>
              <a:spcAft>
                <a:spcPts val="0"/>
              </a:spcAft>
            </a:pPr>
            <a:r>
              <a:rPr lang="en-US" sz="1200" dirty="0">
                <a:effectLst/>
              </a:rPr>
              <a:t>An urban greening factor will be applied to submitted GI Infrastructure       Plans.</a:t>
            </a:r>
          </a:p>
          <a:p>
            <a:pPr indent="-228600">
              <a:lnSpc>
                <a:spcPct val="90000"/>
              </a:lnSpc>
              <a:spcAft>
                <a:spcPts val="0"/>
              </a:spcAft>
              <a:buFont typeface="Arial" panose="020B0604020202020204" pitchFamily="34" charset="0"/>
              <a:buChar char="•"/>
            </a:pPr>
            <a:endParaRPr lang="en-US" sz="1200" dirty="0">
              <a:effectLst/>
            </a:endParaRPr>
          </a:p>
          <a:p>
            <a:pPr indent="-228600">
              <a:lnSpc>
                <a:spcPct val="90000"/>
              </a:lnSpc>
              <a:spcAft>
                <a:spcPts val="0"/>
              </a:spcAft>
              <a:buFont typeface="Arial" panose="020B0604020202020204" pitchFamily="34" charset="0"/>
              <a:buChar char="•"/>
            </a:pPr>
            <a:endParaRPr lang="en-US" sz="1200" dirty="0"/>
          </a:p>
          <a:p>
            <a:pPr>
              <a:lnSpc>
                <a:spcPct val="90000"/>
              </a:lnSpc>
              <a:spcAft>
                <a:spcPts val="0"/>
              </a:spcAft>
            </a:pPr>
            <a:r>
              <a:rPr lang="en-US" sz="1200" i="1" dirty="0">
                <a:effectLst/>
              </a:rPr>
              <a:t>The appropriate scoring mechanism for greening urban areas based on best international practice and its application to local circumstances in South Dublin County will be developed and applied during the lifetime of the plan.</a:t>
            </a:r>
          </a:p>
          <a:p>
            <a:pPr indent="-228600">
              <a:lnSpc>
                <a:spcPct val="90000"/>
              </a:lnSpc>
              <a:spcAft>
                <a:spcPts val="0"/>
              </a:spcAft>
              <a:buFont typeface="Arial" panose="020B0604020202020204" pitchFamily="34" charset="0"/>
              <a:buChar char="•"/>
            </a:pPr>
            <a:endParaRPr lang="en-US" sz="1100" dirty="0">
              <a:effectLst/>
            </a:endParaRPr>
          </a:p>
          <a:p>
            <a:pPr indent="-228600">
              <a:lnSpc>
                <a:spcPct val="90000"/>
              </a:lnSpc>
              <a:spcAft>
                <a:spcPts val="600"/>
              </a:spcAft>
              <a:buFont typeface="Arial" panose="020B0604020202020204" pitchFamily="34" charset="0"/>
              <a:buChar char="•"/>
            </a:pPr>
            <a:endParaRPr lang="en-US" sz="1100" b="1" dirty="0"/>
          </a:p>
        </p:txBody>
      </p:sp>
      <p:sp>
        <p:nvSpPr>
          <p:cNvPr id="15" name="Rectangle 14">
            <a:extLst>
              <a:ext uri="{FF2B5EF4-FFF2-40B4-BE49-F238E27FC236}">
                <a16:creationId xmlns:a16="http://schemas.microsoft.com/office/drawing/2014/main" id="{CD13023F-8528-4111-8C15-F91D0E6BE658}"/>
              </a:ext>
            </a:extLst>
          </p:cNvPr>
          <p:cNvSpPr/>
          <p:nvPr/>
        </p:nvSpPr>
        <p:spPr>
          <a:xfrm>
            <a:off x="4350106" y="1351578"/>
            <a:ext cx="7361834" cy="495074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b="1" dirty="0"/>
          </a:p>
        </p:txBody>
      </p:sp>
    </p:spTree>
    <p:extLst>
      <p:ext uri="{BB962C8B-B14F-4D97-AF65-F5344CB8AC3E}">
        <p14:creationId xmlns:p14="http://schemas.microsoft.com/office/powerpoint/2010/main" val="400779753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descr="A picture containing grass, outdoor, tree, people&#10;&#10;Description automatically generated">
            <a:extLst>
              <a:ext uri="{FF2B5EF4-FFF2-40B4-BE49-F238E27FC236}">
                <a16:creationId xmlns:a16="http://schemas.microsoft.com/office/drawing/2014/main" id="{018006E6-1CD0-4C01-8216-2A97E3B734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20" name="Freeform: Shape 19">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Freeform: Shape 21">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Rounded Corners 4">
            <a:extLst>
              <a:ext uri="{FF2B5EF4-FFF2-40B4-BE49-F238E27FC236}">
                <a16:creationId xmlns:a16="http://schemas.microsoft.com/office/drawing/2014/main" id="{C2D31002-967D-4B0E-9C76-40E53D886779}"/>
              </a:ext>
            </a:extLst>
          </p:cNvPr>
          <p:cNvSpPr txBox="1"/>
          <p:nvPr/>
        </p:nvSpPr>
        <p:spPr>
          <a:xfrm>
            <a:off x="6801436" y="211016"/>
            <a:ext cx="4819952" cy="942536"/>
          </a:xfrm>
          <a:prstGeom prst="rect">
            <a:avLst/>
          </a:prstGeom>
        </p:spPr>
        <p:style>
          <a:lnRef idx="0">
            <a:scrgbClr r="0" g="0" b="0"/>
          </a:lnRef>
          <a:fillRef idx="0">
            <a:scrgbClr r="0" g="0" b="0"/>
          </a:fillRef>
          <a:effectRef idx="0">
            <a:scrgbClr r="0" g="0" b="0"/>
          </a:effectRef>
          <a:fontRef idx="minor">
            <a:schemeClr val="lt1"/>
          </a:fontRef>
        </p:style>
        <p:txBody>
          <a:bodyPr spcFirstLastPara="0" vert="horz" lIns="91440" tIns="45720" rIns="91440" bIns="45720" numCol="1" spcCol="1270" rtlCol="0" anchor="ctr" anchorCtr="0">
            <a:normAutofit fontScale="62500" lnSpcReduction="20000"/>
          </a:bodyPr>
          <a:lstStyle/>
          <a:p>
            <a:pPr marL="0" lvl="0" indent="0">
              <a:lnSpc>
                <a:spcPct val="90000"/>
              </a:lnSpc>
              <a:spcBef>
                <a:spcPct val="0"/>
              </a:spcBef>
              <a:spcAft>
                <a:spcPct val="35000"/>
              </a:spcAft>
            </a:pPr>
            <a:r>
              <a:rPr lang="en-US" sz="4400" b="1" dirty="0">
                <a:solidFill>
                  <a:schemeClr val="tx1"/>
                </a:solidFill>
                <a:latin typeface="+mj-lt"/>
                <a:ea typeface="+mj-ea"/>
                <a:cs typeface="+mj-cs"/>
              </a:rPr>
              <a:t>GI Strategy: Going Forward Implementation and Monitoring</a:t>
            </a:r>
          </a:p>
        </p:txBody>
      </p:sp>
      <p:sp>
        <p:nvSpPr>
          <p:cNvPr id="2" name="TextBox 1">
            <a:extLst>
              <a:ext uri="{FF2B5EF4-FFF2-40B4-BE49-F238E27FC236}">
                <a16:creationId xmlns:a16="http://schemas.microsoft.com/office/drawing/2014/main" id="{57BBA3EC-703D-4CD4-9FE2-4207198DDAE7}"/>
              </a:ext>
            </a:extLst>
          </p:cNvPr>
          <p:cNvSpPr txBox="1"/>
          <p:nvPr/>
        </p:nvSpPr>
        <p:spPr>
          <a:xfrm>
            <a:off x="6801435" y="1153552"/>
            <a:ext cx="4819951" cy="4900114"/>
          </a:xfrm>
          <a:prstGeom prst="rect">
            <a:avLst/>
          </a:prstGeom>
        </p:spPr>
        <p:txBody>
          <a:bodyPr vert="horz" lIns="91440" tIns="45720" rIns="91440" bIns="45720" rtlCol="0" anchor="t">
            <a:noAutofit/>
          </a:bodyPr>
          <a:lstStyle/>
          <a:p>
            <a:pPr>
              <a:lnSpc>
                <a:spcPct val="90000"/>
              </a:lnSpc>
              <a:spcAft>
                <a:spcPts val="600"/>
              </a:spcAft>
            </a:pPr>
            <a:r>
              <a:rPr lang="en-US" sz="1400" b="1" dirty="0"/>
              <a:t>Monitoring:</a:t>
            </a:r>
            <a:endParaRPr lang="en-US" sz="1400" dirty="0"/>
          </a:p>
          <a:p>
            <a:pPr>
              <a:lnSpc>
                <a:spcPct val="90000"/>
              </a:lnSpc>
              <a:spcAft>
                <a:spcPts val="0"/>
              </a:spcAft>
            </a:pPr>
            <a:r>
              <a:rPr lang="en-US" sz="1400" i="1" dirty="0">
                <a:effectLst/>
              </a:rPr>
              <a:t>Implementation and monitoring  the GI Strategy through the further development of a </a:t>
            </a:r>
            <a:r>
              <a:rPr lang="en-US" sz="1400" b="1" i="1" dirty="0">
                <a:effectLst/>
              </a:rPr>
              <a:t>GI scoring approach  </a:t>
            </a:r>
            <a:r>
              <a:rPr lang="en-US" sz="1400" i="1" dirty="0">
                <a:effectLst/>
              </a:rPr>
              <a:t>which will support ongoing identification, protection, enhancement  and management of GI in the County and which will enable the  assessment and monitoring of GI interventions.</a:t>
            </a:r>
          </a:p>
          <a:p>
            <a:pPr indent="-228600">
              <a:lnSpc>
                <a:spcPct val="90000"/>
              </a:lnSpc>
              <a:spcAft>
                <a:spcPts val="0"/>
              </a:spcAft>
              <a:buFont typeface="Arial" panose="020B0604020202020204" pitchFamily="34" charset="0"/>
              <a:buChar char="•"/>
            </a:pPr>
            <a:endParaRPr lang="en-US" sz="1400" dirty="0">
              <a:effectLst/>
            </a:endParaRPr>
          </a:p>
          <a:p>
            <a:pPr>
              <a:lnSpc>
                <a:spcPct val="90000"/>
              </a:lnSpc>
              <a:spcAft>
                <a:spcPts val="0"/>
              </a:spcAft>
            </a:pPr>
            <a:r>
              <a:rPr lang="en-US" sz="1400" b="1" dirty="0"/>
              <a:t>GI Scoring:</a:t>
            </a:r>
          </a:p>
          <a:p>
            <a:pPr>
              <a:lnSpc>
                <a:spcPct val="90000"/>
              </a:lnSpc>
              <a:spcBef>
                <a:spcPts val="600"/>
              </a:spcBef>
              <a:spcAft>
                <a:spcPts val="800"/>
              </a:spcAft>
            </a:pPr>
            <a:r>
              <a:rPr lang="en-US" sz="1400" dirty="0"/>
              <a:t>A </a:t>
            </a:r>
            <a:r>
              <a:rPr lang="en-US" sz="1400" dirty="0">
                <a:effectLst/>
              </a:rPr>
              <a:t>methodology for GI scoring is being  developed based on:</a:t>
            </a:r>
          </a:p>
          <a:p>
            <a:pPr marL="57150">
              <a:lnSpc>
                <a:spcPct val="90000"/>
              </a:lnSpc>
              <a:spcBef>
                <a:spcPts val="600"/>
              </a:spcBef>
              <a:spcAft>
                <a:spcPts val="800"/>
              </a:spcAft>
            </a:pPr>
            <a:r>
              <a:rPr lang="en-US" sz="1400" dirty="0">
                <a:effectLst/>
              </a:rPr>
              <a:t>Level 3 detailed habitat mapping of the county which broadly assesses the ability of different types of land cover to deliver different ecosystem services.</a:t>
            </a:r>
            <a:endParaRPr lang="en-US" sz="1400" i="1" dirty="0">
              <a:effectLst/>
            </a:endParaRPr>
          </a:p>
          <a:p>
            <a:pPr>
              <a:lnSpc>
                <a:spcPct val="90000"/>
              </a:lnSpc>
              <a:spcBef>
                <a:spcPts val="600"/>
              </a:spcBef>
              <a:spcAft>
                <a:spcPts val="800"/>
              </a:spcAft>
            </a:pPr>
            <a:r>
              <a:rPr lang="en-US" sz="1400" i="1" dirty="0">
                <a:effectLst/>
              </a:rPr>
              <a:t> Ecosystem services are the direct and indirect contributions of ecosystems to human wellbeing. There are four main types; provisioning, regulating, supporting and cultural services. </a:t>
            </a:r>
          </a:p>
          <a:p>
            <a:pPr marL="57150">
              <a:lnSpc>
                <a:spcPct val="90000"/>
              </a:lnSpc>
              <a:spcAft>
                <a:spcPts val="800"/>
              </a:spcAft>
            </a:pPr>
            <a:endParaRPr lang="en-US" sz="1400" i="1" dirty="0"/>
          </a:p>
          <a:p>
            <a:pPr marL="57150">
              <a:lnSpc>
                <a:spcPct val="90000"/>
              </a:lnSpc>
              <a:spcAft>
                <a:spcPts val="800"/>
              </a:spcAft>
            </a:pPr>
            <a:r>
              <a:rPr lang="en-US" sz="1400" dirty="0"/>
              <a:t>E</a:t>
            </a:r>
            <a:r>
              <a:rPr lang="en-US" sz="1400" dirty="0">
                <a:effectLst/>
              </a:rPr>
              <a:t>ach habitat type will be assigned a score based on its capacity to provide ecosystem services.</a:t>
            </a:r>
          </a:p>
          <a:p>
            <a:pPr>
              <a:lnSpc>
                <a:spcPct val="90000"/>
              </a:lnSpc>
              <a:spcAft>
                <a:spcPts val="800"/>
              </a:spcAft>
            </a:pPr>
            <a:r>
              <a:rPr lang="en-US" sz="1400" dirty="0">
                <a:effectLst/>
              </a:rPr>
              <a:t>Scoring enables comprehensive analysis and calculation of GI value across the county as well as allowing for repeat monitoring over time. </a:t>
            </a:r>
            <a:endParaRPr lang="en-US" sz="1400" dirty="0"/>
          </a:p>
        </p:txBody>
      </p:sp>
      <p:sp>
        <p:nvSpPr>
          <p:cNvPr id="15" name="Rectangle 14">
            <a:extLst>
              <a:ext uri="{FF2B5EF4-FFF2-40B4-BE49-F238E27FC236}">
                <a16:creationId xmlns:a16="http://schemas.microsoft.com/office/drawing/2014/main" id="{CD13023F-8528-4111-8C15-F91D0E6BE658}"/>
              </a:ext>
            </a:extLst>
          </p:cNvPr>
          <p:cNvSpPr/>
          <p:nvPr/>
        </p:nvSpPr>
        <p:spPr>
          <a:xfrm>
            <a:off x="4350106" y="1351578"/>
            <a:ext cx="7361834" cy="384985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b="1" dirty="0"/>
          </a:p>
        </p:txBody>
      </p:sp>
    </p:spTree>
    <p:extLst>
      <p:ext uri="{BB962C8B-B14F-4D97-AF65-F5344CB8AC3E}">
        <p14:creationId xmlns:p14="http://schemas.microsoft.com/office/powerpoint/2010/main" val="67031945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968</Words>
  <Application>Microsoft Office PowerPoint</Application>
  <PresentationFormat>Widescreen</PresentationFormat>
  <Paragraphs>100</Paragraphs>
  <Slides>10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Office Theme</vt:lpstr>
      <vt:lpstr>Office Theme</vt:lpstr>
      <vt:lpstr>Update to LUPT SPC 27-05-21</vt:lpstr>
      <vt:lpstr>GREEN INFRASTRUCTURE  ……“a strategically planned network of natural and semi-natural areas with other environmental features designed and managed to deliver a wide range of ecosystem services such as water purification, air quality, space for recreation and climate mitigation and adaptation.”…….    A GI STRATEGY WILL:  “form the basis for the identification, protection, enhancement and management of the Green Infrastructure network within the County.”  </vt:lpstr>
      <vt:lpstr>GI Strategy Development</vt:lpstr>
      <vt:lpstr>PowerPoint Presentation</vt:lpstr>
      <vt:lpstr>GI Strategic Corridors</vt:lpstr>
      <vt:lpstr>PowerPoint Presentation</vt:lpstr>
      <vt:lpstr>PowerPoint Presentation</vt:lpstr>
      <vt:lpstr>PowerPoint Presentation</vt:lpstr>
      <vt:lpstr>PowerPoint Presentation</vt:lpstr>
      <vt:lpstr>Mapping Framework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Parks and Open Space (POS) Strategy Update</dc:title>
  <dc:creator>Suzanne Furlong</dc:creator>
  <cp:lastModifiedBy>Brian O'Connell</cp:lastModifiedBy>
  <cp:revision>14</cp:revision>
  <dcterms:created xsi:type="dcterms:W3CDTF">2021-04-27T15:09:55Z</dcterms:created>
  <dcterms:modified xsi:type="dcterms:W3CDTF">2021-05-27T08:58:19Z</dcterms:modified>
</cp:coreProperties>
</file>