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64" r:id="rId2"/>
    <p:sldId id="420" r:id="rId3"/>
    <p:sldId id="419" r:id="rId4"/>
    <p:sldId id="265" r:id="rId5"/>
    <p:sldId id="417" r:id="rId6"/>
    <p:sldId id="416" r:id="rId7"/>
    <p:sldId id="422" r:id="rId8"/>
    <p:sldId id="415" r:id="rId9"/>
    <p:sldId id="268" r:id="rId10"/>
    <p:sldId id="269" r:id="rId11"/>
    <p:sldId id="270" r:id="rId12"/>
    <p:sldId id="271" r:id="rId13"/>
    <p:sldId id="272" r:id="rId14"/>
    <p:sldId id="275" r:id="rId15"/>
    <p:sldId id="276" r:id="rId16"/>
    <p:sldId id="279" r:id="rId17"/>
    <p:sldId id="280" r:id="rId18"/>
    <p:sldId id="421" r:id="rId19"/>
    <p:sldId id="40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47F3"/>
    <a:srgbClr val="D80656"/>
    <a:srgbClr val="FFCCCC"/>
    <a:srgbClr val="EBE856"/>
    <a:srgbClr val="FFCC00"/>
    <a:srgbClr val="FF0066"/>
    <a:srgbClr val="FFFF99"/>
    <a:srgbClr val="E00659"/>
    <a:srgbClr val="F92375"/>
    <a:srgbClr val="E3E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4C084-D920-42F9-9D8F-FC0C4B19FE82}" type="datetimeFigureOut">
              <a:rPr lang="en-IE" smtClean="0"/>
              <a:t>24/05/2021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542D-03D8-4118-93FB-590F6FDDF0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3794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4C084-D920-42F9-9D8F-FC0C4B19FE82}" type="datetimeFigureOut">
              <a:rPr lang="en-IE" smtClean="0"/>
              <a:t>24/05/2021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542D-03D8-4118-93FB-590F6FDDF0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12350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4C084-D920-42F9-9D8F-FC0C4B19FE82}" type="datetimeFigureOut">
              <a:rPr lang="en-IE" smtClean="0"/>
              <a:t>24/05/2021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542D-03D8-4118-93FB-590F6FDDF0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34184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4C084-D920-42F9-9D8F-FC0C4B19FE82}" type="datetimeFigureOut">
              <a:rPr lang="en-IE" smtClean="0"/>
              <a:t>24/05/2021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542D-03D8-4118-93FB-590F6FDDF0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55708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4C084-D920-42F9-9D8F-FC0C4B19FE82}" type="datetimeFigureOut">
              <a:rPr lang="en-IE" smtClean="0"/>
              <a:t>24/05/2021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542D-03D8-4118-93FB-590F6FDDF0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74218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4C084-D920-42F9-9D8F-FC0C4B19FE82}" type="datetimeFigureOut">
              <a:rPr lang="en-IE" smtClean="0"/>
              <a:t>24/05/2021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542D-03D8-4118-93FB-590F6FDDF0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8651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4C084-D920-42F9-9D8F-FC0C4B19FE82}" type="datetimeFigureOut">
              <a:rPr lang="en-IE" smtClean="0"/>
              <a:t>24/05/2021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542D-03D8-4118-93FB-590F6FDDF0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29181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4C084-D920-42F9-9D8F-FC0C4B19FE82}" type="datetimeFigureOut">
              <a:rPr lang="en-IE" smtClean="0"/>
              <a:t>24/05/2021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542D-03D8-4118-93FB-590F6FDDF0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49989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4C084-D920-42F9-9D8F-FC0C4B19FE82}" type="datetimeFigureOut">
              <a:rPr lang="en-IE" smtClean="0"/>
              <a:t>24/05/2021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542D-03D8-4118-93FB-590F6FDDF0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7226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4C084-D920-42F9-9D8F-FC0C4B19FE82}" type="datetimeFigureOut">
              <a:rPr lang="en-IE" smtClean="0"/>
              <a:t>24/05/2021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542D-03D8-4118-93FB-590F6FDDF0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77360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4C084-D920-42F9-9D8F-FC0C4B19FE82}" type="datetimeFigureOut">
              <a:rPr lang="en-IE" smtClean="0"/>
              <a:t>24/05/2021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542D-03D8-4118-93FB-590F6FDDF0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2109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4C084-D920-42F9-9D8F-FC0C4B19FE82}" type="datetimeFigureOut">
              <a:rPr lang="en-IE" smtClean="0"/>
              <a:t>24/05/2021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1542D-03D8-4118-93FB-590F6FDDF0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6767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48.jpg"/><Relationship Id="rId18" Type="http://schemas.openxmlformats.org/officeDocument/2006/relationships/image" Target="../media/image52.jpg"/><Relationship Id="rId3" Type="http://schemas.openxmlformats.org/officeDocument/2006/relationships/image" Target="../media/image7.png"/><Relationship Id="rId21" Type="http://schemas.openxmlformats.org/officeDocument/2006/relationships/image" Target="../media/image55.jpg"/><Relationship Id="rId7" Type="http://schemas.openxmlformats.org/officeDocument/2006/relationships/image" Target="../media/image42.jpg"/><Relationship Id="rId12" Type="http://schemas.openxmlformats.org/officeDocument/2006/relationships/image" Target="../media/image47.jpg"/><Relationship Id="rId17" Type="http://schemas.openxmlformats.org/officeDocument/2006/relationships/image" Target="../media/image14.png"/><Relationship Id="rId2" Type="http://schemas.openxmlformats.org/officeDocument/2006/relationships/image" Target="../media/image40.png"/><Relationship Id="rId16" Type="http://schemas.openxmlformats.org/officeDocument/2006/relationships/image" Target="../media/image51.png"/><Relationship Id="rId20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11" Type="http://schemas.openxmlformats.org/officeDocument/2006/relationships/image" Target="../media/image46.jpg"/><Relationship Id="rId24" Type="http://schemas.openxmlformats.org/officeDocument/2006/relationships/image" Target="../media/image57.jpg"/><Relationship Id="rId5" Type="http://schemas.openxmlformats.org/officeDocument/2006/relationships/image" Target="../media/image9.png"/><Relationship Id="rId15" Type="http://schemas.openxmlformats.org/officeDocument/2006/relationships/image" Target="../media/image50.png"/><Relationship Id="rId23" Type="http://schemas.openxmlformats.org/officeDocument/2006/relationships/image" Target="../media/image22.png"/><Relationship Id="rId10" Type="http://schemas.openxmlformats.org/officeDocument/2006/relationships/image" Target="../media/image45.jpg"/><Relationship Id="rId19" Type="http://schemas.openxmlformats.org/officeDocument/2006/relationships/image" Target="../media/image53.jpg"/><Relationship Id="rId4" Type="http://schemas.openxmlformats.org/officeDocument/2006/relationships/image" Target="../media/image8.png"/><Relationship Id="rId9" Type="http://schemas.openxmlformats.org/officeDocument/2006/relationships/image" Target="../media/image44.jpg"/><Relationship Id="rId14" Type="http://schemas.openxmlformats.org/officeDocument/2006/relationships/image" Target="../media/image49.jpg"/><Relationship Id="rId22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9.png"/><Relationship Id="rId7" Type="http://schemas.openxmlformats.org/officeDocument/2006/relationships/image" Target="../media/image3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73.jpg"/><Relationship Id="rId18" Type="http://schemas.openxmlformats.org/officeDocument/2006/relationships/image" Target="../media/image78.jp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jpg"/><Relationship Id="rId17" Type="http://schemas.openxmlformats.org/officeDocument/2006/relationships/image" Target="../media/image77.png"/><Relationship Id="rId2" Type="http://schemas.openxmlformats.org/officeDocument/2006/relationships/image" Target="../media/image62.png"/><Relationship Id="rId16" Type="http://schemas.openxmlformats.org/officeDocument/2006/relationships/image" Target="../media/image76.jp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11" Type="http://schemas.openxmlformats.org/officeDocument/2006/relationships/image" Target="../media/image71.jpg"/><Relationship Id="rId5" Type="http://schemas.openxmlformats.org/officeDocument/2006/relationships/image" Target="../media/image65.jpg"/><Relationship Id="rId15" Type="http://schemas.openxmlformats.org/officeDocument/2006/relationships/image" Target="../media/image75.jpg"/><Relationship Id="rId10" Type="http://schemas.openxmlformats.org/officeDocument/2006/relationships/image" Target="../media/image70.jpg"/><Relationship Id="rId19" Type="http://schemas.openxmlformats.org/officeDocument/2006/relationships/image" Target="../media/image22.png"/><Relationship Id="rId4" Type="http://schemas.openxmlformats.org/officeDocument/2006/relationships/image" Target="../media/image64.jpg"/><Relationship Id="rId9" Type="http://schemas.openxmlformats.org/officeDocument/2006/relationships/image" Target="../media/image69.png"/><Relationship Id="rId14" Type="http://schemas.openxmlformats.org/officeDocument/2006/relationships/image" Target="../media/image7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9.png"/><Relationship Id="rId3" Type="http://schemas.openxmlformats.org/officeDocument/2006/relationships/image" Target="../media/image80.jpg"/><Relationship Id="rId7" Type="http://schemas.openxmlformats.org/officeDocument/2006/relationships/image" Target="../media/image84.png"/><Relationship Id="rId12" Type="http://schemas.openxmlformats.org/officeDocument/2006/relationships/image" Target="../media/image61.png"/><Relationship Id="rId2" Type="http://schemas.openxmlformats.org/officeDocument/2006/relationships/image" Target="../media/image79.jp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jpg"/><Relationship Id="rId15" Type="http://schemas.openxmlformats.org/officeDocument/2006/relationships/image" Target="../media/image91.png"/><Relationship Id="rId10" Type="http://schemas.openxmlformats.org/officeDocument/2006/relationships/image" Target="../media/image87.png"/><Relationship Id="rId4" Type="http://schemas.openxmlformats.org/officeDocument/2006/relationships/image" Target="../media/image81.jpg"/><Relationship Id="rId9" Type="http://schemas.openxmlformats.org/officeDocument/2006/relationships/image" Target="../media/image86.png"/><Relationship Id="rId1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7" Type="http://schemas.openxmlformats.org/officeDocument/2006/relationships/image" Target="../media/image98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jp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jpg"/><Relationship Id="rId2" Type="http://schemas.openxmlformats.org/officeDocument/2006/relationships/image" Target="../media/image7.png"/><Relationship Id="rId16" Type="http://schemas.openxmlformats.org/officeDocument/2006/relationships/image" Target="../media/image21.jpg"/><Relationship Id="rId20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jpg"/><Relationship Id="rId5" Type="http://schemas.openxmlformats.org/officeDocument/2006/relationships/image" Target="../media/image10.png"/><Relationship Id="rId15" Type="http://schemas.openxmlformats.org/officeDocument/2006/relationships/image" Target="../media/image20.jpg"/><Relationship Id="rId23" Type="http://schemas.openxmlformats.org/officeDocument/2006/relationships/image" Target="../media/image28.jpg"/><Relationship Id="rId10" Type="http://schemas.openxmlformats.org/officeDocument/2006/relationships/image" Target="../media/image15.png"/><Relationship Id="rId19" Type="http://schemas.openxmlformats.org/officeDocument/2006/relationships/image" Target="../media/image24.jp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jpg"/><Relationship Id="rId22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9B1B9C-8F76-41C9-8F12-404934EB64E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B6EEF3-4B3F-4EFE-BD41-31815C1235A9}"/>
              </a:ext>
            </a:extLst>
          </p:cNvPr>
          <p:cNvSpPr txBox="1"/>
          <p:nvPr/>
        </p:nvSpPr>
        <p:spPr>
          <a:xfrm>
            <a:off x="74564" y="1056026"/>
            <a:ext cx="277651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rgbClr val="5B47F3"/>
                </a:solidFill>
              </a:rPr>
              <a:t>Naas Road </a:t>
            </a:r>
          </a:p>
          <a:p>
            <a:r>
              <a:rPr lang="en-IE" sz="3200" b="1" dirty="0">
                <a:solidFill>
                  <a:srgbClr val="5B47F3"/>
                </a:solidFill>
              </a:rPr>
              <a:t>Masterplan</a:t>
            </a:r>
          </a:p>
          <a:p>
            <a:endParaRPr lang="en-IE" sz="3200" b="1" dirty="0">
              <a:solidFill>
                <a:srgbClr val="5B47F3"/>
              </a:solidFill>
            </a:endParaRPr>
          </a:p>
          <a:p>
            <a:endParaRPr lang="en-IE" sz="3200" b="1" dirty="0">
              <a:solidFill>
                <a:srgbClr val="5B47F3"/>
              </a:solidFill>
            </a:endParaRPr>
          </a:p>
          <a:p>
            <a:endParaRPr lang="en-IE" sz="3200" b="1" dirty="0">
              <a:solidFill>
                <a:srgbClr val="5B47F3"/>
              </a:solidFill>
            </a:endParaRPr>
          </a:p>
          <a:p>
            <a:endParaRPr lang="en-IE" sz="3200" b="1" dirty="0">
              <a:solidFill>
                <a:srgbClr val="5B47F3"/>
              </a:solidFill>
            </a:endParaRPr>
          </a:p>
          <a:p>
            <a:endParaRPr lang="en-IE" sz="3200" b="1" dirty="0">
              <a:solidFill>
                <a:srgbClr val="5B47F3"/>
              </a:solidFill>
            </a:endParaRPr>
          </a:p>
          <a:p>
            <a:endParaRPr lang="en-IE" sz="3200" b="1" dirty="0">
              <a:solidFill>
                <a:srgbClr val="5B47F3"/>
              </a:solidFill>
            </a:endParaRPr>
          </a:p>
          <a:p>
            <a:r>
              <a:rPr lang="en-IE" sz="2400" b="1" dirty="0">
                <a:solidFill>
                  <a:srgbClr val="5B47F3"/>
                </a:solidFill>
              </a:rPr>
              <a:t>May 2021 </a:t>
            </a:r>
          </a:p>
          <a:p>
            <a:r>
              <a:rPr lang="en-IE" sz="2400" b="1" dirty="0">
                <a:solidFill>
                  <a:schemeClr val="bg1">
                    <a:lumMod val="50000"/>
                  </a:schemeClr>
                </a:solidFill>
              </a:rPr>
              <a:t>Strategic Policy Committee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3C84AC-3B26-4CCA-ACBA-FCDB72659262}"/>
              </a:ext>
            </a:extLst>
          </p:cNvPr>
          <p:cNvCxnSpPr>
            <a:cxnSpLocks/>
          </p:cNvCxnSpPr>
          <p:nvPr/>
        </p:nvCxnSpPr>
        <p:spPr>
          <a:xfrm>
            <a:off x="158714" y="885905"/>
            <a:ext cx="1944406" cy="0"/>
          </a:xfrm>
          <a:prstGeom prst="line">
            <a:avLst/>
          </a:prstGeom>
          <a:ln w="76200">
            <a:solidFill>
              <a:srgbClr val="5B4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0D88C940-0760-43B8-A906-4A3E2C1DB2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8" t="11657" r="22179" b="3667"/>
          <a:stretch/>
        </p:blipFill>
        <p:spPr>
          <a:xfrm>
            <a:off x="3009788" y="809240"/>
            <a:ext cx="5975498" cy="54406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2AF5F1-9782-436C-A72B-FC09DD9B5BCB}"/>
              </a:ext>
            </a:extLst>
          </p:cNvPr>
          <p:cNvSpPr/>
          <p:nvPr/>
        </p:nvSpPr>
        <p:spPr>
          <a:xfrm>
            <a:off x="8741663" y="809239"/>
            <a:ext cx="232845" cy="5440685"/>
          </a:xfrm>
          <a:prstGeom prst="rect">
            <a:avLst/>
          </a:prstGeom>
          <a:solidFill>
            <a:srgbClr val="5B47F3"/>
          </a:solidFill>
          <a:ln>
            <a:solidFill>
              <a:srgbClr val="5B47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1132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54864" y="6190592"/>
            <a:ext cx="1163921" cy="281569"/>
          </a:xfrm>
          <a:prstGeom prst="rect">
            <a:avLst/>
          </a:prstGeom>
        </p:spPr>
        <p:txBody>
          <a:bodyPr vert="horz" wrap="square" lIns="0" tIns="2303" rIns="0" bIns="0" rtlCol="0">
            <a:spAutoFit/>
          </a:bodyPr>
          <a:lstStyle/>
          <a:p>
            <a:pPr>
              <a:spcBef>
                <a:spcPts val="18"/>
              </a:spcBef>
              <a:tabLst>
                <a:tab pos="1038718" algn="l"/>
              </a:tabLst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0	</a:t>
            </a:r>
            <a:r>
              <a:rPr sz="907" baseline="2777">
                <a:solidFill>
                  <a:srgbClr val="231F20"/>
                </a:solidFill>
                <a:latin typeface="Omnes"/>
                <a:cs typeface="Omnes"/>
              </a:rPr>
              <a:t>1KM</a:t>
            </a:r>
            <a:endParaRPr sz="907" baseline="2777">
              <a:latin typeface="Omnes"/>
              <a:cs typeface="Omne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75312" y="849002"/>
            <a:ext cx="5353962" cy="5593886"/>
            <a:chOff x="3748030" y="1078954"/>
            <a:chExt cx="8856345" cy="9253220"/>
          </a:xfrm>
        </p:grpSpPr>
        <p:sp>
          <p:nvSpPr>
            <p:cNvPr id="5" name="object 5"/>
            <p:cNvSpPr/>
            <p:nvPr/>
          </p:nvSpPr>
          <p:spPr>
            <a:xfrm>
              <a:off x="4253988" y="10212974"/>
              <a:ext cx="1816735" cy="68580"/>
            </a:xfrm>
            <a:custGeom>
              <a:avLst/>
              <a:gdLst/>
              <a:ahLst/>
              <a:cxnLst/>
              <a:rect l="l" t="t" r="r" b="b"/>
              <a:pathLst>
                <a:path w="1816735" h="68579">
                  <a:moveTo>
                    <a:pt x="0" y="0"/>
                  </a:moveTo>
                  <a:lnTo>
                    <a:pt x="0" y="68414"/>
                  </a:lnTo>
                  <a:lnTo>
                    <a:pt x="1816455" y="68414"/>
                  </a:lnTo>
                  <a:lnTo>
                    <a:pt x="1816455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6" name="object 6"/>
            <p:cNvSpPr/>
            <p:nvPr/>
          </p:nvSpPr>
          <p:spPr>
            <a:xfrm>
              <a:off x="3856184" y="10122143"/>
              <a:ext cx="205740" cy="205740"/>
            </a:xfrm>
            <a:custGeom>
              <a:avLst/>
              <a:gdLst/>
              <a:ahLst/>
              <a:cxnLst/>
              <a:rect l="l" t="t" r="r" b="b"/>
              <a:pathLst>
                <a:path w="205739" h="205740">
                  <a:moveTo>
                    <a:pt x="102603" y="205181"/>
                  </a:moveTo>
                  <a:lnTo>
                    <a:pt x="142541" y="197118"/>
                  </a:lnTo>
                  <a:lnTo>
                    <a:pt x="175155" y="175131"/>
                  </a:lnTo>
                  <a:lnTo>
                    <a:pt x="197143" y="142521"/>
                  </a:lnTo>
                  <a:lnTo>
                    <a:pt x="205206" y="102590"/>
                  </a:lnTo>
                  <a:lnTo>
                    <a:pt x="197143" y="62659"/>
                  </a:lnTo>
                  <a:lnTo>
                    <a:pt x="175155" y="30049"/>
                  </a:lnTo>
                  <a:lnTo>
                    <a:pt x="142541" y="8062"/>
                  </a:lnTo>
                  <a:lnTo>
                    <a:pt x="102603" y="0"/>
                  </a:lnTo>
                  <a:lnTo>
                    <a:pt x="62664" y="8062"/>
                  </a:lnTo>
                  <a:lnTo>
                    <a:pt x="30051" y="30049"/>
                  </a:lnTo>
                  <a:lnTo>
                    <a:pt x="8062" y="62659"/>
                  </a:lnTo>
                  <a:lnTo>
                    <a:pt x="0" y="102590"/>
                  </a:lnTo>
                  <a:lnTo>
                    <a:pt x="8062" y="142521"/>
                  </a:lnTo>
                  <a:lnTo>
                    <a:pt x="30051" y="175131"/>
                  </a:lnTo>
                  <a:lnTo>
                    <a:pt x="62664" y="197118"/>
                  </a:lnTo>
                  <a:lnTo>
                    <a:pt x="102603" y="205181"/>
                  </a:lnTo>
                  <a:close/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7" name="object 7"/>
            <p:cNvSpPr/>
            <p:nvPr/>
          </p:nvSpPr>
          <p:spPr>
            <a:xfrm>
              <a:off x="3955189" y="10123926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4">
                  <a:moveTo>
                    <a:pt x="0" y="0"/>
                  </a:moveTo>
                  <a:lnTo>
                    <a:pt x="0" y="109804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64019" y="1078954"/>
              <a:ext cx="8562225" cy="924665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41800" y="3716769"/>
              <a:ext cx="1567589" cy="164842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14132" y="2143607"/>
              <a:ext cx="1522155" cy="13377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48030" y="1323533"/>
              <a:ext cx="8594204" cy="853248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725968" y="2648425"/>
              <a:ext cx="3867150" cy="0"/>
            </a:xfrm>
            <a:custGeom>
              <a:avLst/>
              <a:gdLst/>
              <a:ahLst/>
              <a:cxnLst/>
              <a:rect l="l" t="t" r="r" b="b"/>
              <a:pathLst>
                <a:path w="3867150">
                  <a:moveTo>
                    <a:pt x="3867099" y="0"/>
                  </a:moveTo>
                  <a:lnTo>
                    <a:pt x="0" y="0"/>
                  </a:lnTo>
                </a:path>
              </a:pathLst>
            </a:custGeom>
            <a:ln w="21590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28801" y="2594450"/>
              <a:ext cx="107962" cy="10795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45902" y="835816"/>
            <a:ext cx="1633022" cy="399762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138189" marR="67175" indent="-130895">
              <a:spcBef>
                <a:spcPts val="60"/>
              </a:spcBef>
              <a:buChar char="•"/>
              <a:tabLst>
                <a:tab pos="138189" algn="l"/>
                <a:tab pos="138573" algn="l"/>
              </a:tabLst>
            </a:pP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Complementing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existing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employment</a:t>
            </a:r>
            <a:r>
              <a:rPr sz="967" spc="-24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with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high-end/ </a:t>
            </a:r>
            <a:r>
              <a:rPr sz="967" spc="-157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advanced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manufacturing, </a:t>
            </a:r>
            <a:r>
              <a:rPr sz="967" spc="3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9">
                <a:solidFill>
                  <a:srgbClr val="414042"/>
                </a:solidFill>
                <a:latin typeface="Omnes"/>
                <a:cs typeface="Omnes"/>
              </a:rPr>
              <a:t>future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of</a:t>
            </a:r>
            <a:r>
              <a:rPr sz="967" spc="-33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urban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logistics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and </a:t>
            </a:r>
            <a:r>
              <a:rPr sz="967" spc="-157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industry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in</a:t>
            </a:r>
            <a:r>
              <a:rPr sz="967" spc="-18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the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city</a:t>
            </a:r>
            <a:endParaRPr sz="967">
              <a:latin typeface="Omnes"/>
              <a:cs typeface="Omnes"/>
            </a:endParaRPr>
          </a:p>
          <a:p>
            <a:pPr marL="138189" marR="3071" indent="-130895">
              <a:spcBef>
                <a:spcPts val="342"/>
              </a:spcBef>
              <a:buChar char="•"/>
              <a:tabLst>
                <a:tab pos="138189" algn="l"/>
                <a:tab pos="138573" algn="l"/>
              </a:tabLst>
            </a:pP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Building</a:t>
            </a:r>
            <a:r>
              <a:rPr sz="967" spc="-9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on</a:t>
            </a:r>
            <a:r>
              <a:rPr sz="967" spc="-27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the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 area’s</a:t>
            </a:r>
            <a:r>
              <a:rPr sz="967" spc="-9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current </a:t>
            </a:r>
            <a:r>
              <a:rPr sz="967" spc="-157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successes</a:t>
            </a:r>
            <a:endParaRPr sz="967">
              <a:latin typeface="Omnes"/>
              <a:cs typeface="Omnes"/>
            </a:endParaRPr>
          </a:p>
          <a:p>
            <a:pPr marL="138189" marR="36466" indent="-130895" algn="just">
              <a:spcBef>
                <a:spcPts val="342"/>
              </a:spcBef>
              <a:buChar char="•"/>
              <a:tabLst>
                <a:tab pos="138573" algn="l"/>
              </a:tabLst>
            </a:pP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Retaining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and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promoting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the </a:t>
            </a:r>
            <a:r>
              <a:rPr sz="967" spc="-160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successful 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current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industrial </a:t>
            </a:r>
            <a:r>
              <a:rPr sz="967" spc="-157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uses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and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locations</a:t>
            </a:r>
            <a:endParaRPr sz="967">
              <a:latin typeface="Omnes"/>
              <a:cs typeface="Omnes"/>
            </a:endParaRPr>
          </a:p>
          <a:p>
            <a:pPr marL="138189" marR="94045" indent="-130895">
              <a:spcBef>
                <a:spcPts val="345"/>
              </a:spcBef>
              <a:buChar char="•"/>
              <a:tabLst>
                <a:tab pos="138189" algn="l"/>
                <a:tab pos="138573" algn="l"/>
              </a:tabLst>
            </a:pP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Focus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on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strategic surgical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interventions</a:t>
            </a:r>
            <a:r>
              <a:rPr sz="967" spc="-9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or</a:t>
            </a:r>
            <a:r>
              <a:rPr sz="967" spc="-36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small</a:t>
            </a:r>
            <a:r>
              <a:rPr sz="967" spc="-9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scale </a:t>
            </a:r>
            <a:r>
              <a:rPr sz="967" spc="-157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interventions</a:t>
            </a:r>
            <a:endParaRPr sz="967">
              <a:latin typeface="Omnes"/>
              <a:cs typeface="Omnes"/>
            </a:endParaRPr>
          </a:p>
          <a:p>
            <a:pPr marL="138189" marR="159301" indent="-130895">
              <a:spcBef>
                <a:spcPts val="342"/>
              </a:spcBef>
              <a:buChar char="•"/>
              <a:tabLst>
                <a:tab pos="138189" algn="l"/>
                <a:tab pos="138573" algn="l"/>
              </a:tabLst>
            </a:pP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Potential</a:t>
            </a:r>
            <a:r>
              <a:rPr sz="967" spc="-18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green</a:t>
            </a:r>
            <a:r>
              <a:rPr sz="967" spc="-15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enterprise </a:t>
            </a:r>
            <a:r>
              <a:rPr sz="967" spc="-157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hub</a:t>
            </a:r>
            <a:endParaRPr sz="967">
              <a:latin typeface="Omnes"/>
              <a:cs typeface="Omnes"/>
            </a:endParaRPr>
          </a:p>
          <a:p>
            <a:pPr marL="138189" marR="136269" indent="-130895">
              <a:spcBef>
                <a:spcPts val="345"/>
              </a:spcBef>
              <a:buChar char="•"/>
              <a:tabLst>
                <a:tab pos="138189" algn="l"/>
                <a:tab pos="138573" algn="l"/>
              </a:tabLst>
            </a:pP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Meanwhile</a:t>
            </a:r>
            <a:r>
              <a:rPr sz="967" spc="-21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uses</a:t>
            </a:r>
            <a:r>
              <a:rPr sz="967" spc="-21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and</a:t>
            </a:r>
            <a:r>
              <a:rPr sz="967" spc="-18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urban </a:t>
            </a:r>
            <a:r>
              <a:rPr sz="967" spc="-160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servicing</a:t>
            </a:r>
            <a:endParaRPr sz="967">
              <a:latin typeface="Omnes"/>
              <a:cs typeface="Omnes"/>
            </a:endParaRPr>
          </a:p>
          <a:p>
            <a:pPr marL="138189" marR="51053" indent="-130895">
              <a:spcBef>
                <a:spcPts val="342"/>
              </a:spcBef>
              <a:buChar char="•"/>
              <a:tabLst>
                <a:tab pos="138189" algn="l"/>
                <a:tab pos="138573" algn="l"/>
              </a:tabLst>
            </a:pP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Multiple cent</a:t>
            </a:r>
            <a:r>
              <a:rPr sz="967" spc="-24">
                <a:solidFill>
                  <a:srgbClr val="414042"/>
                </a:solidFill>
                <a:latin typeface="Omnes"/>
                <a:cs typeface="Omnes"/>
              </a:rPr>
              <a:t>r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es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o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f</a:t>
            </a:r>
            <a:r>
              <a:rPr sz="967" spc="-48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v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arying  scales with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residential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 supporting</a:t>
            </a:r>
            <a:r>
              <a:rPr sz="967" spc="-33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the</a:t>
            </a:r>
            <a:r>
              <a:rPr sz="967" spc="-21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employment </a:t>
            </a:r>
            <a:r>
              <a:rPr sz="967" spc="-157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focus</a:t>
            </a:r>
            <a:endParaRPr sz="967">
              <a:latin typeface="Omnes"/>
              <a:cs typeface="Omnes"/>
            </a:endParaRPr>
          </a:p>
          <a:p>
            <a:pPr marL="138189" marR="121299" indent="-130895">
              <a:spcBef>
                <a:spcPts val="342"/>
              </a:spcBef>
              <a:buChar char="•"/>
              <a:tabLst>
                <a:tab pos="138189" algn="l"/>
                <a:tab pos="138573" algn="l"/>
              </a:tabLst>
            </a:pP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Bottom-up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interventions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 and supporting a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fertile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 envi</a:t>
            </a:r>
            <a:r>
              <a:rPr sz="967" spc="-24">
                <a:solidFill>
                  <a:srgbClr val="414042"/>
                </a:solidFill>
                <a:latin typeface="Omnes"/>
                <a:cs typeface="Omnes"/>
              </a:rPr>
              <a:t>r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onment</a:t>
            </a:r>
            <a:r>
              <a:rPr sz="967" spc="-18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21">
                <a:solidFill>
                  <a:srgbClr val="414042"/>
                </a:solidFill>
                <a:latin typeface="Omnes"/>
                <a:cs typeface="Omnes"/>
              </a:rPr>
              <a:t>f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or</a:t>
            </a:r>
            <a:r>
              <a:rPr sz="967" spc="-27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economic  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growth</a:t>
            </a:r>
            <a:endParaRPr sz="967">
              <a:latin typeface="Omnes"/>
              <a:cs typeface="Omne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5903" y="5209322"/>
            <a:ext cx="1634941" cy="1275279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138189" marR="68327" indent="-130895">
              <a:spcBef>
                <a:spcPts val="60"/>
              </a:spcBef>
              <a:buChar char="•"/>
              <a:tabLst>
                <a:tab pos="138189" algn="l"/>
                <a:tab pos="138573" algn="l"/>
              </a:tabLst>
            </a:pPr>
            <a:r>
              <a:rPr sz="967" spc="-103">
                <a:solidFill>
                  <a:srgbClr val="414042"/>
                </a:solidFill>
                <a:latin typeface="Omnes"/>
                <a:cs typeface="Omnes"/>
              </a:rPr>
              <a:t>T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e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s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t</a:t>
            </a:r>
            <a:r>
              <a:rPr sz="967" spc="-18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which cur</a:t>
            </a:r>
            <a:r>
              <a:rPr sz="967" spc="-24">
                <a:solidFill>
                  <a:srgbClr val="414042"/>
                </a:solidFill>
                <a:latin typeface="Omnes"/>
                <a:cs typeface="Omnes"/>
              </a:rPr>
              <a:t>r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ent indu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s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try  is suitable and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successful,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where</a:t>
            </a:r>
            <a:r>
              <a:rPr sz="967" spc="-9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is</a:t>
            </a:r>
            <a:r>
              <a:rPr sz="967" spc="-9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it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and</a:t>
            </a:r>
            <a:r>
              <a:rPr sz="967" spc="-9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if</a:t>
            </a:r>
            <a:r>
              <a:rPr sz="967" spc="-36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it</a:t>
            </a:r>
            <a:r>
              <a:rPr sz="967" spc="-9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should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be </a:t>
            </a:r>
            <a:r>
              <a:rPr sz="967" spc="-157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retained</a:t>
            </a:r>
            <a:endParaRPr sz="967">
              <a:latin typeface="Omnes"/>
              <a:cs typeface="Omnes"/>
            </a:endParaRPr>
          </a:p>
          <a:p>
            <a:pPr marL="138189" marR="6142" indent="-130895">
              <a:spcBef>
                <a:spcPts val="342"/>
              </a:spcBef>
              <a:buChar char="•"/>
              <a:tabLst>
                <a:tab pos="138189" algn="l"/>
                <a:tab pos="138573" algn="l"/>
              </a:tabLst>
            </a:pPr>
            <a:r>
              <a:rPr sz="967" spc="-103">
                <a:solidFill>
                  <a:srgbClr val="414042"/>
                </a:solidFill>
                <a:latin typeface="Omnes"/>
                <a:cs typeface="Omnes"/>
              </a:rPr>
              <a:t>T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e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s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t h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o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w</a:t>
            </a:r>
            <a:r>
              <a:rPr sz="967" spc="-36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to support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s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t</a:t>
            </a:r>
            <a:r>
              <a:rPr sz="967" spc="-9">
                <a:solidFill>
                  <a:srgbClr val="414042"/>
                </a:solidFill>
                <a:latin typeface="Omnes"/>
                <a:cs typeface="Omnes"/>
              </a:rPr>
              <a:t>r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a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tegic 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relocations</a:t>
            </a:r>
            <a:endParaRPr sz="967">
              <a:latin typeface="Omnes"/>
              <a:cs typeface="Omnes"/>
            </a:endParaRPr>
          </a:p>
          <a:p>
            <a:pPr marL="138189" marR="3071" indent="-130895">
              <a:spcBef>
                <a:spcPts val="342"/>
              </a:spcBef>
              <a:buChar char="•"/>
              <a:tabLst>
                <a:tab pos="138189" algn="l"/>
                <a:tab pos="138573" algn="l"/>
              </a:tabLst>
            </a:pPr>
            <a:r>
              <a:rPr sz="967" spc="-103">
                <a:solidFill>
                  <a:srgbClr val="414042"/>
                </a:solidFill>
                <a:latin typeface="Omnes"/>
                <a:cs typeface="Omnes"/>
              </a:rPr>
              <a:t>T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e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s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t suitability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 o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f</a:t>
            </a:r>
            <a:r>
              <a:rPr sz="967" spc="-30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sector</a:t>
            </a:r>
            <a:r>
              <a:rPr sz="967" spc="-27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hubs 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such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as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 green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enterprises</a:t>
            </a:r>
            <a:endParaRPr sz="967">
              <a:latin typeface="Omnes"/>
              <a:cs typeface="Omne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01808" y="2201025"/>
            <a:ext cx="1107107" cy="712113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195383" indent="23031">
              <a:lnSpc>
                <a:spcPct val="106200"/>
              </a:lnSpc>
              <a:spcBef>
                <a:spcPts val="60"/>
              </a:spcBef>
            </a:pP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Primary large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centre </a:t>
            </a:r>
            <a:r>
              <a:rPr sz="725" b="1" spc="-1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focused</a:t>
            </a:r>
            <a:r>
              <a:rPr sz="725" b="1" spc="18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around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 the</a:t>
            </a:r>
            <a:endParaRPr sz="725">
              <a:latin typeface="Omnes SemiBold"/>
              <a:cs typeface="Omnes SemiBold"/>
            </a:endParaRPr>
          </a:p>
          <a:p>
            <a:pPr marL="7677" marR="3071">
              <a:lnSpc>
                <a:spcPct val="106300"/>
              </a:lnSpc>
            </a:pP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intersection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of</a:t>
            </a:r>
            <a:r>
              <a:rPr sz="725" b="1" spc="-9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the</a:t>
            </a:r>
            <a:r>
              <a:rPr sz="725" b="1" spc="24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Naas 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Road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and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Kylemore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Road. </a:t>
            </a:r>
            <a:r>
              <a:rPr sz="725" b="1" spc="-1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Mid-density</a:t>
            </a:r>
            <a:r>
              <a:rPr sz="725" b="1" spc="18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employment </a:t>
            </a:r>
            <a:r>
              <a:rPr sz="725" b="1" spc="-1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focus.</a:t>
            </a:r>
            <a:endParaRPr sz="725">
              <a:latin typeface="Omnes SemiBold"/>
              <a:cs typeface="Omnes SemiBold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428962" y="2140581"/>
            <a:ext cx="1388491" cy="835321"/>
          </a:xfrm>
          <a:custGeom>
            <a:avLst/>
            <a:gdLst/>
            <a:ahLst/>
            <a:cxnLst/>
            <a:rect l="l" t="t" r="r" b="b"/>
            <a:pathLst>
              <a:path w="2296794" h="1381760">
                <a:moveTo>
                  <a:pt x="183603" y="0"/>
                </a:moveTo>
                <a:lnTo>
                  <a:pt x="134796" y="6558"/>
                </a:lnTo>
                <a:lnTo>
                  <a:pt x="90937" y="25068"/>
                </a:lnTo>
                <a:lnTo>
                  <a:pt x="53778" y="53778"/>
                </a:lnTo>
                <a:lnTo>
                  <a:pt x="25068" y="90937"/>
                </a:lnTo>
                <a:lnTo>
                  <a:pt x="6558" y="134796"/>
                </a:lnTo>
                <a:lnTo>
                  <a:pt x="0" y="183603"/>
                </a:lnTo>
                <a:lnTo>
                  <a:pt x="0" y="1197914"/>
                </a:lnTo>
                <a:lnTo>
                  <a:pt x="6558" y="1246722"/>
                </a:lnTo>
                <a:lnTo>
                  <a:pt x="25068" y="1290581"/>
                </a:lnTo>
                <a:lnTo>
                  <a:pt x="53778" y="1327740"/>
                </a:lnTo>
                <a:lnTo>
                  <a:pt x="90937" y="1356450"/>
                </a:lnTo>
                <a:lnTo>
                  <a:pt x="134796" y="1374959"/>
                </a:lnTo>
                <a:lnTo>
                  <a:pt x="183603" y="1381518"/>
                </a:lnTo>
                <a:lnTo>
                  <a:pt x="2113000" y="1381518"/>
                </a:lnTo>
                <a:lnTo>
                  <a:pt x="2161808" y="1374959"/>
                </a:lnTo>
                <a:lnTo>
                  <a:pt x="2205666" y="1356450"/>
                </a:lnTo>
                <a:lnTo>
                  <a:pt x="2242826" y="1327740"/>
                </a:lnTo>
                <a:lnTo>
                  <a:pt x="2271536" y="1290581"/>
                </a:lnTo>
                <a:lnTo>
                  <a:pt x="2290045" y="1246722"/>
                </a:lnTo>
                <a:lnTo>
                  <a:pt x="2296604" y="1197914"/>
                </a:lnTo>
                <a:lnTo>
                  <a:pt x="2296604" y="183603"/>
                </a:lnTo>
                <a:lnTo>
                  <a:pt x="2290045" y="134796"/>
                </a:lnTo>
                <a:lnTo>
                  <a:pt x="2271536" y="90937"/>
                </a:lnTo>
                <a:lnTo>
                  <a:pt x="2242826" y="53778"/>
                </a:lnTo>
                <a:lnTo>
                  <a:pt x="2205666" y="25068"/>
                </a:lnTo>
                <a:lnTo>
                  <a:pt x="2161808" y="6558"/>
                </a:lnTo>
                <a:lnTo>
                  <a:pt x="2113000" y="0"/>
                </a:lnTo>
                <a:lnTo>
                  <a:pt x="183603" y="0"/>
                </a:lnTo>
                <a:close/>
              </a:path>
            </a:pathLst>
          </a:custGeom>
          <a:ln w="21590">
            <a:solidFill>
              <a:srgbClr val="808284"/>
            </a:solidFill>
          </a:ln>
        </p:spPr>
        <p:txBody>
          <a:bodyPr wrap="square" lIns="0" tIns="0" rIns="0" bIns="0" rtlCol="0"/>
          <a:lstStyle/>
          <a:p>
            <a:endParaRPr sz="1088"/>
          </a:p>
        </p:txBody>
      </p:sp>
      <p:sp>
        <p:nvSpPr>
          <p:cNvPr id="18" name="object 18"/>
          <p:cNvSpPr txBox="1"/>
          <p:nvPr/>
        </p:nvSpPr>
        <p:spPr>
          <a:xfrm>
            <a:off x="7517163" y="915969"/>
            <a:ext cx="890599" cy="239163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 indent="7677">
              <a:lnSpc>
                <a:spcPct val="106200"/>
              </a:lnSpc>
              <a:spcBef>
                <a:spcPts val="60"/>
              </a:spcBef>
            </a:pP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Potential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-3">
                <a:solidFill>
                  <a:srgbClr val="231F20"/>
                </a:solidFill>
                <a:latin typeface="Omnes SemiBold"/>
                <a:cs typeface="Omnes SemiBold"/>
              </a:rPr>
              <a:t>for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-6">
                <a:solidFill>
                  <a:srgbClr val="231F20"/>
                </a:solidFill>
                <a:latin typeface="Omnes SemiBold"/>
                <a:cs typeface="Omnes SemiBold"/>
              </a:rPr>
              <a:t>a</a:t>
            </a:r>
            <a:r>
              <a:rPr sz="725" b="1" spc="18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green </a:t>
            </a:r>
            <a:r>
              <a:rPr sz="725" b="1" spc="-1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enterprise</a:t>
            </a:r>
            <a:r>
              <a:rPr sz="725" b="1" spc="24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zone</a:t>
            </a:r>
            <a:endParaRPr sz="725">
              <a:latin typeface="Omnes SemiBold"/>
              <a:cs typeface="Omnes SemiBold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428962" y="855524"/>
            <a:ext cx="1388491" cy="365453"/>
          </a:xfrm>
          <a:custGeom>
            <a:avLst/>
            <a:gdLst/>
            <a:ahLst/>
            <a:cxnLst/>
            <a:rect l="l" t="t" r="r" b="b"/>
            <a:pathLst>
              <a:path w="2296794" h="604519">
                <a:moveTo>
                  <a:pt x="183603" y="0"/>
                </a:moveTo>
                <a:lnTo>
                  <a:pt x="134796" y="6557"/>
                </a:lnTo>
                <a:lnTo>
                  <a:pt x="90937" y="25065"/>
                </a:lnTo>
                <a:lnTo>
                  <a:pt x="53778" y="53773"/>
                </a:lnTo>
                <a:lnTo>
                  <a:pt x="25068" y="90932"/>
                </a:lnTo>
                <a:lnTo>
                  <a:pt x="6558" y="134791"/>
                </a:lnTo>
                <a:lnTo>
                  <a:pt x="0" y="183603"/>
                </a:lnTo>
                <a:lnTo>
                  <a:pt x="0" y="420674"/>
                </a:lnTo>
                <a:lnTo>
                  <a:pt x="6558" y="469482"/>
                </a:lnTo>
                <a:lnTo>
                  <a:pt x="25068" y="513341"/>
                </a:lnTo>
                <a:lnTo>
                  <a:pt x="53778" y="550500"/>
                </a:lnTo>
                <a:lnTo>
                  <a:pt x="90937" y="579210"/>
                </a:lnTo>
                <a:lnTo>
                  <a:pt x="134796" y="597719"/>
                </a:lnTo>
                <a:lnTo>
                  <a:pt x="183603" y="604278"/>
                </a:lnTo>
                <a:lnTo>
                  <a:pt x="2113000" y="604278"/>
                </a:lnTo>
                <a:lnTo>
                  <a:pt x="2161808" y="597719"/>
                </a:lnTo>
                <a:lnTo>
                  <a:pt x="2205666" y="579210"/>
                </a:lnTo>
                <a:lnTo>
                  <a:pt x="2242826" y="550500"/>
                </a:lnTo>
                <a:lnTo>
                  <a:pt x="2271536" y="513341"/>
                </a:lnTo>
                <a:lnTo>
                  <a:pt x="2290045" y="469482"/>
                </a:lnTo>
                <a:lnTo>
                  <a:pt x="2296604" y="420674"/>
                </a:lnTo>
                <a:lnTo>
                  <a:pt x="2296604" y="183603"/>
                </a:lnTo>
                <a:lnTo>
                  <a:pt x="2290045" y="134791"/>
                </a:lnTo>
                <a:lnTo>
                  <a:pt x="2271536" y="90931"/>
                </a:lnTo>
                <a:lnTo>
                  <a:pt x="2242826" y="53773"/>
                </a:lnTo>
                <a:lnTo>
                  <a:pt x="2205666" y="25065"/>
                </a:lnTo>
                <a:lnTo>
                  <a:pt x="2161808" y="6557"/>
                </a:lnTo>
                <a:lnTo>
                  <a:pt x="2113000" y="0"/>
                </a:lnTo>
                <a:lnTo>
                  <a:pt x="183603" y="0"/>
                </a:lnTo>
                <a:close/>
              </a:path>
            </a:pathLst>
          </a:custGeom>
          <a:ln w="21590">
            <a:solidFill>
              <a:srgbClr val="808284"/>
            </a:solidFill>
          </a:ln>
        </p:spPr>
        <p:txBody>
          <a:bodyPr wrap="square" lIns="0" tIns="0" rIns="0" bIns="0" rtlCol="0"/>
          <a:lstStyle/>
          <a:p>
            <a:endParaRPr sz="1088"/>
          </a:p>
        </p:txBody>
      </p:sp>
      <p:sp>
        <p:nvSpPr>
          <p:cNvPr id="20" name="object 20"/>
          <p:cNvSpPr txBox="1"/>
          <p:nvPr/>
        </p:nvSpPr>
        <p:spPr>
          <a:xfrm>
            <a:off x="7501808" y="3857893"/>
            <a:ext cx="1047990" cy="593875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21880" indent="23031" algn="just">
              <a:lnSpc>
                <a:spcPct val="106300"/>
              </a:lnSpc>
              <a:spcBef>
                <a:spcPts val="60"/>
              </a:spcBef>
            </a:pP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Additional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centre 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with </a:t>
            </a:r>
            <a:r>
              <a:rPr sz="725" b="1" spc="12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industrial employment 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focus,</a:t>
            </a:r>
            <a:r>
              <a:rPr sz="725" b="1" spc="12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centred</a:t>
            </a:r>
            <a:r>
              <a:rPr sz="725" b="1" spc="12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around</a:t>
            </a:r>
            <a:r>
              <a:rPr sz="725" b="1" spc="12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-6">
                <a:solidFill>
                  <a:srgbClr val="231F20"/>
                </a:solidFill>
                <a:latin typeface="Omnes SemiBold"/>
                <a:cs typeface="Omnes SemiBold"/>
              </a:rPr>
              <a:t>a</a:t>
            </a:r>
            <a:endParaRPr sz="725">
              <a:latin typeface="Omnes SemiBold"/>
              <a:cs typeface="Omnes SemiBold"/>
            </a:endParaRPr>
          </a:p>
          <a:p>
            <a:pPr marL="30325" marR="3071" indent="-23031" algn="just">
              <a:lnSpc>
                <a:spcPct val="106300"/>
              </a:lnSpc>
            </a:pP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proposed </a:t>
            </a:r>
            <a:r>
              <a:rPr sz="725" b="1">
                <a:solidFill>
                  <a:srgbClr val="231F20"/>
                </a:solidFill>
                <a:latin typeface="Omnes SemiBold"/>
                <a:cs typeface="Omnes SemiBold"/>
              </a:rPr>
              <a:t>Luas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line tram </a:t>
            </a:r>
            <a:r>
              <a:rPr sz="725" b="1" spc="-1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stop.</a:t>
            </a:r>
            <a:endParaRPr sz="725">
              <a:latin typeface="Omnes SemiBold"/>
              <a:cs typeface="Omnes SemiBold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428962" y="3797450"/>
            <a:ext cx="1388491" cy="717854"/>
          </a:xfrm>
          <a:custGeom>
            <a:avLst/>
            <a:gdLst/>
            <a:ahLst/>
            <a:cxnLst/>
            <a:rect l="l" t="t" r="r" b="b"/>
            <a:pathLst>
              <a:path w="2296794" h="1187450">
                <a:moveTo>
                  <a:pt x="183603" y="0"/>
                </a:moveTo>
                <a:lnTo>
                  <a:pt x="134796" y="6557"/>
                </a:lnTo>
                <a:lnTo>
                  <a:pt x="90937" y="25065"/>
                </a:lnTo>
                <a:lnTo>
                  <a:pt x="53778" y="53773"/>
                </a:lnTo>
                <a:lnTo>
                  <a:pt x="25068" y="90932"/>
                </a:lnTo>
                <a:lnTo>
                  <a:pt x="6558" y="134791"/>
                </a:lnTo>
                <a:lnTo>
                  <a:pt x="0" y="183603"/>
                </a:lnTo>
                <a:lnTo>
                  <a:pt x="0" y="1003846"/>
                </a:lnTo>
                <a:lnTo>
                  <a:pt x="6558" y="1052658"/>
                </a:lnTo>
                <a:lnTo>
                  <a:pt x="25068" y="1096518"/>
                </a:lnTo>
                <a:lnTo>
                  <a:pt x="53778" y="1133676"/>
                </a:lnTo>
                <a:lnTo>
                  <a:pt x="90937" y="1162384"/>
                </a:lnTo>
                <a:lnTo>
                  <a:pt x="134796" y="1180892"/>
                </a:lnTo>
                <a:lnTo>
                  <a:pt x="183603" y="1187450"/>
                </a:lnTo>
                <a:lnTo>
                  <a:pt x="2113000" y="1187450"/>
                </a:lnTo>
                <a:lnTo>
                  <a:pt x="2161808" y="1180892"/>
                </a:lnTo>
                <a:lnTo>
                  <a:pt x="2205666" y="1162384"/>
                </a:lnTo>
                <a:lnTo>
                  <a:pt x="2242826" y="1133676"/>
                </a:lnTo>
                <a:lnTo>
                  <a:pt x="2271536" y="1096518"/>
                </a:lnTo>
                <a:lnTo>
                  <a:pt x="2290045" y="1052658"/>
                </a:lnTo>
                <a:lnTo>
                  <a:pt x="2296604" y="1003846"/>
                </a:lnTo>
                <a:lnTo>
                  <a:pt x="2296604" y="183603"/>
                </a:lnTo>
                <a:lnTo>
                  <a:pt x="2290045" y="134791"/>
                </a:lnTo>
                <a:lnTo>
                  <a:pt x="2271536" y="90931"/>
                </a:lnTo>
                <a:lnTo>
                  <a:pt x="2242826" y="53773"/>
                </a:lnTo>
                <a:lnTo>
                  <a:pt x="2205666" y="25065"/>
                </a:lnTo>
                <a:lnTo>
                  <a:pt x="2161808" y="6557"/>
                </a:lnTo>
                <a:lnTo>
                  <a:pt x="2113000" y="0"/>
                </a:lnTo>
                <a:lnTo>
                  <a:pt x="183603" y="0"/>
                </a:lnTo>
                <a:close/>
              </a:path>
            </a:pathLst>
          </a:custGeom>
          <a:ln w="21590">
            <a:solidFill>
              <a:srgbClr val="808284"/>
            </a:solidFill>
          </a:ln>
        </p:spPr>
        <p:txBody>
          <a:bodyPr wrap="square" lIns="0" tIns="0" rIns="0" bIns="0" rtlCol="0"/>
          <a:lstStyle/>
          <a:p>
            <a:endParaRPr sz="1088"/>
          </a:p>
        </p:txBody>
      </p:sp>
      <p:sp>
        <p:nvSpPr>
          <p:cNvPr id="22" name="object 22"/>
          <p:cNvSpPr txBox="1"/>
          <p:nvPr/>
        </p:nvSpPr>
        <p:spPr>
          <a:xfrm>
            <a:off x="5017927" y="4678621"/>
            <a:ext cx="3687926" cy="594183"/>
          </a:xfrm>
          <a:prstGeom prst="rect">
            <a:avLst/>
          </a:prstGeom>
        </p:spPr>
        <p:txBody>
          <a:bodyPr vert="horz" wrap="square" lIns="0" tIns="14587" rIns="0" bIns="0" rtlCol="0">
            <a:spAutoFit/>
          </a:bodyPr>
          <a:lstStyle/>
          <a:p>
            <a:pPr marL="7677">
              <a:spcBef>
                <a:spcPts val="115"/>
              </a:spcBef>
              <a:tabLst>
                <a:tab pos="2404099" algn="l"/>
                <a:tab pos="2514267" algn="l"/>
              </a:tabLst>
            </a:pPr>
            <a:r>
              <a:rPr sz="725" b="1" u="heavy" spc="-3">
                <a:solidFill>
                  <a:srgbClr val="231F20"/>
                </a:solidFill>
                <a:uFill>
                  <a:solidFill>
                    <a:srgbClr val="808284"/>
                  </a:solidFill>
                </a:uFill>
                <a:latin typeface="Omnes SemiBold"/>
                <a:cs typeface="Omnes SemiBold"/>
              </a:rPr>
              <a:t> 	</a:t>
            </a:r>
            <a:r>
              <a:rPr sz="725" b="1" spc="-3">
                <a:solidFill>
                  <a:srgbClr val="231F20"/>
                </a:solidFill>
                <a:latin typeface="Omnes SemiBold"/>
                <a:cs typeface="Omnes SemiBold"/>
              </a:rPr>
              <a:t>	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Additional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centre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with</a:t>
            </a:r>
            <a:endParaRPr sz="725">
              <a:latin typeface="Omnes SemiBold"/>
              <a:cs typeface="Omnes SemiBold"/>
            </a:endParaRPr>
          </a:p>
          <a:p>
            <a:pPr marL="2491235" marR="177726">
              <a:lnSpc>
                <a:spcPct val="106300"/>
              </a:lnSpc>
            </a:pP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industrial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employment 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focus,</a:t>
            </a:r>
            <a:r>
              <a:rPr sz="725" b="1" spc="12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centred</a:t>
            </a:r>
            <a:r>
              <a:rPr sz="725" b="1" spc="12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around</a:t>
            </a:r>
            <a:r>
              <a:rPr sz="725" b="1" spc="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-6">
                <a:solidFill>
                  <a:srgbClr val="231F20"/>
                </a:solidFill>
                <a:latin typeface="Omnes SemiBold"/>
                <a:cs typeface="Omnes SemiBold"/>
              </a:rPr>
              <a:t>a</a:t>
            </a:r>
            <a:endParaRPr sz="725">
              <a:latin typeface="Omnes SemiBold"/>
              <a:cs typeface="Omnes SemiBold"/>
            </a:endParaRPr>
          </a:p>
          <a:p>
            <a:pPr marL="2498912" marR="3071" indent="-7677">
              <a:lnSpc>
                <a:spcPct val="106300"/>
              </a:lnSpc>
            </a:pP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proposed</a:t>
            </a:r>
            <a:r>
              <a:rPr sz="725" b="1" spc="18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north-south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tram </a:t>
            </a:r>
            <a:r>
              <a:rPr sz="725" b="1" spc="-1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stop.</a:t>
            </a:r>
            <a:endParaRPr sz="725">
              <a:latin typeface="Omnes SemiBold"/>
              <a:cs typeface="Omnes SemiBold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428962" y="4618177"/>
            <a:ext cx="1388491" cy="724764"/>
          </a:xfrm>
          <a:custGeom>
            <a:avLst/>
            <a:gdLst/>
            <a:ahLst/>
            <a:cxnLst/>
            <a:rect l="l" t="t" r="r" b="b"/>
            <a:pathLst>
              <a:path w="2296794" h="1198879">
                <a:moveTo>
                  <a:pt x="183603" y="0"/>
                </a:moveTo>
                <a:lnTo>
                  <a:pt x="134796" y="6557"/>
                </a:lnTo>
                <a:lnTo>
                  <a:pt x="90937" y="25065"/>
                </a:lnTo>
                <a:lnTo>
                  <a:pt x="53778" y="53773"/>
                </a:lnTo>
                <a:lnTo>
                  <a:pt x="25068" y="90932"/>
                </a:lnTo>
                <a:lnTo>
                  <a:pt x="6558" y="134791"/>
                </a:lnTo>
                <a:lnTo>
                  <a:pt x="0" y="183603"/>
                </a:lnTo>
                <a:lnTo>
                  <a:pt x="0" y="1014730"/>
                </a:lnTo>
                <a:lnTo>
                  <a:pt x="6558" y="1063537"/>
                </a:lnTo>
                <a:lnTo>
                  <a:pt x="25068" y="1107396"/>
                </a:lnTo>
                <a:lnTo>
                  <a:pt x="53778" y="1144555"/>
                </a:lnTo>
                <a:lnTo>
                  <a:pt x="90937" y="1173265"/>
                </a:lnTo>
                <a:lnTo>
                  <a:pt x="134796" y="1191775"/>
                </a:lnTo>
                <a:lnTo>
                  <a:pt x="183603" y="1198333"/>
                </a:lnTo>
                <a:lnTo>
                  <a:pt x="2113000" y="1198333"/>
                </a:lnTo>
                <a:lnTo>
                  <a:pt x="2161808" y="1191775"/>
                </a:lnTo>
                <a:lnTo>
                  <a:pt x="2205666" y="1173265"/>
                </a:lnTo>
                <a:lnTo>
                  <a:pt x="2242826" y="1144555"/>
                </a:lnTo>
                <a:lnTo>
                  <a:pt x="2271536" y="1107396"/>
                </a:lnTo>
                <a:lnTo>
                  <a:pt x="2290045" y="1063537"/>
                </a:lnTo>
                <a:lnTo>
                  <a:pt x="2296604" y="1014730"/>
                </a:lnTo>
                <a:lnTo>
                  <a:pt x="2296604" y="183603"/>
                </a:lnTo>
                <a:lnTo>
                  <a:pt x="2290045" y="134791"/>
                </a:lnTo>
                <a:lnTo>
                  <a:pt x="2271536" y="90931"/>
                </a:lnTo>
                <a:lnTo>
                  <a:pt x="2242826" y="53773"/>
                </a:lnTo>
                <a:lnTo>
                  <a:pt x="2205666" y="25065"/>
                </a:lnTo>
                <a:lnTo>
                  <a:pt x="2161808" y="6557"/>
                </a:lnTo>
                <a:lnTo>
                  <a:pt x="2113000" y="0"/>
                </a:lnTo>
                <a:lnTo>
                  <a:pt x="183603" y="0"/>
                </a:lnTo>
                <a:close/>
              </a:path>
            </a:pathLst>
          </a:custGeom>
          <a:ln w="21590">
            <a:solidFill>
              <a:srgbClr val="808284"/>
            </a:solidFill>
          </a:ln>
        </p:spPr>
        <p:txBody>
          <a:bodyPr wrap="square" lIns="0" tIns="0" rIns="0" bIns="0" rtlCol="0"/>
          <a:lstStyle/>
          <a:p>
            <a:endParaRPr sz="1088"/>
          </a:p>
        </p:txBody>
      </p:sp>
      <p:sp>
        <p:nvSpPr>
          <p:cNvPr id="24" name="object 24"/>
          <p:cNvSpPr txBox="1"/>
          <p:nvPr/>
        </p:nvSpPr>
        <p:spPr>
          <a:xfrm>
            <a:off x="7501808" y="3148251"/>
            <a:ext cx="1194248" cy="47563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 indent="23031">
              <a:lnSpc>
                <a:spcPct val="106200"/>
              </a:lnSpc>
              <a:spcBef>
                <a:spcPts val="60"/>
              </a:spcBef>
            </a:pP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Additional,</a:t>
            </a:r>
            <a:r>
              <a:rPr sz="725" b="1" spc="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smaller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centres </a:t>
            </a:r>
            <a:r>
              <a:rPr sz="725" b="1" spc="-1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with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low-mid</a:t>
            </a:r>
            <a:r>
              <a:rPr sz="725" b="1" spc="24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density</a:t>
            </a:r>
            <a:endParaRPr sz="725">
              <a:latin typeface="Omnes SemiBold"/>
              <a:cs typeface="Omnes SemiBold"/>
            </a:endParaRPr>
          </a:p>
          <a:p>
            <a:pPr marL="30325" marR="199606" indent="-23031">
              <a:lnSpc>
                <a:spcPct val="106300"/>
              </a:lnSpc>
            </a:pP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industrial</a:t>
            </a:r>
            <a:r>
              <a:rPr sz="725" b="1" spc="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employment </a:t>
            </a:r>
            <a:r>
              <a:rPr sz="725" b="1" spc="-112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focus.</a:t>
            </a:r>
            <a:endParaRPr sz="725">
              <a:latin typeface="Omnes SemiBold"/>
              <a:cs typeface="Omnes Semi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428962" y="3087807"/>
            <a:ext cx="1388491" cy="600387"/>
          </a:xfrm>
          <a:custGeom>
            <a:avLst/>
            <a:gdLst/>
            <a:ahLst/>
            <a:cxnLst/>
            <a:rect l="l" t="t" r="r" b="b"/>
            <a:pathLst>
              <a:path w="2296794" h="993139">
                <a:moveTo>
                  <a:pt x="183603" y="0"/>
                </a:moveTo>
                <a:lnTo>
                  <a:pt x="134796" y="6557"/>
                </a:lnTo>
                <a:lnTo>
                  <a:pt x="90937" y="25065"/>
                </a:lnTo>
                <a:lnTo>
                  <a:pt x="53778" y="53773"/>
                </a:lnTo>
                <a:lnTo>
                  <a:pt x="25068" y="90932"/>
                </a:lnTo>
                <a:lnTo>
                  <a:pt x="6558" y="134791"/>
                </a:lnTo>
                <a:lnTo>
                  <a:pt x="0" y="183603"/>
                </a:lnTo>
                <a:lnTo>
                  <a:pt x="0" y="809294"/>
                </a:lnTo>
                <a:lnTo>
                  <a:pt x="6558" y="858102"/>
                </a:lnTo>
                <a:lnTo>
                  <a:pt x="25068" y="901961"/>
                </a:lnTo>
                <a:lnTo>
                  <a:pt x="53778" y="939120"/>
                </a:lnTo>
                <a:lnTo>
                  <a:pt x="90937" y="967830"/>
                </a:lnTo>
                <a:lnTo>
                  <a:pt x="134796" y="986339"/>
                </a:lnTo>
                <a:lnTo>
                  <a:pt x="183603" y="992898"/>
                </a:lnTo>
                <a:lnTo>
                  <a:pt x="2113000" y="992898"/>
                </a:lnTo>
                <a:lnTo>
                  <a:pt x="2161808" y="986339"/>
                </a:lnTo>
                <a:lnTo>
                  <a:pt x="2205666" y="967830"/>
                </a:lnTo>
                <a:lnTo>
                  <a:pt x="2242826" y="939120"/>
                </a:lnTo>
                <a:lnTo>
                  <a:pt x="2271536" y="901961"/>
                </a:lnTo>
                <a:lnTo>
                  <a:pt x="2290045" y="858102"/>
                </a:lnTo>
                <a:lnTo>
                  <a:pt x="2296604" y="809294"/>
                </a:lnTo>
                <a:lnTo>
                  <a:pt x="2296604" y="183603"/>
                </a:lnTo>
                <a:lnTo>
                  <a:pt x="2290045" y="134791"/>
                </a:lnTo>
                <a:lnTo>
                  <a:pt x="2271536" y="90931"/>
                </a:lnTo>
                <a:lnTo>
                  <a:pt x="2242826" y="53773"/>
                </a:lnTo>
                <a:lnTo>
                  <a:pt x="2205666" y="25065"/>
                </a:lnTo>
                <a:lnTo>
                  <a:pt x="2161808" y="6557"/>
                </a:lnTo>
                <a:lnTo>
                  <a:pt x="2113000" y="0"/>
                </a:lnTo>
                <a:lnTo>
                  <a:pt x="183603" y="0"/>
                </a:lnTo>
                <a:close/>
              </a:path>
            </a:pathLst>
          </a:custGeom>
          <a:ln w="21590">
            <a:solidFill>
              <a:srgbClr val="808284"/>
            </a:solidFill>
          </a:ln>
        </p:spPr>
        <p:txBody>
          <a:bodyPr wrap="square" lIns="0" tIns="0" rIns="0" bIns="0" rtlCol="0"/>
          <a:lstStyle/>
          <a:p>
            <a:endParaRPr sz="1088"/>
          </a:p>
        </p:txBody>
      </p:sp>
      <p:sp>
        <p:nvSpPr>
          <p:cNvPr id="26" name="object 26"/>
          <p:cNvSpPr txBox="1"/>
          <p:nvPr/>
        </p:nvSpPr>
        <p:spPr>
          <a:xfrm>
            <a:off x="7501808" y="1609089"/>
            <a:ext cx="1120542" cy="368621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 indent="23031">
              <a:lnSpc>
                <a:spcPct val="106300"/>
              </a:lnSpc>
              <a:spcBef>
                <a:spcPts val="60"/>
              </a:spcBef>
            </a:pP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Mid-density</a:t>
            </a:r>
            <a:r>
              <a:rPr sz="725" b="1" spc="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employment </a:t>
            </a:r>
            <a:r>
              <a:rPr sz="725" b="1" spc="-1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focus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around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Kylemore</a:t>
            </a:r>
            <a:endParaRPr sz="725">
              <a:latin typeface="Omnes SemiBold"/>
              <a:cs typeface="Omnes SemiBold"/>
            </a:endParaRPr>
          </a:p>
          <a:p>
            <a:pPr marL="7677">
              <a:spcBef>
                <a:spcPts val="54"/>
              </a:spcBef>
            </a:pP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station</a:t>
            </a:r>
            <a:endParaRPr sz="725">
              <a:latin typeface="Omnes SemiBold"/>
              <a:cs typeface="Omnes SemiBold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995683" y="1064607"/>
            <a:ext cx="4828431" cy="3795029"/>
            <a:chOff x="6924645" y="1435600"/>
            <a:chExt cx="7987030" cy="6277610"/>
          </a:xfrm>
        </p:grpSpPr>
        <p:sp>
          <p:nvSpPr>
            <p:cNvPr id="28" name="object 28"/>
            <p:cNvSpPr/>
            <p:nvPr/>
          </p:nvSpPr>
          <p:spPr>
            <a:xfrm>
              <a:off x="12603860" y="2236282"/>
              <a:ext cx="2296795" cy="824865"/>
            </a:xfrm>
            <a:custGeom>
              <a:avLst/>
              <a:gdLst/>
              <a:ahLst/>
              <a:cxnLst/>
              <a:rect l="l" t="t" r="r" b="b"/>
              <a:pathLst>
                <a:path w="2296794" h="824864">
                  <a:moveTo>
                    <a:pt x="183603" y="0"/>
                  </a:moveTo>
                  <a:lnTo>
                    <a:pt x="134796" y="6557"/>
                  </a:lnTo>
                  <a:lnTo>
                    <a:pt x="90937" y="25065"/>
                  </a:lnTo>
                  <a:lnTo>
                    <a:pt x="53778" y="53773"/>
                  </a:lnTo>
                  <a:lnTo>
                    <a:pt x="25068" y="90932"/>
                  </a:lnTo>
                  <a:lnTo>
                    <a:pt x="6558" y="134791"/>
                  </a:lnTo>
                  <a:lnTo>
                    <a:pt x="0" y="183603"/>
                  </a:lnTo>
                  <a:lnTo>
                    <a:pt x="0" y="640689"/>
                  </a:lnTo>
                  <a:lnTo>
                    <a:pt x="6558" y="689496"/>
                  </a:lnTo>
                  <a:lnTo>
                    <a:pt x="25068" y="733352"/>
                  </a:lnTo>
                  <a:lnTo>
                    <a:pt x="53778" y="770509"/>
                  </a:lnTo>
                  <a:lnTo>
                    <a:pt x="90937" y="799215"/>
                  </a:lnTo>
                  <a:lnTo>
                    <a:pt x="134796" y="817722"/>
                  </a:lnTo>
                  <a:lnTo>
                    <a:pt x="183603" y="824280"/>
                  </a:lnTo>
                  <a:lnTo>
                    <a:pt x="2113000" y="824280"/>
                  </a:lnTo>
                  <a:lnTo>
                    <a:pt x="2161808" y="817722"/>
                  </a:lnTo>
                  <a:lnTo>
                    <a:pt x="2205666" y="799215"/>
                  </a:lnTo>
                  <a:lnTo>
                    <a:pt x="2242826" y="770509"/>
                  </a:lnTo>
                  <a:lnTo>
                    <a:pt x="2271536" y="733352"/>
                  </a:lnTo>
                  <a:lnTo>
                    <a:pt x="2290045" y="689496"/>
                  </a:lnTo>
                  <a:lnTo>
                    <a:pt x="2296604" y="640689"/>
                  </a:lnTo>
                  <a:lnTo>
                    <a:pt x="2296604" y="183603"/>
                  </a:lnTo>
                  <a:lnTo>
                    <a:pt x="2290045" y="134791"/>
                  </a:lnTo>
                  <a:lnTo>
                    <a:pt x="2271536" y="90931"/>
                  </a:lnTo>
                  <a:lnTo>
                    <a:pt x="2242826" y="53773"/>
                  </a:lnTo>
                  <a:lnTo>
                    <a:pt x="2205666" y="25065"/>
                  </a:lnTo>
                  <a:lnTo>
                    <a:pt x="2161808" y="6557"/>
                  </a:lnTo>
                  <a:lnTo>
                    <a:pt x="2113000" y="0"/>
                  </a:lnTo>
                  <a:lnTo>
                    <a:pt x="183603" y="0"/>
                  </a:lnTo>
                  <a:close/>
                </a:path>
              </a:pathLst>
            </a:custGeom>
            <a:ln w="21590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29" name="object 29"/>
            <p:cNvSpPr/>
            <p:nvPr/>
          </p:nvSpPr>
          <p:spPr>
            <a:xfrm>
              <a:off x="9293454" y="3825842"/>
              <a:ext cx="3300095" cy="826135"/>
            </a:xfrm>
            <a:custGeom>
              <a:avLst/>
              <a:gdLst/>
              <a:ahLst/>
              <a:cxnLst/>
              <a:rect l="l" t="t" r="r" b="b"/>
              <a:pathLst>
                <a:path w="3300095" h="826135">
                  <a:moveTo>
                    <a:pt x="3299612" y="0"/>
                  </a:moveTo>
                  <a:lnTo>
                    <a:pt x="179057" y="0"/>
                  </a:lnTo>
                  <a:lnTo>
                    <a:pt x="130411" y="6556"/>
                  </a:lnTo>
                  <a:lnTo>
                    <a:pt x="87010" y="25060"/>
                  </a:lnTo>
                  <a:lnTo>
                    <a:pt x="50561" y="53760"/>
                  </a:lnTo>
                  <a:lnTo>
                    <a:pt x="22772" y="90907"/>
                  </a:lnTo>
                  <a:lnTo>
                    <a:pt x="5348" y="134750"/>
                  </a:lnTo>
                  <a:lnTo>
                    <a:pt x="0" y="183540"/>
                  </a:lnTo>
                  <a:lnTo>
                    <a:pt x="15849" y="825944"/>
                  </a:lnTo>
                </a:path>
              </a:pathLst>
            </a:custGeom>
            <a:ln w="21590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56384" y="4640973"/>
              <a:ext cx="107962" cy="10795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727354" y="1446395"/>
              <a:ext cx="4866005" cy="2614930"/>
            </a:xfrm>
            <a:custGeom>
              <a:avLst/>
              <a:gdLst/>
              <a:ahLst/>
              <a:cxnLst/>
              <a:rect l="l" t="t" r="r" b="b"/>
              <a:pathLst>
                <a:path w="4866005" h="2614929">
                  <a:moveTo>
                    <a:pt x="4865712" y="0"/>
                  </a:moveTo>
                  <a:lnTo>
                    <a:pt x="181317" y="0"/>
                  </a:lnTo>
                  <a:lnTo>
                    <a:pt x="132591" y="6557"/>
                  </a:lnTo>
                  <a:lnTo>
                    <a:pt x="88962" y="25065"/>
                  </a:lnTo>
                  <a:lnTo>
                    <a:pt x="52158" y="53771"/>
                  </a:lnTo>
                  <a:lnTo>
                    <a:pt x="23911" y="90928"/>
                  </a:lnTo>
                  <a:lnTo>
                    <a:pt x="5948" y="134784"/>
                  </a:lnTo>
                  <a:lnTo>
                    <a:pt x="0" y="183591"/>
                  </a:lnTo>
                  <a:lnTo>
                    <a:pt x="30086" y="2614460"/>
                  </a:lnTo>
                </a:path>
              </a:pathLst>
            </a:custGeom>
            <a:ln w="21590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04007" y="4050052"/>
              <a:ext cx="107937" cy="10795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961340" y="6162925"/>
              <a:ext cx="5631815" cy="328930"/>
            </a:xfrm>
            <a:custGeom>
              <a:avLst/>
              <a:gdLst/>
              <a:ahLst/>
              <a:cxnLst/>
              <a:rect l="l" t="t" r="r" b="b"/>
              <a:pathLst>
                <a:path w="5631815" h="328929">
                  <a:moveTo>
                    <a:pt x="5631726" y="328752"/>
                  </a:moveTo>
                  <a:lnTo>
                    <a:pt x="166852" y="328752"/>
                  </a:lnTo>
                  <a:lnTo>
                    <a:pt x="118642" y="322220"/>
                  </a:lnTo>
                  <a:lnTo>
                    <a:pt x="76471" y="303788"/>
                  </a:lnTo>
                  <a:lnTo>
                    <a:pt x="41930" y="275199"/>
                  </a:lnTo>
                  <a:lnTo>
                    <a:pt x="16610" y="238196"/>
                  </a:lnTo>
                  <a:lnTo>
                    <a:pt x="2103" y="194523"/>
                  </a:lnTo>
                  <a:lnTo>
                    <a:pt x="0" y="145923"/>
                  </a:lnTo>
                  <a:lnTo>
                    <a:pt x="13360" y="0"/>
                  </a:lnTo>
                </a:path>
              </a:pathLst>
            </a:custGeom>
            <a:ln w="21590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24645" y="6065945"/>
              <a:ext cx="107962" cy="10795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31144" y="7605263"/>
              <a:ext cx="107962" cy="10795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731824" y="4417138"/>
              <a:ext cx="4861560" cy="981710"/>
            </a:xfrm>
            <a:custGeom>
              <a:avLst/>
              <a:gdLst/>
              <a:ahLst/>
              <a:cxnLst/>
              <a:rect l="l" t="t" r="r" b="b"/>
              <a:pathLst>
                <a:path w="4861559" h="981710">
                  <a:moveTo>
                    <a:pt x="4861242" y="981544"/>
                  </a:moveTo>
                  <a:lnTo>
                    <a:pt x="177863" y="981544"/>
                  </a:lnTo>
                  <a:lnTo>
                    <a:pt x="129260" y="974989"/>
                  </a:lnTo>
                  <a:lnTo>
                    <a:pt x="85979" y="956491"/>
                  </a:lnTo>
                  <a:lnTo>
                    <a:pt x="49717" y="927796"/>
                  </a:lnTo>
                  <a:lnTo>
                    <a:pt x="22169" y="890656"/>
                  </a:lnTo>
                  <a:lnTo>
                    <a:pt x="5031" y="846817"/>
                  </a:lnTo>
                  <a:lnTo>
                    <a:pt x="0" y="798029"/>
                  </a:lnTo>
                  <a:lnTo>
                    <a:pt x="24828" y="0"/>
                  </a:lnTo>
                </a:path>
              </a:pathLst>
            </a:custGeom>
            <a:ln w="21589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04007" y="4320004"/>
              <a:ext cx="107937" cy="107950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2088231" y="837506"/>
            <a:ext cx="1938973" cy="327643"/>
          </a:xfrm>
          <a:prstGeom prst="rect">
            <a:avLst/>
          </a:prstGeom>
        </p:spPr>
        <p:txBody>
          <a:bodyPr vert="horz" wrap="square" lIns="0" tIns="6910" rIns="0" bIns="0" rtlCol="0">
            <a:spAutoFit/>
          </a:bodyPr>
          <a:lstStyle/>
          <a:p>
            <a:pPr marL="7677" marR="3071">
              <a:lnSpc>
                <a:spcPct val="101499"/>
              </a:lnSpc>
              <a:spcBef>
                <a:spcPts val="54"/>
              </a:spcBef>
            </a:pP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Indicative</a:t>
            </a:r>
            <a:r>
              <a:rPr sz="695" spc="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spatial</a:t>
            </a:r>
            <a:r>
              <a:rPr sz="695" spc="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considerations,</a:t>
            </a:r>
            <a:r>
              <a:rPr sz="695" spc="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including</a:t>
            </a:r>
            <a:r>
              <a:rPr sz="695" spc="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potential </a:t>
            </a:r>
            <a:r>
              <a:rPr sz="695" spc="-1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 spc="-3">
                <a:solidFill>
                  <a:srgbClr val="231F20"/>
                </a:solidFill>
                <a:latin typeface="Omnes"/>
                <a:cs typeface="Omnes"/>
              </a:rPr>
              <a:t>for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a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series of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neighbourhood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centres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defined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by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individual employment</a:t>
            </a:r>
            <a:r>
              <a:rPr sz="69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types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 and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characteristics:</a:t>
            </a:r>
            <a:endParaRPr sz="695">
              <a:latin typeface="Omnes"/>
              <a:cs typeface="Omne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344122" y="6262483"/>
            <a:ext cx="62956" cy="100855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0</a:t>
            </a:r>
            <a:endParaRPr sz="605">
              <a:latin typeface="Omnes"/>
              <a:cs typeface="Omne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410154" y="6260640"/>
            <a:ext cx="140116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1KM</a:t>
            </a:r>
            <a:endParaRPr sz="605">
              <a:latin typeface="Omnes"/>
              <a:cs typeface="Omnes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2137816" y="6313039"/>
            <a:ext cx="1345496" cy="130135"/>
            <a:chOff x="3851422" y="10117381"/>
            <a:chExt cx="2225675" cy="215265"/>
          </a:xfrm>
        </p:grpSpPr>
        <p:sp>
          <p:nvSpPr>
            <p:cNvPr id="42" name="object 42"/>
            <p:cNvSpPr/>
            <p:nvPr/>
          </p:nvSpPr>
          <p:spPr>
            <a:xfrm>
              <a:off x="4253988" y="10212974"/>
              <a:ext cx="1816735" cy="68580"/>
            </a:xfrm>
            <a:custGeom>
              <a:avLst/>
              <a:gdLst/>
              <a:ahLst/>
              <a:cxnLst/>
              <a:rect l="l" t="t" r="r" b="b"/>
              <a:pathLst>
                <a:path w="1816735" h="68579">
                  <a:moveTo>
                    <a:pt x="0" y="0"/>
                  </a:moveTo>
                  <a:lnTo>
                    <a:pt x="0" y="68414"/>
                  </a:lnTo>
                  <a:lnTo>
                    <a:pt x="1816455" y="68414"/>
                  </a:lnTo>
                  <a:lnTo>
                    <a:pt x="1816455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43" name="object 43"/>
            <p:cNvSpPr/>
            <p:nvPr/>
          </p:nvSpPr>
          <p:spPr>
            <a:xfrm>
              <a:off x="3856184" y="10122144"/>
              <a:ext cx="205740" cy="205740"/>
            </a:xfrm>
            <a:custGeom>
              <a:avLst/>
              <a:gdLst/>
              <a:ahLst/>
              <a:cxnLst/>
              <a:rect l="l" t="t" r="r" b="b"/>
              <a:pathLst>
                <a:path w="205739" h="205740">
                  <a:moveTo>
                    <a:pt x="102603" y="205181"/>
                  </a:moveTo>
                  <a:lnTo>
                    <a:pt x="142541" y="197118"/>
                  </a:lnTo>
                  <a:lnTo>
                    <a:pt x="175155" y="175131"/>
                  </a:lnTo>
                  <a:lnTo>
                    <a:pt x="197143" y="142521"/>
                  </a:lnTo>
                  <a:lnTo>
                    <a:pt x="205206" y="102590"/>
                  </a:lnTo>
                  <a:lnTo>
                    <a:pt x="197143" y="62659"/>
                  </a:lnTo>
                  <a:lnTo>
                    <a:pt x="175155" y="30049"/>
                  </a:lnTo>
                  <a:lnTo>
                    <a:pt x="142541" y="8062"/>
                  </a:lnTo>
                  <a:lnTo>
                    <a:pt x="102603" y="0"/>
                  </a:lnTo>
                  <a:lnTo>
                    <a:pt x="62664" y="8062"/>
                  </a:lnTo>
                  <a:lnTo>
                    <a:pt x="30051" y="30049"/>
                  </a:lnTo>
                  <a:lnTo>
                    <a:pt x="8062" y="62659"/>
                  </a:lnTo>
                  <a:lnTo>
                    <a:pt x="0" y="102590"/>
                  </a:lnTo>
                  <a:lnTo>
                    <a:pt x="8062" y="142521"/>
                  </a:lnTo>
                  <a:lnTo>
                    <a:pt x="30051" y="175131"/>
                  </a:lnTo>
                  <a:lnTo>
                    <a:pt x="62664" y="197118"/>
                  </a:lnTo>
                  <a:lnTo>
                    <a:pt x="102603" y="205181"/>
                  </a:lnTo>
                  <a:close/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2164949" y="6212427"/>
            <a:ext cx="66794" cy="100855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N</a:t>
            </a:r>
            <a:endParaRPr sz="605">
              <a:latin typeface="Omnes"/>
              <a:cs typeface="Omne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200546" y="6316995"/>
            <a:ext cx="0" cy="66411"/>
          </a:xfrm>
          <a:custGeom>
            <a:avLst/>
            <a:gdLst/>
            <a:ahLst/>
            <a:cxnLst/>
            <a:rect l="l" t="t" r="r" b="b"/>
            <a:pathLst>
              <a:path h="109854">
                <a:moveTo>
                  <a:pt x="0" y="0"/>
                </a:moveTo>
                <a:lnTo>
                  <a:pt x="0" y="109804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88"/>
          </a:p>
        </p:txBody>
      </p:sp>
      <p:sp>
        <p:nvSpPr>
          <p:cNvPr id="46" name="object 46"/>
          <p:cNvSpPr txBox="1"/>
          <p:nvPr/>
        </p:nvSpPr>
        <p:spPr>
          <a:xfrm>
            <a:off x="6662823" y="6207053"/>
            <a:ext cx="600387" cy="231019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1451" b="1" spc="24">
                <a:solidFill>
                  <a:srgbClr val="414042"/>
                </a:solidFill>
                <a:latin typeface="Omnes SemiBold"/>
                <a:cs typeface="Omnes SemiBold"/>
              </a:rPr>
              <a:t>D</a:t>
            </a:r>
            <a:r>
              <a:rPr sz="1451" b="1" spc="15">
                <a:solidFill>
                  <a:srgbClr val="414042"/>
                </a:solidFill>
                <a:latin typeface="Omnes SemiBold"/>
                <a:cs typeface="Omnes SemiBold"/>
              </a:rPr>
              <a:t>R</a:t>
            </a:r>
            <a:r>
              <a:rPr sz="1451" b="1" spc="24">
                <a:solidFill>
                  <a:srgbClr val="414042"/>
                </a:solidFill>
                <a:latin typeface="Omnes SemiBold"/>
                <a:cs typeface="Omnes SemiBold"/>
              </a:rPr>
              <a:t>A</a:t>
            </a:r>
            <a:r>
              <a:rPr sz="1451" b="1" spc="27">
                <a:solidFill>
                  <a:srgbClr val="414042"/>
                </a:solidFill>
                <a:latin typeface="Omnes SemiBold"/>
                <a:cs typeface="Omnes SemiBold"/>
              </a:rPr>
              <a:t>F</a:t>
            </a:r>
            <a:r>
              <a:rPr sz="1451" b="1">
                <a:solidFill>
                  <a:srgbClr val="414042"/>
                </a:solidFill>
                <a:latin typeface="Omnes SemiBold"/>
                <a:cs typeface="Omnes SemiBold"/>
              </a:rPr>
              <a:t>T</a:t>
            </a:r>
            <a:endParaRPr sz="1451">
              <a:latin typeface="Omnes SemiBold"/>
              <a:cs typeface="Omnes SemiBold"/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ftr" sz="quarter" idx="5"/>
          </p:nvPr>
        </p:nvSpPr>
        <p:spPr>
          <a:xfrm>
            <a:off x="11784982" y="10374259"/>
            <a:ext cx="2447925" cy="154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i="0" kern="1200">
                <a:solidFill>
                  <a:srgbClr val="414042"/>
                </a:solidFill>
                <a:latin typeface="Omnes SemiBold"/>
                <a:ea typeface="+mn-ea"/>
                <a:cs typeface="Omnes SemiBold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77">
              <a:spcBef>
                <a:spcPts val="73"/>
              </a:spcBef>
            </a:pPr>
            <a:r>
              <a:rPr lang="en-GB"/>
              <a:t>Naas Road / </a:t>
            </a:r>
            <a:r>
              <a:rPr lang="en-GB" spc="-5"/>
              <a:t>Ballymount</a:t>
            </a:r>
            <a:r>
              <a:rPr lang="en-GB"/>
              <a:t> /</a:t>
            </a:r>
            <a:r>
              <a:rPr lang="en-GB" spc="5"/>
              <a:t> </a:t>
            </a:r>
            <a:r>
              <a:rPr lang="en-GB" spc="-5"/>
              <a:t>Park</a:t>
            </a:r>
            <a:r>
              <a:rPr lang="en-GB" spc="-25"/>
              <a:t> </a:t>
            </a:r>
            <a:r>
              <a:rPr lang="en-GB" spc="-15"/>
              <a:t>West</a:t>
            </a:r>
            <a:r>
              <a:rPr lang="en-GB"/>
              <a:t> URDF</a:t>
            </a:r>
            <a:r>
              <a:rPr lang="en-GB" spc="-25"/>
              <a:t> </a:t>
            </a:r>
            <a:r>
              <a:rPr lang="en-GB" spc="-5"/>
              <a:t>Masterplan</a:t>
            </a:r>
            <a:endParaRPr spc="-3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E5F7C4-BFC1-4FBE-A6F2-173764D52719}"/>
              </a:ext>
            </a:extLst>
          </p:cNvPr>
          <p:cNvSpPr txBox="1"/>
          <p:nvPr/>
        </p:nvSpPr>
        <p:spPr>
          <a:xfrm>
            <a:off x="6010275" y="307186"/>
            <a:ext cx="3133725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2. Enterprise &amp; Urban Industry </a:t>
            </a:r>
            <a:endParaRPr lang="en-IE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3271" y="1276920"/>
            <a:ext cx="1262271" cy="118234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37406" y="1276919"/>
            <a:ext cx="668334" cy="599619"/>
            <a:chOff x="888959" y="1786800"/>
            <a:chExt cx="1105535" cy="991869"/>
          </a:xfrm>
        </p:grpSpPr>
        <p:sp>
          <p:nvSpPr>
            <p:cNvPr id="5" name="object 5"/>
            <p:cNvSpPr/>
            <p:nvPr/>
          </p:nvSpPr>
          <p:spPr>
            <a:xfrm>
              <a:off x="894623" y="1792464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80">
                  <a:moveTo>
                    <a:pt x="281673" y="563346"/>
                  </a:move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close/>
                </a:path>
              </a:pathLst>
            </a:custGeom>
            <a:ln w="1132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980" y="1898662"/>
              <a:ext cx="414182" cy="35610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25079" y="1814788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80">
                  <a:moveTo>
                    <a:pt x="281673" y="0"/>
                  </a:move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8" name="object 8"/>
            <p:cNvSpPr/>
            <p:nvPr/>
          </p:nvSpPr>
          <p:spPr>
            <a:xfrm>
              <a:off x="1425079" y="1814788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80">
                  <a:moveTo>
                    <a:pt x="281673" y="563346"/>
                  </a:move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close/>
                </a:path>
              </a:pathLst>
            </a:custGeom>
            <a:ln w="1132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1267" y="1898396"/>
              <a:ext cx="410972" cy="41097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57662" y="2209530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80">
                  <a:moveTo>
                    <a:pt x="281673" y="0"/>
                  </a:move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7662" y="2209530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80">
                  <a:moveTo>
                    <a:pt x="281673" y="563346"/>
                  </a:move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close/>
                </a:path>
              </a:pathLst>
            </a:custGeom>
            <a:ln w="1132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3843" y="2310593"/>
              <a:ext cx="410984" cy="352762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83278" y="2977673"/>
            <a:ext cx="1262263" cy="118210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21966" y="2977673"/>
            <a:ext cx="1262263" cy="118210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660652" y="2986019"/>
            <a:ext cx="1262271" cy="117376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141313" y="2977666"/>
            <a:ext cx="1262263" cy="118235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621966" y="1276922"/>
            <a:ext cx="1262263" cy="118235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660652" y="1276922"/>
            <a:ext cx="1262271" cy="118234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104576" y="2977666"/>
            <a:ext cx="1260313" cy="118235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141313" y="1276920"/>
            <a:ext cx="1262263" cy="118235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102618" y="1276922"/>
            <a:ext cx="1262263" cy="1182347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536816" y="2995315"/>
            <a:ext cx="665262" cy="608832"/>
            <a:chOff x="887982" y="4629312"/>
            <a:chExt cx="1100455" cy="1007110"/>
          </a:xfrm>
        </p:grpSpPr>
        <p:sp>
          <p:nvSpPr>
            <p:cNvPr id="23" name="object 23"/>
            <p:cNvSpPr/>
            <p:nvPr/>
          </p:nvSpPr>
          <p:spPr>
            <a:xfrm>
              <a:off x="893646" y="4647348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79">
                  <a:moveTo>
                    <a:pt x="281673" y="563346"/>
                  </a:move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close/>
                </a:path>
              </a:pathLst>
            </a:custGeom>
            <a:ln w="1132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3108" y="4727156"/>
              <a:ext cx="469648" cy="40573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131520" y="5066987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79">
                  <a:moveTo>
                    <a:pt x="281673" y="0"/>
                  </a:move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26" name="object 26"/>
            <p:cNvSpPr/>
            <p:nvPr/>
          </p:nvSpPr>
          <p:spPr>
            <a:xfrm>
              <a:off x="1131520" y="5066987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79">
                  <a:moveTo>
                    <a:pt x="281673" y="563346"/>
                  </a:move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close/>
                </a:path>
              </a:pathLst>
            </a:custGeom>
            <a:ln w="1132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74191" y="5142166"/>
              <a:ext cx="478002" cy="41300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418855" y="4634976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79">
                  <a:moveTo>
                    <a:pt x="281673" y="0"/>
                  </a:move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29" name="object 29"/>
            <p:cNvSpPr/>
            <p:nvPr/>
          </p:nvSpPr>
          <p:spPr>
            <a:xfrm>
              <a:off x="1418855" y="4634976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79">
                  <a:moveTo>
                    <a:pt x="281673" y="563346"/>
                  </a:move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close/>
                </a:path>
              </a:pathLst>
            </a:custGeom>
            <a:ln w="1132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68272" y="4684395"/>
              <a:ext cx="464515" cy="464515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248040" y="1893636"/>
            <a:ext cx="1274095" cy="566367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b="1" spc="-3">
                <a:solidFill>
                  <a:srgbClr val="231F20"/>
                </a:solidFill>
                <a:latin typeface="Omnes SemiBold"/>
                <a:cs typeface="Omnes SemiBold"/>
              </a:rPr>
              <a:t>Contemporary </a:t>
            </a:r>
            <a:r>
              <a:rPr sz="605" b="1">
                <a:solidFill>
                  <a:srgbClr val="231F20"/>
                </a:solidFill>
                <a:latin typeface="Omnes SemiBold"/>
                <a:cs typeface="Omnes SemiBold"/>
              </a:rPr>
              <a:t>Urban </a:t>
            </a:r>
            <a:r>
              <a:rPr sz="605" b="1" spc="-3">
                <a:solidFill>
                  <a:srgbClr val="231F20"/>
                </a:solidFill>
                <a:latin typeface="Omnes SemiBold"/>
                <a:cs typeface="Omnes SemiBold"/>
              </a:rPr>
              <a:t>Industry </a:t>
            </a:r>
            <a:r>
              <a:rPr sz="605" b="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Various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scales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of industry that 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are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app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opri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a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te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f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or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use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within an urban 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area.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Uses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range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from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3">
                <a:solidFill>
                  <a:srgbClr val="231F20"/>
                </a:solidFill>
                <a:latin typeface="Omnes"/>
                <a:cs typeface="Omnes"/>
              </a:rPr>
              <a:t>packing,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logistics, </a:t>
            </a:r>
            <a:r>
              <a:rPr sz="605" spc="-9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high-end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manufacturing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to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studios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and </a:t>
            </a:r>
            <a:r>
              <a:rPr sz="60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workspaces.</a:t>
            </a:r>
            <a:endParaRPr sz="605">
              <a:latin typeface="Omnes"/>
              <a:cs typeface="Omne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75571" y="2447728"/>
            <a:ext cx="800004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Intensified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industrial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use </a:t>
            </a:r>
            <a:r>
              <a:rPr sz="605" spc="-9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Rozenburg,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Rotterdam</a:t>
            </a:r>
            <a:endParaRPr sz="605">
              <a:latin typeface="Omnes"/>
              <a:cs typeface="Omne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614280" y="2447728"/>
            <a:ext cx="671021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Light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intervention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 South</a:t>
            </a:r>
            <a:r>
              <a:rPr sz="605" spc="-2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Kilburn</a:t>
            </a:r>
            <a:r>
              <a:rPr sz="605" spc="-2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Studio</a:t>
            </a:r>
            <a:endParaRPr sz="605">
              <a:latin typeface="Omnes"/>
              <a:cs typeface="Omne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652991" y="2447728"/>
            <a:ext cx="1077932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Industrial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+</a:t>
            </a:r>
            <a:r>
              <a:rPr sz="60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residential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mixed-use </a:t>
            </a:r>
            <a:r>
              <a:rPr sz="605" spc="-9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Bow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Enterprise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Park,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London</a:t>
            </a:r>
            <a:endParaRPr sz="605">
              <a:latin typeface="Omnes"/>
              <a:cs typeface="Omne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094965" y="4148465"/>
            <a:ext cx="963153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Interim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cultural re-use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Sugarhouse Studios, Hackney</a:t>
            </a:r>
            <a:endParaRPr sz="605">
              <a:latin typeface="Omnes"/>
              <a:cs typeface="Omne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575648" y="4164051"/>
            <a:ext cx="740503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Co-working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hub</a:t>
            </a:r>
            <a:endParaRPr sz="605">
              <a:latin typeface="Omnes"/>
              <a:cs typeface="Omnes"/>
            </a:endParaRPr>
          </a:p>
          <a:p>
            <a:pPr marL="7677"/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The HUB,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24">
                <a:solidFill>
                  <a:srgbClr val="231F20"/>
                </a:solidFill>
                <a:latin typeface="Omnes"/>
                <a:cs typeface="Omnes"/>
              </a:rPr>
              <a:t>W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s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tmin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s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ter</a:t>
            </a:r>
            <a:endParaRPr sz="605">
              <a:latin typeface="Omnes"/>
              <a:cs typeface="Omne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614358" y="4164051"/>
            <a:ext cx="968143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Community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w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or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k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shop spaces 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Blackhorse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Workshop</a:t>
            </a:r>
            <a:endParaRPr sz="605">
              <a:latin typeface="Omnes"/>
              <a:cs typeface="Omne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653068" y="4164051"/>
            <a:ext cx="649140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Adaptive re-use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 Bl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u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eCity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Ro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tte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dam</a:t>
            </a:r>
            <a:endParaRPr sz="605">
              <a:latin typeface="Omnes"/>
              <a:cs typeface="Omne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133752" y="4164051"/>
            <a:ext cx="1085226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Community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initiatives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Bermondsey</a:t>
            </a:r>
            <a:r>
              <a:rPr sz="605" spc="-2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Community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Kitchen</a:t>
            </a:r>
            <a:endParaRPr sz="605">
              <a:latin typeface="Omnes"/>
              <a:cs typeface="Omne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095041" y="2447728"/>
            <a:ext cx="851828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Stacked industrial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space </a:t>
            </a:r>
            <a:r>
              <a:rPr sz="60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G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ew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erbeh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o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f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Laim, Munich</a:t>
            </a:r>
            <a:endParaRPr sz="605">
              <a:latin typeface="Omnes"/>
              <a:cs typeface="Omne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133751" y="2449647"/>
            <a:ext cx="1005379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Mixed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industry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 /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hi-tech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/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office </a:t>
            </a:r>
            <a:r>
              <a:rPr sz="605" spc="-9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Hôtel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industriel,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 Paris</a:t>
            </a:r>
            <a:endParaRPr sz="605">
              <a:latin typeface="Omnes"/>
              <a:cs typeface="Omne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53568" y="3628232"/>
            <a:ext cx="1271408" cy="473265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605" b="1">
                <a:solidFill>
                  <a:srgbClr val="231F20"/>
                </a:solidFill>
                <a:latin typeface="Omnes SemiBold"/>
                <a:cs typeface="Omnes SemiBold"/>
              </a:rPr>
              <a:t>Re-use</a:t>
            </a:r>
            <a:r>
              <a:rPr sz="605" b="1" spc="-9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605" b="1">
                <a:solidFill>
                  <a:srgbClr val="231F20"/>
                </a:solidFill>
                <a:latin typeface="Omnes SemiBold"/>
                <a:cs typeface="Omnes SemiBold"/>
              </a:rPr>
              <a:t>and</a:t>
            </a:r>
            <a:r>
              <a:rPr sz="605" b="1" spc="-6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605" b="1">
                <a:solidFill>
                  <a:srgbClr val="231F20"/>
                </a:solidFill>
                <a:latin typeface="Omnes SemiBold"/>
                <a:cs typeface="Omnes SemiBold"/>
              </a:rPr>
              <a:t>Meanwhile</a:t>
            </a:r>
            <a:r>
              <a:rPr sz="605" b="1" spc="-6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605" b="1">
                <a:solidFill>
                  <a:srgbClr val="231F20"/>
                </a:solidFill>
                <a:latin typeface="Omnes SemiBold"/>
                <a:cs typeface="Omnes SemiBold"/>
              </a:rPr>
              <a:t>spaces</a:t>
            </a:r>
            <a:endParaRPr sz="605">
              <a:latin typeface="Omnes SemiBold"/>
              <a:cs typeface="Omnes SemiBold"/>
            </a:endParaRPr>
          </a:p>
          <a:p>
            <a:pPr marL="7677" marR="3071"/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On demand spaces and building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re-use </a:t>
            </a:r>
            <a:r>
              <a:rPr sz="605" spc="-9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such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as: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co-working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hubs,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community </a:t>
            </a:r>
            <a:r>
              <a:rPr sz="605" spc="-9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kitchen, bi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k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 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epair</a:t>
            </a:r>
            <a:r>
              <a:rPr sz="605" spc="-2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w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or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k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shop, an open 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w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or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k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shop, lib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ary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o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f</a:t>
            </a:r>
            <a:r>
              <a:rPr sz="605" spc="-30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things.</a:t>
            </a:r>
            <a:endParaRPr sz="605">
              <a:latin typeface="Omnes"/>
              <a:cs typeface="Omnes"/>
            </a:endParaRPr>
          </a:p>
        </p:txBody>
      </p:sp>
      <p:pic>
        <p:nvPicPr>
          <p:cNvPr id="43" name="object 4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583278" y="4716960"/>
            <a:ext cx="1262263" cy="1182348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098748" y="4716960"/>
            <a:ext cx="1267707" cy="1182348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622396" y="4716954"/>
            <a:ext cx="1256835" cy="1182346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134044" y="4716960"/>
            <a:ext cx="1269923" cy="1180420"/>
          </a:xfrm>
          <a:prstGeom prst="rect">
            <a:avLst/>
          </a:prstGeom>
        </p:spPr>
      </p:pic>
      <p:grpSp>
        <p:nvGrpSpPr>
          <p:cNvPr id="47" name="object 47"/>
          <p:cNvGrpSpPr/>
          <p:nvPr/>
        </p:nvGrpSpPr>
        <p:grpSpPr>
          <a:xfrm>
            <a:off x="593337" y="4716956"/>
            <a:ext cx="616510" cy="579274"/>
            <a:chOff x="981478" y="7477193"/>
            <a:chExt cx="1019810" cy="958215"/>
          </a:xfrm>
        </p:grpSpPr>
        <p:sp>
          <p:nvSpPr>
            <p:cNvPr id="48" name="object 48"/>
            <p:cNvSpPr/>
            <p:nvPr/>
          </p:nvSpPr>
          <p:spPr>
            <a:xfrm>
              <a:off x="987771" y="7802748"/>
              <a:ext cx="626110" cy="626110"/>
            </a:xfrm>
            <a:custGeom>
              <a:avLst/>
              <a:gdLst/>
              <a:ahLst/>
              <a:cxnLst/>
              <a:rect l="l" t="t" r="r" b="b"/>
              <a:pathLst>
                <a:path w="626110" h="626109">
                  <a:moveTo>
                    <a:pt x="312966" y="625944"/>
                  </a:moveTo>
                  <a:lnTo>
                    <a:pt x="359214" y="622551"/>
                  </a:lnTo>
                  <a:lnTo>
                    <a:pt x="403355" y="612694"/>
                  </a:lnTo>
                  <a:lnTo>
                    <a:pt x="444904" y="596857"/>
                  </a:lnTo>
                  <a:lnTo>
                    <a:pt x="483379" y="575524"/>
                  </a:lnTo>
                  <a:lnTo>
                    <a:pt x="518295" y="549179"/>
                  </a:lnTo>
                  <a:lnTo>
                    <a:pt x="549167" y="518307"/>
                  </a:lnTo>
                  <a:lnTo>
                    <a:pt x="575511" y="483392"/>
                  </a:lnTo>
                  <a:lnTo>
                    <a:pt x="596844" y="444917"/>
                  </a:lnTo>
                  <a:lnTo>
                    <a:pt x="612681" y="403367"/>
                  </a:lnTo>
                  <a:lnTo>
                    <a:pt x="622538" y="359226"/>
                  </a:lnTo>
                  <a:lnTo>
                    <a:pt x="625932" y="312978"/>
                  </a:lnTo>
                  <a:lnTo>
                    <a:pt x="622538" y="266730"/>
                  </a:lnTo>
                  <a:lnTo>
                    <a:pt x="612681" y="222588"/>
                  </a:lnTo>
                  <a:lnTo>
                    <a:pt x="596844" y="181037"/>
                  </a:lnTo>
                  <a:lnTo>
                    <a:pt x="575511" y="142561"/>
                  </a:lnTo>
                  <a:lnTo>
                    <a:pt x="549167" y="107644"/>
                  </a:lnTo>
                  <a:lnTo>
                    <a:pt x="518295" y="76770"/>
                  </a:lnTo>
                  <a:lnTo>
                    <a:pt x="483379" y="50424"/>
                  </a:lnTo>
                  <a:lnTo>
                    <a:pt x="444904" y="29090"/>
                  </a:lnTo>
                  <a:lnTo>
                    <a:pt x="403355" y="13251"/>
                  </a:lnTo>
                  <a:lnTo>
                    <a:pt x="359214" y="3393"/>
                  </a:lnTo>
                  <a:lnTo>
                    <a:pt x="312966" y="0"/>
                  </a:lnTo>
                  <a:lnTo>
                    <a:pt x="266718" y="3393"/>
                  </a:lnTo>
                  <a:lnTo>
                    <a:pt x="222577" y="13251"/>
                  </a:lnTo>
                  <a:lnTo>
                    <a:pt x="181027" y="29090"/>
                  </a:lnTo>
                  <a:lnTo>
                    <a:pt x="142552" y="50424"/>
                  </a:lnTo>
                  <a:lnTo>
                    <a:pt x="107637" y="76770"/>
                  </a:lnTo>
                  <a:lnTo>
                    <a:pt x="76765" y="107644"/>
                  </a:lnTo>
                  <a:lnTo>
                    <a:pt x="50420" y="142561"/>
                  </a:lnTo>
                  <a:lnTo>
                    <a:pt x="29087" y="181037"/>
                  </a:lnTo>
                  <a:lnTo>
                    <a:pt x="13250" y="222588"/>
                  </a:lnTo>
                  <a:lnTo>
                    <a:pt x="3393" y="266730"/>
                  </a:lnTo>
                  <a:lnTo>
                    <a:pt x="0" y="312978"/>
                  </a:lnTo>
                  <a:lnTo>
                    <a:pt x="3393" y="359226"/>
                  </a:lnTo>
                  <a:lnTo>
                    <a:pt x="13250" y="403367"/>
                  </a:lnTo>
                  <a:lnTo>
                    <a:pt x="29087" y="444917"/>
                  </a:lnTo>
                  <a:lnTo>
                    <a:pt x="50420" y="483392"/>
                  </a:lnTo>
                  <a:lnTo>
                    <a:pt x="76765" y="518307"/>
                  </a:lnTo>
                  <a:lnTo>
                    <a:pt x="107637" y="549179"/>
                  </a:lnTo>
                  <a:lnTo>
                    <a:pt x="142552" y="575524"/>
                  </a:lnTo>
                  <a:lnTo>
                    <a:pt x="181027" y="596857"/>
                  </a:lnTo>
                  <a:lnTo>
                    <a:pt x="222577" y="612694"/>
                  </a:lnTo>
                  <a:lnTo>
                    <a:pt x="266718" y="622551"/>
                  </a:lnTo>
                  <a:lnTo>
                    <a:pt x="312966" y="625944"/>
                  </a:lnTo>
                  <a:close/>
                </a:path>
              </a:pathLst>
            </a:custGeom>
            <a:ln w="1258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49" name="object 4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26109" y="7901902"/>
              <a:ext cx="549262" cy="427659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368808" y="7483486"/>
              <a:ext cx="626110" cy="626110"/>
            </a:xfrm>
            <a:custGeom>
              <a:avLst/>
              <a:gdLst/>
              <a:ahLst/>
              <a:cxnLst/>
              <a:rect l="l" t="t" r="r" b="b"/>
              <a:pathLst>
                <a:path w="626110" h="626109">
                  <a:moveTo>
                    <a:pt x="312966" y="0"/>
                  </a:moveTo>
                  <a:lnTo>
                    <a:pt x="266718" y="3393"/>
                  </a:lnTo>
                  <a:lnTo>
                    <a:pt x="222577" y="13251"/>
                  </a:lnTo>
                  <a:lnTo>
                    <a:pt x="181027" y="29090"/>
                  </a:lnTo>
                  <a:lnTo>
                    <a:pt x="142552" y="50424"/>
                  </a:lnTo>
                  <a:lnTo>
                    <a:pt x="107637" y="76770"/>
                  </a:lnTo>
                  <a:lnTo>
                    <a:pt x="76765" y="107644"/>
                  </a:lnTo>
                  <a:lnTo>
                    <a:pt x="50420" y="142561"/>
                  </a:lnTo>
                  <a:lnTo>
                    <a:pt x="29087" y="181037"/>
                  </a:lnTo>
                  <a:lnTo>
                    <a:pt x="13250" y="222588"/>
                  </a:lnTo>
                  <a:lnTo>
                    <a:pt x="3393" y="266730"/>
                  </a:lnTo>
                  <a:lnTo>
                    <a:pt x="0" y="312978"/>
                  </a:lnTo>
                  <a:lnTo>
                    <a:pt x="3393" y="359226"/>
                  </a:lnTo>
                  <a:lnTo>
                    <a:pt x="13250" y="403367"/>
                  </a:lnTo>
                  <a:lnTo>
                    <a:pt x="29087" y="444917"/>
                  </a:lnTo>
                  <a:lnTo>
                    <a:pt x="50420" y="483392"/>
                  </a:lnTo>
                  <a:lnTo>
                    <a:pt x="76765" y="518307"/>
                  </a:lnTo>
                  <a:lnTo>
                    <a:pt x="107637" y="549179"/>
                  </a:lnTo>
                  <a:lnTo>
                    <a:pt x="142552" y="575524"/>
                  </a:lnTo>
                  <a:lnTo>
                    <a:pt x="181027" y="596857"/>
                  </a:lnTo>
                  <a:lnTo>
                    <a:pt x="222577" y="612694"/>
                  </a:lnTo>
                  <a:lnTo>
                    <a:pt x="266718" y="622551"/>
                  </a:lnTo>
                  <a:lnTo>
                    <a:pt x="312966" y="625944"/>
                  </a:lnTo>
                  <a:lnTo>
                    <a:pt x="359214" y="622551"/>
                  </a:lnTo>
                  <a:lnTo>
                    <a:pt x="403355" y="612694"/>
                  </a:lnTo>
                  <a:lnTo>
                    <a:pt x="444904" y="596857"/>
                  </a:lnTo>
                  <a:lnTo>
                    <a:pt x="483379" y="575524"/>
                  </a:lnTo>
                  <a:lnTo>
                    <a:pt x="518295" y="549179"/>
                  </a:lnTo>
                  <a:lnTo>
                    <a:pt x="549167" y="518307"/>
                  </a:lnTo>
                  <a:lnTo>
                    <a:pt x="575511" y="483392"/>
                  </a:lnTo>
                  <a:lnTo>
                    <a:pt x="596844" y="444917"/>
                  </a:lnTo>
                  <a:lnTo>
                    <a:pt x="612681" y="403367"/>
                  </a:lnTo>
                  <a:lnTo>
                    <a:pt x="622538" y="359226"/>
                  </a:lnTo>
                  <a:lnTo>
                    <a:pt x="625932" y="312978"/>
                  </a:lnTo>
                  <a:lnTo>
                    <a:pt x="622538" y="266730"/>
                  </a:lnTo>
                  <a:lnTo>
                    <a:pt x="612681" y="222588"/>
                  </a:lnTo>
                  <a:lnTo>
                    <a:pt x="596844" y="181037"/>
                  </a:lnTo>
                  <a:lnTo>
                    <a:pt x="575511" y="142561"/>
                  </a:lnTo>
                  <a:lnTo>
                    <a:pt x="549167" y="107644"/>
                  </a:lnTo>
                  <a:lnTo>
                    <a:pt x="518295" y="76770"/>
                  </a:lnTo>
                  <a:lnTo>
                    <a:pt x="483379" y="50424"/>
                  </a:lnTo>
                  <a:lnTo>
                    <a:pt x="444904" y="29090"/>
                  </a:lnTo>
                  <a:lnTo>
                    <a:pt x="403355" y="13251"/>
                  </a:lnTo>
                  <a:lnTo>
                    <a:pt x="359214" y="3393"/>
                  </a:lnTo>
                  <a:lnTo>
                    <a:pt x="3129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51" name="object 51"/>
            <p:cNvSpPr/>
            <p:nvPr/>
          </p:nvSpPr>
          <p:spPr>
            <a:xfrm>
              <a:off x="1368808" y="7483486"/>
              <a:ext cx="626110" cy="626110"/>
            </a:xfrm>
            <a:custGeom>
              <a:avLst/>
              <a:gdLst/>
              <a:ahLst/>
              <a:cxnLst/>
              <a:rect l="l" t="t" r="r" b="b"/>
              <a:pathLst>
                <a:path w="626110" h="626109">
                  <a:moveTo>
                    <a:pt x="312966" y="625944"/>
                  </a:moveTo>
                  <a:lnTo>
                    <a:pt x="359214" y="622551"/>
                  </a:lnTo>
                  <a:lnTo>
                    <a:pt x="403355" y="612694"/>
                  </a:lnTo>
                  <a:lnTo>
                    <a:pt x="444904" y="596857"/>
                  </a:lnTo>
                  <a:lnTo>
                    <a:pt x="483379" y="575524"/>
                  </a:lnTo>
                  <a:lnTo>
                    <a:pt x="518295" y="549179"/>
                  </a:lnTo>
                  <a:lnTo>
                    <a:pt x="549167" y="518307"/>
                  </a:lnTo>
                  <a:lnTo>
                    <a:pt x="575511" y="483392"/>
                  </a:lnTo>
                  <a:lnTo>
                    <a:pt x="596844" y="444917"/>
                  </a:lnTo>
                  <a:lnTo>
                    <a:pt x="612681" y="403367"/>
                  </a:lnTo>
                  <a:lnTo>
                    <a:pt x="622538" y="359226"/>
                  </a:lnTo>
                  <a:lnTo>
                    <a:pt x="625932" y="312978"/>
                  </a:lnTo>
                  <a:lnTo>
                    <a:pt x="622538" y="266730"/>
                  </a:lnTo>
                  <a:lnTo>
                    <a:pt x="612681" y="222588"/>
                  </a:lnTo>
                  <a:lnTo>
                    <a:pt x="596844" y="181037"/>
                  </a:lnTo>
                  <a:lnTo>
                    <a:pt x="575511" y="142561"/>
                  </a:lnTo>
                  <a:lnTo>
                    <a:pt x="549167" y="107644"/>
                  </a:lnTo>
                  <a:lnTo>
                    <a:pt x="518295" y="76770"/>
                  </a:lnTo>
                  <a:lnTo>
                    <a:pt x="483379" y="50424"/>
                  </a:lnTo>
                  <a:lnTo>
                    <a:pt x="444904" y="29090"/>
                  </a:lnTo>
                  <a:lnTo>
                    <a:pt x="403355" y="13251"/>
                  </a:lnTo>
                  <a:lnTo>
                    <a:pt x="359214" y="3393"/>
                  </a:lnTo>
                  <a:lnTo>
                    <a:pt x="312966" y="0"/>
                  </a:lnTo>
                  <a:lnTo>
                    <a:pt x="266718" y="3393"/>
                  </a:lnTo>
                  <a:lnTo>
                    <a:pt x="222577" y="13251"/>
                  </a:lnTo>
                  <a:lnTo>
                    <a:pt x="181027" y="29090"/>
                  </a:lnTo>
                  <a:lnTo>
                    <a:pt x="142552" y="50424"/>
                  </a:lnTo>
                  <a:lnTo>
                    <a:pt x="107637" y="76770"/>
                  </a:lnTo>
                  <a:lnTo>
                    <a:pt x="76765" y="107644"/>
                  </a:lnTo>
                  <a:lnTo>
                    <a:pt x="50420" y="142561"/>
                  </a:lnTo>
                  <a:lnTo>
                    <a:pt x="29087" y="181037"/>
                  </a:lnTo>
                  <a:lnTo>
                    <a:pt x="13250" y="222588"/>
                  </a:lnTo>
                  <a:lnTo>
                    <a:pt x="3393" y="266730"/>
                  </a:lnTo>
                  <a:lnTo>
                    <a:pt x="0" y="312978"/>
                  </a:lnTo>
                  <a:lnTo>
                    <a:pt x="3393" y="359226"/>
                  </a:lnTo>
                  <a:lnTo>
                    <a:pt x="13250" y="403367"/>
                  </a:lnTo>
                  <a:lnTo>
                    <a:pt x="29087" y="444917"/>
                  </a:lnTo>
                  <a:lnTo>
                    <a:pt x="50420" y="483392"/>
                  </a:lnTo>
                  <a:lnTo>
                    <a:pt x="76765" y="518307"/>
                  </a:lnTo>
                  <a:lnTo>
                    <a:pt x="107637" y="549179"/>
                  </a:lnTo>
                  <a:lnTo>
                    <a:pt x="142552" y="575524"/>
                  </a:lnTo>
                  <a:lnTo>
                    <a:pt x="181027" y="596857"/>
                  </a:lnTo>
                  <a:lnTo>
                    <a:pt x="222577" y="612694"/>
                  </a:lnTo>
                  <a:lnTo>
                    <a:pt x="266718" y="622551"/>
                  </a:lnTo>
                  <a:lnTo>
                    <a:pt x="312966" y="625944"/>
                  </a:lnTo>
                  <a:close/>
                </a:path>
              </a:pathLst>
            </a:custGeom>
            <a:ln w="1258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52" name="object 5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29080" y="7618514"/>
              <a:ext cx="505383" cy="355904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1575597" y="5887792"/>
            <a:ext cx="1029564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spc="-66">
                <a:solidFill>
                  <a:srgbClr val="231F20"/>
                </a:solidFill>
                <a:latin typeface="Omnes"/>
                <a:cs typeface="Omnes"/>
              </a:rPr>
              <a:t>T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empo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ary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furni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t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u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 and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ev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ents  Vienna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Cul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t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u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al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Q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u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arte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,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Vienna</a:t>
            </a:r>
            <a:endParaRPr sz="605">
              <a:latin typeface="Omnes"/>
              <a:cs typeface="Omne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092687" y="5887792"/>
            <a:ext cx="1029564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spc="-66">
                <a:solidFill>
                  <a:srgbClr val="231F20"/>
                </a:solidFill>
                <a:latin typeface="Omnes"/>
                <a:cs typeface="Omnes"/>
              </a:rPr>
              <a:t>T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empo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ary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furni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t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u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 and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ev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ents  Vienna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Cul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t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u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al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Q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u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arte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,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Vienna</a:t>
            </a:r>
            <a:endParaRPr sz="605">
              <a:latin typeface="Omnes"/>
              <a:cs typeface="Omne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609777" y="5889712"/>
            <a:ext cx="1029564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spc="-66">
                <a:solidFill>
                  <a:srgbClr val="231F20"/>
                </a:solidFill>
                <a:latin typeface="Omnes"/>
                <a:cs typeface="Omnes"/>
              </a:rPr>
              <a:t>T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empo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ary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furni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t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u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 and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ev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ents  Urban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Room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Folkestone</a:t>
            </a:r>
            <a:endParaRPr sz="605">
              <a:latin typeface="Omnes"/>
              <a:cs typeface="Omne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126867" y="5887792"/>
            <a:ext cx="1029564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spc="-66">
                <a:solidFill>
                  <a:srgbClr val="231F20"/>
                </a:solidFill>
                <a:latin typeface="Omnes"/>
                <a:cs typeface="Omnes"/>
              </a:rPr>
              <a:t>T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empo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ary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furni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t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u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 and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ev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ents  The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Lawn on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D</a:t>
            </a:r>
            <a:endParaRPr sz="605">
              <a:latin typeface="Omnes"/>
              <a:cs typeface="Omnes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53594" y="5284488"/>
            <a:ext cx="1276398" cy="845675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166978">
              <a:spcBef>
                <a:spcPts val="60"/>
              </a:spcBef>
            </a:pPr>
            <a:r>
              <a:rPr sz="605" b="1">
                <a:solidFill>
                  <a:srgbClr val="231F20"/>
                </a:solidFill>
                <a:latin typeface="Omnes SemiBold"/>
                <a:cs typeface="Omnes SemiBold"/>
              </a:rPr>
              <a:t>Legacy</a:t>
            </a:r>
            <a:r>
              <a:rPr sz="605" b="1" spc="-12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605" b="1" spc="-15">
                <a:solidFill>
                  <a:srgbClr val="231F20"/>
                </a:solidFill>
                <a:latin typeface="Omnes SemiBold"/>
                <a:cs typeface="Omnes SemiBold"/>
              </a:rPr>
              <a:t>f</a:t>
            </a:r>
            <a:r>
              <a:rPr sz="605" b="1">
                <a:solidFill>
                  <a:srgbClr val="231F20"/>
                </a:solidFill>
                <a:latin typeface="Omnes SemiBold"/>
                <a:cs typeface="Omnes SemiBold"/>
              </a:rPr>
              <a:t>or</a:t>
            </a:r>
            <a:r>
              <a:rPr sz="605" b="1" spc="-24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605" b="1">
                <a:solidFill>
                  <a:srgbClr val="231F20"/>
                </a:solidFill>
                <a:latin typeface="Omnes SemiBold"/>
                <a:cs typeface="Omnes SemiBold"/>
              </a:rPr>
              <a:t>the public </a:t>
            </a:r>
            <a:r>
              <a:rPr sz="605" b="1" spc="-21">
                <a:solidFill>
                  <a:srgbClr val="231F20"/>
                </a:solidFill>
                <a:latin typeface="Omnes SemiBold"/>
                <a:cs typeface="Omnes SemiBold"/>
              </a:rPr>
              <a:t>r</a:t>
            </a:r>
            <a:r>
              <a:rPr sz="605" b="1">
                <a:solidFill>
                  <a:srgbClr val="231F20"/>
                </a:solidFill>
                <a:latin typeface="Omnes SemiBold"/>
                <a:cs typeface="Omnes SemiBold"/>
              </a:rPr>
              <a:t>ealm 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Lighter-touch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enhancements,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and </a:t>
            </a:r>
            <a:r>
              <a:rPr sz="605" spc="-9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the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creation of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pieces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of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public </a:t>
            </a:r>
            <a:r>
              <a:rPr sz="60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infrastructure</a:t>
            </a:r>
            <a:r>
              <a:rPr sz="605" spc="-2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that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are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used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during</a:t>
            </a:r>
            <a:endParaRPr sz="605">
              <a:latin typeface="Omnes"/>
              <a:cs typeface="Omnes"/>
            </a:endParaRPr>
          </a:p>
          <a:p>
            <a:pPr marL="7677" marR="3071"/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the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‘meanwhile’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phase and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later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could </a:t>
            </a:r>
            <a:r>
              <a:rPr sz="60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m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a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t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u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f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or</a:t>
            </a:r>
            <a:r>
              <a:rPr sz="605" spc="-2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fu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t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u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 d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ev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elopments.</a:t>
            </a:r>
            <a:r>
              <a:rPr sz="605" spc="-2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These  can be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flexible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spaces 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for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events that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 aim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to 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econnect cha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acter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o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f</a:t>
            </a:r>
            <a:r>
              <a:rPr sz="605" spc="-30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the place  with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its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social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dimension.</a:t>
            </a:r>
            <a:endParaRPr sz="605">
              <a:latin typeface="Omnes"/>
              <a:cs typeface="Omne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56020" y="770693"/>
            <a:ext cx="1914789" cy="435685"/>
          </a:xfrm>
          <a:prstGeom prst="rect">
            <a:avLst/>
          </a:prstGeom>
        </p:spPr>
        <p:txBody>
          <a:bodyPr vert="horz" wrap="square" lIns="0" tIns="6910" rIns="0" bIns="0" rtlCol="0">
            <a:spAutoFit/>
          </a:bodyPr>
          <a:lstStyle/>
          <a:p>
            <a:pPr marL="7677" marR="3071">
              <a:lnSpc>
                <a:spcPct val="101499"/>
              </a:lnSpc>
              <a:spcBef>
                <a:spcPts val="54"/>
              </a:spcBef>
            </a:pP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As</a:t>
            </a:r>
            <a:r>
              <a:rPr sz="695" spc="2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part</a:t>
            </a:r>
            <a:r>
              <a:rPr sz="695" spc="2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of</a:t>
            </a:r>
            <a:r>
              <a:rPr sz="695" spc="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Scenario</a:t>
            </a:r>
            <a:r>
              <a:rPr sz="695" spc="2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2,</a:t>
            </a:r>
            <a:r>
              <a:rPr sz="695" spc="2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meanwhile</a:t>
            </a:r>
            <a:r>
              <a:rPr sz="695" spc="2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uses</a:t>
            </a:r>
            <a:r>
              <a:rPr sz="695" spc="2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and</a:t>
            </a:r>
            <a:r>
              <a:rPr sz="695" spc="2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 spc="-3">
                <a:solidFill>
                  <a:srgbClr val="231F20"/>
                </a:solidFill>
                <a:latin typeface="Omnes"/>
                <a:cs typeface="Omnes"/>
              </a:rPr>
              <a:t>re-use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 of existing buildings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and </a:t>
            </a:r>
            <a:r>
              <a:rPr sz="695" spc="-3">
                <a:solidFill>
                  <a:srgbClr val="231F20"/>
                </a:solidFill>
                <a:latin typeface="Omnes"/>
                <a:cs typeface="Omnes"/>
              </a:rPr>
              <a:t>infrastructure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will play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a </a:t>
            </a:r>
            <a:r>
              <a:rPr sz="695" spc="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part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alongside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redevelopment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opportunities.</a:t>
            </a:r>
            <a:r>
              <a:rPr sz="695" spc="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Some </a:t>
            </a:r>
            <a:r>
              <a:rPr sz="695" spc="-1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examples</a:t>
            </a:r>
            <a:r>
              <a:rPr sz="69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 spc="-6">
                <a:solidFill>
                  <a:srgbClr val="231F20"/>
                </a:solidFill>
                <a:latin typeface="Omnes"/>
                <a:cs typeface="Omnes"/>
              </a:rPr>
              <a:t>are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 shown </a:t>
            </a:r>
            <a:r>
              <a:rPr sz="695" spc="-3">
                <a:solidFill>
                  <a:srgbClr val="231F20"/>
                </a:solidFill>
                <a:latin typeface="Omnes"/>
                <a:cs typeface="Omnes"/>
              </a:rPr>
              <a:t>here:</a:t>
            </a:r>
            <a:endParaRPr sz="695">
              <a:latin typeface="Omnes"/>
              <a:cs typeface="Omnes"/>
            </a:endParaRPr>
          </a:p>
        </p:txBody>
      </p:sp>
      <p:pic>
        <p:nvPicPr>
          <p:cNvPr id="59" name="object 5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651493" y="4716954"/>
            <a:ext cx="1271423" cy="1153340"/>
          </a:xfrm>
          <a:prstGeom prst="rect">
            <a:avLst/>
          </a:prstGeom>
        </p:spPr>
      </p:pic>
      <p:sp>
        <p:nvSpPr>
          <p:cNvPr id="60" name="object 60"/>
          <p:cNvSpPr txBox="1"/>
          <p:nvPr/>
        </p:nvSpPr>
        <p:spPr>
          <a:xfrm>
            <a:off x="7643818" y="5887792"/>
            <a:ext cx="756626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Adaptive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space</a:t>
            </a:r>
            <a:endParaRPr sz="605">
              <a:latin typeface="Omnes"/>
              <a:cs typeface="Omnes"/>
            </a:endParaRPr>
          </a:p>
          <a:p>
            <a:pPr marL="7677"/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City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Market,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Rotterdam</a:t>
            </a:r>
            <a:endParaRPr sz="605">
              <a:latin typeface="Omnes"/>
              <a:cs typeface="Omnes"/>
            </a:endParaRPr>
          </a:p>
        </p:txBody>
      </p:sp>
      <p:sp>
        <p:nvSpPr>
          <p:cNvPr id="62" name="object 62"/>
          <p:cNvSpPr txBox="1">
            <a:spLocks noGrp="1"/>
          </p:cNvSpPr>
          <p:nvPr>
            <p:ph type="ftr" sz="quarter" idx="5"/>
          </p:nvPr>
        </p:nvSpPr>
        <p:spPr>
          <a:xfrm>
            <a:off x="11784982" y="10374259"/>
            <a:ext cx="2447925" cy="154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i="0" kern="1200">
                <a:solidFill>
                  <a:srgbClr val="414042"/>
                </a:solidFill>
                <a:latin typeface="Omnes SemiBold"/>
                <a:ea typeface="+mn-ea"/>
                <a:cs typeface="Omnes SemiBold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77">
              <a:spcBef>
                <a:spcPts val="73"/>
              </a:spcBef>
            </a:pPr>
            <a:r>
              <a:rPr lang="en-GB"/>
              <a:t>Naas Road / </a:t>
            </a:r>
            <a:r>
              <a:rPr lang="en-GB" spc="-5"/>
              <a:t>Ballymount</a:t>
            </a:r>
            <a:r>
              <a:rPr lang="en-GB"/>
              <a:t> /</a:t>
            </a:r>
            <a:r>
              <a:rPr lang="en-GB" spc="5"/>
              <a:t> </a:t>
            </a:r>
            <a:r>
              <a:rPr lang="en-GB" spc="-5"/>
              <a:t>Park</a:t>
            </a:r>
            <a:r>
              <a:rPr lang="en-GB" spc="-25"/>
              <a:t> </a:t>
            </a:r>
            <a:r>
              <a:rPr lang="en-GB" spc="-15"/>
              <a:t>West</a:t>
            </a:r>
            <a:r>
              <a:rPr lang="en-GB"/>
              <a:t> URDF</a:t>
            </a:r>
            <a:r>
              <a:rPr lang="en-GB" spc="-25"/>
              <a:t> </a:t>
            </a:r>
            <a:r>
              <a:rPr lang="en-GB" spc="-5"/>
              <a:t>Masterplan</a:t>
            </a:r>
            <a:endParaRPr spc="-3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95BDE28-7178-4623-9F05-3B916516DEA3}"/>
              </a:ext>
            </a:extLst>
          </p:cNvPr>
          <p:cNvSpPr txBox="1"/>
          <p:nvPr/>
        </p:nvSpPr>
        <p:spPr>
          <a:xfrm>
            <a:off x="6010275" y="307186"/>
            <a:ext cx="3133725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2. Enterprise &amp; Urban Industry </a:t>
            </a:r>
            <a:endParaRPr lang="en-IE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69703" y="835816"/>
            <a:ext cx="1657974" cy="2283632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138189" marR="274458" indent="-130895">
              <a:spcBef>
                <a:spcPts val="60"/>
              </a:spcBef>
              <a:buChar char="•"/>
              <a:tabLst>
                <a:tab pos="138189" algn="l"/>
                <a:tab pos="138573" algn="l"/>
              </a:tabLst>
            </a:pP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Regional</a:t>
            </a:r>
            <a:r>
              <a:rPr sz="967" spc="-12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/</a:t>
            </a:r>
            <a:r>
              <a:rPr sz="967" spc="-9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Dublin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level</a:t>
            </a:r>
            <a:r>
              <a:rPr sz="967" spc="-9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of </a:t>
            </a:r>
            <a:r>
              <a:rPr sz="967" spc="-157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employment</a:t>
            </a:r>
            <a:endParaRPr sz="967">
              <a:latin typeface="Omnes"/>
              <a:cs typeface="Omnes"/>
            </a:endParaRPr>
          </a:p>
          <a:p>
            <a:pPr marL="138189" marR="170817" indent="-130895">
              <a:spcBef>
                <a:spcPts val="342"/>
              </a:spcBef>
              <a:buChar char="•"/>
              <a:tabLst>
                <a:tab pos="138189" algn="l"/>
                <a:tab pos="138573" algn="l"/>
              </a:tabLst>
            </a:pP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Residential-led</a:t>
            </a:r>
            <a:r>
              <a:rPr sz="967" spc="3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mixed-use </a:t>
            </a:r>
            <a:r>
              <a:rPr sz="967" spc="-154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development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approach</a:t>
            </a:r>
            <a:endParaRPr sz="967">
              <a:latin typeface="Omnes"/>
              <a:cs typeface="Omnes"/>
            </a:endParaRPr>
          </a:p>
          <a:p>
            <a:pPr marL="138189" marR="252962" indent="-130895">
              <a:spcBef>
                <a:spcPts val="342"/>
              </a:spcBef>
              <a:buChar char="•"/>
              <a:tabLst>
                <a:tab pos="138189" algn="l"/>
                <a:tab pos="138573" algn="l"/>
              </a:tabLst>
            </a:pP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Dispersed 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growth across </a:t>
            </a:r>
            <a:r>
              <a:rPr sz="967" spc="-157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multiple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centres</a:t>
            </a:r>
            <a:endParaRPr sz="967">
              <a:latin typeface="Omnes"/>
              <a:cs typeface="Omnes"/>
            </a:endParaRPr>
          </a:p>
          <a:p>
            <a:pPr marL="138189" marR="127824" indent="-130895">
              <a:spcBef>
                <a:spcPts val="345"/>
              </a:spcBef>
              <a:buChar char="•"/>
              <a:tabLst>
                <a:tab pos="138189" algn="l"/>
                <a:tab pos="138573" algn="l"/>
              </a:tabLst>
            </a:pP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Accommodating</a:t>
            </a:r>
            <a:r>
              <a:rPr sz="967" spc="-30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projected </a:t>
            </a:r>
            <a:r>
              <a:rPr sz="967" spc="-157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jobs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growth</a:t>
            </a:r>
            <a:r>
              <a:rPr sz="967" spc="-21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to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2040</a:t>
            </a:r>
            <a:endParaRPr sz="967">
              <a:latin typeface="Omnes"/>
              <a:cs typeface="Omnes"/>
            </a:endParaRPr>
          </a:p>
          <a:p>
            <a:pPr marL="138189" marR="3071" indent="-130895">
              <a:spcBef>
                <a:spcPts val="342"/>
              </a:spcBef>
              <a:buChar char="•"/>
              <a:tabLst>
                <a:tab pos="138189" algn="l"/>
                <a:tab pos="138573" algn="l"/>
              </a:tabLst>
            </a:pP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Reviewing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and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acknowledging </a:t>
            </a:r>
            <a:r>
              <a:rPr sz="967" spc="-157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existing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pipelines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schemes</a:t>
            </a:r>
            <a:endParaRPr sz="967">
              <a:latin typeface="Omnes"/>
              <a:cs typeface="Omnes"/>
            </a:endParaRPr>
          </a:p>
          <a:p>
            <a:pPr marL="138189" marR="393070" indent="-130895">
              <a:spcBef>
                <a:spcPts val="345"/>
              </a:spcBef>
              <a:buChar char="•"/>
              <a:tabLst>
                <a:tab pos="138189" algn="l"/>
                <a:tab pos="138573" algn="l"/>
              </a:tabLst>
            </a:pP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Accommodating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and </a:t>
            </a:r>
            <a:r>
              <a:rPr sz="967" spc="3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p</a:t>
            </a:r>
            <a:r>
              <a:rPr sz="967" spc="-24">
                <a:solidFill>
                  <a:srgbClr val="414042"/>
                </a:solidFill>
                <a:latin typeface="Omnes"/>
                <a:cs typeface="Omnes"/>
              </a:rPr>
              <a:t>r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om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o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ting supporting  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resources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and social </a:t>
            </a:r>
            <a:r>
              <a:rPr sz="967" spc="3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infrastructure</a:t>
            </a:r>
            <a:endParaRPr sz="967">
              <a:latin typeface="Omnes"/>
              <a:cs typeface="Omne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9702" y="3500764"/>
            <a:ext cx="1663732" cy="790340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138189" marR="446810" indent="-130895">
              <a:spcBef>
                <a:spcPts val="60"/>
              </a:spcBef>
              <a:buChar char="•"/>
              <a:tabLst>
                <a:tab pos="138189" algn="l"/>
                <a:tab pos="138573" algn="l"/>
              </a:tabLst>
            </a:pPr>
            <a:r>
              <a:rPr sz="967" spc="-103">
                <a:solidFill>
                  <a:srgbClr val="414042"/>
                </a:solidFill>
                <a:latin typeface="Omnes"/>
                <a:cs typeface="Omnes"/>
              </a:rPr>
              <a:t>T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e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s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t suitable housing  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quantum</a:t>
            </a:r>
            <a:endParaRPr sz="967">
              <a:latin typeface="Omnes"/>
              <a:cs typeface="Omnes"/>
            </a:endParaRPr>
          </a:p>
          <a:p>
            <a:pPr marL="138189" marR="3071" indent="-130895">
              <a:spcBef>
                <a:spcPts val="342"/>
              </a:spcBef>
              <a:buChar char="•"/>
              <a:tabLst>
                <a:tab pos="138189" algn="l"/>
                <a:tab pos="138573" algn="l"/>
              </a:tabLst>
            </a:pPr>
            <a:r>
              <a:rPr sz="967" spc="-27">
                <a:solidFill>
                  <a:srgbClr val="414042"/>
                </a:solidFill>
                <a:latin typeface="Omnes"/>
                <a:cs typeface="Omnes"/>
              </a:rPr>
              <a:t>Test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 appropriate </a:t>
            </a:r>
            <a:r>
              <a:rPr sz="967">
                <a:solidFill>
                  <a:srgbClr val="414042"/>
                </a:solidFill>
                <a:latin typeface="Omnes"/>
                <a:cs typeface="Omnes"/>
              </a:rPr>
              <a:t> complementary</a:t>
            </a:r>
            <a:r>
              <a:rPr sz="967" spc="-36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414042"/>
                </a:solidFill>
                <a:latin typeface="Omnes"/>
                <a:cs typeface="Omnes"/>
              </a:rPr>
              <a:t>employment </a:t>
            </a:r>
            <a:r>
              <a:rPr sz="967" spc="-154">
                <a:solidFill>
                  <a:srgbClr val="414042"/>
                </a:solidFill>
                <a:latin typeface="Omnes"/>
                <a:cs typeface="Omnes"/>
              </a:rPr>
              <a:t> </a:t>
            </a:r>
            <a:r>
              <a:rPr sz="967" spc="-6">
                <a:solidFill>
                  <a:srgbClr val="414042"/>
                </a:solidFill>
                <a:latin typeface="Omnes"/>
                <a:cs typeface="Omnes"/>
              </a:rPr>
              <a:t>offer</a:t>
            </a:r>
            <a:endParaRPr sz="967">
              <a:latin typeface="Omnes"/>
              <a:cs typeface="Omne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999112" y="849639"/>
            <a:ext cx="5195804" cy="5589280"/>
            <a:chOff x="3748030" y="1080008"/>
            <a:chExt cx="8594725" cy="92456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80002" y="1080008"/>
              <a:ext cx="8530259" cy="92456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48030" y="1080008"/>
              <a:ext cx="8594204" cy="92456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28801" y="2594450"/>
              <a:ext cx="107962" cy="10795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425608" y="2201025"/>
            <a:ext cx="1173518" cy="830350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 indent="23031">
              <a:lnSpc>
                <a:spcPct val="106300"/>
              </a:lnSpc>
              <a:spcBef>
                <a:spcPts val="60"/>
              </a:spcBef>
            </a:pP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Primary,</a:t>
            </a:r>
            <a:r>
              <a:rPr sz="725" b="1" spc="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larger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 centre that </a:t>
            </a:r>
            <a:r>
              <a:rPr sz="725" b="1" spc="-1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extends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upwards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 towards 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Kylemore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station.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Centred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>
                <a:solidFill>
                  <a:srgbClr val="231F20"/>
                </a:solidFill>
                <a:latin typeface="Omnes SemiBold"/>
                <a:cs typeface="Omnes SemiBold"/>
              </a:rPr>
              <a:t>at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the</a:t>
            </a:r>
            <a:r>
              <a:rPr sz="725" b="1" spc="24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intersection</a:t>
            </a:r>
            <a:r>
              <a:rPr sz="725" b="1" spc="24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of</a:t>
            </a:r>
            <a:r>
              <a:rPr sz="725" b="1" spc="-9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the</a:t>
            </a:r>
            <a:endParaRPr sz="725">
              <a:latin typeface="Omnes SemiBold"/>
              <a:cs typeface="Omnes SemiBold"/>
            </a:endParaRPr>
          </a:p>
          <a:p>
            <a:pPr marL="7677" marR="63720">
              <a:lnSpc>
                <a:spcPct val="106300"/>
              </a:lnSpc>
            </a:pP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Naas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Road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Kylemore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Luas </a:t>
            </a:r>
            <a:r>
              <a:rPr sz="725" b="1" spc="-1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tram</a:t>
            </a:r>
            <a:r>
              <a:rPr sz="725" b="1" spc="18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stop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and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proposed 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north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south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tram</a:t>
            </a:r>
            <a:r>
              <a:rPr sz="725" b="1" spc="24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stop.</a:t>
            </a:r>
            <a:endParaRPr sz="725">
              <a:latin typeface="Omnes SemiBold"/>
              <a:cs typeface="Omnes SemiBold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52762" y="2140581"/>
            <a:ext cx="1388491" cy="980043"/>
          </a:xfrm>
          <a:custGeom>
            <a:avLst/>
            <a:gdLst/>
            <a:ahLst/>
            <a:cxnLst/>
            <a:rect l="l" t="t" r="r" b="b"/>
            <a:pathLst>
              <a:path w="2296794" h="1621154">
                <a:moveTo>
                  <a:pt x="183603" y="0"/>
                </a:moveTo>
                <a:lnTo>
                  <a:pt x="134796" y="6558"/>
                </a:lnTo>
                <a:lnTo>
                  <a:pt x="90937" y="25068"/>
                </a:lnTo>
                <a:lnTo>
                  <a:pt x="53778" y="53778"/>
                </a:lnTo>
                <a:lnTo>
                  <a:pt x="25068" y="90937"/>
                </a:lnTo>
                <a:lnTo>
                  <a:pt x="6558" y="134796"/>
                </a:lnTo>
                <a:lnTo>
                  <a:pt x="0" y="183603"/>
                </a:lnTo>
                <a:lnTo>
                  <a:pt x="0" y="1437043"/>
                </a:lnTo>
                <a:lnTo>
                  <a:pt x="6558" y="1485849"/>
                </a:lnTo>
                <a:lnTo>
                  <a:pt x="25068" y="1529706"/>
                </a:lnTo>
                <a:lnTo>
                  <a:pt x="53778" y="1566862"/>
                </a:lnTo>
                <a:lnTo>
                  <a:pt x="90937" y="1595569"/>
                </a:lnTo>
                <a:lnTo>
                  <a:pt x="134796" y="1614076"/>
                </a:lnTo>
                <a:lnTo>
                  <a:pt x="183603" y="1620634"/>
                </a:lnTo>
                <a:lnTo>
                  <a:pt x="2113000" y="1620634"/>
                </a:lnTo>
                <a:lnTo>
                  <a:pt x="2161808" y="1614076"/>
                </a:lnTo>
                <a:lnTo>
                  <a:pt x="2205666" y="1595569"/>
                </a:lnTo>
                <a:lnTo>
                  <a:pt x="2242826" y="1566862"/>
                </a:lnTo>
                <a:lnTo>
                  <a:pt x="2271536" y="1529706"/>
                </a:lnTo>
                <a:lnTo>
                  <a:pt x="2290045" y="1485849"/>
                </a:lnTo>
                <a:lnTo>
                  <a:pt x="2296604" y="1437043"/>
                </a:lnTo>
                <a:lnTo>
                  <a:pt x="2296604" y="183603"/>
                </a:lnTo>
                <a:lnTo>
                  <a:pt x="2290045" y="134796"/>
                </a:lnTo>
                <a:lnTo>
                  <a:pt x="2271536" y="90937"/>
                </a:lnTo>
                <a:lnTo>
                  <a:pt x="2242826" y="53778"/>
                </a:lnTo>
                <a:lnTo>
                  <a:pt x="2205666" y="25068"/>
                </a:lnTo>
                <a:lnTo>
                  <a:pt x="2161808" y="6558"/>
                </a:lnTo>
                <a:lnTo>
                  <a:pt x="2113000" y="0"/>
                </a:lnTo>
                <a:lnTo>
                  <a:pt x="183603" y="0"/>
                </a:lnTo>
                <a:close/>
              </a:path>
            </a:pathLst>
          </a:custGeom>
          <a:ln w="21590">
            <a:solidFill>
              <a:srgbClr val="808284"/>
            </a:solidFill>
          </a:ln>
        </p:spPr>
        <p:txBody>
          <a:bodyPr wrap="square" lIns="0" tIns="0" rIns="0" bIns="0" rtlCol="0"/>
          <a:lstStyle/>
          <a:p>
            <a:endParaRPr sz="1088"/>
          </a:p>
        </p:txBody>
      </p:sp>
      <p:sp>
        <p:nvSpPr>
          <p:cNvPr id="11" name="object 11"/>
          <p:cNvSpPr txBox="1"/>
          <p:nvPr/>
        </p:nvSpPr>
        <p:spPr>
          <a:xfrm>
            <a:off x="7425608" y="3857893"/>
            <a:ext cx="1216897" cy="594183"/>
          </a:xfrm>
          <a:prstGeom prst="rect">
            <a:avLst/>
          </a:prstGeom>
        </p:spPr>
        <p:txBody>
          <a:bodyPr vert="horz" wrap="square" lIns="0" tIns="14587" rIns="0" bIns="0" rtlCol="0">
            <a:spAutoFit/>
          </a:bodyPr>
          <a:lstStyle/>
          <a:p>
            <a:pPr marL="30709">
              <a:spcBef>
                <a:spcPts val="115"/>
              </a:spcBef>
            </a:pP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Additional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centre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with</a:t>
            </a:r>
            <a:endParaRPr sz="725">
              <a:latin typeface="Omnes SemiBold"/>
              <a:cs typeface="Omnes SemiBold"/>
            </a:endParaRPr>
          </a:p>
          <a:p>
            <a:pPr marL="7677" marR="76004">
              <a:lnSpc>
                <a:spcPct val="106300"/>
              </a:lnSpc>
            </a:pP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greater focus </a:t>
            </a:r>
            <a:r>
              <a:rPr sz="725" b="1">
                <a:solidFill>
                  <a:srgbClr val="231F20"/>
                </a:solidFill>
                <a:latin typeface="Omnes SemiBold"/>
                <a:cs typeface="Omnes SemiBold"/>
              </a:rPr>
              <a:t>on 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industrial </a:t>
            </a:r>
            <a:r>
              <a:rPr sz="725" b="1" spc="-1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employment,</a:t>
            </a:r>
            <a:r>
              <a:rPr sz="725" b="1" spc="24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centred</a:t>
            </a:r>
            <a:endParaRPr sz="725">
              <a:latin typeface="Omnes SemiBold"/>
              <a:cs typeface="Omnes SemiBold"/>
            </a:endParaRPr>
          </a:p>
          <a:p>
            <a:pPr marL="30325" marR="3071" indent="-23031">
              <a:lnSpc>
                <a:spcPct val="106300"/>
              </a:lnSpc>
            </a:pP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around</a:t>
            </a:r>
            <a:r>
              <a:rPr sz="725" b="1" spc="18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-6">
                <a:solidFill>
                  <a:srgbClr val="231F20"/>
                </a:solidFill>
                <a:latin typeface="Omnes SemiBold"/>
                <a:cs typeface="Omnes SemiBold"/>
              </a:rPr>
              <a:t>a</a:t>
            </a:r>
            <a:r>
              <a:rPr sz="725" b="1" spc="18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proposed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>
                <a:solidFill>
                  <a:srgbClr val="231F20"/>
                </a:solidFill>
                <a:latin typeface="Omnes SemiBold"/>
                <a:cs typeface="Omnes SemiBold"/>
              </a:rPr>
              <a:t>Luas</a:t>
            </a:r>
            <a:r>
              <a:rPr sz="725" b="1" spc="18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line </a:t>
            </a:r>
            <a:r>
              <a:rPr sz="725" b="1" spc="-112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tram</a:t>
            </a:r>
            <a:r>
              <a:rPr sz="725" b="1" spc="24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stop.</a:t>
            </a:r>
            <a:endParaRPr sz="725">
              <a:latin typeface="Omnes SemiBold"/>
              <a:cs typeface="Omnes SemiBold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52762" y="3797450"/>
            <a:ext cx="1388491" cy="717854"/>
          </a:xfrm>
          <a:custGeom>
            <a:avLst/>
            <a:gdLst/>
            <a:ahLst/>
            <a:cxnLst/>
            <a:rect l="l" t="t" r="r" b="b"/>
            <a:pathLst>
              <a:path w="2296794" h="1187450">
                <a:moveTo>
                  <a:pt x="183603" y="0"/>
                </a:moveTo>
                <a:lnTo>
                  <a:pt x="134796" y="6557"/>
                </a:lnTo>
                <a:lnTo>
                  <a:pt x="90937" y="25065"/>
                </a:lnTo>
                <a:lnTo>
                  <a:pt x="53778" y="53773"/>
                </a:lnTo>
                <a:lnTo>
                  <a:pt x="25068" y="90932"/>
                </a:lnTo>
                <a:lnTo>
                  <a:pt x="6558" y="134791"/>
                </a:lnTo>
                <a:lnTo>
                  <a:pt x="0" y="183603"/>
                </a:lnTo>
                <a:lnTo>
                  <a:pt x="0" y="1003846"/>
                </a:lnTo>
                <a:lnTo>
                  <a:pt x="6558" y="1052658"/>
                </a:lnTo>
                <a:lnTo>
                  <a:pt x="25068" y="1096518"/>
                </a:lnTo>
                <a:lnTo>
                  <a:pt x="53778" y="1133676"/>
                </a:lnTo>
                <a:lnTo>
                  <a:pt x="90937" y="1162384"/>
                </a:lnTo>
                <a:lnTo>
                  <a:pt x="134796" y="1180892"/>
                </a:lnTo>
                <a:lnTo>
                  <a:pt x="183603" y="1187450"/>
                </a:lnTo>
                <a:lnTo>
                  <a:pt x="2113000" y="1187450"/>
                </a:lnTo>
                <a:lnTo>
                  <a:pt x="2161808" y="1180892"/>
                </a:lnTo>
                <a:lnTo>
                  <a:pt x="2205666" y="1162384"/>
                </a:lnTo>
                <a:lnTo>
                  <a:pt x="2242826" y="1133676"/>
                </a:lnTo>
                <a:lnTo>
                  <a:pt x="2271536" y="1096518"/>
                </a:lnTo>
                <a:lnTo>
                  <a:pt x="2290045" y="1052658"/>
                </a:lnTo>
                <a:lnTo>
                  <a:pt x="2296604" y="1003846"/>
                </a:lnTo>
                <a:lnTo>
                  <a:pt x="2296604" y="183603"/>
                </a:lnTo>
                <a:lnTo>
                  <a:pt x="2290045" y="134791"/>
                </a:lnTo>
                <a:lnTo>
                  <a:pt x="2271536" y="90931"/>
                </a:lnTo>
                <a:lnTo>
                  <a:pt x="2242826" y="53773"/>
                </a:lnTo>
                <a:lnTo>
                  <a:pt x="2205666" y="25065"/>
                </a:lnTo>
                <a:lnTo>
                  <a:pt x="2161808" y="6557"/>
                </a:lnTo>
                <a:lnTo>
                  <a:pt x="2113000" y="0"/>
                </a:lnTo>
                <a:lnTo>
                  <a:pt x="183603" y="0"/>
                </a:lnTo>
                <a:close/>
              </a:path>
            </a:pathLst>
          </a:custGeom>
          <a:ln w="21590">
            <a:solidFill>
              <a:srgbClr val="808284"/>
            </a:solidFill>
          </a:ln>
        </p:spPr>
        <p:txBody>
          <a:bodyPr wrap="square" lIns="0" tIns="0" rIns="0" bIns="0" rtlCol="0"/>
          <a:lstStyle/>
          <a:p>
            <a:endParaRPr sz="1088"/>
          </a:p>
        </p:txBody>
      </p:sp>
      <p:sp>
        <p:nvSpPr>
          <p:cNvPr id="13" name="object 13"/>
          <p:cNvSpPr txBox="1"/>
          <p:nvPr/>
        </p:nvSpPr>
        <p:spPr>
          <a:xfrm>
            <a:off x="7425608" y="3282676"/>
            <a:ext cx="1140121" cy="368621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63336" indent="23031">
              <a:lnSpc>
                <a:spcPct val="106200"/>
              </a:lnSpc>
              <a:spcBef>
                <a:spcPts val="60"/>
              </a:spcBef>
            </a:pP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Integration</a:t>
            </a:r>
            <a:r>
              <a:rPr sz="725" b="1" spc="-3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with</a:t>
            </a:r>
            <a:r>
              <a:rPr sz="725" b="1" spc="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existing </a:t>
            </a:r>
            <a:r>
              <a:rPr sz="725" b="1" spc="-1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centres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whose</a:t>
            </a:r>
            <a:r>
              <a:rPr sz="725" b="1" spc="18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influence</a:t>
            </a:r>
            <a:endParaRPr sz="725">
              <a:latin typeface="Omnes SemiBold"/>
              <a:cs typeface="Omnes SemiBold"/>
            </a:endParaRPr>
          </a:p>
          <a:p>
            <a:pPr marL="22648">
              <a:spcBef>
                <a:spcPts val="54"/>
              </a:spcBef>
            </a:pP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bleeds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into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the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study</a:t>
            </a:r>
            <a:r>
              <a:rPr sz="725" b="1" spc="24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area</a:t>
            </a:r>
            <a:endParaRPr sz="725">
              <a:latin typeface="Omnes SemiBold"/>
              <a:cs typeface="Omnes SemiBold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352762" y="3222232"/>
            <a:ext cx="1388491" cy="482920"/>
          </a:xfrm>
          <a:custGeom>
            <a:avLst/>
            <a:gdLst/>
            <a:ahLst/>
            <a:cxnLst/>
            <a:rect l="l" t="t" r="r" b="b"/>
            <a:pathLst>
              <a:path w="2296794" h="798829">
                <a:moveTo>
                  <a:pt x="183603" y="0"/>
                </a:moveTo>
                <a:lnTo>
                  <a:pt x="134796" y="6557"/>
                </a:lnTo>
                <a:lnTo>
                  <a:pt x="90937" y="25065"/>
                </a:lnTo>
                <a:lnTo>
                  <a:pt x="53778" y="53773"/>
                </a:lnTo>
                <a:lnTo>
                  <a:pt x="25068" y="90932"/>
                </a:lnTo>
                <a:lnTo>
                  <a:pt x="6558" y="134791"/>
                </a:lnTo>
                <a:lnTo>
                  <a:pt x="0" y="183603"/>
                </a:lnTo>
                <a:lnTo>
                  <a:pt x="0" y="614984"/>
                </a:lnTo>
                <a:lnTo>
                  <a:pt x="6558" y="663792"/>
                </a:lnTo>
                <a:lnTo>
                  <a:pt x="25068" y="707651"/>
                </a:lnTo>
                <a:lnTo>
                  <a:pt x="53778" y="744810"/>
                </a:lnTo>
                <a:lnTo>
                  <a:pt x="90937" y="773520"/>
                </a:lnTo>
                <a:lnTo>
                  <a:pt x="134796" y="792029"/>
                </a:lnTo>
                <a:lnTo>
                  <a:pt x="183603" y="798588"/>
                </a:lnTo>
                <a:lnTo>
                  <a:pt x="2113000" y="798588"/>
                </a:lnTo>
                <a:lnTo>
                  <a:pt x="2161808" y="792029"/>
                </a:lnTo>
                <a:lnTo>
                  <a:pt x="2205666" y="773520"/>
                </a:lnTo>
                <a:lnTo>
                  <a:pt x="2242826" y="744810"/>
                </a:lnTo>
                <a:lnTo>
                  <a:pt x="2271536" y="707651"/>
                </a:lnTo>
                <a:lnTo>
                  <a:pt x="2290045" y="663792"/>
                </a:lnTo>
                <a:lnTo>
                  <a:pt x="2296604" y="614984"/>
                </a:lnTo>
                <a:lnTo>
                  <a:pt x="2296604" y="183603"/>
                </a:lnTo>
                <a:lnTo>
                  <a:pt x="2290045" y="134791"/>
                </a:lnTo>
                <a:lnTo>
                  <a:pt x="2271536" y="90931"/>
                </a:lnTo>
                <a:lnTo>
                  <a:pt x="2242826" y="53773"/>
                </a:lnTo>
                <a:lnTo>
                  <a:pt x="2205666" y="25065"/>
                </a:lnTo>
                <a:lnTo>
                  <a:pt x="2161808" y="6557"/>
                </a:lnTo>
                <a:lnTo>
                  <a:pt x="2113000" y="0"/>
                </a:lnTo>
                <a:lnTo>
                  <a:pt x="183603" y="0"/>
                </a:lnTo>
                <a:close/>
              </a:path>
            </a:pathLst>
          </a:custGeom>
          <a:ln w="21590">
            <a:solidFill>
              <a:srgbClr val="808284"/>
            </a:solidFill>
          </a:ln>
        </p:spPr>
        <p:txBody>
          <a:bodyPr wrap="square" lIns="0" tIns="0" rIns="0" bIns="0" rtlCol="0"/>
          <a:lstStyle/>
          <a:p>
            <a:endParaRPr sz="1088"/>
          </a:p>
        </p:txBody>
      </p:sp>
      <p:sp>
        <p:nvSpPr>
          <p:cNvPr id="15" name="object 15"/>
          <p:cNvSpPr txBox="1"/>
          <p:nvPr/>
        </p:nvSpPr>
        <p:spPr>
          <a:xfrm>
            <a:off x="7425608" y="4678621"/>
            <a:ext cx="1160850" cy="712421"/>
          </a:xfrm>
          <a:prstGeom prst="rect">
            <a:avLst/>
          </a:prstGeom>
        </p:spPr>
        <p:txBody>
          <a:bodyPr vert="horz" wrap="square" lIns="0" tIns="14587" rIns="0" bIns="0" rtlCol="0">
            <a:spAutoFit/>
          </a:bodyPr>
          <a:lstStyle/>
          <a:p>
            <a:pPr marL="30709" algn="just">
              <a:spcBef>
                <a:spcPts val="115"/>
              </a:spcBef>
            </a:pP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Additional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centre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with</a:t>
            </a:r>
            <a:endParaRPr sz="725">
              <a:latin typeface="Omnes SemiBold"/>
              <a:cs typeface="Omnes SemiBold"/>
            </a:endParaRPr>
          </a:p>
          <a:p>
            <a:pPr marL="7677" marR="3071" algn="just">
              <a:lnSpc>
                <a:spcPct val="106300"/>
              </a:lnSpc>
            </a:pP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lower density employment </a:t>
            </a:r>
            <a:r>
              <a:rPr sz="725" b="1" spc="-1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alongside</a:t>
            </a:r>
            <a:r>
              <a:rPr sz="725" b="1" spc="24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-6">
                <a:solidFill>
                  <a:srgbClr val="231F20"/>
                </a:solidFill>
                <a:latin typeface="Omnes SemiBold"/>
                <a:cs typeface="Omnes SemiBold"/>
              </a:rPr>
              <a:t>a</a:t>
            </a:r>
            <a:r>
              <a:rPr sz="725" b="1" spc="24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new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 small</a:t>
            </a:r>
            <a:endParaRPr sz="725">
              <a:latin typeface="Omnes SemiBold"/>
              <a:cs typeface="Omnes SemiBold"/>
            </a:endParaRPr>
          </a:p>
          <a:p>
            <a:pPr marL="7677" marR="38386" algn="just">
              <a:lnSpc>
                <a:spcPct val="106300"/>
              </a:lnSpc>
            </a:pP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domestic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centre, centred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around </a:t>
            </a:r>
            <a:r>
              <a:rPr sz="725" b="1" spc="-6">
                <a:solidFill>
                  <a:srgbClr val="231F20"/>
                </a:solidFill>
                <a:latin typeface="Omnes SemiBold"/>
                <a:cs typeface="Omnes SemiBold"/>
              </a:rPr>
              <a:t>a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proposed 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north- </a:t>
            </a:r>
            <a:r>
              <a:rPr sz="725" b="1" spc="-1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south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tram</a:t>
            </a:r>
            <a:r>
              <a:rPr sz="725" b="1" spc="24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stop.</a:t>
            </a:r>
            <a:endParaRPr sz="725">
              <a:latin typeface="Omnes SemiBold"/>
              <a:cs typeface="Omnes SemiBold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352762" y="4618177"/>
            <a:ext cx="1388491" cy="835321"/>
          </a:xfrm>
          <a:custGeom>
            <a:avLst/>
            <a:gdLst/>
            <a:ahLst/>
            <a:cxnLst/>
            <a:rect l="l" t="t" r="r" b="b"/>
            <a:pathLst>
              <a:path w="2296794" h="1381759">
                <a:moveTo>
                  <a:pt x="183603" y="0"/>
                </a:moveTo>
                <a:lnTo>
                  <a:pt x="134796" y="6557"/>
                </a:lnTo>
                <a:lnTo>
                  <a:pt x="90937" y="25065"/>
                </a:lnTo>
                <a:lnTo>
                  <a:pt x="53778" y="53773"/>
                </a:lnTo>
                <a:lnTo>
                  <a:pt x="25068" y="90932"/>
                </a:lnTo>
                <a:lnTo>
                  <a:pt x="6558" y="134791"/>
                </a:lnTo>
                <a:lnTo>
                  <a:pt x="0" y="183603"/>
                </a:lnTo>
                <a:lnTo>
                  <a:pt x="0" y="1197914"/>
                </a:lnTo>
                <a:lnTo>
                  <a:pt x="6558" y="1246722"/>
                </a:lnTo>
                <a:lnTo>
                  <a:pt x="25068" y="1290581"/>
                </a:lnTo>
                <a:lnTo>
                  <a:pt x="53778" y="1327740"/>
                </a:lnTo>
                <a:lnTo>
                  <a:pt x="90937" y="1356450"/>
                </a:lnTo>
                <a:lnTo>
                  <a:pt x="134796" y="1374959"/>
                </a:lnTo>
                <a:lnTo>
                  <a:pt x="183603" y="1381518"/>
                </a:lnTo>
                <a:lnTo>
                  <a:pt x="2113000" y="1381518"/>
                </a:lnTo>
                <a:lnTo>
                  <a:pt x="2161808" y="1374959"/>
                </a:lnTo>
                <a:lnTo>
                  <a:pt x="2205666" y="1356450"/>
                </a:lnTo>
                <a:lnTo>
                  <a:pt x="2242826" y="1327740"/>
                </a:lnTo>
                <a:lnTo>
                  <a:pt x="2271536" y="1290581"/>
                </a:lnTo>
                <a:lnTo>
                  <a:pt x="2290045" y="1246722"/>
                </a:lnTo>
                <a:lnTo>
                  <a:pt x="2296604" y="1197914"/>
                </a:lnTo>
                <a:lnTo>
                  <a:pt x="2296604" y="183603"/>
                </a:lnTo>
                <a:lnTo>
                  <a:pt x="2290045" y="134791"/>
                </a:lnTo>
                <a:lnTo>
                  <a:pt x="2271536" y="90931"/>
                </a:lnTo>
                <a:lnTo>
                  <a:pt x="2242826" y="53773"/>
                </a:lnTo>
                <a:lnTo>
                  <a:pt x="2205666" y="25065"/>
                </a:lnTo>
                <a:lnTo>
                  <a:pt x="2161808" y="6557"/>
                </a:lnTo>
                <a:lnTo>
                  <a:pt x="2113000" y="0"/>
                </a:lnTo>
                <a:lnTo>
                  <a:pt x="183603" y="0"/>
                </a:lnTo>
                <a:close/>
              </a:path>
            </a:pathLst>
          </a:custGeom>
          <a:ln w="21590">
            <a:solidFill>
              <a:srgbClr val="808284"/>
            </a:solidFill>
          </a:ln>
        </p:spPr>
        <p:txBody>
          <a:bodyPr wrap="square" lIns="0" tIns="0" rIns="0" bIns="0" rtlCol="0"/>
          <a:lstStyle/>
          <a:p>
            <a:endParaRPr sz="1088"/>
          </a:p>
        </p:txBody>
      </p:sp>
      <p:sp>
        <p:nvSpPr>
          <p:cNvPr id="17" name="object 17"/>
          <p:cNvSpPr txBox="1"/>
          <p:nvPr/>
        </p:nvSpPr>
        <p:spPr>
          <a:xfrm>
            <a:off x="5000767" y="1389695"/>
            <a:ext cx="3530920" cy="606495"/>
          </a:xfrm>
          <a:prstGeom prst="rect">
            <a:avLst/>
          </a:prstGeom>
        </p:spPr>
        <p:txBody>
          <a:bodyPr vert="horz" wrap="square" lIns="0" tIns="14587" rIns="0" bIns="0" rtlCol="0">
            <a:spAutoFit/>
          </a:bodyPr>
          <a:lstStyle/>
          <a:p>
            <a:pPr marL="2455153">
              <a:spcBef>
                <a:spcPts val="115"/>
              </a:spcBef>
            </a:pP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Centre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focused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around</a:t>
            </a:r>
            <a:endParaRPr sz="725">
              <a:latin typeface="Omnes SemiBold"/>
              <a:cs typeface="Omnes SemiBold"/>
            </a:endParaRPr>
          </a:p>
          <a:p>
            <a:pPr marL="2432121">
              <a:spcBef>
                <a:spcPts val="54"/>
              </a:spcBef>
            </a:pPr>
            <a:r>
              <a:rPr sz="725" b="1" spc="-6">
                <a:solidFill>
                  <a:srgbClr val="231F20"/>
                </a:solidFill>
                <a:latin typeface="Omnes SemiBold"/>
                <a:cs typeface="Omnes SemiBold"/>
              </a:rPr>
              <a:t>a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north-south</a:t>
            </a:r>
            <a:r>
              <a:rPr sz="725" b="1" spc="24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high</a:t>
            </a:r>
            <a:r>
              <a:rPr sz="725" b="1" spc="24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street</a:t>
            </a:r>
            <a:endParaRPr sz="725">
              <a:latin typeface="Omnes SemiBold"/>
              <a:cs typeface="Omnes SemiBold"/>
            </a:endParaRPr>
          </a:p>
          <a:p>
            <a:pPr marL="7677">
              <a:spcBef>
                <a:spcPts val="54"/>
              </a:spcBef>
              <a:tabLst>
                <a:tab pos="2344985" algn="l"/>
                <a:tab pos="2432121" algn="l"/>
              </a:tabLst>
            </a:pPr>
            <a:r>
              <a:rPr sz="725" b="1" u="heavy" spc="-3">
                <a:solidFill>
                  <a:srgbClr val="231F20"/>
                </a:solidFill>
                <a:uFill>
                  <a:solidFill>
                    <a:srgbClr val="808284"/>
                  </a:solidFill>
                </a:uFill>
                <a:latin typeface="Omnes SemiBold"/>
                <a:cs typeface="Omnes SemiBold"/>
              </a:rPr>
              <a:t> 	</a:t>
            </a:r>
            <a:r>
              <a:rPr sz="725" b="1" spc="-3">
                <a:solidFill>
                  <a:srgbClr val="231F20"/>
                </a:solidFill>
                <a:latin typeface="Omnes SemiBold"/>
                <a:cs typeface="Omnes SemiBold"/>
              </a:rPr>
              <a:t>	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condition</a:t>
            </a:r>
            <a:r>
              <a:rPr sz="725" b="1" spc="12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along</a:t>
            </a:r>
            <a:r>
              <a:rPr sz="725" b="1" spc="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Kylemore</a:t>
            </a:r>
            <a:endParaRPr sz="725">
              <a:latin typeface="Omnes SemiBold"/>
              <a:cs typeface="Omnes SemiBold"/>
            </a:endParaRPr>
          </a:p>
          <a:p>
            <a:pPr marL="2447475" marR="85984" indent="-15354">
              <a:lnSpc>
                <a:spcPct val="106300"/>
              </a:lnSpc>
            </a:pP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Road,</a:t>
            </a:r>
            <a:r>
              <a:rPr sz="725" b="1" spc="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linking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 through</a:t>
            </a:r>
            <a:r>
              <a:rPr sz="725" b="1">
                <a:solidFill>
                  <a:srgbClr val="231F20"/>
                </a:solidFill>
                <a:latin typeface="Omnes SemiBold"/>
                <a:cs typeface="Omnes SemiBold"/>
              </a:rPr>
              <a:t> to </a:t>
            </a:r>
            <a:r>
              <a:rPr sz="725" b="1" spc="-112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Naas</a:t>
            </a:r>
            <a:r>
              <a:rPr sz="725" b="1" spc="24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Road</a:t>
            </a:r>
            <a:endParaRPr sz="725">
              <a:latin typeface="Omnes SemiBold"/>
              <a:cs typeface="Omnes SemiBold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210371" y="1322724"/>
            <a:ext cx="5537456" cy="3537062"/>
            <a:chOff x="5751655" y="1862569"/>
            <a:chExt cx="9159875" cy="5850890"/>
          </a:xfrm>
        </p:grpSpPr>
        <p:sp>
          <p:nvSpPr>
            <p:cNvPr id="19" name="object 19"/>
            <p:cNvSpPr/>
            <p:nvPr/>
          </p:nvSpPr>
          <p:spPr>
            <a:xfrm>
              <a:off x="9293454" y="3825842"/>
              <a:ext cx="3300095" cy="826135"/>
            </a:xfrm>
            <a:custGeom>
              <a:avLst/>
              <a:gdLst/>
              <a:ahLst/>
              <a:cxnLst/>
              <a:rect l="l" t="t" r="r" b="b"/>
              <a:pathLst>
                <a:path w="3300095" h="826135">
                  <a:moveTo>
                    <a:pt x="3299612" y="0"/>
                  </a:moveTo>
                  <a:lnTo>
                    <a:pt x="179057" y="0"/>
                  </a:lnTo>
                  <a:lnTo>
                    <a:pt x="130411" y="6556"/>
                  </a:lnTo>
                  <a:lnTo>
                    <a:pt x="87010" y="25060"/>
                  </a:lnTo>
                  <a:lnTo>
                    <a:pt x="50561" y="53760"/>
                  </a:lnTo>
                  <a:lnTo>
                    <a:pt x="22772" y="90907"/>
                  </a:lnTo>
                  <a:lnTo>
                    <a:pt x="5348" y="134750"/>
                  </a:lnTo>
                  <a:lnTo>
                    <a:pt x="0" y="183540"/>
                  </a:lnTo>
                  <a:lnTo>
                    <a:pt x="15849" y="825944"/>
                  </a:lnTo>
                </a:path>
              </a:pathLst>
            </a:custGeom>
            <a:ln w="21590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56384" y="4640973"/>
              <a:ext cx="107962" cy="10795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961341" y="6162925"/>
              <a:ext cx="5631815" cy="328930"/>
            </a:xfrm>
            <a:custGeom>
              <a:avLst/>
              <a:gdLst/>
              <a:ahLst/>
              <a:cxnLst/>
              <a:rect l="l" t="t" r="r" b="b"/>
              <a:pathLst>
                <a:path w="5631815" h="328929">
                  <a:moveTo>
                    <a:pt x="5631726" y="328752"/>
                  </a:moveTo>
                  <a:lnTo>
                    <a:pt x="166852" y="328752"/>
                  </a:lnTo>
                  <a:lnTo>
                    <a:pt x="118642" y="322220"/>
                  </a:lnTo>
                  <a:lnTo>
                    <a:pt x="76471" y="303788"/>
                  </a:lnTo>
                  <a:lnTo>
                    <a:pt x="41930" y="275199"/>
                  </a:lnTo>
                  <a:lnTo>
                    <a:pt x="16610" y="238196"/>
                  </a:lnTo>
                  <a:lnTo>
                    <a:pt x="2103" y="194523"/>
                  </a:lnTo>
                  <a:lnTo>
                    <a:pt x="0" y="145923"/>
                  </a:lnTo>
                  <a:lnTo>
                    <a:pt x="13360" y="0"/>
                  </a:lnTo>
                </a:path>
              </a:pathLst>
            </a:custGeom>
            <a:ln w="21590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24645" y="6065945"/>
              <a:ext cx="107962" cy="10795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768976" y="4419878"/>
              <a:ext cx="6824345" cy="973455"/>
            </a:xfrm>
            <a:custGeom>
              <a:avLst/>
              <a:gdLst/>
              <a:ahLst/>
              <a:cxnLst/>
              <a:rect l="l" t="t" r="r" b="b"/>
              <a:pathLst>
                <a:path w="6824345" h="973454">
                  <a:moveTo>
                    <a:pt x="6824091" y="973289"/>
                  </a:moveTo>
                  <a:lnTo>
                    <a:pt x="175514" y="973289"/>
                  </a:lnTo>
                  <a:lnTo>
                    <a:pt x="126995" y="966738"/>
                  </a:lnTo>
                  <a:lnTo>
                    <a:pt x="83951" y="948247"/>
                  </a:lnTo>
                  <a:lnTo>
                    <a:pt x="48056" y="919567"/>
                  </a:lnTo>
                  <a:lnTo>
                    <a:pt x="20984" y="882444"/>
                  </a:lnTo>
                  <a:lnTo>
                    <a:pt x="4407" y="838627"/>
                  </a:lnTo>
                  <a:lnTo>
                    <a:pt x="0" y="789863"/>
                  </a:lnTo>
                  <a:lnTo>
                    <a:pt x="34747" y="0"/>
                  </a:lnTo>
                </a:path>
              </a:pathLst>
            </a:custGeom>
            <a:ln w="21589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51655" y="4322762"/>
              <a:ext cx="107962" cy="10795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628304" y="7659238"/>
              <a:ext cx="3964940" cy="0"/>
            </a:xfrm>
            <a:custGeom>
              <a:avLst/>
              <a:gdLst/>
              <a:ahLst/>
              <a:cxnLst/>
              <a:rect l="l" t="t" r="r" b="b"/>
              <a:pathLst>
                <a:path w="3964940">
                  <a:moveTo>
                    <a:pt x="3964762" y="0"/>
                  </a:moveTo>
                  <a:lnTo>
                    <a:pt x="0" y="0"/>
                  </a:lnTo>
                </a:path>
              </a:pathLst>
            </a:custGeom>
            <a:ln w="21590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31144" y="7605263"/>
              <a:ext cx="107962" cy="10795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2603860" y="1873364"/>
              <a:ext cx="2296795" cy="1187450"/>
            </a:xfrm>
            <a:custGeom>
              <a:avLst/>
              <a:gdLst/>
              <a:ahLst/>
              <a:cxnLst/>
              <a:rect l="l" t="t" r="r" b="b"/>
              <a:pathLst>
                <a:path w="2296794" h="1187450">
                  <a:moveTo>
                    <a:pt x="183603" y="0"/>
                  </a:moveTo>
                  <a:lnTo>
                    <a:pt x="134796" y="6558"/>
                  </a:lnTo>
                  <a:lnTo>
                    <a:pt x="90937" y="25068"/>
                  </a:lnTo>
                  <a:lnTo>
                    <a:pt x="53778" y="53778"/>
                  </a:lnTo>
                  <a:lnTo>
                    <a:pt x="25068" y="90937"/>
                  </a:lnTo>
                  <a:lnTo>
                    <a:pt x="6558" y="134796"/>
                  </a:lnTo>
                  <a:lnTo>
                    <a:pt x="0" y="183603"/>
                  </a:lnTo>
                  <a:lnTo>
                    <a:pt x="0" y="1003604"/>
                  </a:lnTo>
                  <a:lnTo>
                    <a:pt x="6558" y="1052412"/>
                  </a:lnTo>
                  <a:lnTo>
                    <a:pt x="25068" y="1096271"/>
                  </a:lnTo>
                  <a:lnTo>
                    <a:pt x="53778" y="1133430"/>
                  </a:lnTo>
                  <a:lnTo>
                    <a:pt x="90937" y="1162140"/>
                  </a:lnTo>
                  <a:lnTo>
                    <a:pt x="134796" y="1180649"/>
                  </a:lnTo>
                  <a:lnTo>
                    <a:pt x="183603" y="1187208"/>
                  </a:lnTo>
                  <a:lnTo>
                    <a:pt x="2113000" y="1187208"/>
                  </a:lnTo>
                  <a:lnTo>
                    <a:pt x="2161808" y="1180649"/>
                  </a:lnTo>
                  <a:lnTo>
                    <a:pt x="2205666" y="1162140"/>
                  </a:lnTo>
                  <a:lnTo>
                    <a:pt x="2242826" y="1133430"/>
                  </a:lnTo>
                  <a:lnTo>
                    <a:pt x="2271536" y="1096271"/>
                  </a:lnTo>
                  <a:lnTo>
                    <a:pt x="2290045" y="1052412"/>
                  </a:lnTo>
                  <a:lnTo>
                    <a:pt x="2296604" y="1003604"/>
                  </a:lnTo>
                  <a:lnTo>
                    <a:pt x="2296604" y="183603"/>
                  </a:lnTo>
                  <a:lnTo>
                    <a:pt x="2290045" y="134796"/>
                  </a:lnTo>
                  <a:lnTo>
                    <a:pt x="2271536" y="90937"/>
                  </a:lnTo>
                  <a:lnTo>
                    <a:pt x="2242826" y="53778"/>
                  </a:lnTo>
                  <a:lnTo>
                    <a:pt x="2205666" y="25068"/>
                  </a:lnTo>
                  <a:lnTo>
                    <a:pt x="2161808" y="6558"/>
                  </a:lnTo>
                  <a:lnTo>
                    <a:pt x="2113000" y="0"/>
                  </a:lnTo>
                  <a:lnTo>
                    <a:pt x="183603" y="0"/>
                  </a:lnTo>
                  <a:close/>
                </a:path>
              </a:pathLst>
            </a:custGeom>
            <a:ln w="21590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28" name="object 28"/>
            <p:cNvSpPr/>
            <p:nvPr/>
          </p:nvSpPr>
          <p:spPr>
            <a:xfrm>
              <a:off x="10807498" y="2181833"/>
              <a:ext cx="1785620" cy="3211830"/>
            </a:xfrm>
            <a:custGeom>
              <a:avLst/>
              <a:gdLst/>
              <a:ahLst/>
              <a:cxnLst/>
              <a:rect l="l" t="t" r="r" b="b"/>
              <a:pathLst>
                <a:path w="1785620" h="3211829">
                  <a:moveTo>
                    <a:pt x="1785569" y="3211334"/>
                  </a:moveTo>
                  <a:lnTo>
                    <a:pt x="182918" y="3211334"/>
                  </a:lnTo>
                  <a:lnTo>
                    <a:pt x="134131" y="3204776"/>
                  </a:lnTo>
                  <a:lnTo>
                    <a:pt x="90342" y="3186269"/>
                  </a:lnTo>
                  <a:lnTo>
                    <a:pt x="53292" y="3157561"/>
                  </a:lnTo>
                  <a:lnTo>
                    <a:pt x="24724" y="3120402"/>
                  </a:lnTo>
                  <a:lnTo>
                    <a:pt x="6379" y="3076542"/>
                  </a:lnTo>
                  <a:lnTo>
                    <a:pt x="0" y="3027730"/>
                  </a:lnTo>
                  <a:lnTo>
                    <a:pt x="11264" y="0"/>
                  </a:lnTo>
                </a:path>
              </a:pathLst>
            </a:custGeom>
            <a:ln w="21590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64956" y="2084683"/>
              <a:ext cx="107962" cy="10795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402965" y="5390078"/>
              <a:ext cx="2190115" cy="1667510"/>
            </a:xfrm>
            <a:custGeom>
              <a:avLst/>
              <a:gdLst/>
              <a:ahLst/>
              <a:cxnLst/>
              <a:rect l="l" t="t" r="r" b="b"/>
              <a:pathLst>
                <a:path w="2190115" h="1667509">
                  <a:moveTo>
                    <a:pt x="2190102" y="0"/>
                  </a:moveTo>
                  <a:lnTo>
                    <a:pt x="182016" y="0"/>
                  </a:lnTo>
                  <a:lnTo>
                    <a:pt x="133261" y="6557"/>
                  </a:lnTo>
                  <a:lnTo>
                    <a:pt x="89561" y="25065"/>
                  </a:lnTo>
                  <a:lnTo>
                    <a:pt x="52651" y="53771"/>
                  </a:lnTo>
                  <a:lnTo>
                    <a:pt x="24264" y="90928"/>
                  </a:lnTo>
                  <a:lnTo>
                    <a:pt x="6136" y="134784"/>
                  </a:lnTo>
                  <a:lnTo>
                    <a:pt x="0" y="183591"/>
                  </a:lnTo>
                  <a:lnTo>
                    <a:pt x="12699" y="1667192"/>
                  </a:lnTo>
                </a:path>
              </a:pathLst>
            </a:custGeom>
            <a:ln w="21590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62054" y="7046473"/>
              <a:ext cx="107962" cy="107950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2013300" y="837507"/>
            <a:ext cx="1751256" cy="435685"/>
          </a:xfrm>
          <a:prstGeom prst="rect">
            <a:avLst/>
          </a:prstGeom>
        </p:spPr>
        <p:txBody>
          <a:bodyPr vert="horz" wrap="square" lIns="0" tIns="6910" rIns="0" bIns="0" rtlCol="0">
            <a:spAutoFit/>
          </a:bodyPr>
          <a:lstStyle/>
          <a:p>
            <a:pPr marL="7677" marR="3071">
              <a:lnSpc>
                <a:spcPct val="101499"/>
              </a:lnSpc>
              <a:spcBef>
                <a:spcPts val="54"/>
              </a:spcBef>
            </a:pP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Indicative spatial considerations,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including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potential</a:t>
            </a:r>
            <a:r>
              <a:rPr sz="695" spc="-21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 spc="-3">
                <a:solidFill>
                  <a:srgbClr val="231F20"/>
                </a:solidFill>
                <a:latin typeface="Omnes"/>
                <a:cs typeface="Omnes"/>
              </a:rPr>
              <a:t>for</a:t>
            </a:r>
            <a:r>
              <a:rPr sz="695" spc="-21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a</a:t>
            </a:r>
            <a:r>
              <a:rPr sz="69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series</a:t>
            </a:r>
            <a:r>
              <a:rPr sz="69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of</a:t>
            </a:r>
            <a:r>
              <a:rPr sz="695" spc="-2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neighbourhood</a:t>
            </a:r>
            <a:r>
              <a:rPr sz="69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centres </a:t>
            </a:r>
            <a:r>
              <a:rPr sz="695" spc="-10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focused around high </a:t>
            </a:r>
            <a:r>
              <a:rPr sz="695" spc="-3">
                <a:solidFill>
                  <a:srgbClr val="231F20"/>
                </a:solidFill>
                <a:latin typeface="Omnes"/>
                <a:cs typeface="Omnes"/>
              </a:rPr>
              <a:t>streets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and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centres with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 complementary</a:t>
            </a:r>
            <a:r>
              <a:rPr sz="69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employment:</a:t>
            </a:r>
            <a:endParaRPr sz="695">
              <a:latin typeface="Omnes"/>
              <a:cs typeface="Omnes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xfrm>
            <a:off x="11784982" y="10374259"/>
            <a:ext cx="2447925" cy="154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i="0" kern="1200">
                <a:solidFill>
                  <a:srgbClr val="414042"/>
                </a:solidFill>
                <a:latin typeface="Omnes SemiBold"/>
                <a:ea typeface="+mn-ea"/>
                <a:cs typeface="Omnes SemiBold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77">
              <a:spcBef>
                <a:spcPts val="73"/>
              </a:spcBef>
            </a:pPr>
            <a:r>
              <a:rPr lang="en-GB"/>
              <a:t>Naas Road / </a:t>
            </a:r>
            <a:r>
              <a:rPr lang="en-GB" spc="-5"/>
              <a:t>Ballymount</a:t>
            </a:r>
            <a:r>
              <a:rPr lang="en-GB"/>
              <a:t> /</a:t>
            </a:r>
            <a:r>
              <a:rPr lang="en-GB" spc="5"/>
              <a:t> </a:t>
            </a:r>
            <a:r>
              <a:rPr lang="en-GB" spc="-5"/>
              <a:t>Park</a:t>
            </a:r>
            <a:r>
              <a:rPr lang="en-GB" spc="-25"/>
              <a:t> </a:t>
            </a:r>
            <a:r>
              <a:rPr lang="en-GB" spc="-15"/>
              <a:t>West</a:t>
            </a:r>
            <a:r>
              <a:rPr lang="en-GB"/>
              <a:t> URDF</a:t>
            </a:r>
            <a:r>
              <a:rPr lang="en-GB" spc="-25"/>
              <a:t> </a:t>
            </a:r>
            <a:r>
              <a:rPr lang="en-GB" spc="-5"/>
              <a:t>Masterplan</a:t>
            </a:r>
            <a:endParaRPr spc="-3"/>
          </a:p>
        </p:txBody>
      </p:sp>
      <p:sp>
        <p:nvSpPr>
          <p:cNvPr id="33" name="object 33"/>
          <p:cNvSpPr txBox="1"/>
          <p:nvPr/>
        </p:nvSpPr>
        <p:spPr>
          <a:xfrm>
            <a:off x="6586623" y="6207053"/>
            <a:ext cx="600387" cy="231019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1451" b="1" spc="24">
                <a:solidFill>
                  <a:srgbClr val="414042"/>
                </a:solidFill>
                <a:latin typeface="Omnes SemiBold"/>
                <a:cs typeface="Omnes SemiBold"/>
              </a:rPr>
              <a:t>D</a:t>
            </a:r>
            <a:r>
              <a:rPr sz="1451" b="1" spc="15">
                <a:solidFill>
                  <a:srgbClr val="414042"/>
                </a:solidFill>
                <a:latin typeface="Omnes SemiBold"/>
                <a:cs typeface="Omnes SemiBold"/>
              </a:rPr>
              <a:t>R</a:t>
            </a:r>
            <a:r>
              <a:rPr sz="1451" b="1" spc="24">
                <a:solidFill>
                  <a:srgbClr val="414042"/>
                </a:solidFill>
                <a:latin typeface="Omnes SemiBold"/>
                <a:cs typeface="Omnes SemiBold"/>
              </a:rPr>
              <a:t>A</a:t>
            </a:r>
            <a:r>
              <a:rPr sz="1451" b="1" spc="27">
                <a:solidFill>
                  <a:srgbClr val="414042"/>
                </a:solidFill>
                <a:latin typeface="Omnes SemiBold"/>
                <a:cs typeface="Omnes SemiBold"/>
              </a:rPr>
              <a:t>F</a:t>
            </a:r>
            <a:r>
              <a:rPr sz="1451" b="1">
                <a:solidFill>
                  <a:srgbClr val="414042"/>
                </a:solidFill>
                <a:latin typeface="Omnes SemiBold"/>
                <a:cs typeface="Omnes SemiBold"/>
              </a:rPr>
              <a:t>T</a:t>
            </a:r>
            <a:endParaRPr sz="1451">
              <a:latin typeface="Omnes SemiBold"/>
              <a:cs typeface="Omnes SemiBold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FFB6CB-5342-42EB-A220-8779388A22AC}"/>
              </a:ext>
            </a:extLst>
          </p:cNvPr>
          <p:cNvSpPr txBox="1"/>
          <p:nvPr/>
        </p:nvSpPr>
        <p:spPr>
          <a:xfrm>
            <a:off x="6126867" y="307186"/>
            <a:ext cx="3017133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3. Residential Led Mixed Use </a:t>
            </a:r>
            <a:endParaRPr lang="en-IE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537406" y="1276919"/>
            <a:ext cx="668334" cy="599619"/>
            <a:chOff x="888959" y="1786800"/>
            <a:chExt cx="1105535" cy="99186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8959" y="1786800"/>
              <a:ext cx="729607" cy="93474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17331" y="1929175"/>
              <a:ext cx="379730" cy="326390"/>
            </a:xfrm>
            <a:custGeom>
              <a:avLst/>
              <a:gdLst/>
              <a:ahLst/>
              <a:cxnLst/>
              <a:rect l="l" t="t" r="r" b="b"/>
              <a:pathLst>
                <a:path w="379730" h="326389">
                  <a:moveTo>
                    <a:pt x="128905" y="271741"/>
                  </a:moveTo>
                  <a:lnTo>
                    <a:pt x="97942" y="271741"/>
                  </a:lnTo>
                  <a:lnTo>
                    <a:pt x="93161" y="285266"/>
                  </a:lnTo>
                  <a:lnTo>
                    <a:pt x="93905" y="299096"/>
                  </a:lnTo>
                  <a:lnTo>
                    <a:pt x="99776" y="311637"/>
                  </a:lnTo>
                  <a:lnTo>
                    <a:pt x="110375" y="321297"/>
                  </a:lnTo>
                  <a:lnTo>
                    <a:pt x="123888" y="326076"/>
                  </a:lnTo>
                  <a:lnTo>
                    <a:pt x="137704" y="325326"/>
                  </a:lnTo>
                  <a:lnTo>
                    <a:pt x="150232" y="319447"/>
                  </a:lnTo>
                  <a:lnTo>
                    <a:pt x="159880" y="308838"/>
                  </a:lnTo>
                  <a:lnTo>
                    <a:pt x="128905" y="308800"/>
                  </a:lnTo>
                  <a:lnTo>
                    <a:pt x="121700" y="307344"/>
                  </a:lnTo>
                  <a:lnTo>
                    <a:pt x="115819" y="303374"/>
                  </a:lnTo>
                  <a:lnTo>
                    <a:pt x="111854" y="297484"/>
                  </a:lnTo>
                  <a:lnTo>
                    <a:pt x="110401" y="290271"/>
                  </a:lnTo>
                  <a:lnTo>
                    <a:pt x="111854" y="283057"/>
                  </a:lnTo>
                  <a:lnTo>
                    <a:pt x="115819" y="277167"/>
                  </a:lnTo>
                  <a:lnTo>
                    <a:pt x="121700" y="273197"/>
                  </a:lnTo>
                  <a:lnTo>
                    <a:pt x="128905" y="271741"/>
                  </a:lnTo>
                  <a:close/>
                </a:path>
                <a:path w="379730" h="326389">
                  <a:moveTo>
                    <a:pt x="329107" y="271741"/>
                  </a:moveTo>
                  <a:lnTo>
                    <a:pt x="298132" y="271741"/>
                  </a:lnTo>
                  <a:lnTo>
                    <a:pt x="293369" y="285266"/>
                  </a:lnTo>
                  <a:lnTo>
                    <a:pt x="294131" y="299096"/>
                  </a:lnTo>
                  <a:lnTo>
                    <a:pt x="300024" y="311637"/>
                  </a:lnTo>
                  <a:lnTo>
                    <a:pt x="310616" y="321271"/>
                  </a:lnTo>
                  <a:lnTo>
                    <a:pt x="324127" y="326039"/>
                  </a:lnTo>
                  <a:lnTo>
                    <a:pt x="337937" y="325277"/>
                  </a:lnTo>
                  <a:lnTo>
                    <a:pt x="350457" y="319387"/>
                  </a:lnTo>
                  <a:lnTo>
                    <a:pt x="360072" y="308800"/>
                  </a:lnTo>
                  <a:lnTo>
                    <a:pt x="329107" y="308800"/>
                  </a:lnTo>
                  <a:lnTo>
                    <a:pt x="321901" y="307344"/>
                  </a:lnTo>
                  <a:lnTo>
                    <a:pt x="316015" y="303374"/>
                  </a:lnTo>
                  <a:lnTo>
                    <a:pt x="312046" y="297484"/>
                  </a:lnTo>
                  <a:lnTo>
                    <a:pt x="310591" y="290271"/>
                  </a:lnTo>
                  <a:lnTo>
                    <a:pt x="312046" y="283057"/>
                  </a:lnTo>
                  <a:lnTo>
                    <a:pt x="316015" y="277167"/>
                  </a:lnTo>
                  <a:lnTo>
                    <a:pt x="321901" y="273197"/>
                  </a:lnTo>
                  <a:lnTo>
                    <a:pt x="329107" y="271741"/>
                  </a:lnTo>
                  <a:close/>
                </a:path>
                <a:path w="379730" h="326389">
                  <a:moveTo>
                    <a:pt x="159880" y="271741"/>
                  </a:moveTo>
                  <a:lnTo>
                    <a:pt x="128905" y="271741"/>
                  </a:lnTo>
                  <a:lnTo>
                    <a:pt x="136107" y="273204"/>
                  </a:lnTo>
                  <a:lnTo>
                    <a:pt x="141986" y="277177"/>
                  </a:lnTo>
                  <a:lnTo>
                    <a:pt x="145949" y="283064"/>
                  </a:lnTo>
                  <a:lnTo>
                    <a:pt x="147405" y="290290"/>
                  </a:lnTo>
                  <a:lnTo>
                    <a:pt x="145955" y="297484"/>
                  </a:lnTo>
                  <a:lnTo>
                    <a:pt x="141990" y="303374"/>
                  </a:lnTo>
                  <a:lnTo>
                    <a:pt x="136109" y="307344"/>
                  </a:lnTo>
                  <a:lnTo>
                    <a:pt x="128905" y="308800"/>
                  </a:lnTo>
                  <a:lnTo>
                    <a:pt x="159896" y="308800"/>
                  </a:lnTo>
                  <a:lnTo>
                    <a:pt x="163723" y="299831"/>
                  </a:lnTo>
                  <a:lnTo>
                    <a:pt x="165002" y="290271"/>
                  </a:lnTo>
                  <a:lnTo>
                    <a:pt x="163723" y="280749"/>
                  </a:lnTo>
                  <a:lnTo>
                    <a:pt x="159880" y="271741"/>
                  </a:lnTo>
                  <a:close/>
                </a:path>
                <a:path w="379730" h="326389">
                  <a:moveTo>
                    <a:pt x="66370" y="0"/>
                  </a:moveTo>
                  <a:lnTo>
                    <a:pt x="3937" y="0"/>
                  </a:lnTo>
                  <a:lnTo>
                    <a:pt x="0" y="3936"/>
                  </a:lnTo>
                  <a:lnTo>
                    <a:pt x="0" y="13652"/>
                  </a:lnTo>
                  <a:lnTo>
                    <a:pt x="3937" y="17602"/>
                  </a:lnTo>
                  <a:lnTo>
                    <a:pt x="55905" y="17602"/>
                  </a:lnTo>
                  <a:lnTo>
                    <a:pt x="108038" y="194017"/>
                  </a:lnTo>
                  <a:lnTo>
                    <a:pt x="65106" y="205527"/>
                  </a:lnTo>
                  <a:lnTo>
                    <a:pt x="53860" y="233057"/>
                  </a:lnTo>
                  <a:lnTo>
                    <a:pt x="56946" y="248088"/>
                  </a:lnTo>
                  <a:lnTo>
                    <a:pt x="65235" y="260362"/>
                  </a:lnTo>
                  <a:lnTo>
                    <a:pt x="77497" y="268655"/>
                  </a:lnTo>
                  <a:lnTo>
                    <a:pt x="92506" y="271741"/>
                  </a:lnTo>
                  <a:lnTo>
                    <a:pt x="329107" y="271741"/>
                  </a:lnTo>
                  <a:lnTo>
                    <a:pt x="336304" y="273204"/>
                  </a:lnTo>
                  <a:lnTo>
                    <a:pt x="342184" y="277177"/>
                  </a:lnTo>
                  <a:lnTo>
                    <a:pt x="346151" y="283064"/>
                  </a:lnTo>
                  <a:lnTo>
                    <a:pt x="347607" y="290290"/>
                  </a:lnTo>
                  <a:lnTo>
                    <a:pt x="346156" y="297484"/>
                  </a:lnTo>
                  <a:lnTo>
                    <a:pt x="342188" y="303374"/>
                  </a:lnTo>
                  <a:lnTo>
                    <a:pt x="336306" y="307344"/>
                  </a:lnTo>
                  <a:lnTo>
                    <a:pt x="329107" y="308800"/>
                  </a:lnTo>
                  <a:lnTo>
                    <a:pt x="360072" y="308800"/>
                  </a:lnTo>
                  <a:lnTo>
                    <a:pt x="364858" y="295253"/>
                  </a:lnTo>
                  <a:lnTo>
                    <a:pt x="364097" y="281428"/>
                  </a:lnTo>
                  <a:lnTo>
                    <a:pt x="332701" y="254330"/>
                  </a:lnTo>
                  <a:lnTo>
                    <a:pt x="332117" y="254190"/>
                  </a:lnTo>
                  <a:lnTo>
                    <a:pt x="331520" y="254139"/>
                  </a:lnTo>
                  <a:lnTo>
                    <a:pt x="92506" y="254139"/>
                  </a:lnTo>
                  <a:lnTo>
                    <a:pt x="84252" y="252416"/>
                  </a:lnTo>
                  <a:lnTo>
                    <a:pt x="77528" y="247818"/>
                  </a:lnTo>
                  <a:lnTo>
                    <a:pt x="73016" y="241034"/>
                  </a:lnTo>
                  <a:lnTo>
                    <a:pt x="71399" y="232752"/>
                  </a:lnTo>
                  <a:lnTo>
                    <a:pt x="73095" y="224553"/>
                  </a:lnTo>
                  <a:lnTo>
                    <a:pt x="77623" y="217852"/>
                  </a:lnTo>
                  <a:lnTo>
                    <a:pt x="84317" y="213318"/>
                  </a:lnTo>
                  <a:lnTo>
                    <a:pt x="92506" y="211620"/>
                  </a:lnTo>
                  <a:lnTo>
                    <a:pt x="347052" y="211620"/>
                  </a:lnTo>
                  <a:lnTo>
                    <a:pt x="350723" y="208508"/>
                  </a:lnTo>
                  <a:lnTo>
                    <a:pt x="353133" y="194030"/>
                  </a:lnTo>
                  <a:lnTo>
                    <a:pt x="126361" y="194017"/>
                  </a:lnTo>
                  <a:lnTo>
                    <a:pt x="83134" y="47663"/>
                  </a:lnTo>
                  <a:lnTo>
                    <a:pt x="377503" y="47663"/>
                  </a:lnTo>
                  <a:lnTo>
                    <a:pt x="379526" y="35509"/>
                  </a:lnTo>
                  <a:lnTo>
                    <a:pt x="376288" y="30975"/>
                  </a:lnTo>
                  <a:lnTo>
                    <a:pt x="371017" y="30098"/>
                  </a:lnTo>
                  <a:lnTo>
                    <a:pt x="370535" y="30060"/>
                  </a:lnTo>
                  <a:lnTo>
                    <a:pt x="77927" y="30060"/>
                  </a:lnTo>
                  <a:lnTo>
                    <a:pt x="69799" y="2565"/>
                  </a:lnTo>
                  <a:lnTo>
                    <a:pt x="66370" y="0"/>
                  </a:lnTo>
                  <a:close/>
                </a:path>
                <a:path w="379730" h="326389">
                  <a:moveTo>
                    <a:pt x="377503" y="47663"/>
                  </a:moveTo>
                  <a:lnTo>
                    <a:pt x="359676" y="47663"/>
                  </a:lnTo>
                  <a:lnTo>
                    <a:pt x="335305" y="194030"/>
                  </a:lnTo>
                  <a:lnTo>
                    <a:pt x="353135" y="194017"/>
                  </a:lnTo>
                  <a:lnTo>
                    <a:pt x="377503" y="47663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6" name="object 6"/>
            <p:cNvSpPr/>
            <p:nvPr/>
          </p:nvSpPr>
          <p:spPr>
            <a:xfrm>
              <a:off x="1600465" y="1976839"/>
              <a:ext cx="276860" cy="261620"/>
            </a:xfrm>
            <a:custGeom>
              <a:avLst/>
              <a:gdLst/>
              <a:ahLst/>
              <a:cxnLst/>
              <a:rect l="l" t="t" r="r" b="b"/>
              <a:pathLst>
                <a:path w="276860" h="261619">
                  <a:moveTo>
                    <a:pt x="64274" y="242608"/>
                  </a:moveTo>
                  <a:lnTo>
                    <a:pt x="62821" y="249821"/>
                  </a:lnTo>
                  <a:lnTo>
                    <a:pt x="58856" y="255711"/>
                  </a:lnTo>
                  <a:lnTo>
                    <a:pt x="52975" y="259681"/>
                  </a:lnTo>
                  <a:lnTo>
                    <a:pt x="45770" y="261137"/>
                  </a:lnTo>
                  <a:lnTo>
                    <a:pt x="38566" y="259681"/>
                  </a:lnTo>
                  <a:lnTo>
                    <a:pt x="32685" y="255711"/>
                  </a:lnTo>
                  <a:lnTo>
                    <a:pt x="28720" y="249821"/>
                  </a:lnTo>
                  <a:lnTo>
                    <a:pt x="27266" y="242608"/>
                  </a:lnTo>
                  <a:lnTo>
                    <a:pt x="28720" y="235394"/>
                  </a:lnTo>
                  <a:lnTo>
                    <a:pt x="32685" y="229504"/>
                  </a:lnTo>
                  <a:lnTo>
                    <a:pt x="38566" y="225534"/>
                  </a:lnTo>
                  <a:lnTo>
                    <a:pt x="45770" y="224078"/>
                  </a:lnTo>
                  <a:lnTo>
                    <a:pt x="52973" y="225541"/>
                  </a:lnTo>
                  <a:lnTo>
                    <a:pt x="58851" y="229514"/>
                  </a:lnTo>
                  <a:lnTo>
                    <a:pt x="62815" y="235401"/>
                  </a:lnTo>
                  <a:lnTo>
                    <a:pt x="64274" y="242608"/>
                  </a:lnTo>
                  <a:close/>
                </a:path>
                <a:path w="276860" h="261619">
                  <a:moveTo>
                    <a:pt x="264477" y="242608"/>
                  </a:moveTo>
                  <a:lnTo>
                    <a:pt x="263022" y="249821"/>
                  </a:lnTo>
                  <a:lnTo>
                    <a:pt x="259054" y="255711"/>
                  </a:lnTo>
                  <a:lnTo>
                    <a:pt x="253172" y="259681"/>
                  </a:lnTo>
                  <a:lnTo>
                    <a:pt x="245973" y="261137"/>
                  </a:lnTo>
                  <a:lnTo>
                    <a:pt x="238767" y="259681"/>
                  </a:lnTo>
                  <a:lnTo>
                    <a:pt x="232881" y="255711"/>
                  </a:lnTo>
                  <a:lnTo>
                    <a:pt x="228912" y="249821"/>
                  </a:lnTo>
                  <a:lnTo>
                    <a:pt x="227456" y="242608"/>
                  </a:lnTo>
                  <a:lnTo>
                    <a:pt x="228912" y="235394"/>
                  </a:lnTo>
                  <a:lnTo>
                    <a:pt x="232881" y="229504"/>
                  </a:lnTo>
                  <a:lnTo>
                    <a:pt x="238767" y="225534"/>
                  </a:lnTo>
                  <a:lnTo>
                    <a:pt x="245973" y="224078"/>
                  </a:lnTo>
                  <a:lnTo>
                    <a:pt x="253170" y="225541"/>
                  </a:lnTo>
                  <a:lnTo>
                    <a:pt x="259049" y="229514"/>
                  </a:lnTo>
                  <a:lnTo>
                    <a:pt x="263016" y="235401"/>
                  </a:lnTo>
                  <a:lnTo>
                    <a:pt x="264477" y="242608"/>
                  </a:lnTo>
                  <a:close/>
                </a:path>
                <a:path w="276860" h="261619">
                  <a:moveTo>
                    <a:pt x="252171" y="146367"/>
                  </a:moveTo>
                  <a:lnTo>
                    <a:pt x="43230" y="146367"/>
                  </a:lnTo>
                  <a:lnTo>
                    <a:pt x="0" y="0"/>
                  </a:lnTo>
                  <a:lnTo>
                    <a:pt x="276542" y="0"/>
                  </a:lnTo>
                  <a:lnTo>
                    <a:pt x="252171" y="146367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7" name="object 7"/>
            <p:cNvSpPr/>
            <p:nvPr/>
          </p:nvSpPr>
          <p:spPr>
            <a:xfrm>
              <a:off x="1425079" y="1814794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80">
                  <a:moveTo>
                    <a:pt x="281673" y="0"/>
                  </a:move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8" name="object 8"/>
            <p:cNvSpPr/>
            <p:nvPr/>
          </p:nvSpPr>
          <p:spPr>
            <a:xfrm>
              <a:off x="1425079" y="1814794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80">
                  <a:moveTo>
                    <a:pt x="281673" y="563346"/>
                  </a:move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close/>
                </a:path>
              </a:pathLst>
            </a:custGeom>
            <a:ln w="1132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9" name="object 9"/>
            <p:cNvSpPr/>
            <p:nvPr/>
          </p:nvSpPr>
          <p:spPr>
            <a:xfrm>
              <a:off x="1157660" y="2209530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80">
                  <a:moveTo>
                    <a:pt x="281673" y="0"/>
                  </a:move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1157660" y="2209530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80">
                  <a:moveTo>
                    <a:pt x="281673" y="563346"/>
                  </a:move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close/>
                </a:path>
              </a:pathLst>
            </a:custGeom>
            <a:ln w="1132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</p:grp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3271" y="1279100"/>
            <a:ext cx="1262270" cy="118234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00115" y="1279092"/>
            <a:ext cx="1267276" cy="118234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16522" y="1279093"/>
            <a:ext cx="1273150" cy="118101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41305" y="1279098"/>
            <a:ext cx="1262271" cy="118168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60645" y="1277588"/>
            <a:ext cx="1262278" cy="118537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651493" y="4716960"/>
            <a:ext cx="1271431" cy="118042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134042" y="4722956"/>
            <a:ext cx="1269925" cy="117828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622396" y="4717812"/>
            <a:ext cx="1256827" cy="117956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096038" y="4717812"/>
            <a:ext cx="1273150" cy="118149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83278" y="3002802"/>
            <a:ext cx="1262263" cy="118234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621966" y="3002802"/>
            <a:ext cx="1262263" cy="118234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662611" y="3002802"/>
            <a:ext cx="1260313" cy="118234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141313" y="3002802"/>
            <a:ext cx="1262263" cy="118234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102618" y="3002802"/>
            <a:ext cx="1256820" cy="1182348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536816" y="2995315"/>
            <a:ext cx="665262" cy="608832"/>
            <a:chOff x="887982" y="4629312"/>
            <a:chExt cx="1100455" cy="1007110"/>
          </a:xfrm>
        </p:grpSpPr>
        <p:sp>
          <p:nvSpPr>
            <p:cNvPr id="26" name="object 26"/>
            <p:cNvSpPr/>
            <p:nvPr/>
          </p:nvSpPr>
          <p:spPr>
            <a:xfrm>
              <a:off x="893646" y="4647348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79">
                  <a:moveTo>
                    <a:pt x="281673" y="563346"/>
                  </a:move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close/>
                </a:path>
              </a:pathLst>
            </a:custGeom>
            <a:ln w="1132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27" name="object 27"/>
            <p:cNvSpPr/>
            <p:nvPr/>
          </p:nvSpPr>
          <p:spPr>
            <a:xfrm>
              <a:off x="1131520" y="5066992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79">
                  <a:moveTo>
                    <a:pt x="281673" y="0"/>
                  </a:move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28" name="object 28"/>
            <p:cNvSpPr/>
            <p:nvPr/>
          </p:nvSpPr>
          <p:spPr>
            <a:xfrm>
              <a:off x="1131520" y="5066992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79">
                  <a:moveTo>
                    <a:pt x="281673" y="563346"/>
                  </a:move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close/>
                </a:path>
              </a:pathLst>
            </a:custGeom>
            <a:ln w="1132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29" name="object 29"/>
            <p:cNvSpPr/>
            <p:nvPr/>
          </p:nvSpPr>
          <p:spPr>
            <a:xfrm>
              <a:off x="1418855" y="4634976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79">
                  <a:moveTo>
                    <a:pt x="281673" y="0"/>
                  </a:move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30" name="object 30"/>
            <p:cNvSpPr/>
            <p:nvPr/>
          </p:nvSpPr>
          <p:spPr>
            <a:xfrm>
              <a:off x="1418855" y="4634976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79">
                  <a:moveTo>
                    <a:pt x="281673" y="563346"/>
                  </a:move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close/>
                </a:path>
              </a:pathLst>
            </a:custGeom>
            <a:ln w="1132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31" name="object 31"/>
            <p:cNvSpPr/>
            <p:nvPr/>
          </p:nvSpPr>
          <p:spPr>
            <a:xfrm>
              <a:off x="1529568" y="4762942"/>
              <a:ext cx="365125" cy="327660"/>
            </a:xfrm>
            <a:custGeom>
              <a:avLst/>
              <a:gdLst/>
              <a:ahLst/>
              <a:cxnLst/>
              <a:rect l="l" t="t" r="r" b="b"/>
              <a:pathLst>
                <a:path w="365125" h="327660">
                  <a:moveTo>
                    <a:pt x="267705" y="113766"/>
                  </a:moveTo>
                  <a:lnTo>
                    <a:pt x="254977" y="113766"/>
                  </a:lnTo>
                  <a:lnTo>
                    <a:pt x="310324" y="325678"/>
                  </a:lnTo>
                  <a:lnTo>
                    <a:pt x="312839" y="327583"/>
                  </a:lnTo>
                  <a:lnTo>
                    <a:pt x="315683" y="327482"/>
                  </a:lnTo>
                  <a:lnTo>
                    <a:pt x="317322" y="327482"/>
                  </a:lnTo>
                  <a:lnTo>
                    <a:pt x="362991" y="314464"/>
                  </a:lnTo>
                  <a:lnTo>
                    <a:pt x="363316" y="313905"/>
                  </a:lnTo>
                  <a:lnTo>
                    <a:pt x="319989" y="313905"/>
                  </a:lnTo>
                  <a:lnTo>
                    <a:pt x="316712" y="301764"/>
                  </a:lnTo>
                  <a:lnTo>
                    <a:pt x="347560" y="292976"/>
                  </a:lnTo>
                  <a:lnTo>
                    <a:pt x="360139" y="292976"/>
                  </a:lnTo>
                  <a:lnTo>
                    <a:pt x="359283" y="289699"/>
                  </a:lnTo>
                  <a:lnTo>
                    <a:pt x="313804" y="289699"/>
                  </a:lnTo>
                  <a:lnTo>
                    <a:pt x="267705" y="113766"/>
                  </a:lnTo>
                  <a:close/>
                </a:path>
                <a:path w="365125" h="327660">
                  <a:moveTo>
                    <a:pt x="317322" y="327482"/>
                  </a:moveTo>
                  <a:lnTo>
                    <a:pt x="315683" y="327482"/>
                  </a:lnTo>
                  <a:lnTo>
                    <a:pt x="316230" y="327571"/>
                  </a:lnTo>
                  <a:lnTo>
                    <a:pt x="316776" y="327571"/>
                  </a:lnTo>
                  <a:lnTo>
                    <a:pt x="317322" y="327482"/>
                  </a:lnTo>
                  <a:close/>
                </a:path>
                <a:path w="365125" h="327660">
                  <a:moveTo>
                    <a:pt x="70142" y="0"/>
                  </a:moveTo>
                  <a:lnTo>
                    <a:pt x="2717" y="0"/>
                  </a:lnTo>
                  <a:lnTo>
                    <a:pt x="0" y="2705"/>
                  </a:lnTo>
                  <a:lnTo>
                    <a:pt x="0" y="324777"/>
                  </a:lnTo>
                  <a:lnTo>
                    <a:pt x="2717" y="327482"/>
                  </a:lnTo>
                  <a:lnTo>
                    <a:pt x="252260" y="327482"/>
                  </a:lnTo>
                  <a:lnTo>
                    <a:pt x="254977" y="324777"/>
                  </a:lnTo>
                  <a:lnTo>
                    <a:pt x="254977" y="315353"/>
                  </a:lnTo>
                  <a:lnTo>
                    <a:pt x="12141" y="315353"/>
                  </a:lnTo>
                  <a:lnTo>
                    <a:pt x="12141" y="291096"/>
                  </a:lnTo>
                  <a:lnTo>
                    <a:pt x="72859" y="291096"/>
                  </a:lnTo>
                  <a:lnTo>
                    <a:pt x="72859" y="278968"/>
                  </a:lnTo>
                  <a:lnTo>
                    <a:pt x="12153" y="278968"/>
                  </a:lnTo>
                  <a:lnTo>
                    <a:pt x="12153" y="266839"/>
                  </a:lnTo>
                  <a:lnTo>
                    <a:pt x="72859" y="266839"/>
                  </a:lnTo>
                  <a:lnTo>
                    <a:pt x="72859" y="254711"/>
                  </a:lnTo>
                  <a:lnTo>
                    <a:pt x="12141" y="254711"/>
                  </a:lnTo>
                  <a:lnTo>
                    <a:pt x="12141" y="36385"/>
                  </a:lnTo>
                  <a:lnTo>
                    <a:pt x="72859" y="36385"/>
                  </a:lnTo>
                  <a:lnTo>
                    <a:pt x="72859" y="24256"/>
                  </a:lnTo>
                  <a:lnTo>
                    <a:pt x="12153" y="24256"/>
                  </a:lnTo>
                  <a:lnTo>
                    <a:pt x="12153" y="12128"/>
                  </a:lnTo>
                  <a:lnTo>
                    <a:pt x="72859" y="12128"/>
                  </a:lnTo>
                  <a:lnTo>
                    <a:pt x="72859" y="2705"/>
                  </a:lnTo>
                  <a:lnTo>
                    <a:pt x="70142" y="0"/>
                  </a:lnTo>
                  <a:close/>
                </a:path>
                <a:path w="365125" h="327660">
                  <a:moveTo>
                    <a:pt x="252260" y="36385"/>
                  </a:moveTo>
                  <a:lnTo>
                    <a:pt x="148424" y="36385"/>
                  </a:lnTo>
                  <a:lnTo>
                    <a:pt x="145707" y="39090"/>
                  </a:lnTo>
                  <a:lnTo>
                    <a:pt x="145707" y="48513"/>
                  </a:lnTo>
                  <a:lnTo>
                    <a:pt x="242836" y="48513"/>
                  </a:lnTo>
                  <a:lnTo>
                    <a:pt x="242836" y="60642"/>
                  </a:lnTo>
                  <a:lnTo>
                    <a:pt x="145707" y="60642"/>
                  </a:lnTo>
                  <a:lnTo>
                    <a:pt x="145707" y="72770"/>
                  </a:lnTo>
                  <a:lnTo>
                    <a:pt x="242836" y="72770"/>
                  </a:lnTo>
                  <a:lnTo>
                    <a:pt x="242836" y="84899"/>
                  </a:lnTo>
                  <a:lnTo>
                    <a:pt x="145707" y="84899"/>
                  </a:lnTo>
                  <a:lnTo>
                    <a:pt x="145707" y="291096"/>
                  </a:lnTo>
                  <a:lnTo>
                    <a:pt x="60706" y="291096"/>
                  </a:lnTo>
                  <a:lnTo>
                    <a:pt x="60706" y="315353"/>
                  </a:lnTo>
                  <a:lnTo>
                    <a:pt x="72859" y="315353"/>
                  </a:lnTo>
                  <a:lnTo>
                    <a:pt x="72859" y="303225"/>
                  </a:lnTo>
                  <a:lnTo>
                    <a:pt x="157848" y="303225"/>
                  </a:lnTo>
                  <a:lnTo>
                    <a:pt x="157848" y="97027"/>
                  </a:lnTo>
                  <a:lnTo>
                    <a:pt x="263319" y="97027"/>
                  </a:lnTo>
                  <a:lnTo>
                    <a:pt x="262813" y="95097"/>
                  </a:lnTo>
                  <a:lnTo>
                    <a:pt x="293649" y="86296"/>
                  </a:lnTo>
                  <a:lnTo>
                    <a:pt x="306153" y="86296"/>
                  </a:lnTo>
                  <a:lnTo>
                    <a:pt x="305297" y="83019"/>
                  </a:lnTo>
                  <a:lnTo>
                    <a:pt x="259524" y="83019"/>
                  </a:lnTo>
                  <a:lnTo>
                    <a:pt x="256311" y="70586"/>
                  </a:lnTo>
                  <a:lnTo>
                    <a:pt x="287096" y="62090"/>
                  </a:lnTo>
                  <a:lnTo>
                    <a:pt x="299830" y="62090"/>
                  </a:lnTo>
                  <a:lnTo>
                    <a:pt x="298928" y="58635"/>
                  </a:lnTo>
                  <a:lnTo>
                    <a:pt x="254977" y="58635"/>
                  </a:lnTo>
                  <a:lnTo>
                    <a:pt x="254977" y="39090"/>
                  </a:lnTo>
                  <a:lnTo>
                    <a:pt x="252260" y="36385"/>
                  </a:lnTo>
                  <a:close/>
                </a:path>
                <a:path w="365125" h="327660">
                  <a:moveTo>
                    <a:pt x="157848" y="303225"/>
                  </a:moveTo>
                  <a:lnTo>
                    <a:pt x="145707" y="303225"/>
                  </a:lnTo>
                  <a:lnTo>
                    <a:pt x="145707" y="315353"/>
                  </a:lnTo>
                  <a:lnTo>
                    <a:pt x="157848" y="315353"/>
                  </a:lnTo>
                  <a:lnTo>
                    <a:pt x="157848" y="303225"/>
                  </a:lnTo>
                  <a:close/>
                </a:path>
                <a:path w="365125" h="327660">
                  <a:moveTo>
                    <a:pt x="206413" y="97027"/>
                  </a:moveTo>
                  <a:lnTo>
                    <a:pt x="194271" y="97027"/>
                  </a:lnTo>
                  <a:lnTo>
                    <a:pt x="194271" y="315353"/>
                  </a:lnTo>
                  <a:lnTo>
                    <a:pt x="206413" y="315353"/>
                  </a:lnTo>
                  <a:lnTo>
                    <a:pt x="206413" y="97027"/>
                  </a:lnTo>
                  <a:close/>
                </a:path>
                <a:path w="365125" h="327660">
                  <a:moveTo>
                    <a:pt x="263319" y="97027"/>
                  </a:moveTo>
                  <a:lnTo>
                    <a:pt x="242836" y="97027"/>
                  </a:lnTo>
                  <a:lnTo>
                    <a:pt x="242836" y="315353"/>
                  </a:lnTo>
                  <a:lnTo>
                    <a:pt x="254977" y="315353"/>
                  </a:lnTo>
                  <a:lnTo>
                    <a:pt x="254977" y="113766"/>
                  </a:lnTo>
                  <a:lnTo>
                    <a:pt x="267705" y="113766"/>
                  </a:lnTo>
                  <a:lnTo>
                    <a:pt x="263319" y="97027"/>
                  </a:lnTo>
                  <a:close/>
                </a:path>
                <a:path w="365125" h="327660">
                  <a:moveTo>
                    <a:pt x="360139" y="292976"/>
                  </a:moveTo>
                  <a:lnTo>
                    <a:pt x="347560" y="292976"/>
                  </a:lnTo>
                  <a:lnTo>
                    <a:pt x="350774" y="305409"/>
                  </a:lnTo>
                  <a:lnTo>
                    <a:pt x="319989" y="313905"/>
                  </a:lnTo>
                  <a:lnTo>
                    <a:pt x="363316" y="313905"/>
                  </a:lnTo>
                  <a:lnTo>
                    <a:pt x="364883" y="311213"/>
                  </a:lnTo>
                  <a:lnTo>
                    <a:pt x="364070" y="308025"/>
                  </a:lnTo>
                  <a:lnTo>
                    <a:pt x="360139" y="292976"/>
                  </a:lnTo>
                  <a:close/>
                </a:path>
                <a:path w="365125" h="327660">
                  <a:moveTo>
                    <a:pt x="306153" y="86296"/>
                  </a:moveTo>
                  <a:lnTo>
                    <a:pt x="293649" y="86296"/>
                  </a:lnTo>
                  <a:lnTo>
                    <a:pt x="344639" y="280911"/>
                  </a:lnTo>
                  <a:lnTo>
                    <a:pt x="313804" y="289699"/>
                  </a:lnTo>
                  <a:lnTo>
                    <a:pt x="359283" y="289699"/>
                  </a:lnTo>
                  <a:lnTo>
                    <a:pt x="306153" y="86296"/>
                  </a:lnTo>
                  <a:close/>
                </a:path>
                <a:path w="365125" h="327660">
                  <a:moveTo>
                    <a:pt x="72859" y="266839"/>
                  </a:moveTo>
                  <a:lnTo>
                    <a:pt x="60718" y="266839"/>
                  </a:lnTo>
                  <a:lnTo>
                    <a:pt x="60718" y="278968"/>
                  </a:lnTo>
                  <a:lnTo>
                    <a:pt x="72859" y="278968"/>
                  </a:lnTo>
                  <a:lnTo>
                    <a:pt x="72859" y="266839"/>
                  </a:lnTo>
                  <a:close/>
                </a:path>
                <a:path w="365125" h="327660">
                  <a:moveTo>
                    <a:pt x="72859" y="36385"/>
                  </a:moveTo>
                  <a:lnTo>
                    <a:pt x="60718" y="36385"/>
                  </a:lnTo>
                  <a:lnTo>
                    <a:pt x="60718" y="254711"/>
                  </a:lnTo>
                  <a:lnTo>
                    <a:pt x="72859" y="254711"/>
                  </a:lnTo>
                  <a:lnTo>
                    <a:pt x="72859" y="84899"/>
                  </a:lnTo>
                  <a:lnTo>
                    <a:pt x="157848" y="84899"/>
                  </a:lnTo>
                  <a:lnTo>
                    <a:pt x="157848" y="72770"/>
                  </a:lnTo>
                  <a:lnTo>
                    <a:pt x="72859" y="72770"/>
                  </a:lnTo>
                  <a:lnTo>
                    <a:pt x="72859" y="60642"/>
                  </a:lnTo>
                  <a:lnTo>
                    <a:pt x="157848" y="60642"/>
                  </a:lnTo>
                  <a:lnTo>
                    <a:pt x="157848" y="48513"/>
                  </a:lnTo>
                  <a:lnTo>
                    <a:pt x="72859" y="48513"/>
                  </a:lnTo>
                  <a:lnTo>
                    <a:pt x="72859" y="36385"/>
                  </a:lnTo>
                  <a:close/>
                </a:path>
                <a:path w="365125" h="327660">
                  <a:moveTo>
                    <a:pt x="206413" y="72770"/>
                  </a:moveTo>
                  <a:lnTo>
                    <a:pt x="194271" y="72770"/>
                  </a:lnTo>
                  <a:lnTo>
                    <a:pt x="194271" y="84899"/>
                  </a:lnTo>
                  <a:lnTo>
                    <a:pt x="206413" y="84899"/>
                  </a:lnTo>
                  <a:lnTo>
                    <a:pt x="206413" y="72770"/>
                  </a:lnTo>
                  <a:close/>
                </a:path>
                <a:path w="365125" h="327660">
                  <a:moveTo>
                    <a:pt x="299830" y="62090"/>
                  </a:moveTo>
                  <a:lnTo>
                    <a:pt x="287096" y="62090"/>
                  </a:lnTo>
                  <a:lnTo>
                    <a:pt x="290372" y="74231"/>
                  </a:lnTo>
                  <a:lnTo>
                    <a:pt x="259524" y="83019"/>
                  </a:lnTo>
                  <a:lnTo>
                    <a:pt x="305297" y="83019"/>
                  </a:lnTo>
                  <a:lnTo>
                    <a:pt x="299830" y="62090"/>
                  </a:lnTo>
                  <a:close/>
                </a:path>
                <a:path w="365125" h="327660">
                  <a:moveTo>
                    <a:pt x="206413" y="48513"/>
                  </a:moveTo>
                  <a:lnTo>
                    <a:pt x="194271" y="48513"/>
                  </a:lnTo>
                  <a:lnTo>
                    <a:pt x="194271" y="60642"/>
                  </a:lnTo>
                  <a:lnTo>
                    <a:pt x="206413" y="60642"/>
                  </a:lnTo>
                  <a:lnTo>
                    <a:pt x="206413" y="48513"/>
                  </a:lnTo>
                  <a:close/>
                </a:path>
                <a:path w="365125" h="327660">
                  <a:moveTo>
                    <a:pt x="291515" y="48298"/>
                  </a:moveTo>
                  <a:lnTo>
                    <a:pt x="254977" y="58635"/>
                  </a:lnTo>
                  <a:lnTo>
                    <a:pt x="298928" y="58635"/>
                  </a:lnTo>
                  <a:lnTo>
                    <a:pt x="297065" y="51473"/>
                  </a:lnTo>
                  <a:lnTo>
                    <a:pt x="296037" y="50126"/>
                  </a:lnTo>
                  <a:lnTo>
                    <a:pt x="293192" y="48501"/>
                  </a:lnTo>
                  <a:lnTo>
                    <a:pt x="291515" y="48298"/>
                  </a:lnTo>
                  <a:close/>
                </a:path>
                <a:path w="365125" h="327660">
                  <a:moveTo>
                    <a:pt x="72859" y="12128"/>
                  </a:moveTo>
                  <a:lnTo>
                    <a:pt x="60718" y="12128"/>
                  </a:lnTo>
                  <a:lnTo>
                    <a:pt x="60718" y="24256"/>
                  </a:lnTo>
                  <a:lnTo>
                    <a:pt x="72859" y="24256"/>
                  </a:lnTo>
                  <a:lnTo>
                    <a:pt x="72859" y="12128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32" name="object 32"/>
            <p:cNvSpPr/>
            <p:nvPr/>
          </p:nvSpPr>
          <p:spPr>
            <a:xfrm>
              <a:off x="1529568" y="4762942"/>
              <a:ext cx="365125" cy="327660"/>
            </a:xfrm>
            <a:custGeom>
              <a:avLst/>
              <a:gdLst/>
              <a:ahLst/>
              <a:cxnLst/>
              <a:rect l="l" t="t" r="r" b="b"/>
              <a:pathLst>
                <a:path w="365125" h="327660">
                  <a:moveTo>
                    <a:pt x="297472" y="53060"/>
                  </a:moveTo>
                  <a:lnTo>
                    <a:pt x="291515" y="48298"/>
                  </a:lnTo>
                  <a:lnTo>
                    <a:pt x="289941" y="48755"/>
                  </a:lnTo>
                  <a:lnTo>
                    <a:pt x="254977" y="58635"/>
                  </a:lnTo>
                  <a:lnTo>
                    <a:pt x="254977" y="42443"/>
                  </a:lnTo>
                  <a:lnTo>
                    <a:pt x="254977" y="39090"/>
                  </a:lnTo>
                  <a:lnTo>
                    <a:pt x="252260" y="36385"/>
                  </a:lnTo>
                  <a:lnTo>
                    <a:pt x="248907" y="36385"/>
                  </a:lnTo>
                  <a:lnTo>
                    <a:pt x="151777" y="36385"/>
                  </a:lnTo>
                  <a:lnTo>
                    <a:pt x="148424" y="36385"/>
                  </a:lnTo>
                  <a:lnTo>
                    <a:pt x="145707" y="39090"/>
                  </a:lnTo>
                  <a:lnTo>
                    <a:pt x="145707" y="42443"/>
                  </a:lnTo>
                  <a:lnTo>
                    <a:pt x="145707" y="48513"/>
                  </a:lnTo>
                  <a:lnTo>
                    <a:pt x="72859" y="48513"/>
                  </a:lnTo>
                  <a:lnTo>
                    <a:pt x="72859" y="6057"/>
                  </a:lnTo>
                  <a:lnTo>
                    <a:pt x="72859" y="2705"/>
                  </a:lnTo>
                  <a:lnTo>
                    <a:pt x="70142" y="0"/>
                  </a:lnTo>
                  <a:lnTo>
                    <a:pt x="66789" y="0"/>
                  </a:lnTo>
                  <a:lnTo>
                    <a:pt x="6070" y="0"/>
                  </a:lnTo>
                  <a:lnTo>
                    <a:pt x="2717" y="0"/>
                  </a:lnTo>
                  <a:lnTo>
                    <a:pt x="0" y="2705"/>
                  </a:lnTo>
                  <a:lnTo>
                    <a:pt x="0" y="6057"/>
                  </a:lnTo>
                  <a:lnTo>
                    <a:pt x="0" y="321424"/>
                  </a:lnTo>
                  <a:lnTo>
                    <a:pt x="0" y="324777"/>
                  </a:lnTo>
                  <a:lnTo>
                    <a:pt x="2717" y="327482"/>
                  </a:lnTo>
                  <a:lnTo>
                    <a:pt x="6070" y="327482"/>
                  </a:lnTo>
                  <a:lnTo>
                    <a:pt x="248907" y="327482"/>
                  </a:lnTo>
                  <a:lnTo>
                    <a:pt x="252260" y="327482"/>
                  </a:lnTo>
                  <a:lnTo>
                    <a:pt x="254977" y="324777"/>
                  </a:lnTo>
                  <a:lnTo>
                    <a:pt x="254977" y="321424"/>
                  </a:lnTo>
                  <a:lnTo>
                    <a:pt x="254977" y="113766"/>
                  </a:lnTo>
                  <a:lnTo>
                    <a:pt x="309613" y="322935"/>
                  </a:lnTo>
                  <a:lnTo>
                    <a:pt x="310324" y="325678"/>
                  </a:lnTo>
                  <a:lnTo>
                    <a:pt x="312839" y="327583"/>
                  </a:lnTo>
                  <a:lnTo>
                    <a:pt x="315683" y="327482"/>
                  </a:lnTo>
                  <a:lnTo>
                    <a:pt x="316230" y="327571"/>
                  </a:lnTo>
                  <a:lnTo>
                    <a:pt x="316776" y="327571"/>
                  </a:lnTo>
                  <a:lnTo>
                    <a:pt x="317322" y="327482"/>
                  </a:lnTo>
                  <a:lnTo>
                    <a:pt x="359816" y="315353"/>
                  </a:lnTo>
                  <a:lnTo>
                    <a:pt x="362991" y="314464"/>
                  </a:lnTo>
                  <a:lnTo>
                    <a:pt x="364883" y="311213"/>
                  </a:lnTo>
                  <a:lnTo>
                    <a:pt x="364070" y="308025"/>
                  </a:lnTo>
                  <a:lnTo>
                    <a:pt x="297472" y="53060"/>
                  </a:lnTo>
                  <a:close/>
                </a:path>
                <a:path w="365125" h="327660">
                  <a:moveTo>
                    <a:pt x="344639" y="280911"/>
                  </a:moveTo>
                  <a:lnTo>
                    <a:pt x="313804" y="289699"/>
                  </a:lnTo>
                  <a:lnTo>
                    <a:pt x="262813" y="95097"/>
                  </a:lnTo>
                  <a:lnTo>
                    <a:pt x="293649" y="86296"/>
                  </a:lnTo>
                  <a:lnTo>
                    <a:pt x="344639" y="280911"/>
                  </a:lnTo>
                  <a:close/>
                </a:path>
                <a:path w="365125" h="327660">
                  <a:moveTo>
                    <a:pt x="287096" y="62090"/>
                  </a:moveTo>
                  <a:lnTo>
                    <a:pt x="290372" y="74231"/>
                  </a:lnTo>
                  <a:lnTo>
                    <a:pt x="259524" y="83019"/>
                  </a:lnTo>
                  <a:lnTo>
                    <a:pt x="256311" y="70586"/>
                  </a:lnTo>
                  <a:lnTo>
                    <a:pt x="287096" y="62090"/>
                  </a:lnTo>
                  <a:close/>
                </a:path>
                <a:path w="365125" h="327660">
                  <a:moveTo>
                    <a:pt x="145707" y="291096"/>
                  </a:moveTo>
                  <a:lnTo>
                    <a:pt x="72859" y="291096"/>
                  </a:lnTo>
                  <a:lnTo>
                    <a:pt x="72859" y="84899"/>
                  </a:lnTo>
                  <a:lnTo>
                    <a:pt x="145707" y="84899"/>
                  </a:lnTo>
                  <a:lnTo>
                    <a:pt x="145707" y="291096"/>
                  </a:lnTo>
                  <a:close/>
                </a:path>
                <a:path w="365125" h="327660">
                  <a:moveTo>
                    <a:pt x="60718" y="54571"/>
                  </a:moveTo>
                  <a:lnTo>
                    <a:pt x="60718" y="254711"/>
                  </a:lnTo>
                  <a:lnTo>
                    <a:pt x="12141" y="254711"/>
                  </a:lnTo>
                  <a:lnTo>
                    <a:pt x="12141" y="36385"/>
                  </a:lnTo>
                  <a:lnTo>
                    <a:pt x="60718" y="36385"/>
                  </a:lnTo>
                  <a:lnTo>
                    <a:pt x="60718" y="54571"/>
                  </a:lnTo>
                  <a:close/>
                </a:path>
                <a:path w="365125" h="327660">
                  <a:moveTo>
                    <a:pt x="60718" y="278968"/>
                  </a:moveTo>
                  <a:lnTo>
                    <a:pt x="12153" y="278968"/>
                  </a:lnTo>
                  <a:lnTo>
                    <a:pt x="12153" y="266839"/>
                  </a:lnTo>
                  <a:lnTo>
                    <a:pt x="60718" y="266839"/>
                  </a:lnTo>
                  <a:lnTo>
                    <a:pt x="60718" y="278968"/>
                  </a:lnTo>
                  <a:close/>
                </a:path>
                <a:path w="365125" h="327660">
                  <a:moveTo>
                    <a:pt x="157848" y="72770"/>
                  </a:moveTo>
                  <a:lnTo>
                    <a:pt x="194271" y="72770"/>
                  </a:lnTo>
                  <a:lnTo>
                    <a:pt x="194271" y="84899"/>
                  </a:lnTo>
                  <a:lnTo>
                    <a:pt x="157848" y="84899"/>
                  </a:lnTo>
                  <a:lnTo>
                    <a:pt x="157848" y="72770"/>
                  </a:lnTo>
                  <a:close/>
                </a:path>
                <a:path w="365125" h="327660">
                  <a:moveTo>
                    <a:pt x="206413" y="72770"/>
                  </a:moveTo>
                  <a:lnTo>
                    <a:pt x="242836" y="72770"/>
                  </a:lnTo>
                  <a:lnTo>
                    <a:pt x="242836" y="84899"/>
                  </a:lnTo>
                  <a:lnTo>
                    <a:pt x="206413" y="84899"/>
                  </a:lnTo>
                  <a:lnTo>
                    <a:pt x="206413" y="72770"/>
                  </a:lnTo>
                  <a:close/>
                </a:path>
                <a:path w="365125" h="327660">
                  <a:moveTo>
                    <a:pt x="242836" y="60642"/>
                  </a:moveTo>
                  <a:lnTo>
                    <a:pt x="206413" y="60642"/>
                  </a:lnTo>
                  <a:lnTo>
                    <a:pt x="206413" y="48513"/>
                  </a:lnTo>
                  <a:lnTo>
                    <a:pt x="242836" y="48513"/>
                  </a:lnTo>
                  <a:lnTo>
                    <a:pt x="242836" y="60642"/>
                  </a:lnTo>
                  <a:close/>
                </a:path>
                <a:path w="365125" h="327660">
                  <a:moveTo>
                    <a:pt x="157848" y="48513"/>
                  </a:moveTo>
                  <a:lnTo>
                    <a:pt x="194271" y="48513"/>
                  </a:lnTo>
                  <a:lnTo>
                    <a:pt x="194271" y="60642"/>
                  </a:lnTo>
                  <a:lnTo>
                    <a:pt x="157848" y="60642"/>
                  </a:lnTo>
                  <a:lnTo>
                    <a:pt x="157848" y="48513"/>
                  </a:lnTo>
                  <a:close/>
                </a:path>
                <a:path w="365125" h="327660">
                  <a:moveTo>
                    <a:pt x="145707" y="72770"/>
                  </a:moveTo>
                  <a:lnTo>
                    <a:pt x="72859" y="72770"/>
                  </a:lnTo>
                  <a:lnTo>
                    <a:pt x="72859" y="60642"/>
                  </a:lnTo>
                  <a:lnTo>
                    <a:pt x="145707" y="60642"/>
                  </a:lnTo>
                  <a:lnTo>
                    <a:pt x="145707" y="72770"/>
                  </a:lnTo>
                  <a:close/>
                </a:path>
                <a:path w="365125" h="327660">
                  <a:moveTo>
                    <a:pt x="60718" y="24256"/>
                  </a:moveTo>
                  <a:lnTo>
                    <a:pt x="12153" y="24256"/>
                  </a:lnTo>
                  <a:lnTo>
                    <a:pt x="12153" y="12128"/>
                  </a:lnTo>
                  <a:lnTo>
                    <a:pt x="60718" y="12128"/>
                  </a:lnTo>
                  <a:lnTo>
                    <a:pt x="60718" y="24256"/>
                  </a:lnTo>
                  <a:close/>
                </a:path>
                <a:path w="365125" h="327660">
                  <a:moveTo>
                    <a:pt x="12141" y="291096"/>
                  </a:moveTo>
                  <a:lnTo>
                    <a:pt x="60706" y="291096"/>
                  </a:lnTo>
                  <a:lnTo>
                    <a:pt x="60706" y="315353"/>
                  </a:lnTo>
                  <a:lnTo>
                    <a:pt x="12141" y="315353"/>
                  </a:lnTo>
                  <a:lnTo>
                    <a:pt x="12141" y="291096"/>
                  </a:lnTo>
                  <a:close/>
                </a:path>
                <a:path w="365125" h="327660">
                  <a:moveTo>
                    <a:pt x="72859" y="303225"/>
                  </a:moveTo>
                  <a:lnTo>
                    <a:pt x="145707" y="303225"/>
                  </a:lnTo>
                  <a:lnTo>
                    <a:pt x="145707" y="315353"/>
                  </a:lnTo>
                  <a:lnTo>
                    <a:pt x="72859" y="315353"/>
                  </a:lnTo>
                  <a:lnTo>
                    <a:pt x="72859" y="303225"/>
                  </a:lnTo>
                  <a:close/>
                </a:path>
                <a:path w="365125" h="327660">
                  <a:moveTo>
                    <a:pt x="157848" y="97027"/>
                  </a:moveTo>
                  <a:lnTo>
                    <a:pt x="194271" y="97027"/>
                  </a:lnTo>
                  <a:lnTo>
                    <a:pt x="194271" y="315353"/>
                  </a:lnTo>
                  <a:lnTo>
                    <a:pt x="157848" y="315353"/>
                  </a:lnTo>
                  <a:lnTo>
                    <a:pt x="157848" y="97027"/>
                  </a:lnTo>
                  <a:close/>
                </a:path>
                <a:path w="365125" h="327660">
                  <a:moveTo>
                    <a:pt x="206413" y="97027"/>
                  </a:moveTo>
                  <a:lnTo>
                    <a:pt x="242836" y="97027"/>
                  </a:lnTo>
                  <a:lnTo>
                    <a:pt x="242836" y="315353"/>
                  </a:lnTo>
                  <a:lnTo>
                    <a:pt x="206413" y="315353"/>
                  </a:lnTo>
                  <a:lnTo>
                    <a:pt x="206413" y="97027"/>
                  </a:lnTo>
                  <a:close/>
                </a:path>
                <a:path w="365125" h="327660">
                  <a:moveTo>
                    <a:pt x="319989" y="313905"/>
                  </a:moveTo>
                  <a:lnTo>
                    <a:pt x="316712" y="301764"/>
                  </a:lnTo>
                  <a:lnTo>
                    <a:pt x="347560" y="292976"/>
                  </a:lnTo>
                  <a:lnTo>
                    <a:pt x="350774" y="305409"/>
                  </a:lnTo>
                  <a:lnTo>
                    <a:pt x="319989" y="313905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33" name="object 33"/>
            <p:cNvSpPr/>
            <p:nvPr/>
          </p:nvSpPr>
          <p:spPr>
            <a:xfrm>
              <a:off x="1701088" y="5001831"/>
              <a:ext cx="9525" cy="52069"/>
            </a:xfrm>
            <a:custGeom>
              <a:avLst/>
              <a:gdLst/>
              <a:ahLst/>
              <a:cxnLst/>
              <a:rect l="l" t="t" r="r" b="b"/>
              <a:pathLst>
                <a:path w="9525" h="52070">
                  <a:moveTo>
                    <a:pt x="0" y="0"/>
                  </a:moveTo>
                  <a:lnTo>
                    <a:pt x="8966" y="0"/>
                  </a:lnTo>
                  <a:lnTo>
                    <a:pt x="8966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34" name="object 34"/>
            <p:cNvSpPr/>
            <p:nvPr/>
          </p:nvSpPr>
          <p:spPr>
            <a:xfrm>
              <a:off x="1701088" y="497733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8966" y="0"/>
                  </a:moveTo>
                  <a:lnTo>
                    <a:pt x="0" y="0"/>
                  </a:lnTo>
                  <a:lnTo>
                    <a:pt x="0" y="8966"/>
                  </a:lnTo>
                  <a:lnTo>
                    <a:pt x="8966" y="8966"/>
                  </a:lnTo>
                  <a:lnTo>
                    <a:pt x="8966" y="0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35" name="object 35"/>
            <p:cNvSpPr/>
            <p:nvPr/>
          </p:nvSpPr>
          <p:spPr>
            <a:xfrm>
              <a:off x="1701088" y="497733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0"/>
                  </a:moveTo>
                  <a:lnTo>
                    <a:pt x="8966" y="0"/>
                  </a:lnTo>
                  <a:lnTo>
                    <a:pt x="8966" y="8966"/>
                  </a:lnTo>
                  <a:lnTo>
                    <a:pt x="0" y="8966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36" name="object 36"/>
            <p:cNvSpPr/>
            <p:nvPr/>
          </p:nvSpPr>
          <p:spPr>
            <a:xfrm>
              <a:off x="1701088" y="4922190"/>
              <a:ext cx="9525" cy="40005"/>
            </a:xfrm>
            <a:custGeom>
              <a:avLst/>
              <a:gdLst/>
              <a:ahLst/>
              <a:cxnLst/>
              <a:rect l="l" t="t" r="r" b="b"/>
              <a:pathLst>
                <a:path w="9525" h="40004">
                  <a:moveTo>
                    <a:pt x="8966" y="0"/>
                  </a:moveTo>
                  <a:lnTo>
                    <a:pt x="0" y="0"/>
                  </a:lnTo>
                  <a:lnTo>
                    <a:pt x="0" y="39598"/>
                  </a:lnTo>
                  <a:lnTo>
                    <a:pt x="8966" y="39598"/>
                  </a:lnTo>
                  <a:lnTo>
                    <a:pt x="8966" y="0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37" name="object 37"/>
            <p:cNvSpPr/>
            <p:nvPr/>
          </p:nvSpPr>
          <p:spPr>
            <a:xfrm>
              <a:off x="1701088" y="4922202"/>
              <a:ext cx="9525" cy="40005"/>
            </a:xfrm>
            <a:custGeom>
              <a:avLst/>
              <a:gdLst/>
              <a:ahLst/>
              <a:cxnLst/>
              <a:rect l="l" t="t" r="r" b="b"/>
              <a:pathLst>
                <a:path w="9525" h="40004">
                  <a:moveTo>
                    <a:pt x="0" y="0"/>
                  </a:moveTo>
                  <a:lnTo>
                    <a:pt x="8966" y="0"/>
                  </a:lnTo>
                  <a:lnTo>
                    <a:pt x="8966" y="39598"/>
                  </a:lnTo>
                  <a:lnTo>
                    <a:pt x="0" y="39598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38" name="object 38"/>
            <p:cNvSpPr/>
            <p:nvPr/>
          </p:nvSpPr>
          <p:spPr>
            <a:xfrm>
              <a:off x="1701088" y="4885448"/>
              <a:ext cx="9525" cy="21590"/>
            </a:xfrm>
            <a:custGeom>
              <a:avLst/>
              <a:gdLst/>
              <a:ahLst/>
              <a:cxnLst/>
              <a:rect l="l" t="t" r="r" b="b"/>
              <a:pathLst>
                <a:path w="9525" h="21589">
                  <a:moveTo>
                    <a:pt x="8966" y="0"/>
                  </a:moveTo>
                  <a:lnTo>
                    <a:pt x="0" y="0"/>
                  </a:lnTo>
                  <a:lnTo>
                    <a:pt x="0" y="21209"/>
                  </a:lnTo>
                  <a:lnTo>
                    <a:pt x="8966" y="21209"/>
                  </a:lnTo>
                  <a:lnTo>
                    <a:pt x="8966" y="0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39" name="object 39"/>
            <p:cNvSpPr/>
            <p:nvPr/>
          </p:nvSpPr>
          <p:spPr>
            <a:xfrm>
              <a:off x="1701088" y="4885448"/>
              <a:ext cx="9525" cy="21590"/>
            </a:xfrm>
            <a:custGeom>
              <a:avLst/>
              <a:gdLst/>
              <a:ahLst/>
              <a:cxnLst/>
              <a:rect l="l" t="t" r="r" b="b"/>
              <a:pathLst>
                <a:path w="9525" h="21589">
                  <a:moveTo>
                    <a:pt x="0" y="0"/>
                  </a:moveTo>
                  <a:lnTo>
                    <a:pt x="8966" y="0"/>
                  </a:lnTo>
                  <a:lnTo>
                    <a:pt x="8966" y="21209"/>
                  </a:lnTo>
                  <a:lnTo>
                    <a:pt x="0" y="21209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40" name="object 40"/>
            <p:cNvSpPr/>
            <p:nvPr/>
          </p:nvSpPr>
          <p:spPr>
            <a:xfrm>
              <a:off x="1750098" y="5020208"/>
              <a:ext cx="9525" cy="33655"/>
            </a:xfrm>
            <a:custGeom>
              <a:avLst/>
              <a:gdLst/>
              <a:ahLst/>
              <a:cxnLst/>
              <a:rect l="l" t="t" r="r" b="b"/>
              <a:pathLst>
                <a:path w="9525" h="33654">
                  <a:moveTo>
                    <a:pt x="8966" y="0"/>
                  </a:moveTo>
                  <a:lnTo>
                    <a:pt x="0" y="0"/>
                  </a:lnTo>
                  <a:lnTo>
                    <a:pt x="0" y="33464"/>
                  </a:lnTo>
                  <a:lnTo>
                    <a:pt x="8966" y="33464"/>
                  </a:lnTo>
                  <a:lnTo>
                    <a:pt x="8966" y="0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41" name="object 41"/>
            <p:cNvSpPr/>
            <p:nvPr/>
          </p:nvSpPr>
          <p:spPr>
            <a:xfrm>
              <a:off x="1750098" y="5020208"/>
              <a:ext cx="9525" cy="33655"/>
            </a:xfrm>
            <a:custGeom>
              <a:avLst/>
              <a:gdLst/>
              <a:ahLst/>
              <a:cxnLst/>
              <a:rect l="l" t="t" r="r" b="b"/>
              <a:pathLst>
                <a:path w="9525" h="33654">
                  <a:moveTo>
                    <a:pt x="0" y="0"/>
                  </a:moveTo>
                  <a:lnTo>
                    <a:pt x="8966" y="0"/>
                  </a:lnTo>
                  <a:lnTo>
                    <a:pt x="8966" y="33464"/>
                  </a:lnTo>
                  <a:lnTo>
                    <a:pt x="0" y="3346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42" name="object 42"/>
            <p:cNvSpPr/>
            <p:nvPr/>
          </p:nvSpPr>
          <p:spPr>
            <a:xfrm>
              <a:off x="1750098" y="4885448"/>
              <a:ext cx="9525" cy="119380"/>
            </a:xfrm>
            <a:custGeom>
              <a:avLst/>
              <a:gdLst/>
              <a:ahLst/>
              <a:cxnLst/>
              <a:rect l="l" t="t" r="r" b="b"/>
              <a:pathLst>
                <a:path w="9525" h="119379">
                  <a:moveTo>
                    <a:pt x="8966" y="0"/>
                  </a:moveTo>
                  <a:lnTo>
                    <a:pt x="0" y="0"/>
                  </a:lnTo>
                  <a:lnTo>
                    <a:pt x="0" y="119214"/>
                  </a:lnTo>
                  <a:lnTo>
                    <a:pt x="8966" y="119214"/>
                  </a:lnTo>
                  <a:lnTo>
                    <a:pt x="8966" y="0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43" name="object 43"/>
            <p:cNvSpPr/>
            <p:nvPr/>
          </p:nvSpPr>
          <p:spPr>
            <a:xfrm>
              <a:off x="1645958" y="4873193"/>
              <a:ext cx="113664" cy="132080"/>
            </a:xfrm>
            <a:custGeom>
              <a:avLst/>
              <a:gdLst/>
              <a:ahLst/>
              <a:cxnLst/>
              <a:rect l="l" t="t" r="r" b="b"/>
              <a:pathLst>
                <a:path w="113664" h="132079">
                  <a:moveTo>
                    <a:pt x="104139" y="12255"/>
                  </a:moveTo>
                  <a:lnTo>
                    <a:pt x="113106" y="12255"/>
                  </a:lnTo>
                  <a:lnTo>
                    <a:pt x="113106" y="131470"/>
                  </a:lnTo>
                  <a:lnTo>
                    <a:pt x="104139" y="131470"/>
                  </a:lnTo>
                  <a:lnTo>
                    <a:pt x="104139" y="12255"/>
                  </a:lnTo>
                  <a:close/>
                </a:path>
                <a:path w="113664" h="132079">
                  <a:moveTo>
                    <a:pt x="0" y="0"/>
                  </a:moveTo>
                  <a:lnTo>
                    <a:pt x="8966" y="0"/>
                  </a:lnTo>
                  <a:lnTo>
                    <a:pt x="8966" y="64096"/>
                  </a:lnTo>
                  <a:lnTo>
                    <a:pt x="0" y="64096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44" name="object 44"/>
            <p:cNvSpPr/>
            <p:nvPr/>
          </p:nvSpPr>
          <p:spPr>
            <a:xfrm>
              <a:off x="1645958" y="495282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8966" y="0"/>
                  </a:moveTo>
                  <a:lnTo>
                    <a:pt x="0" y="0"/>
                  </a:lnTo>
                  <a:lnTo>
                    <a:pt x="0" y="8966"/>
                  </a:lnTo>
                  <a:lnTo>
                    <a:pt x="8966" y="8966"/>
                  </a:lnTo>
                  <a:lnTo>
                    <a:pt x="8966" y="0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45" name="object 45"/>
            <p:cNvSpPr/>
            <p:nvPr/>
          </p:nvSpPr>
          <p:spPr>
            <a:xfrm>
              <a:off x="1621459" y="4897691"/>
              <a:ext cx="33655" cy="132080"/>
            </a:xfrm>
            <a:custGeom>
              <a:avLst/>
              <a:gdLst/>
              <a:ahLst/>
              <a:cxnLst/>
              <a:rect l="l" t="t" r="r" b="b"/>
              <a:pathLst>
                <a:path w="33655" h="132079">
                  <a:moveTo>
                    <a:pt x="24498" y="55130"/>
                  </a:moveTo>
                  <a:lnTo>
                    <a:pt x="33464" y="55130"/>
                  </a:lnTo>
                  <a:lnTo>
                    <a:pt x="33464" y="64096"/>
                  </a:lnTo>
                  <a:lnTo>
                    <a:pt x="24498" y="64096"/>
                  </a:lnTo>
                  <a:lnTo>
                    <a:pt x="24498" y="55130"/>
                  </a:lnTo>
                  <a:close/>
                </a:path>
                <a:path w="33655" h="132079">
                  <a:moveTo>
                    <a:pt x="24498" y="79641"/>
                  </a:moveTo>
                  <a:lnTo>
                    <a:pt x="33464" y="79641"/>
                  </a:lnTo>
                  <a:lnTo>
                    <a:pt x="33464" y="131483"/>
                  </a:lnTo>
                  <a:lnTo>
                    <a:pt x="24498" y="131483"/>
                  </a:lnTo>
                  <a:lnTo>
                    <a:pt x="24498" y="79641"/>
                  </a:lnTo>
                  <a:close/>
                </a:path>
                <a:path w="33655" h="132079">
                  <a:moveTo>
                    <a:pt x="0" y="0"/>
                  </a:moveTo>
                  <a:lnTo>
                    <a:pt x="8966" y="0"/>
                  </a:lnTo>
                  <a:lnTo>
                    <a:pt x="8966" y="76339"/>
                  </a:lnTo>
                  <a:lnTo>
                    <a:pt x="0" y="76339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46" name="object 46"/>
            <p:cNvSpPr/>
            <p:nvPr/>
          </p:nvSpPr>
          <p:spPr>
            <a:xfrm>
              <a:off x="1621459" y="4989576"/>
              <a:ext cx="9525" cy="15240"/>
            </a:xfrm>
            <a:custGeom>
              <a:avLst/>
              <a:gdLst/>
              <a:ahLst/>
              <a:cxnLst/>
              <a:rect l="l" t="t" r="r" b="b"/>
              <a:pathLst>
                <a:path w="9525" h="15239">
                  <a:moveTo>
                    <a:pt x="8966" y="0"/>
                  </a:moveTo>
                  <a:lnTo>
                    <a:pt x="0" y="0"/>
                  </a:lnTo>
                  <a:lnTo>
                    <a:pt x="0" y="15087"/>
                  </a:lnTo>
                  <a:lnTo>
                    <a:pt x="8966" y="15087"/>
                  </a:lnTo>
                  <a:lnTo>
                    <a:pt x="8966" y="0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47" name="object 47"/>
            <p:cNvSpPr/>
            <p:nvPr/>
          </p:nvSpPr>
          <p:spPr>
            <a:xfrm>
              <a:off x="1621459" y="4989576"/>
              <a:ext cx="9525" cy="15240"/>
            </a:xfrm>
            <a:custGeom>
              <a:avLst/>
              <a:gdLst/>
              <a:ahLst/>
              <a:cxnLst/>
              <a:rect l="l" t="t" r="r" b="b"/>
              <a:pathLst>
                <a:path w="9525" h="15239">
                  <a:moveTo>
                    <a:pt x="0" y="0"/>
                  </a:moveTo>
                  <a:lnTo>
                    <a:pt x="8966" y="0"/>
                  </a:lnTo>
                  <a:lnTo>
                    <a:pt x="8966" y="15087"/>
                  </a:lnTo>
                  <a:lnTo>
                    <a:pt x="0" y="15087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48" name="object 4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37147" y="5167947"/>
              <a:ext cx="352178" cy="399432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985980" y="4711436"/>
              <a:ext cx="352425" cy="346710"/>
            </a:xfrm>
            <a:custGeom>
              <a:avLst/>
              <a:gdLst/>
              <a:ahLst/>
              <a:cxnLst/>
              <a:rect l="l" t="t" r="r" b="b"/>
              <a:pathLst>
                <a:path w="352425" h="346710">
                  <a:moveTo>
                    <a:pt x="21094" y="69850"/>
                  </a:moveTo>
                  <a:lnTo>
                    <a:pt x="18757" y="69850"/>
                  </a:lnTo>
                  <a:lnTo>
                    <a:pt x="11449" y="71120"/>
                  </a:lnTo>
                  <a:lnTo>
                    <a:pt x="5487" y="76200"/>
                  </a:lnTo>
                  <a:lnTo>
                    <a:pt x="1471" y="81280"/>
                  </a:lnTo>
                  <a:lnTo>
                    <a:pt x="0" y="88900"/>
                  </a:lnTo>
                  <a:lnTo>
                    <a:pt x="81" y="128270"/>
                  </a:lnTo>
                  <a:lnTo>
                    <a:pt x="368" y="137160"/>
                  </a:lnTo>
                  <a:lnTo>
                    <a:pt x="5168" y="142240"/>
                  </a:lnTo>
                  <a:lnTo>
                    <a:pt x="45656" y="223520"/>
                  </a:lnTo>
                  <a:lnTo>
                    <a:pt x="31305" y="340360"/>
                  </a:lnTo>
                  <a:lnTo>
                    <a:pt x="30899" y="342900"/>
                  </a:lnTo>
                  <a:lnTo>
                    <a:pt x="33312" y="346710"/>
                  </a:lnTo>
                  <a:lnTo>
                    <a:pt x="40614" y="346710"/>
                  </a:lnTo>
                  <a:lnTo>
                    <a:pt x="43319" y="344170"/>
                  </a:lnTo>
                  <a:lnTo>
                    <a:pt x="58458" y="222250"/>
                  </a:lnTo>
                  <a:lnTo>
                    <a:pt x="58242" y="220979"/>
                  </a:lnTo>
                  <a:lnTo>
                    <a:pt x="16001" y="135890"/>
                  </a:lnTo>
                  <a:lnTo>
                    <a:pt x="15709" y="135890"/>
                  </a:lnTo>
                  <a:lnTo>
                    <a:pt x="15252" y="134620"/>
                  </a:lnTo>
                  <a:lnTo>
                    <a:pt x="13627" y="133350"/>
                  </a:lnTo>
                  <a:lnTo>
                    <a:pt x="12509" y="127000"/>
                  </a:lnTo>
                  <a:lnTo>
                    <a:pt x="12509" y="85089"/>
                  </a:lnTo>
                  <a:lnTo>
                    <a:pt x="15303" y="82550"/>
                  </a:lnTo>
                  <a:lnTo>
                    <a:pt x="36550" y="82550"/>
                  </a:lnTo>
                  <a:lnTo>
                    <a:pt x="35902" y="81280"/>
                  </a:lnTo>
                  <a:lnTo>
                    <a:pt x="38598" y="71120"/>
                  </a:lnTo>
                  <a:lnTo>
                    <a:pt x="23342" y="71120"/>
                  </a:lnTo>
                  <a:lnTo>
                    <a:pt x="21094" y="69850"/>
                  </a:lnTo>
                  <a:close/>
                </a:path>
                <a:path w="352425" h="346710">
                  <a:moveTo>
                    <a:pt x="113050" y="111760"/>
                  </a:moveTo>
                  <a:lnTo>
                    <a:pt x="88277" y="111760"/>
                  </a:lnTo>
                  <a:lnTo>
                    <a:pt x="91528" y="114300"/>
                  </a:lnTo>
                  <a:lnTo>
                    <a:pt x="91693" y="115570"/>
                  </a:lnTo>
                  <a:lnTo>
                    <a:pt x="91732" y="170180"/>
                  </a:lnTo>
                  <a:lnTo>
                    <a:pt x="92354" y="171450"/>
                  </a:lnTo>
                  <a:lnTo>
                    <a:pt x="93649" y="172720"/>
                  </a:lnTo>
                  <a:lnTo>
                    <a:pt x="96316" y="175260"/>
                  </a:lnTo>
                  <a:lnTo>
                    <a:pt x="102488" y="182880"/>
                  </a:lnTo>
                  <a:lnTo>
                    <a:pt x="105905" y="187960"/>
                  </a:lnTo>
                  <a:lnTo>
                    <a:pt x="108242" y="193040"/>
                  </a:lnTo>
                  <a:lnTo>
                    <a:pt x="110360" y="199390"/>
                  </a:lnTo>
                  <a:lnTo>
                    <a:pt x="111053" y="205740"/>
                  </a:lnTo>
                  <a:lnTo>
                    <a:pt x="109801" y="212090"/>
                  </a:lnTo>
                  <a:lnTo>
                    <a:pt x="106083" y="218440"/>
                  </a:lnTo>
                  <a:lnTo>
                    <a:pt x="104863" y="218440"/>
                  </a:lnTo>
                  <a:lnTo>
                    <a:pt x="104241" y="220979"/>
                  </a:lnTo>
                  <a:lnTo>
                    <a:pt x="104241" y="344170"/>
                  </a:lnTo>
                  <a:lnTo>
                    <a:pt x="107035" y="346710"/>
                  </a:lnTo>
                  <a:lnTo>
                    <a:pt x="113918" y="346710"/>
                  </a:lnTo>
                  <a:lnTo>
                    <a:pt x="116751" y="344170"/>
                  </a:lnTo>
                  <a:lnTo>
                    <a:pt x="116751" y="224790"/>
                  </a:lnTo>
                  <a:lnTo>
                    <a:pt x="121408" y="217170"/>
                  </a:lnTo>
                  <a:lnTo>
                    <a:pt x="123491" y="209550"/>
                  </a:lnTo>
                  <a:lnTo>
                    <a:pt x="123455" y="201930"/>
                  </a:lnTo>
                  <a:lnTo>
                    <a:pt x="121754" y="194310"/>
                  </a:lnTo>
                  <a:lnTo>
                    <a:pt x="140158" y="191770"/>
                  </a:lnTo>
                  <a:lnTo>
                    <a:pt x="157587" y="186690"/>
                  </a:lnTo>
                  <a:lnTo>
                    <a:pt x="166774" y="181610"/>
                  </a:lnTo>
                  <a:lnTo>
                    <a:pt x="116077" y="181610"/>
                  </a:lnTo>
                  <a:lnTo>
                    <a:pt x="111874" y="173990"/>
                  </a:lnTo>
                  <a:lnTo>
                    <a:pt x="106870" y="168910"/>
                  </a:lnTo>
                  <a:lnTo>
                    <a:pt x="104241" y="165100"/>
                  </a:lnTo>
                  <a:lnTo>
                    <a:pt x="104241" y="120650"/>
                  </a:lnTo>
                  <a:lnTo>
                    <a:pt x="113050" y="111760"/>
                  </a:lnTo>
                  <a:close/>
                </a:path>
                <a:path w="352425" h="346710">
                  <a:moveTo>
                    <a:pt x="228269" y="204470"/>
                  </a:moveTo>
                  <a:lnTo>
                    <a:pt x="215607" y="204470"/>
                  </a:lnTo>
                  <a:lnTo>
                    <a:pt x="237362" y="346710"/>
                  </a:lnTo>
                  <a:lnTo>
                    <a:pt x="250024" y="346710"/>
                  </a:lnTo>
                  <a:lnTo>
                    <a:pt x="247040" y="327660"/>
                  </a:lnTo>
                  <a:lnTo>
                    <a:pt x="352145" y="327660"/>
                  </a:lnTo>
                  <a:lnTo>
                    <a:pt x="352145" y="314960"/>
                  </a:lnTo>
                  <a:lnTo>
                    <a:pt x="245135" y="314960"/>
                  </a:lnTo>
                  <a:lnTo>
                    <a:pt x="242341" y="297180"/>
                  </a:lnTo>
                  <a:lnTo>
                    <a:pt x="352145" y="297180"/>
                  </a:lnTo>
                  <a:lnTo>
                    <a:pt x="352145" y="284480"/>
                  </a:lnTo>
                  <a:lnTo>
                    <a:pt x="240449" y="284480"/>
                  </a:lnTo>
                  <a:lnTo>
                    <a:pt x="237655" y="265430"/>
                  </a:lnTo>
                  <a:lnTo>
                    <a:pt x="352145" y="265430"/>
                  </a:lnTo>
                  <a:lnTo>
                    <a:pt x="352145" y="254000"/>
                  </a:lnTo>
                  <a:lnTo>
                    <a:pt x="235750" y="254000"/>
                  </a:lnTo>
                  <a:lnTo>
                    <a:pt x="232968" y="234950"/>
                  </a:lnTo>
                  <a:lnTo>
                    <a:pt x="352145" y="234950"/>
                  </a:lnTo>
                  <a:lnTo>
                    <a:pt x="352145" y="222250"/>
                  </a:lnTo>
                  <a:lnTo>
                    <a:pt x="231063" y="222250"/>
                  </a:lnTo>
                  <a:lnTo>
                    <a:pt x="228269" y="204470"/>
                  </a:lnTo>
                  <a:close/>
                </a:path>
                <a:path w="352425" h="346710">
                  <a:moveTo>
                    <a:pt x="274078" y="327660"/>
                  </a:moveTo>
                  <a:lnTo>
                    <a:pt x="261569" y="327660"/>
                  </a:lnTo>
                  <a:lnTo>
                    <a:pt x="261569" y="346710"/>
                  </a:lnTo>
                  <a:lnTo>
                    <a:pt x="274078" y="346710"/>
                  </a:lnTo>
                  <a:lnTo>
                    <a:pt x="274078" y="327660"/>
                  </a:lnTo>
                  <a:close/>
                </a:path>
                <a:path w="352425" h="346710">
                  <a:moveTo>
                    <a:pt x="309333" y="327660"/>
                  </a:moveTo>
                  <a:lnTo>
                    <a:pt x="296824" y="327660"/>
                  </a:lnTo>
                  <a:lnTo>
                    <a:pt x="296824" y="346710"/>
                  </a:lnTo>
                  <a:lnTo>
                    <a:pt x="309333" y="346710"/>
                  </a:lnTo>
                  <a:lnTo>
                    <a:pt x="309333" y="327660"/>
                  </a:lnTo>
                  <a:close/>
                </a:path>
                <a:path w="352425" h="346710">
                  <a:moveTo>
                    <a:pt x="344576" y="327660"/>
                  </a:moveTo>
                  <a:lnTo>
                    <a:pt x="332066" y="327660"/>
                  </a:lnTo>
                  <a:lnTo>
                    <a:pt x="332066" y="346710"/>
                  </a:lnTo>
                  <a:lnTo>
                    <a:pt x="344576" y="346710"/>
                  </a:lnTo>
                  <a:lnTo>
                    <a:pt x="344576" y="327660"/>
                  </a:lnTo>
                  <a:close/>
                </a:path>
                <a:path w="352425" h="346710">
                  <a:moveTo>
                    <a:pt x="154838" y="320040"/>
                  </a:moveTo>
                  <a:lnTo>
                    <a:pt x="142328" y="320040"/>
                  </a:lnTo>
                  <a:lnTo>
                    <a:pt x="142328" y="334010"/>
                  </a:lnTo>
                  <a:lnTo>
                    <a:pt x="154838" y="334010"/>
                  </a:lnTo>
                  <a:lnTo>
                    <a:pt x="154838" y="320040"/>
                  </a:lnTo>
                  <a:close/>
                </a:path>
                <a:path w="352425" h="346710">
                  <a:moveTo>
                    <a:pt x="274078" y="297180"/>
                  </a:moveTo>
                  <a:lnTo>
                    <a:pt x="261569" y="297180"/>
                  </a:lnTo>
                  <a:lnTo>
                    <a:pt x="261569" y="314960"/>
                  </a:lnTo>
                  <a:lnTo>
                    <a:pt x="274078" y="314960"/>
                  </a:lnTo>
                  <a:lnTo>
                    <a:pt x="274078" y="297180"/>
                  </a:lnTo>
                  <a:close/>
                </a:path>
                <a:path w="352425" h="346710">
                  <a:moveTo>
                    <a:pt x="309333" y="297180"/>
                  </a:moveTo>
                  <a:lnTo>
                    <a:pt x="296824" y="297180"/>
                  </a:lnTo>
                  <a:lnTo>
                    <a:pt x="296824" y="314960"/>
                  </a:lnTo>
                  <a:lnTo>
                    <a:pt x="309333" y="314960"/>
                  </a:lnTo>
                  <a:lnTo>
                    <a:pt x="309333" y="297180"/>
                  </a:lnTo>
                  <a:close/>
                </a:path>
                <a:path w="352425" h="346710">
                  <a:moveTo>
                    <a:pt x="344576" y="297180"/>
                  </a:moveTo>
                  <a:lnTo>
                    <a:pt x="332066" y="297180"/>
                  </a:lnTo>
                  <a:lnTo>
                    <a:pt x="332066" y="314960"/>
                  </a:lnTo>
                  <a:lnTo>
                    <a:pt x="344576" y="314960"/>
                  </a:lnTo>
                  <a:lnTo>
                    <a:pt x="344576" y="297180"/>
                  </a:lnTo>
                  <a:close/>
                </a:path>
                <a:path w="352425" h="346710">
                  <a:moveTo>
                    <a:pt x="154838" y="273050"/>
                  </a:moveTo>
                  <a:lnTo>
                    <a:pt x="142328" y="273050"/>
                  </a:lnTo>
                  <a:lnTo>
                    <a:pt x="142328" y="309880"/>
                  </a:lnTo>
                  <a:lnTo>
                    <a:pt x="154838" y="309880"/>
                  </a:lnTo>
                  <a:lnTo>
                    <a:pt x="154838" y="273050"/>
                  </a:lnTo>
                  <a:close/>
                </a:path>
                <a:path w="352425" h="346710">
                  <a:moveTo>
                    <a:pt x="274078" y="265430"/>
                  </a:moveTo>
                  <a:lnTo>
                    <a:pt x="261569" y="265430"/>
                  </a:lnTo>
                  <a:lnTo>
                    <a:pt x="261569" y="284480"/>
                  </a:lnTo>
                  <a:lnTo>
                    <a:pt x="274078" y="284480"/>
                  </a:lnTo>
                  <a:lnTo>
                    <a:pt x="274078" y="265430"/>
                  </a:lnTo>
                  <a:close/>
                </a:path>
                <a:path w="352425" h="346710">
                  <a:moveTo>
                    <a:pt x="309333" y="265430"/>
                  </a:moveTo>
                  <a:lnTo>
                    <a:pt x="296824" y="265430"/>
                  </a:lnTo>
                  <a:lnTo>
                    <a:pt x="296824" y="284480"/>
                  </a:lnTo>
                  <a:lnTo>
                    <a:pt x="309333" y="284480"/>
                  </a:lnTo>
                  <a:lnTo>
                    <a:pt x="309333" y="265430"/>
                  </a:lnTo>
                  <a:close/>
                </a:path>
                <a:path w="352425" h="346710">
                  <a:moveTo>
                    <a:pt x="344576" y="265430"/>
                  </a:moveTo>
                  <a:lnTo>
                    <a:pt x="332066" y="265430"/>
                  </a:lnTo>
                  <a:lnTo>
                    <a:pt x="332066" y="284480"/>
                  </a:lnTo>
                  <a:lnTo>
                    <a:pt x="344576" y="284480"/>
                  </a:lnTo>
                  <a:lnTo>
                    <a:pt x="344576" y="265430"/>
                  </a:lnTo>
                  <a:close/>
                </a:path>
                <a:path w="352425" h="346710">
                  <a:moveTo>
                    <a:pt x="20827" y="269240"/>
                  </a:moveTo>
                  <a:lnTo>
                    <a:pt x="8318" y="269240"/>
                  </a:lnTo>
                  <a:lnTo>
                    <a:pt x="8318" y="283210"/>
                  </a:lnTo>
                  <a:lnTo>
                    <a:pt x="20827" y="283210"/>
                  </a:lnTo>
                  <a:lnTo>
                    <a:pt x="20827" y="269240"/>
                  </a:lnTo>
                  <a:close/>
                </a:path>
                <a:path w="352425" h="346710">
                  <a:moveTo>
                    <a:pt x="20827" y="222250"/>
                  </a:moveTo>
                  <a:lnTo>
                    <a:pt x="8318" y="222250"/>
                  </a:lnTo>
                  <a:lnTo>
                    <a:pt x="8318" y="260350"/>
                  </a:lnTo>
                  <a:lnTo>
                    <a:pt x="20827" y="260350"/>
                  </a:lnTo>
                  <a:lnTo>
                    <a:pt x="20827" y="222250"/>
                  </a:lnTo>
                  <a:close/>
                </a:path>
                <a:path w="352425" h="346710">
                  <a:moveTo>
                    <a:pt x="274078" y="234950"/>
                  </a:moveTo>
                  <a:lnTo>
                    <a:pt x="261569" y="234950"/>
                  </a:lnTo>
                  <a:lnTo>
                    <a:pt x="261569" y="254000"/>
                  </a:lnTo>
                  <a:lnTo>
                    <a:pt x="274078" y="254000"/>
                  </a:lnTo>
                  <a:lnTo>
                    <a:pt x="274078" y="234950"/>
                  </a:lnTo>
                  <a:close/>
                </a:path>
                <a:path w="352425" h="346710">
                  <a:moveTo>
                    <a:pt x="309333" y="234950"/>
                  </a:moveTo>
                  <a:lnTo>
                    <a:pt x="296824" y="234950"/>
                  </a:lnTo>
                  <a:lnTo>
                    <a:pt x="296824" y="254000"/>
                  </a:lnTo>
                  <a:lnTo>
                    <a:pt x="309333" y="254000"/>
                  </a:lnTo>
                  <a:lnTo>
                    <a:pt x="309333" y="234950"/>
                  </a:lnTo>
                  <a:close/>
                </a:path>
                <a:path w="352425" h="346710">
                  <a:moveTo>
                    <a:pt x="344576" y="234950"/>
                  </a:moveTo>
                  <a:lnTo>
                    <a:pt x="332066" y="234950"/>
                  </a:lnTo>
                  <a:lnTo>
                    <a:pt x="332066" y="254000"/>
                  </a:lnTo>
                  <a:lnTo>
                    <a:pt x="344576" y="254000"/>
                  </a:lnTo>
                  <a:lnTo>
                    <a:pt x="344576" y="234950"/>
                  </a:lnTo>
                  <a:close/>
                </a:path>
                <a:path w="352425" h="346710">
                  <a:moveTo>
                    <a:pt x="274078" y="204470"/>
                  </a:moveTo>
                  <a:lnTo>
                    <a:pt x="261569" y="204470"/>
                  </a:lnTo>
                  <a:lnTo>
                    <a:pt x="261569" y="222250"/>
                  </a:lnTo>
                  <a:lnTo>
                    <a:pt x="274078" y="222250"/>
                  </a:lnTo>
                  <a:lnTo>
                    <a:pt x="274078" y="204470"/>
                  </a:lnTo>
                  <a:close/>
                </a:path>
                <a:path w="352425" h="346710">
                  <a:moveTo>
                    <a:pt x="309333" y="204470"/>
                  </a:moveTo>
                  <a:lnTo>
                    <a:pt x="296824" y="204470"/>
                  </a:lnTo>
                  <a:lnTo>
                    <a:pt x="296824" y="222250"/>
                  </a:lnTo>
                  <a:lnTo>
                    <a:pt x="309333" y="222250"/>
                  </a:lnTo>
                  <a:lnTo>
                    <a:pt x="309333" y="204470"/>
                  </a:lnTo>
                  <a:close/>
                </a:path>
                <a:path w="352425" h="346710">
                  <a:moveTo>
                    <a:pt x="344576" y="204470"/>
                  </a:moveTo>
                  <a:lnTo>
                    <a:pt x="332066" y="204470"/>
                  </a:lnTo>
                  <a:lnTo>
                    <a:pt x="332066" y="222250"/>
                  </a:lnTo>
                  <a:lnTo>
                    <a:pt x="344576" y="222250"/>
                  </a:lnTo>
                  <a:lnTo>
                    <a:pt x="344576" y="204470"/>
                  </a:lnTo>
                  <a:close/>
                </a:path>
                <a:path w="352425" h="346710">
                  <a:moveTo>
                    <a:pt x="352145" y="166370"/>
                  </a:moveTo>
                  <a:lnTo>
                    <a:pt x="207619" y="166370"/>
                  </a:lnTo>
                  <a:lnTo>
                    <a:pt x="201612" y="173990"/>
                  </a:lnTo>
                  <a:lnTo>
                    <a:pt x="201612" y="195580"/>
                  </a:lnTo>
                  <a:lnTo>
                    <a:pt x="207606" y="204470"/>
                  </a:lnTo>
                  <a:lnTo>
                    <a:pt x="352145" y="204470"/>
                  </a:lnTo>
                  <a:lnTo>
                    <a:pt x="352145" y="191770"/>
                  </a:lnTo>
                  <a:lnTo>
                    <a:pt x="216001" y="191770"/>
                  </a:lnTo>
                  <a:lnTo>
                    <a:pt x="215366" y="190500"/>
                  </a:lnTo>
                  <a:lnTo>
                    <a:pt x="214121" y="189230"/>
                  </a:lnTo>
                  <a:lnTo>
                    <a:pt x="214121" y="181610"/>
                  </a:lnTo>
                  <a:lnTo>
                    <a:pt x="215366" y="179070"/>
                  </a:lnTo>
                  <a:lnTo>
                    <a:pt x="352145" y="179070"/>
                  </a:lnTo>
                  <a:lnTo>
                    <a:pt x="352145" y="166370"/>
                  </a:lnTo>
                  <a:close/>
                </a:path>
                <a:path w="352425" h="346710">
                  <a:moveTo>
                    <a:pt x="136658" y="105410"/>
                  </a:moveTo>
                  <a:lnTo>
                    <a:pt x="119341" y="105410"/>
                  </a:lnTo>
                  <a:lnTo>
                    <a:pt x="141147" y="127000"/>
                  </a:lnTo>
                  <a:lnTo>
                    <a:pt x="132091" y="139700"/>
                  </a:lnTo>
                  <a:lnTo>
                    <a:pt x="125050" y="152400"/>
                  </a:lnTo>
                  <a:lnTo>
                    <a:pt x="120123" y="166370"/>
                  </a:lnTo>
                  <a:lnTo>
                    <a:pt x="117411" y="181610"/>
                  </a:lnTo>
                  <a:lnTo>
                    <a:pt x="130022" y="181610"/>
                  </a:lnTo>
                  <a:lnTo>
                    <a:pt x="132502" y="168910"/>
                  </a:lnTo>
                  <a:lnTo>
                    <a:pt x="136710" y="157480"/>
                  </a:lnTo>
                  <a:lnTo>
                    <a:pt x="142568" y="146050"/>
                  </a:lnTo>
                  <a:lnTo>
                    <a:pt x="149999" y="135890"/>
                  </a:lnTo>
                  <a:lnTo>
                    <a:pt x="166648" y="135890"/>
                  </a:lnTo>
                  <a:lnTo>
                    <a:pt x="158851" y="128270"/>
                  </a:lnTo>
                  <a:lnTo>
                    <a:pt x="168808" y="120650"/>
                  </a:lnTo>
                  <a:lnTo>
                    <a:pt x="170978" y="119380"/>
                  </a:lnTo>
                  <a:lnTo>
                    <a:pt x="149999" y="119380"/>
                  </a:lnTo>
                  <a:lnTo>
                    <a:pt x="136658" y="105410"/>
                  </a:lnTo>
                  <a:close/>
                </a:path>
                <a:path w="352425" h="346710">
                  <a:moveTo>
                    <a:pt x="166648" y="135890"/>
                  </a:moveTo>
                  <a:lnTo>
                    <a:pt x="149999" y="135890"/>
                  </a:lnTo>
                  <a:lnTo>
                    <a:pt x="174675" y="161290"/>
                  </a:lnTo>
                  <a:lnTo>
                    <a:pt x="164657" y="168910"/>
                  </a:lnTo>
                  <a:lnTo>
                    <a:pt x="153773" y="173990"/>
                  </a:lnTo>
                  <a:lnTo>
                    <a:pt x="142177" y="179070"/>
                  </a:lnTo>
                  <a:lnTo>
                    <a:pt x="130022" y="181610"/>
                  </a:lnTo>
                  <a:lnTo>
                    <a:pt x="166774" y="181610"/>
                  </a:lnTo>
                  <a:lnTo>
                    <a:pt x="173664" y="177800"/>
                  </a:lnTo>
                  <a:lnTo>
                    <a:pt x="188010" y="166370"/>
                  </a:lnTo>
                  <a:lnTo>
                    <a:pt x="199215" y="152400"/>
                  </a:lnTo>
                  <a:lnTo>
                    <a:pt x="183540" y="152400"/>
                  </a:lnTo>
                  <a:lnTo>
                    <a:pt x="166648" y="135890"/>
                  </a:lnTo>
                  <a:close/>
                </a:path>
                <a:path w="352425" h="346710">
                  <a:moveTo>
                    <a:pt x="36550" y="82550"/>
                  </a:moveTo>
                  <a:lnTo>
                    <a:pt x="20307" y="82550"/>
                  </a:lnTo>
                  <a:lnTo>
                    <a:pt x="21716" y="83820"/>
                  </a:lnTo>
                  <a:lnTo>
                    <a:pt x="22809" y="83820"/>
                  </a:lnTo>
                  <a:lnTo>
                    <a:pt x="24180" y="85089"/>
                  </a:lnTo>
                  <a:lnTo>
                    <a:pt x="25018" y="86360"/>
                  </a:lnTo>
                  <a:lnTo>
                    <a:pt x="25018" y="123189"/>
                  </a:lnTo>
                  <a:lnTo>
                    <a:pt x="25514" y="124460"/>
                  </a:lnTo>
                  <a:lnTo>
                    <a:pt x="26390" y="125730"/>
                  </a:lnTo>
                  <a:lnTo>
                    <a:pt x="26555" y="127000"/>
                  </a:lnTo>
                  <a:lnTo>
                    <a:pt x="26809" y="127000"/>
                  </a:lnTo>
                  <a:lnTo>
                    <a:pt x="53708" y="151130"/>
                  </a:lnTo>
                  <a:lnTo>
                    <a:pt x="55244" y="152400"/>
                  </a:lnTo>
                  <a:lnTo>
                    <a:pt x="68757" y="163830"/>
                  </a:lnTo>
                  <a:lnTo>
                    <a:pt x="70586" y="166370"/>
                  </a:lnTo>
                  <a:lnTo>
                    <a:pt x="73215" y="166370"/>
                  </a:lnTo>
                  <a:lnTo>
                    <a:pt x="77762" y="163830"/>
                  </a:lnTo>
                  <a:lnTo>
                    <a:pt x="79222" y="162560"/>
                  </a:lnTo>
                  <a:lnTo>
                    <a:pt x="79222" y="143510"/>
                  </a:lnTo>
                  <a:lnTo>
                    <a:pt x="64122" y="143510"/>
                  </a:lnTo>
                  <a:lnTo>
                    <a:pt x="37528" y="119380"/>
                  </a:lnTo>
                  <a:lnTo>
                    <a:pt x="37528" y="99060"/>
                  </a:lnTo>
                  <a:lnTo>
                    <a:pt x="51477" y="95250"/>
                  </a:lnTo>
                  <a:lnTo>
                    <a:pt x="64758" y="90170"/>
                  </a:lnTo>
                  <a:lnTo>
                    <a:pt x="72214" y="86360"/>
                  </a:lnTo>
                  <a:lnTo>
                    <a:pt x="37261" y="86360"/>
                  </a:lnTo>
                  <a:lnTo>
                    <a:pt x="37007" y="83820"/>
                  </a:lnTo>
                  <a:lnTo>
                    <a:pt x="36550" y="82550"/>
                  </a:lnTo>
                  <a:close/>
                </a:path>
                <a:path w="352425" h="346710">
                  <a:moveTo>
                    <a:pt x="215458" y="107950"/>
                  </a:moveTo>
                  <a:lnTo>
                    <a:pt x="203365" y="107950"/>
                  </a:lnTo>
                  <a:lnTo>
                    <a:pt x="200942" y="119380"/>
                  </a:lnTo>
                  <a:lnTo>
                    <a:pt x="196788" y="132080"/>
                  </a:lnTo>
                  <a:lnTo>
                    <a:pt x="190968" y="142240"/>
                  </a:lnTo>
                  <a:lnTo>
                    <a:pt x="183553" y="152400"/>
                  </a:lnTo>
                  <a:lnTo>
                    <a:pt x="199215" y="152400"/>
                  </a:lnTo>
                  <a:lnTo>
                    <a:pt x="200233" y="151130"/>
                  </a:lnTo>
                  <a:lnTo>
                    <a:pt x="209194" y="134620"/>
                  </a:lnTo>
                  <a:lnTo>
                    <a:pt x="214706" y="115570"/>
                  </a:lnTo>
                  <a:lnTo>
                    <a:pt x="215458" y="107950"/>
                  </a:lnTo>
                  <a:close/>
                </a:path>
                <a:path w="352425" h="346710">
                  <a:moveTo>
                    <a:pt x="91071" y="99060"/>
                  </a:moveTo>
                  <a:lnTo>
                    <a:pt x="76593" y="99060"/>
                  </a:lnTo>
                  <a:lnTo>
                    <a:pt x="66713" y="106680"/>
                  </a:lnTo>
                  <a:lnTo>
                    <a:pt x="66713" y="140970"/>
                  </a:lnTo>
                  <a:lnTo>
                    <a:pt x="64122" y="143510"/>
                  </a:lnTo>
                  <a:lnTo>
                    <a:pt x="79222" y="143510"/>
                  </a:lnTo>
                  <a:lnTo>
                    <a:pt x="79222" y="114300"/>
                  </a:lnTo>
                  <a:lnTo>
                    <a:pt x="82562" y="111760"/>
                  </a:lnTo>
                  <a:lnTo>
                    <a:pt x="113050" y="111760"/>
                  </a:lnTo>
                  <a:lnTo>
                    <a:pt x="118083" y="106680"/>
                  </a:lnTo>
                  <a:lnTo>
                    <a:pt x="100787" y="106680"/>
                  </a:lnTo>
                  <a:lnTo>
                    <a:pt x="97116" y="101600"/>
                  </a:lnTo>
                  <a:lnTo>
                    <a:pt x="91071" y="99060"/>
                  </a:lnTo>
                  <a:close/>
                </a:path>
                <a:path w="352425" h="346710">
                  <a:moveTo>
                    <a:pt x="315937" y="121920"/>
                  </a:moveTo>
                  <a:lnTo>
                    <a:pt x="303428" y="121920"/>
                  </a:lnTo>
                  <a:lnTo>
                    <a:pt x="303428" y="138430"/>
                  </a:lnTo>
                  <a:lnTo>
                    <a:pt x="315937" y="138430"/>
                  </a:lnTo>
                  <a:lnTo>
                    <a:pt x="315937" y="121920"/>
                  </a:lnTo>
                  <a:close/>
                </a:path>
                <a:path w="352425" h="346710">
                  <a:moveTo>
                    <a:pt x="301332" y="107950"/>
                  </a:moveTo>
                  <a:lnTo>
                    <a:pt x="284657" y="107950"/>
                  </a:lnTo>
                  <a:lnTo>
                    <a:pt x="284657" y="120650"/>
                  </a:lnTo>
                  <a:lnTo>
                    <a:pt x="301332" y="120650"/>
                  </a:lnTo>
                  <a:lnTo>
                    <a:pt x="301332" y="107950"/>
                  </a:lnTo>
                  <a:close/>
                </a:path>
                <a:path w="352425" h="346710">
                  <a:moveTo>
                    <a:pt x="334695" y="107950"/>
                  </a:moveTo>
                  <a:lnTo>
                    <a:pt x="318020" y="107950"/>
                  </a:lnTo>
                  <a:lnTo>
                    <a:pt x="318020" y="120650"/>
                  </a:lnTo>
                  <a:lnTo>
                    <a:pt x="334695" y="120650"/>
                  </a:lnTo>
                  <a:lnTo>
                    <a:pt x="334695" y="107950"/>
                  </a:lnTo>
                  <a:close/>
                </a:path>
                <a:path w="352425" h="346710">
                  <a:moveTo>
                    <a:pt x="199296" y="41910"/>
                  </a:moveTo>
                  <a:lnTo>
                    <a:pt x="183514" y="41910"/>
                  </a:lnTo>
                  <a:lnTo>
                    <a:pt x="192093" y="53339"/>
                  </a:lnTo>
                  <a:lnTo>
                    <a:pt x="198442" y="66039"/>
                  </a:lnTo>
                  <a:lnTo>
                    <a:pt x="202454" y="80010"/>
                  </a:lnTo>
                  <a:lnTo>
                    <a:pt x="204025" y="95250"/>
                  </a:lnTo>
                  <a:lnTo>
                    <a:pt x="189256" y="97789"/>
                  </a:lnTo>
                  <a:lnTo>
                    <a:pt x="175179" y="102870"/>
                  </a:lnTo>
                  <a:lnTo>
                    <a:pt x="162018" y="109220"/>
                  </a:lnTo>
                  <a:lnTo>
                    <a:pt x="149999" y="119380"/>
                  </a:lnTo>
                  <a:lnTo>
                    <a:pt x="170978" y="119380"/>
                  </a:lnTo>
                  <a:lnTo>
                    <a:pt x="179655" y="114300"/>
                  </a:lnTo>
                  <a:lnTo>
                    <a:pt x="191228" y="110489"/>
                  </a:lnTo>
                  <a:lnTo>
                    <a:pt x="203365" y="107950"/>
                  </a:lnTo>
                  <a:lnTo>
                    <a:pt x="215458" y="107950"/>
                  </a:lnTo>
                  <a:lnTo>
                    <a:pt x="216460" y="97789"/>
                  </a:lnTo>
                  <a:lnTo>
                    <a:pt x="216462" y="95250"/>
                  </a:lnTo>
                  <a:lnTo>
                    <a:pt x="214736" y="77470"/>
                  </a:lnTo>
                  <a:lnTo>
                    <a:pt x="209253" y="59689"/>
                  </a:lnTo>
                  <a:lnTo>
                    <a:pt x="200314" y="43180"/>
                  </a:lnTo>
                  <a:lnTo>
                    <a:pt x="199296" y="41910"/>
                  </a:lnTo>
                  <a:close/>
                </a:path>
                <a:path w="352425" h="346710">
                  <a:moveTo>
                    <a:pt x="106447" y="74930"/>
                  </a:moveTo>
                  <a:lnTo>
                    <a:pt x="88569" y="74930"/>
                  </a:lnTo>
                  <a:lnTo>
                    <a:pt x="110502" y="96520"/>
                  </a:lnTo>
                  <a:lnTo>
                    <a:pt x="100787" y="106680"/>
                  </a:lnTo>
                  <a:lnTo>
                    <a:pt x="118083" y="106680"/>
                  </a:lnTo>
                  <a:lnTo>
                    <a:pt x="119341" y="105410"/>
                  </a:lnTo>
                  <a:lnTo>
                    <a:pt x="136658" y="105410"/>
                  </a:lnTo>
                  <a:lnTo>
                    <a:pt x="128168" y="96520"/>
                  </a:lnTo>
                  <a:lnTo>
                    <a:pt x="137178" y="87630"/>
                  </a:lnTo>
                  <a:lnTo>
                    <a:pt x="119341" y="87630"/>
                  </a:lnTo>
                  <a:lnTo>
                    <a:pt x="106447" y="74930"/>
                  </a:lnTo>
                  <a:close/>
                </a:path>
                <a:path w="352425" h="346710">
                  <a:moveTo>
                    <a:pt x="315937" y="88900"/>
                  </a:moveTo>
                  <a:lnTo>
                    <a:pt x="303428" y="88900"/>
                  </a:lnTo>
                  <a:lnTo>
                    <a:pt x="303428" y="105410"/>
                  </a:lnTo>
                  <a:lnTo>
                    <a:pt x="315937" y="105410"/>
                  </a:lnTo>
                  <a:lnTo>
                    <a:pt x="315937" y="88900"/>
                  </a:lnTo>
                  <a:close/>
                </a:path>
                <a:path w="352425" h="346710">
                  <a:moveTo>
                    <a:pt x="166081" y="12700"/>
                  </a:moveTo>
                  <a:lnTo>
                    <a:pt x="121043" y="12700"/>
                  </a:lnTo>
                  <a:lnTo>
                    <a:pt x="135758" y="13970"/>
                  </a:lnTo>
                  <a:lnTo>
                    <a:pt x="149747" y="17780"/>
                  </a:lnTo>
                  <a:lnTo>
                    <a:pt x="162805" y="24130"/>
                  </a:lnTo>
                  <a:lnTo>
                    <a:pt x="174675" y="33020"/>
                  </a:lnTo>
                  <a:lnTo>
                    <a:pt x="119341" y="87630"/>
                  </a:lnTo>
                  <a:lnTo>
                    <a:pt x="137178" y="87630"/>
                  </a:lnTo>
                  <a:lnTo>
                    <a:pt x="183514" y="41910"/>
                  </a:lnTo>
                  <a:lnTo>
                    <a:pt x="199296" y="41910"/>
                  </a:lnTo>
                  <a:lnTo>
                    <a:pt x="188099" y="27939"/>
                  </a:lnTo>
                  <a:lnTo>
                    <a:pt x="173243" y="16510"/>
                  </a:lnTo>
                  <a:lnTo>
                    <a:pt x="166081" y="12700"/>
                  </a:lnTo>
                  <a:close/>
                </a:path>
                <a:path w="352425" h="346710">
                  <a:moveTo>
                    <a:pt x="72992" y="41910"/>
                  </a:moveTo>
                  <a:lnTo>
                    <a:pt x="55041" y="41910"/>
                  </a:lnTo>
                  <a:lnTo>
                    <a:pt x="79717" y="66039"/>
                  </a:lnTo>
                  <a:lnTo>
                    <a:pt x="70203" y="73660"/>
                  </a:lnTo>
                  <a:lnTo>
                    <a:pt x="59856" y="78739"/>
                  </a:lnTo>
                  <a:lnTo>
                    <a:pt x="48826" y="83820"/>
                  </a:lnTo>
                  <a:lnTo>
                    <a:pt x="37261" y="86360"/>
                  </a:lnTo>
                  <a:lnTo>
                    <a:pt x="72214" y="86360"/>
                  </a:lnTo>
                  <a:lnTo>
                    <a:pt x="77185" y="83820"/>
                  </a:lnTo>
                  <a:lnTo>
                    <a:pt x="88569" y="74930"/>
                  </a:lnTo>
                  <a:lnTo>
                    <a:pt x="106447" y="74930"/>
                  </a:lnTo>
                  <a:lnTo>
                    <a:pt x="97421" y="66039"/>
                  </a:lnTo>
                  <a:lnTo>
                    <a:pt x="104436" y="57150"/>
                  </a:lnTo>
                  <a:lnTo>
                    <a:pt x="88569" y="57150"/>
                  </a:lnTo>
                  <a:lnTo>
                    <a:pt x="72992" y="41910"/>
                  </a:lnTo>
                  <a:close/>
                </a:path>
                <a:path w="352425" h="346710">
                  <a:moveTo>
                    <a:pt x="119214" y="0"/>
                  </a:moveTo>
                  <a:lnTo>
                    <a:pt x="65301" y="16510"/>
                  </a:lnTo>
                  <a:lnTo>
                    <a:pt x="34853" y="48260"/>
                  </a:lnTo>
                  <a:lnTo>
                    <a:pt x="25387" y="71120"/>
                  </a:lnTo>
                  <a:lnTo>
                    <a:pt x="38598" y="71120"/>
                  </a:lnTo>
                  <a:lnTo>
                    <a:pt x="42686" y="60960"/>
                  </a:lnTo>
                  <a:lnTo>
                    <a:pt x="48166" y="50800"/>
                  </a:lnTo>
                  <a:lnTo>
                    <a:pt x="55041" y="41910"/>
                  </a:lnTo>
                  <a:lnTo>
                    <a:pt x="72992" y="41910"/>
                  </a:lnTo>
                  <a:lnTo>
                    <a:pt x="63906" y="33020"/>
                  </a:lnTo>
                  <a:lnTo>
                    <a:pt x="73888" y="25400"/>
                  </a:lnTo>
                  <a:lnTo>
                    <a:pt x="84737" y="19050"/>
                  </a:lnTo>
                  <a:lnTo>
                    <a:pt x="96305" y="15239"/>
                  </a:lnTo>
                  <a:lnTo>
                    <a:pt x="108432" y="12700"/>
                  </a:lnTo>
                  <a:lnTo>
                    <a:pt x="166081" y="12700"/>
                  </a:lnTo>
                  <a:lnTo>
                    <a:pt x="156533" y="7620"/>
                  </a:lnTo>
                  <a:lnTo>
                    <a:pt x="138386" y="1270"/>
                  </a:lnTo>
                  <a:lnTo>
                    <a:pt x="119214" y="0"/>
                  </a:lnTo>
                  <a:close/>
                </a:path>
                <a:path w="352425" h="346710">
                  <a:moveTo>
                    <a:pt x="121043" y="12700"/>
                  </a:moveTo>
                  <a:lnTo>
                    <a:pt x="108432" y="12700"/>
                  </a:lnTo>
                  <a:lnTo>
                    <a:pt x="105973" y="25400"/>
                  </a:lnTo>
                  <a:lnTo>
                    <a:pt x="101792" y="36830"/>
                  </a:lnTo>
                  <a:lnTo>
                    <a:pt x="95964" y="46989"/>
                  </a:lnTo>
                  <a:lnTo>
                    <a:pt x="88569" y="57150"/>
                  </a:lnTo>
                  <a:lnTo>
                    <a:pt x="104436" y="57150"/>
                  </a:lnTo>
                  <a:lnTo>
                    <a:pt x="106440" y="54610"/>
                  </a:lnTo>
                  <a:lnTo>
                    <a:pt x="113447" y="40639"/>
                  </a:lnTo>
                  <a:lnTo>
                    <a:pt x="118347" y="26670"/>
                  </a:lnTo>
                  <a:lnTo>
                    <a:pt x="121043" y="12700"/>
                  </a:lnTo>
                  <a:close/>
                </a:path>
                <a:path w="352425" h="346710">
                  <a:moveTo>
                    <a:pt x="272453" y="35560"/>
                  </a:moveTo>
                  <a:lnTo>
                    <a:pt x="259943" y="35560"/>
                  </a:lnTo>
                  <a:lnTo>
                    <a:pt x="259943" y="52070"/>
                  </a:lnTo>
                  <a:lnTo>
                    <a:pt x="272453" y="52070"/>
                  </a:lnTo>
                  <a:lnTo>
                    <a:pt x="272453" y="35560"/>
                  </a:lnTo>
                  <a:close/>
                </a:path>
                <a:path w="352425" h="346710">
                  <a:moveTo>
                    <a:pt x="257848" y="20320"/>
                  </a:moveTo>
                  <a:lnTo>
                    <a:pt x="241172" y="20320"/>
                  </a:lnTo>
                  <a:lnTo>
                    <a:pt x="241172" y="33020"/>
                  </a:lnTo>
                  <a:lnTo>
                    <a:pt x="257848" y="33020"/>
                  </a:lnTo>
                  <a:lnTo>
                    <a:pt x="257848" y="20320"/>
                  </a:lnTo>
                  <a:close/>
                </a:path>
                <a:path w="352425" h="346710">
                  <a:moveTo>
                    <a:pt x="291210" y="20320"/>
                  </a:moveTo>
                  <a:lnTo>
                    <a:pt x="274535" y="20320"/>
                  </a:lnTo>
                  <a:lnTo>
                    <a:pt x="274535" y="33020"/>
                  </a:lnTo>
                  <a:lnTo>
                    <a:pt x="291210" y="33020"/>
                  </a:lnTo>
                  <a:lnTo>
                    <a:pt x="291210" y="20320"/>
                  </a:lnTo>
                  <a:close/>
                </a:path>
                <a:path w="352425" h="346710">
                  <a:moveTo>
                    <a:pt x="272453" y="1270"/>
                  </a:moveTo>
                  <a:lnTo>
                    <a:pt x="259943" y="1270"/>
                  </a:lnTo>
                  <a:lnTo>
                    <a:pt x="259943" y="17780"/>
                  </a:lnTo>
                  <a:lnTo>
                    <a:pt x="272453" y="17780"/>
                  </a:lnTo>
                  <a:lnTo>
                    <a:pt x="272453" y="1270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50" name="object 50"/>
            <p:cNvSpPr/>
            <p:nvPr/>
          </p:nvSpPr>
          <p:spPr>
            <a:xfrm>
              <a:off x="985980" y="4710432"/>
              <a:ext cx="352425" cy="347980"/>
            </a:xfrm>
            <a:custGeom>
              <a:avLst/>
              <a:gdLst/>
              <a:ahLst/>
              <a:cxnLst/>
              <a:rect l="l" t="t" r="r" b="b"/>
              <a:pathLst>
                <a:path w="352425" h="347979">
                  <a:moveTo>
                    <a:pt x="188099" y="28600"/>
                  </a:moveTo>
                  <a:lnTo>
                    <a:pt x="173243" y="16341"/>
                  </a:lnTo>
                  <a:lnTo>
                    <a:pt x="156533" y="7375"/>
                  </a:lnTo>
                  <a:lnTo>
                    <a:pt x="138386" y="1872"/>
                  </a:lnTo>
                  <a:lnTo>
                    <a:pt x="119214" y="0"/>
                  </a:lnTo>
                  <a:lnTo>
                    <a:pt x="100114" y="1862"/>
                  </a:lnTo>
                  <a:lnTo>
                    <a:pt x="50444" y="28435"/>
                  </a:lnTo>
                  <a:lnTo>
                    <a:pt x="25387" y="71666"/>
                  </a:lnTo>
                  <a:lnTo>
                    <a:pt x="23342" y="70878"/>
                  </a:lnTo>
                  <a:lnTo>
                    <a:pt x="21094" y="70459"/>
                  </a:lnTo>
                  <a:lnTo>
                    <a:pt x="18757" y="70459"/>
                  </a:lnTo>
                  <a:lnTo>
                    <a:pt x="11449" y="71936"/>
                  </a:lnTo>
                  <a:lnTo>
                    <a:pt x="5487" y="75961"/>
                  </a:lnTo>
                  <a:lnTo>
                    <a:pt x="1471" y="81925"/>
                  </a:lnTo>
                  <a:lnTo>
                    <a:pt x="0" y="89217"/>
                  </a:lnTo>
                  <a:lnTo>
                    <a:pt x="0" y="122580"/>
                  </a:lnTo>
                  <a:lnTo>
                    <a:pt x="0" y="125958"/>
                  </a:lnTo>
                  <a:lnTo>
                    <a:pt x="368" y="136918"/>
                  </a:lnTo>
                  <a:lnTo>
                    <a:pt x="5168" y="142798"/>
                  </a:lnTo>
                  <a:lnTo>
                    <a:pt x="45656" y="223761"/>
                  </a:lnTo>
                  <a:lnTo>
                    <a:pt x="31305" y="340169"/>
                  </a:lnTo>
                  <a:lnTo>
                    <a:pt x="30899" y="343585"/>
                  </a:lnTo>
                  <a:lnTo>
                    <a:pt x="33312" y="346710"/>
                  </a:lnTo>
                  <a:lnTo>
                    <a:pt x="36728" y="347141"/>
                  </a:lnTo>
                  <a:lnTo>
                    <a:pt x="36982" y="347179"/>
                  </a:lnTo>
                  <a:lnTo>
                    <a:pt x="37274" y="347218"/>
                  </a:lnTo>
                  <a:lnTo>
                    <a:pt x="37528" y="347218"/>
                  </a:lnTo>
                  <a:lnTo>
                    <a:pt x="40614" y="347218"/>
                  </a:lnTo>
                  <a:lnTo>
                    <a:pt x="43319" y="344881"/>
                  </a:lnTo>
                  <a:lnTo>
                    <a:pt x="43700" y="341718"/>
                  </a:lnTo>
                  <a:lnTo>
                    <a:pt x="58292" y="223393"/>
                  </a:lnTo>
                  <a:lnTo>
                    <a:pt x="16001" y="136461"/>
                  </a:lnTo>
                  <a:lnTo>
                    <a:pt x="13627" y="133540"/>
                  </a:lnTo>
                  <a:lnTo>
                    <a:pt x="12509" y="127584"/>
                  </a:lnTo>
                  <a:lnTo>
                    <a:pt x="12509" y="122580"/>
                  </a:lnTo>
                  <a:lnTo>
                    <a:pt x="12509" y="89217"/>
                  </a:lnTo>
                  <a:lnTo>
                    <a:pt x="12509" y="85763"/>
                  </a:lnTo>
                  <a:lnTo>
                    <a:pt x="15303" y="82969"/>
                  </a:lnTo>
                  <a:lnTo>
                    <a:pt x="18757" y="82969"/>
                  </a:lnTo>
                  <a:lnTo>
                    <a:pt x="20307" y="82969"/>
                  </a:lnTo>
                  <a:lnTo>
                    <a:pt x="21716" y="83553"/>
                  </a:lnTo>
                  <a:lnTo>
                    <a:pt x="22809" y="84505"/>
                  </a:lnTo>
                  <a:lnTo>
                    <a:pt x="24180" y="85636"/>
                  </a:lnTo>
                  <a:lnTo>
                    <a:pt x="25018" y="87312"/>
                  </a:lnTo>
                  <a:lnTo>
                    <a:pt x="25018" y="89217"/>
                  </a:lnTo>
                  <a:lnTo>
                    <a:pt x="25018" y="121577"/>
                  </a:lnTo>
                  <a:lnTo>
                    <a:pt x="25018" y="122580"/>
                  </a:lnTo>
                  <a:lnTo>
                    <a:pt x="25018" y="124040"/>
                  </a:lnTo>
                  <a:lnTo>
                    <a:pt x="25514" y="125374"/>
                  </a:lnTo>
                  <a:lnTo>
                    <a:pt x="26390" y="126453"/>
                  </a:lnTo>
                  <a:lnTo>
                    <a:pt x="26555" y="126746"/>
                  </a:lnTo>
                  <a:lnTo>
                    <a:pt x="26809" y="127000"/>
                  </a:lnTo>
                  <a:lnTo>
                    <a:pt x="27050" y="127203"/>
                  </a:lnTo>
                  <a:lnTo>
                    <a:pt x="53708" y="151180"/>
                  </a:lnTo>
                  <a:lnTo>
                    <a:pt x="55244" y="152603"/>
                  </a:lnTo>
                  <a:lnTo>
                    <a:pt x="64541" y="160934"/>
                  </a:lnTo>
                  <a:lnTo>
                    <a:pt x="68757" y="164731"/>
                  </a:lnTo>
                  <a:lnTo>
                    <a:pt x="70586" y="166395"/>
                  </a:lnTo>
                  <a:lnTo>
                    <a:pt x="73215" y="166814"/>
                  </a:lnTo>
                  <a:lnTo>
                    <a:pt x="75514" y="165811"/>
                  </a:lnTo>
                  <a:lnTo>
                    <a:pt x="77762" y="164820"/>
                  </a:lnTo>
                  <a:lnTo>
                    <a:pt x="79222" y="162560"/>
                  </a:lnTo>
                  <a:lnTo>
                    <a:pt x="79222" y="160096"/>
                  </a:lnTo>
                  <a:lnTo>
                    <a:pt x="79222" y="146304"/>
                  </a:lnTo>
                  <a:lnTo>
                    <a:pt x="79222" y="128625"/>
                  </a:lnTo>
                  <a:lnTo>
                    <a:pt x="79222" y="116319"/>
                  </a:lnTo>
                  <a:lnTo>
                    <a:pt x="79222" y="114655"/>
                  </a:lnTo>
                  <a:lnTo>
                    <a:pt x="82562" y="112153"/>
                  </a:lnTo>
                  <a:lnTo>
                    <a:pt x="85483" y="112153"/>
                  </a:lnTo>
                  <a:lnTo>
                    <a:pt x="88277" y="112153"/>
                  </a:lnTo>
                  <a:lnTo>
                    <a:pt x="91528" y="114490"/>
                  </a:lnTo>
                  <a:lnTo>
                    <a:pt x="91693" y="116154"/>
                  </a:lnTo>
                  <a:lnTo>
                    <a:pt x="91732" y="116319"/>
                  </a:lnTo>
                  <a:lnTo>
                    <a:pt x="91732" y="133794"/>
                  </a:lnTo>
                  <a:lnTo>
                    <a:pt x="91732" y="168440"/>
                  </a:lnTo>
                  <a:lnTo>
                    <a:pt x="91732" y="170116"/>
                  </a:lnTo>
                  <a:lnTo>
                    <a:pt x="92354" y="171691"/>
                  </a:lnTo>
                  <a:lnTo>
                    <a:pt x="93573" y="172859"/>
                  </a:lnTo>
                  <a:lnTo>
                    <a:pt x="96316" y="175653"/>
                  </a:lnTo>
                  <a:lnTo>
                    <a:pt x="99567" y="179870"/>
                  </a:lnTo>
                  <a:lnTo>
                    <a:pt x="102488" y="183654"/>
                  </a:lnTo>
                  <a:lnTo>
                    <a:pt x="105905" y="188658"/>
                  </a:lnTo>
                  <a:lnTo>
                    <a:pt x="108242" y="194043"/>
                  </a:lnTo>
                  <a:lnTo>
                    <a:pt x="110360" y="200320"/>
                  </a:lnTo>
                  <a:lnTo>
                    <a:pt x="111053" y="206633"/>
                  </a:lnTo>
                  <a:lnTo>
                    <a:pt x="109801" y="212697"/>
                  </a:lnTo>
                  <a:lnTo>
                    <a:pt x="106083" y="218224"/>
                  </a:lnTo>
                  <a:lnTo>
                    <a:pt x="104863" y="219392"/>
                  </a:lnTo>
                  <a:lnTo>
                    <a:pt x="104241" y="220967"/>
                  </a:lnTo>
                  <a:lnTo>
                    <a:pt x="104241" y="222643"/>
                  </a:lnTo>
                  <a:lnTo>
                    <a:pt x="104241" y="340969"/>
                  </a:lnTo>
                  <a:lnTo>
                    <a:pt x="104241" y="344385"/>
                  </a:lnTo>
                  <a:lnTo>
                    <a:pt x="107035" y="347218"/>
                  </a:lnTo>
                  <a:lnTo>
                    <a:pt x="110502" y="347218"/>
                  </a:lnTo>
                  <a:lnTo>
                    <a:pt x="113918" y="347218"/>
                  </a:lnTo>
                  <a:lnTo>
                    <a:pt x="116751" y="344385"/>
                  </a:lnTo>
                  <a:lnTo>
                    <a:pt x="116751" y="340969"/>
                  </a:lnTo>
                  <a:lnTo>
                    <a:pt x="116751" y="225107"/>
                  </a:lnTo>
                  <a:lnTo>
                    <a:pt x="121408" y="217715"/>
                  </a:lnTo>
                  <a:lnTo>
                    <a:pt x="123491" y="210013"/>
                  </a:lnTo>
                  <a:lnTo>
                    <a:pt x="123455" y="202226"/>
                  </a:lnTo>
                  <a:lnTo>
                    <a:pt x="121754" y="194576"/>
                  </a:lnTo>
                  <a:lnTo>
                    <a:pt x="140158" y="192399"/>
                  </a:lnTo>
                  <a:lnTo>
                    <a:pt x="188010" y="166230"/>
                  </a:lnTo>
                  <a:lnTo>
                    <a:pt x="214706" y="116554"/>
                  </a:lnTo>
                  <a:lnTo>
                    <a:pt x="216585" y="97434"/>
                  </a:lnTo>
                  <a:lnTo>
                    <a:pt x="214736" y="78292"/>
                  </a:lnTo>
                  <a:lnTo>
                    <a:pt x="209253" y="60159"/>
                  </a:lnTo>
                  <a:lnTo>
                    <a:pt x="200314" y="43456"/>
                  </a:lnTo>
                  <a:lnTo>
                    <a:pt x="188099" y="28600"/>
                  </a:lnTo>
                  <a:close/>
                </a:path>
                <a:path w="352425" h="347979">
                  <a:moveTo>
                    <a:pt x="183540" y="152692"/>
                  </a:moveTo>
                  <a:lnTo>
                    <a:pt x="158851" y="128003"/>
                  </a:lnTo>
                  <a:lnTo>
                    <a:pt x="168808" y="120613"/>
                  </a:lnTo>
                  <a:lnTo>
                    <a:pt x="179655" y="114784"/>
                  </a:lnTo>
                  <a:lnTo>
                    <a:pt x="191228" y="110595"/>
                  </a:lnTo>
                  <a:lnTo>
                    <a:pt x="203365" y="108127"/>
                  </a:lnTo>
                  <a:lnTo>
                    <a:pt x="200942" y="120271"/>
                  </a:lnTo>
                  <a:lnTo>
                    <a:pt x="196788" y="131841"/>
                  </a:lnTo>
                  <a:lnTo>
                    <a:pt x="190968" y="142692"/>
                  </a:lnTo>
                  <a:lnTo>
                    <a:pt x="183553" y="152679"/>
                  </a:lnTo>
                  <a:close/>
                </a:path>
                <a:path w="352425" h="347979">
                  <a:moveTo>
                    <a:pt x="204025" y="95440"/>
                  </a:moveTo>
                  <a:lnTo>
                    <a:pt x="189256" y="98232"/>
                  </a:lnTo>
                  <a:lnTo>
                    <a:pt x="175179" y="103135"/>
                  </a:lnTo>
                  <a:lnTo>
                    <a:pt x="162018" y="110140"/>
                  </a:lnTo>
                  <a:lnTo>
                    <a:pt x="149999" y="119151"/>
                  </a:lnTo>
                  <a:lnTo>
                    <a:pt x="128168" y="97332"/>
                  </a:lnTo>
                  <a:lnTo>
                    <a:pt x="183514" y="41986"/>
                  </a:lnTo>
                  <a:lnTo>
                    <a:pt x="192093" y="53826"/>
                  </a:lnTo>
                  <a:lnTo>
                    <a:pt x="198442" y="66851"/>
                  </a:lnTo>
                  <a:lnTo>
                    <a:pt x="202454" y="80807"/>
                  </a:lnTo>
                  <a:lnTo>
                    <a:pt x="204025" y="95440"/>
                  </a:lnTo>
                  <a:close/>
                </a:path>
                <a:path w="352425" h="347979">
                  <a:moveTo>
                    <a:pt x="119341" y="88468"/>
                  </a:moveTo>
                  <a:lnTo>
                    <a:pt x="97421" y="66573"/>
                  </a:lnTo>
                  <a:lnTo>
                    <a:pt x="106440" y="54549"/>
                  </a:lnTo>
                  <a:lnTo>
                    <a:pt x="113447" y="41389"/>
                  </a:lnTo>
                  <a:lnTo>
                    <a:pt x="118347" y="27314"/>
                  </a:lnTo>
                  <a:lnTo>
                    <a:pt x="121043" y="12547"/>
                  </a:lnTo>
                  <a:lnTo>
                    <a:pt x="135758" y="14119"/>
                  </a:lnTo>
                  <a:lnTo>
                    <a:pt x="149747" y="18141"/>
                  </a:lnTo>
                  <a:lnTo>
                    <a:pt x="162805" y="24516"/>
                  </a:lnTo>
                  <a:lnTo>
                    <a:pt x="174675" y="33147"/>
                  </a:lnTo>
                  <a:lnTo>
                    <a:pt x="119341" y="88468"/>
                  </a:lnTo>
                  <a:close/>
                </a:path>
                <a:path w="352425" h="347979">
                  <a:moveTo>
                    <a:pt x="108432" y="13220"/>
                  </a:moveTo>
                  <a:lnTo>
                    <a:pt x="105973" y="25349"/>
                  </a:lnTo>
                  <a:lnTo>
                    <a:pt x="101792" y="36920"/>
                  </a:lnTo>
                  <a:lnTo>
                    <a:pt x="95964" y="47769"/>
                  </a:lnTo>
                  <a:lnTo>
                    <a:pt x="88569" y="57734"/>
                  </a:lnTo>
                  <a:lnTo>
                    <a:pt x="63906" y="33070"/>
                  </a:lnTo>
                  <a:lnTo>
                    <a:pt x="73888" y="25627"/>
                  </a:lnTo>
                  <a:lnTo>
                    <a:pt x="84737" y="19797"/>
                  </a:lnTo>
                  <a:lnTo>
                    <a:pt x="96305" y="15641"/>
                  </a:lnTo>
                  <a:lnTo>
                    <a:pt x="108432" y="13220"/>
                  </a:lnTo>
                  <a:close/>
                </a:path>
                <a:path w="352425" h="347979">
                  <a:moveTo>
                    <a:pt x="55041" y="41897"/>
                  </a:moveTo>
                  <a:lnTo>
                    <a:pt x="79717" y="66586"/>
                  </a:lnTo>
                  <a:lnTo>
                    <a:pt x="70203" y="73709"/>
                  </a:lnTo>
                  <a:lnTo>
                    <a:pt x="59856" y="79398"/>
                  </a:lnTo>
                  <a:lnTo>
                    <a:pt x="48826" y="83590"/>
                  </a:lnTo>
                  <a:lnTo>
                    <a:pt x="37261" y="86220"/>
                  </a:lnTo>
                  <a:lnTo>
                    <a:pt x="37007" y="84607"/>
                  </a:lnTo>
                  <a:lnTo>
                    <a:pt x="36550" y="83083"/>
                  </a:lnTo>
                  <a:lnTo>
                    <a:pt x="35902" y="81635"/>
                  </a:lnTo>
                  <a:lnTo>
                    <a:pt x="38598" y="71013"/>
                  </a:lnTo>
                  <a:lnTo>
                    <a:pt x="42686" y="60752"/>
                  </a:lnTo>
                  <a:lnTo>
                    <a:pt x="48166" y="50997"/>
                  </a:lnTo>
                  <a:lnTo>
                    <a:pt x="55041" y="41897"/>
                  </a:lnTo>
                  <a:close/>
                </a:path>
                <a:path w="352425" h="347979">
                  <a:moveTo>
                    <a:pt x="85483" y="99644"/>
                  </a:moveTo>
                  <a:lnTo>
                    <a:pt x="76593" y="99644"/>
                  </a:lnTo>
                  <a:lnTo>
                    <a:pt x="66713" y="106781"/>
                  </a:lnTo>
                  <a:lnTo>
                    <a:pt x="66713" y="116319"/>
                  </a:lnTo>
                  <a:lnTo>
                    <a:pt x="66713" y="141135"/>
                  </a:lnTo>
                  <a:lnTo>
                    <a:pt x="64122" y="143713"/>
                  </a:lnTo>
                  <a:lnTo>
                    <a:pt x="37528" y="119786"/>
                  </a:lnTo>
                  <a:lnTo>
                    <a:pt x="37528" y="98856"/>
                  </a:lnTo>
                  <a:lnTo>
                    <a:pt x="51477" y="95890"/>
                  </a:lnTo>
                  <a:lnTo>
                    <a:pt x="64758" y="90927"/>
                  </a:lnTo>
                  <a:lnTo>
                    <a:pt x="77185" y="84071"/>
                  </a:lnTo>
                  <a:lnTo>
                    <a:pt x="88569" y="75425"/>
                  </a:lnTo>
                  <a:lnTo>
                    <a:pt x="110502" y="97358"/>
                  </a:lnTo>
                  <a:lnTo>
                    <a:pt x="100787" y="107022"/>
                  </a:lnTo>
                  <a:lnTo>
                    <a:pt x="97116" y="102476"/>
                  </a:lnTo>
                  <a:lnTo>
                    <a:pt x="91071" y="99644"/>
                  </a:lnTo>
                  <a:lnTo>
                    <a:pt x="85483" y="99644"/>
                  </a:lnTo>
                  <a:close/>
                </a:path>
                <a:path w="352425" h="347979">
                  <a:moveTo>
                    <a:pt x="104241" y="165938"/>
                  </a:moveTo>
                  <a:lnTo>
                    <a:pt x="104241" y="121285"/>
                  </a:lnTo>
                  <a:lnTo>
                    <a:pt x="119341" y="106197"/>
                  </a:lnTo>
                  <a:lnTo>
                    <a:pt x="141147" y="127990"/>
                  </a:lnTo>
                  <a:lnTo>
                    <a:pt x="132091" y="140021"/>
                  </a:lnTo>
                  <a:lnTo>
                    <a:pt x="125050" y="153201"/>
                  </a:lnTo>
                  <a:lnTo>
                    <a:pt x="120123" y="167308"/>
                  </a:lnTo>
                  <a:lnTo>
                    <a:pt x="117411" y="182118"/>
                  </a:lnTo>
                  <a:lnTo>
                    <a:pt x="116077" y="182118"/>
                  </a:lnTo>
                  <a:lnTo>
                    <a:pt x="111874" y="174739"/>
                  </a:lnTo>
                  <a:lnTo>
                    <a:pt x="106870" y="168859"/>
                  </a:lnTo>
                  <a:lnTo>
                    <a:pt x="104241" y="165938"/>
                  </a:lnTo>
                  <a:close/>
                </a:path>
                <a:path w="352425" h="347979">
                  <a:moveTo>
                    <a:pt x="130022" y="181444"/>
                  </a:moveTo>
                  <a:lnTo>
                    <a:pt x="132502" y="169280"/>
                  </a:lnTo>
                  <a:lnTo>
                    <a:pt x="136710" y="157680"/>
                  </a:lnTo>
                  <a:lnTo>
                    <a:pt x="142568" y="146808"/>
                  </a:lnTo>
                  <a:lnTo>
                    <a:pt x="149999" y="136829"/>
                  </a:lnTo>
                  <a:lnTo>
                    <a:pt x="174675" y="161518"/>
                  </a:lnTo>
                  <a:lnTo>
                    <a:pt x="164657" y="168989"/>
                  </a:lnTo>
                  <a:lnTo>
                    <a:pt x="153773" y="174844"/>
                  </a:lnTo>
                  <a:lnTo>
                    <a:pt x="142177" y="179017"/>
                  </a:lnTo>
                  <a:lnTo>
                    <a:pt x="130022" y="181444"/>
                  </a:lnTo>
                  <a:close/>
                </a:path>
                <a:path w="352425" h="347979">
                  <a:moveTo>
                    <a:pt x="272453" y="18643"/>
                  </a:moveTo>
                  <a:lnTo>
                    <a:pt x="259943" y="18643"/>
                  </a:lnTo>
                  <a:lnTo>
                    <a:pt x="259943" y="1968"/>
                  </a:lnTo>
                  <a:lnTo>
                    <a:pt x="272453" y="1968"/>
                  </a:lnTo>
                  <a:lnTo>
                    <a:pt x="272453" y="18643"/>
                  </a:lnTo>
                  <a:close/>
                </a:path>
                <a:path w="352425" h="347979">
                  <a:moveTo>
                    <a:pt x="257848" y="33235"/>
                  </a:moveTo>
                  <a:lnTo>
                    <a:pt x="241172" y="33235"/>
                  </a:lnTo>
                  <a:lnTo>
                    <a:pt x="241172" y="20726"/>
                  </a:lnTo>
                  <a:lnTo>
                    <a:pt x="257848" y="20726"/>
                  </a:lnTo>
                  <a:lnTo>
                    <a:pt x="257848" y="33235"/>
                  </a:lnTo>
                  <a:close/>
                </a:path>
                <a:path w="352425" h="347979">
                  <a:moveTo>
                    <a:pt x="272453" y="52006"/>
                  </a:moveTo>
                  <a:lnTo>
                    <a:pt x="259943" y="52006"/>
                  </a:lnTo>
                  <a:lnTo>
                    <a:pt x="259943" y="35331"/>
                  </a:lnTo>
                  <a:lnTo>
                    <a:pt x="272453" y="35331"/>
                  </a:lnTo>
                  <a:lnTo>
                    <a:pt x="272453" y="52006"/>
                  </a:lnTo>
                  <a:close/>
                </a:path>
                <a:path w="352425" h="347979">
                  <a:moveTo>
                    <a:pt x="291210" y="33235"/>
                  </a:moveTo>
                  <a:lnTo>
                    <a:pt x="274535" y="33235"/>
                  </a:lnTo>
                  <a:lnTo>
                    <a:pt x="274535" y="20726"/>
                  </a:lnTo>
                  <a:lnTo>
                    <a:pt x="291210" y="20726"/>
                  </a:lnTo>
                  <a:lnTo>
                    <a:pt x="291210" y="33235"/>
                  </a:lnTo>
                  <a:close/>
                </a:path>
                <a:path w="352425" h="347979">
                  <a:moveTo>
                    <a:pt x="315937" y="105892"/>
                  </a:moveTo>
                  <a:lnTo>
                    <a:pt x="303428" y="105892"/>
                  </a:lnTo>
                  <a:lnTo>
                    <a:pt x="303428" y="89217"/>
                  </a:lnTo>
                  <a:lnTo>
                    <a:pt x="315937" y="89217"/>
                  </a:lnTo>
                  <a:lnTo>
                    <a:pt x="315937" y="105892"/>
                  </a:lnTo>
                  <a:close/>
                </a:path>
                <a:path w="352425" h="347979">
                  <a:moveTo>
                    <a:pt x="284657" y="107988"/>
                  </a:moveTo>
                  <a:lnTo>
                    <a:pt x="301332" y="107988"/>
                  </a:lnTo>
                  <a:lnTo>
                    <a:pt x="301332" y="120497"/>
                  </a:lnTo>
                  <a:lnTo>
                    <a:pt x="284657" y="120497"/>
                  </a:lnTo>
                  <a:lnTo>
                    <a:pt x="284657" y="107988"/>
                  </a:lnTo>
                  <a:close/>
                </a:path>
                <a:path w="352425" h="347979">
                  <a:moveTo>
                    <a:pt x="315937" y="139255"/>
                  </a:moveTo>
                  <a:lnTo>
                    <a:pt x="303428" y="139255"/>
                  </a:lnTo>
                  <a:lnTo>
                    <a:pt x="303428" y="122580"/>
                  </a:lnTo>
                  <a:lnTo>
                    <a:pt x="315937" y="122580"/>
                  </a:lnTo>
                  <a:lnTo>
                    <a:pt x="315937" y="139255"/>
                  </a:lnTo>
                  <a:close/>
                </a:path>
                <a:path w="352425" h="347979">
                  <a:moveTo>
                    <a:pt x="334695" y="120497"/>
                  </a:moveTo>
                  <a:lnTo>
                    <a:pt x="318020" y="120497"/>
                  </a:lnTo>
                  <a:lnTo>
                    <a:pt x="318020" y="107988"/>
                  </a:lnTo>
                  <a:lnTo>
                    <a:pt x="334695" y="107988"/>
                  </a:lnTo>
                  <a:lnTo>
                    <a:pt x="334695" y="120497"/>
                  </a:lnTo>
                  <a:close/>
                </a:path>
                <a:path w="352425" h="347979">
                  <a:moveTo>
                    <a:pt x="8318" y="222643"/>
                  </a:moveTo>
                  <a:lnTo>
                    <a:pt x="20827" y="222643"/>
                  </a:lnTo>
                  <a:lnTo>
                    <a:pt x="20827" y="260172"/>
                  </a:lnTo>
                  <a:lnTo>
                    <a:pt x="8318" y="260172"/>
                  </a:lnTo>
                  <a:lnTo>
                    <a:pt x="8318" y="222643"/>
                  </a:lnTo>
                  <a:close/>
                </a:path>
                <a:path w="352425" h="347979">
                  <a:moveTo>
                    <a:pt x="8318" y="270154"/>
                  </a:moveTo>
                  <a:lnTo>
                    <a:pt x="20827" y="270154"/>
                  </a:lnTo>
                  <a:lnTo>
                    <a:pt x="20827" y="284149"/>
                  </a:lnTo>
                  <a:lnTo>
                    <a:pt x="8318" y="284149"/>
                  </a:lnTo>
                  <a:lnTo>
                    <a:pt x="8318" y="270154"/>
                  </a:lnTo>
                  <a:close/>
                </a:path>
                <a:path w="352425" h="347979">
                  <a:moveTo>
                    <a:pt x="142328" y="272973"/>
                  </a:moveTo>
                  <a:lnTo>
                    <a:pt x="154838" y="272973"/>
                  </a:lnTo>
                  <a:lnTo>
                    <a:pt x="154838" y="310502"/>
                  </a:lnTo>
                  <a:lnTo>
                    <a:pt x="142328" y="310502"/>
                  </a:lnTo>
                  <a:lnTo>
                    <a:pt x="142328" y="272973"/>
                  </a:lnTo>
                  <a:close/>
                </a:path>
                <a:path w="352425" h="347979">
                  <a:moveTo>
                    <a:pt x="142328" y="320484"/>
                  </a:moveTo>
                  <a:lnTo>
                    <a:pt x="154838" y="320484"/>
                  </a:lnTo>
                  <a:lnTo>
                    <a:pt x="154838" y="334479"/>
                  </a:lnTo>
                  <a:lnTo>
                    <a:pt x="142328" y="334479"/>
                  </a:lnTo>
                  <a:lnTo>
                    <a:pt x="142328" y="320484"/>
                  </a:lnTo>
                  <a:close/>
                </a:path>
                <a:path w="352425" h="347979">
                  <a:moveTo>
                    <a:pt x="344576" y="328104"/>
                  </a:moveTo>
                  <a:lnTo>
                    <a:pt x="352145" y="328104"/>
                  </a:lnTo>
                  <a:lnTo>
                    <a:pt x="352145" y="315607"/>
                  </a:lnTo>
                  <a:lnTo>
                    <a:pt x="344576" y="315607"/>
                  </a:lnTo>
                  <a:lnTo>
                    <a:pt x="344576" y="297230"/>
                  </a:lnTo>
                  <a:lnTo>
                    <a:pt x="352145" y="297230"/>
                  </a:lnTo>
                  <a:lnTo>
                    <a:pt x="352145" y="284721"/>
                  </a:lnTo>
                  <a:lnTo>
                    <a:pt x="344576" y="284721"/>
                  </a:lnTo>
                  <a:lnTo>
                    <a:pt x="344576" y="266357"/>
                  </a:lnTo>
                  <a:lnTo>
                    <a:pt x="352145" y="266357"/>
                  </a:lnTo>
                  <a:lnTo>
                    <a:pt x="352145" y="253847"/>
                  </a:lnTo>
                  <a:lnTo>
                    <a:pt x="344576" y="253847"/>
                  </a:lnTo>
                  <a:lnTo>
                    <a:pt x="344576" y="235483"/>
                  </a:lnTo>
                  <a:lnTo>
                    <a:pt x="352145" y="235483"/>
                  </a:lnTo>
                  <a:lnTo>
                    <a:pt x="352145" y="222973"/>
                  </a:lnTo>
                  <a:lnTo>
                    <a:pt x="344576" y="222973"/>
                  </a:lnTo>
                  <a:lnTo>
                    <a:pt x="344576" y="204584"/>
                  </a:lnTo>
                  <a:lnTo>
                    <a:pt x="352145" y="204584"/>
                  </a:lnTo>
                  <a:lnTo>
                    <a:pt x="352145" y="192087"/>
                  </a:lnTo>
                  <a:lnTo>
                    <a:pt x="216001" y="192087"/>
                  </a:lnTo>
                  <a:lnTo>
                    <a:pt x="215366" y="191452"/>
                  </a:lnTo>
                  <a:lnTo>
                    <a:pt x="214121" y="189204"/>
                  </a:lnTo>
                  <a:lnTo>
                    <a:pt x="214121" y="185496"/>
                  </a:lnTo>
                  <a:lnTo>
                    <a:pt x="214121" y="181749"/>
                  </a:lnTo>
                  <a:lnTo>
                    <a:pt x="215366" y="179489"/>
                  </a:lnTo>
                  <a:lnTo>
                    <a:pt x="215988" y="178866"/>
                  </a:lnTo>
                  <a:lnTo>
                    <a:pt x="352145" y="178866"/>
                  </a:lnTo>
                  <a:lnTo>
                    <a:pt x="352145" y="166357"/>
                  </a:lnTo>
                  <a:lnTo>
                    <a:pt x="215582" y="166357"/>
                  </a:lnTo>
                  <a:lnTo>
                    <a:pt x="207619" y="166357"/>
                  </a:lnTo>
                  <a:lnTo>
                    <a:pt x="201612" y="174574"/>
                  </a:lnTo>
                  <a:lnTo>
                    <a:pt x="201612" y="185496"/>
                  </a:lnTo>
                  <a:lnTo>
                    <a:pt x="201612" y="196367"/>
                  </a:lnTo>
                  <a:lnTo>
                    <a:pt x="207606" y="204584"/>
                  </a:lnTo>
                  <a:lnTo>
                    <a:pt x="215582" y="204584"/>
                  </a:lnTo>
                  <a:lnTo>
                    <a:pt x="237362" y="347713"/>
                  </a:lnTo>
                  <a:lnTo>
                    <a:pt x="250024" y="347713"/>
                  </a:lnTo>
                  <a:lnTo>
                    <a:pt x="247040" y="328104"/>
                  </a:lnTo>
                  <a:lnTo>
                    <a:pt x="261569" y="328104"/>
                  </a:lnTo>
                  <a:lnTo>
                    <a:pt x="261569" y="347713"/>
                  </a:lnTo>
                  <a:lnTo>
                    <a:pt x="274078" y="347713"/>
                  </a:lnTo>
                  <a:lnTo>
                    <a:pt x="274078" y="328104"/>
                  </a:lnTo>
                  <a:lnTo>
                    <a:pt x="296824" y="328104"/>
                  </a:lnTo>
                  <a:lnTo>
                    <a:pt x="296824" y="347713"/>
                  </a:lnTo>
                  <a:lnTo>
                    <a:pt x="309333" y="347713"/>
                  </a:lnTo>
                  <a:lnTo>
                    <a:pt x="309333" y="328104"/>
                  </a:lnTo>
                  <a:lnTo>
                    <a:pt x="332066" y="328104"/>
                  </a:lnTo>
                  <a:lnTo>
                    <a:pt x="332066" y="347713"/>
                  </a:lnTo>
                  <a:lnTo>
                    <a:pt x="344576" y="347713"/>
                  </a:lnTo>
                  <a:lnTo>
                    <a:pt x="344576" y="328104"/>
                  </a:lnTo>
                  <a:close/>
                </a:path>
                <a:path w="352425" h="347979">
                  <a:moveTo>
                    <a:pt x="261569" y="315607"/>
                  </a:moveTo>
                  <a:lnTo>
                    <a:pt x="245135" y="315607"/>
                  </a:lnTo>
                  <a:lnTo>
                    <a:pt x="242341" y="297230"/>
                  </a:lnTo>
                  <a:lnTo>
                    <a:pt x="261569" y="297230"/>
                  </a:lnTo>
                  <a:lnTo>
                    <a:pt x="261569" y="315607"/>
                  </a:lnTo>
                  <a:close/>
                </a:path>
                <a:path w="352425" h="347979">
                  <a:moveTo>
                    <a:pt x="261569" y="284721"/>
                  </a:moveTo>
                  <a:lnTo>
                    <a:pt x="240449" y="284721"/>
                  </a:lnTo>
                  <a:lnTo>
                    <a:pt x="237655" y="266357"/>
                  </a:lnTo>
                  <a:lnTo>
                    <a:pt x="261569" y="266357"/>
                  </a:lnTo>
                  <a:lnTo>
                    <a:pt x="261569" y="284721"/>
                  </a:lnTo>
                  <a:close/>
                </a:path>
                <a:path w="352425" h="347979">
                  <a:moveTo>
                    <a:pt x="261569" y="253847"/>
                  </a:moveTo>
                  <a:lnTo>
                    <a:pt x="235750" y="253847"/>
                  </a:lnTo>
                  <a:lnTo>
                    <a:pt x="232968" y="235470"/>
                  </a:lnTo>
                  <a:lnTo>
                    <a:pt x="261569" y="235470"/>
                  </a:lnTo>
                  <a:lnTo>
                    <a:pt x="261569" y="253847"/>
                  </a:lnTo>
                  <a:close/>
                </a:path>
                <a:path w="352425" h="347979">
                  <a:moveTo>
                    <a:pt x="261569" y="222961"/>
                  </a:moveTo>
                  <a:lnTo>
                    <a:pt x="231063" y="222961"/>
                  </a:lnTo>
                  <a:lnTo>
                    <a:pt x="228269" y="204584"/>
                  </a:lnTo>
                  <a:lnTo>
                    <a:pt x="261569" y="204584"/>
                  </a:lnTo>
                  <a:lnTo>
                    <a:pt x="261569" y="222961"/>
                  </a:lnTo>
                  <a:close/>
                </a:path>
                <a:path w="352425" h="347979">
                  <a:moveTo>
                    <a:pt x="296824" y="315607"/>
                  </a:moveTo>
                  <a:lnTo>
                    <a:pt x="274078" y="315607"/>
                  </a:lnTo>
                  <a:lnTo>
                    <a:pt x="274078" y="297243"/>
                  </a:lnTo>
                  <a:lnTo>
                    <a:pt x="296824" y="297243"/>
                  </a:lnTo>
                  <a:lnTo>
                    <a:pt x="296824" y="315607"/>
                  </a:lnTo>
                  <a:close/>
                </a:path>
                <a:path w="352425" h="347979">
                  <a:moveTo>
                    <a:pt x="296824" y="284721"/>
                  </a:moveTo>
                  <a:lnTo>
                    <a:pt x="274078" y="284721"/>
                  </a:lnTo>
                  <a:lnTo>
                    <a:pt x="274078" y="266357"/>
                  </a:lnTo>
                  <a:lnTo>
                    <a:pt x="296824" y="266357"/>
                  </a:lnTo>
                  <a:lnTo>
                    <a:pt x="296824" y="284721"/>
                  </a:lnTo>
                  <a:close/>
                </a:path>
                <a:path w="352425" h="347979">
                  <a:moveTo>
                    <a:pt x="296824" y="253847"/>
                  </a:moveTo>
                  <a:lnTo>
                    <a:pt x="274078" y="253847"/>
                  </a:lnTo>
                  <a:lnTo>
                    <a:pt x="274078" y="235470"/>
                  </a:lnTo>
                  <a:lnTo>
                    <a:pt x="296824" y="235470"/>
                  </a:lnTo>
                  <a:lnTo>
                    <a:pt x="296824" y="253847"/>
                  </a:lnTo>
                  <a:close/>
                </a:path>
                <a:path w="352425" h="347979">
                  <a:moveTo>
                    <a:pt x="296824" y="222961"/>
                  </a:moveTo>
                  <a:lnTo>
                    <a:pt x="274078" y="222961"/>
                  </a:lnTo>
                  <a:lnTo>
                    <a:pt x="274078" y="204584"/>
                  </a:lnTo>
                  <a:lnTo>
                    <a:pt x="296824" y="204584"/>
                  </a:lnTo>
                  <a:lnTo>
                    <a:pt x="296824" y="222961"/>
                  </a:lnTo>
                  <a:close/>
                </a:path>
                <a:path w="352425" h="347979">
                  <a:moveTo>
                    <a:pt x="332066" y="315607"/>
                  </a:moveTo>
                  <a:lnTo>
                    <a:pt x="309333" y="315607"/>
                  </a:lnTo>
                  <a:lnTo>
                    <a:pt x="309333" y="297243"/>
                  </a:lnTo>
                  <a:lnTo>
                    <a:pt x="332066" y="297243"/>
                  </a:lnTo>
                  <a:lnTo>
                    <a:pt x="332066" y="315607"/>
                  </a:lnTo>
                  <a:close/>
                </a:path>
                <a:path w="352425" h="347979">
                  <a:moveTo>
                    <a:pt x="332066" y="284721"/>
                  </a:moveTo>
                  <a:lnTo>
                    <a:pt x="309333" y="284721"/>
                  </a:lnTo>
                  <a:lnTo>
                    <a:pt x="309333" y="266357"/>
                  </a:lnTo>
                  <a:lnTo>
                    <a:pt x="332066" y="266357"/>
                  </a:lnTo>
                  <a:lnTo>
                    <a:pt x="332066" y="284721"/>
                  </a:lnTo>
                  <a:close/>
                </a:path>
                <a:path w="352425" h="347979">
                  <a:moveTo>
                    <a:pt x="332066" y="253847"/>
                  </a:moveTo>
                  <a:lnTo>
                    <a:pt x="309333" y="253847"/>
                  </a:lnTo>
                  <a:lnTo>
                    <a:pt x="309333" y="235470"/>
                  </a:lnTo>
                  <a:lnTo>
                    <a:pt x="332066" y="235470"/>
                  </a:lnTo>
                  <a:lnTo>
                    <a:pt x="332066" y="253847"/>
                  </a:lnTo>
                  <a:close/>
                </a:path>
                <a:path w="352425" h="347979">
                  <a:moveTo>
                    <a:pt x="309333" y="204584"/>
                  </a:moveTo>
                  <a:lnTo>
                    <a:pt x="332066" y="204584"/>
                  </a:lnTo>
                  <a:lnTo>
                    <a:pt x="332066" y="222961"/>
                  </a:lnTo>
                  <a:lnTo>
                    <a:pt x="309333" y="222961"/>
                  </a:lnTo>
                  <a:lnTo>
                    <a:pt x="309333" y="204584"/>
                  </a:lnTo>
                  <a:close/>
                </a:path>
              </a:pathLst>
            </a:custGeom>
            <a:ln w="6350">
              <a:solidFill>
                <a:srgbClr val="F7F8F9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248040" y="1893636"/>
            <a:ext cx="1257588" cy="752572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219566">
              <a:spcBef>
                <a:spcPts val="60"/>
              </a:spcBef>
            </a:pPr>
            <a:r>
              <a:rPr sz="605" b="1" spc="-3">
                <a:solidFill>
                  <a:srgbClr val="231F20"/>
                </a:solidFill>
                <a:latin typeface="Omnes SemiBold"/>
                <a:cs typeface="Omnes SemiBold"/>
              </a:rPr>
              <a:t>Mixed Use </a:t>
            </a:r>
            <a:r>
              <a:rPr sz="605" b="1">
                <a:solidFill>
                  <a:srgbClr val="231F20"/>
                </a:solidFill>
                <a:latin typeface="Omnes SemiBold"/>
                <a:cs typeface="Omnes SemiBold"/>
              </a:rPr>
              <a:t>Residential </a:t>
            </a:r>
            <a:r>
              <a:rPr sz="605" b="1" spc="3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Buildings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and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public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spaces</a:t>
            </a:r>
            <a:r>
              <a:rPr sz="605" spc="-2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that </a:t>
            </a:r>
            <a:r>
              <a:rPr sz="605" spc="-9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esponds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to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the needs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o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f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 high</a:t>
            </a:r>
            <a:endParaRPr sz="605">
              <a:latin typeface="Omnes"/>
              <a:cs typeface="Omnes"/>
            </a:endParaRPr>
          </a:p>
          <a:p>
            <a:pPr marL="7677" marR="3071"/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intensity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o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f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esidents.</a:t>
            </a:r>
            <a:r>
              <a:rPr sz="605" spc="-2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This is 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e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xp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essed 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through new residential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buildings and </a:t>
            </a:r>
            <a:r>
              <a:rPr sz="60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supporting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infrastructure catering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to </a:t>
            </a:r>
            <a:r>
              <a:rPr sz="60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the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new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residents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as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well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as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creating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an </a:t>
            </a:r>
            <a:r>
              <a:rPr sz="605" spc="-9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a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tt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actor</a:t>
            </a:r>
            <a:r>
              <a:rPr sz="605" spc="-2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f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or</a:t>
            </a:r>
            <a:r>
              <a:rPr sz="605" spc="-30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visito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</a:t>
            </a:r>
            <a:endParaRPr sz="605">
              <a:latin typeface="Omnes"/>
              <a:cs typeface="Omne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575571" y="2447728"/>
            <a:ext cx="1099429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Residential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above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high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street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 uses </a:t>
            </a:r>
            <a:r>
              <a:rPr sz="605" spc="-9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Stadstuinen, Rotterdam</a:t>
            </a:r>
            <a:endParaRPr sz="605">
              <a:latin typeface="Omnes"/>
              <a:cs typeface="Omnes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575571" y="4173571"/>
            <a:ext cx="1247607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Primary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schools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&amp;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social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infrastructure </a:t>
            </a:r>
            <a:r>
              <a:rPr sz="605" spc="-9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Marlborough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Primary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School,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Chelsea</a:t>
            </a:r>
            <a:endParaRPr sz="605">
              <a:latin typeface="Omnes"/>
              <a:cs typeface="Omne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614281" y="2447728"/>
            <a:ext cx="1237626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High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street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uses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with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residential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above </a:t>
            </a:r>
            <a:r>
              <a:rPr sz="605" spc="-9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The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Scene,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Walthastow</a:t>
            </a:r>
            <a:endParaRPr sz="605">
              <a:latin typeface="Omnes"/>
              <a:cs typeface="Omne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614281" y="4173571"/>
            <a:ext cx="1106723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Local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community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infrastructure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East Sydney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Early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Learning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Centre</a:t>
            </a:r>
            <a:endParaRPr sz="605">
              <a:latin typeface="Omnes"/>
              <a:cs typeface="Omne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652991" y="2447728"/>
            <a:ext cx="1029948" cy="287060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Residential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neighbourhood</a:t>
            </a:r>
            <a:r>
              <a:rPr sz="605" spc="-2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with </a:t>
            </a:r>
            <a:r>
              <a:rPr sz="605" spc="-9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supporting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infrastructure</a:t>
            </a:r>
            <a:endParaRPr sz="605">
              <a:latin typeface="Omnes"/>
              <a:cs typeface="Omnes"/>
            </a:endParaRPr>
          </a:p>
          <a:p>
            <a:pPr marL="7677"/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Royal</a:t>
            </a:r>
            <a:r>
              <a:rPr sz="605" spc="-21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Wharf,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London</a:t>
            </a:r>
            <a:endParaRPr sz="605">
              <a:latin typeface="Omnes"/>
              <a:cs typeface="Omnes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652991" y="4173571"/>
            <a:ext cx="727067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Cul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t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u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al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inf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s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tr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u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c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t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u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 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L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ochal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Lib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ar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y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,</a:t>
            </a:r>
            <a:r>
              <a:rPr sz="605" spc="-21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T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ilbu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g</a:t>
            </a:r>
            <a:endParaRPr sz="605">
              <a:latin typeface="Omnes"/>
              <a:cs typeface="Omne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094964" y="2447728"/>
            <a:ext cx="1257588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Mid-density</a:t>
            </a:r>
            <a:r>
              <a:rPr sz="605" spc="-2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residential</a:t>
            </a:r>
            <a:r>
              <a:rPr sz="605" spc="-2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neighbourhood </a:t>
            </a:r>
            <a:r>
              <a:rPr sz="605" spc="-9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Het Funen,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Amsterdam</a:t>
            </a:r>
            <a:endParaRPr sz="605">
              <a:latin typeface="Omnes"/>
              <a:cs typeface="Omne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094965" y="4173571"/>
            <a:ext cx="1227645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Community</a:t>
            </a:r>
            <a:r>
              <a:rPr sz="605" spc="12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infrastructure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ArtScapers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in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the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Storeys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Field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Centre</a:t>
            </a:r>
            <a:endParaRPr sz="605">
              <a:latin typeface="Omnes"/>
              <a:cs typeface="Omnes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133674" y="2449647"/>
            <a:ext cx="1233020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Residential above</a:t>
            </a:r>
            <a:r>
              <a:rPr sz="60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active</a:t>
            </a:r>
            <a:r>
              <a:rPr sz="60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ground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floors </a:t>
            </a:r>
            <a:r>
              <a:rPr sz="605" spc="-9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Canada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Water,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London</a:t>
            </a:r>
            <a:endParaRPr sz="605">
              <a:latin typeface="Omnes"/>
              <a:cs typeface="Omne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133675" y="4175490"/>
            <a:ext cx="1257204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Experience retail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and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leisure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uses </a:t>
            </a:r>
            <a:r>
              <a:rPr sz="60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D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VBIA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Mo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A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w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esome N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o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w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all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e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y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HCMA</a:t>
            </a:r>
            <a:endParaRPr sz="605">
              <a:latin typeface="Omnes"/>
              <a:cs typeface="Omne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53261" y="3628155"/>
            <a:ext cx="1256436" cy="659470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b="1" spc="-3">
                <a:solidFill>
                  <a:srgbClr val="231F20"/>
                </a:solidFill>
                <a:latin typeface="Omnes SemiBold"/>
                <a:cs typeface="Omnes SemiBold"/>
              </a:rPr>
              <a:t>Robust</a:t>
            </a:r>
            <a:r>
              <a:rPr sz="605" b="1" spc="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605" b="1">
                <a:solidFill>
                  <a:srgbClr val="231F20"/>
                </a:solidFill>
                <a:latin typeface="Omnes SemiBold"/>
                <a:cs typeface="Omnes SemiBold"/>
              </a:rPr>
              <a:t>social</a:t>
            </a:r>
            <a:r>
              <a:rPr sz="605" b="1" spc="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605" b="1">
                <a:solidFill>
                  <a:srgbClr val="231F20"/>
                </a:solidFill>
                <a:latin typeface="Omnes SemiBold"/>
                <a:cs typeface="Omnes SemiBold"/>
              </a:rPr>
              <a:t>amenity</a:t>
            </a:r>
            <a:r>
              <a:rPr sz="605" b="1" spc="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605" b="1">
                <a:solidFill>
                  <a:srgbClr val="231F20"/>
                </a:solidFill>
                <a:latin typeface="Omnes SemiBold"/>
                <a:cs typeface="Omnes SemiBold"/>
              </a:rPr>
              <a:t>space </a:t>
            </a:r>
            <a:r>
              <a:rPr sz="605" b="1" spc="3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Building and public spaces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that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responds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to the needs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of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 high </a:t>
            </a:r>
            <a:r>
              <a:rPr sz="60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intensity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o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f</a:t>
            </a:r>
            <a:r>
              <a:rPr sz="605" spc="-21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esidents.</a:t>
            </a:r>
            <a:r>
              <a:rPr sz="605" spc="-2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This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is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e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xp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essed 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through new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building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catering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to the </a:t>
            </a:r>
            <a:r>
              <a:rPr sz="60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new residents, new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public spaces and </a:t>
            </a:r>
            <a:r>
              <a:rPr sz="60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existing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buildings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re-utilised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as social </a:t>
            </a:r>
            <a:r>
              <a:rPr sz="60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infrastructure.</a:t>
            </a:r>
            <a:endParaRPr sz="605">
              <a:latin typeface="Omnes"/>
              <a:cs typeface="Omnes"/>
            </a:endParaRPr>
          </a:p>
        </p:txBody>
      </p:sp>
      <p:pic>
        <p:nvPicPr>
          <p:cNvPr id="63" name="object 6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583278" y="4716962"/>
            <a:ext cx="1262263" cy="1182346"/>
          </a:xfrm>
          <a:prstGeom prst="rect">
            <a:avLst/>
          </a:prstGeom>
        </p:spPr>
      </p:pic>
      <p:grpSp>
        <p:nvGrpSpPr>
          <p:cNvPr id="64" name="object 64"/>
          <p:cNvGrpSpPr/>
          <p:nvPr/>
        </p:nvGrpSpPr>
        <p:grpSpPr>
          <a:xfrm>
            <a:off x="593302" y="4716921"/>
            <a:ext cx="616510" cy="579274"/>
            <a:chOff x="981421" y="7477136"/>
            <a:chExt cx="1019810" cy="958215"/>
          </a:xfrm>
        </p:grpSpPr>
        <p:sp>
          <p:nvSpPr>
            <p:cNvPr id="65" name="object 65"/>
            <p:cNvSpPr/>
            <p:nvPr/>
          </p:nvSpPr>
          <p:spPr>
            <a:xfrm>
              <a:off x="987771" y="7802748"/>
              <a:ext cx="626110" cy="626110"/>
            </a:xfrm>
            <a:custGeom>
              <a:avLst/>
              <a:gdLst/>
              <a:ahLst/>
              <a:cxnLst/>
              <a:rect l="l" t="t" r="r" b="b"/>
              <a:pathLst>
                <a:path w="626110" h="626109">
                  <a:moveTo>
                    <a:pt x="312966" y="625944"/>
                  </a:moveTo>
                  <a:lnTo>
                    <a:pt x="359214" y="622551"/>
                  </a:lnTo>
                  <a:lnTo>
                    <a:pt x="403355" y="612694"/>
                  </a:lnTo>
                  <a:lnTo>
                    <a:pt x="444904" y="596857"/>
                  </a:lnTo>
                  <a:lnTo>
                    <a:pt x="483379" y="575524"/>
                  </a:lnTo>
                  <a:lnTo>
                    <a:pt x="518295" y="549179"/>
                  </a:lnTo>
                  <a:lnTo>
                    <a:pt x="549167" y="518307"/>
                  </a:lnTo>
                  <a:lnTo>
                    <a:pt x="575511" y="483392"/>
                  </a:lnTo>
                  <a:lnTo>
                    <a:pt x="596844" y="444917"/>
                  </a:lnTo>
                  <a:lnTo>
                    <a:pt x="612681" y="403367"/>
                  </a:lnTo>
                  <a:lnTo>
                    <a:pt x="622538" y="359226"/>
                  </a:lnTo>
                  <a:lnTo>
                    <a:pt x="625932" y="312978"/>
                  </a:lnTo>
                  <a:lnTo>
                    <a:pt x="622538" y="266730"/>
                  </a:lnTo>
                  <a:lnTo>
                    <a:pt x="612681" y="222588"/>
                  </a:lnTo>
                  <a:lnTo>
                    <a:pt x="596844" y="181037"/>
                  </a:lnTo>
                  <a:lnTo>
                    <a:pt x="575511" y="142561"/>
                  </a:lnTo>
                  <a:lnTo>
                    <a:pt x="549167" y="107644"/>
                  </a:lnTo>
                  <a:lnTo>
                    <a:pt x="518295" y="76770"/>
                  </a:lnTo>
                  <a:lnTo>
                    <a:pt x="483379" y="50424"/>
                  </a:lnTo>
                  <a:lnTo>
                    <a:pt x="444904" y="29090"/>
                  </a:lnTo>
                  <a:lnTo>
                    <a:pt x="403355" y="13251"/>
                  </a:lnTo>
                  <a:lnTo>
                    <a:pt x="359214" y="3393"/>
                  </a:lnTo>
                  <a:lnTo>
                    <a:pt x="312966" y="0"/>
                  </a:lnTo>
                  <a:lnTo>
                    <a:pt x="266718" y="3393"/>
                  </a:lnTo>
                  <a:lnTo>
                    <a:pt x="222577" y="13251"/>
                  </a:lnTo>
                  <a:lnTo>
                    <a:pt x="181027" y="29090"/>
                  </a:lnTo>
                  <a:lnTo>
                    <a:pt x="142552" y="50424"/>
                  </a:lnTo>
                  <a:lnTo>
                    <a:pt x="107637" y="76770"/>
                  </a:lnTo>
                  <a:lnTo>
                    <a:pt x="76765" y="107644"/>
                  </a:lnTo>
                  <a:lnTo>
                    <a:pt x="50420" y="142561"/>
                  </a:lnTo>
                  <a:lnTo>
                    <a:pt x="29087" y="181037"/>
                  </a:lnTo>
                  <a:lnTo>
                    <a:pt x="13250" y="222588"/>
                  </a:lnTo>
                  <a:lnTo>
                    <a:pt x="3393" y="266730"/>
                  </a:lnTo>
                  <a:lnTo>
                    <a:pt x="0" y="312978"/>
                  </a:lnTo>
                  <a:lnTo>
                    <a:pt x="3393" y="359226"/>
                  </a:lnTo>
                  <a:lnTo>
                    <a:pt x="13250" y="403367"/>
                  </a:lnTo>
                  <a:lnTo>
                    <a:pt x="29087" y="444917"/>
                  </a:lnTo>
                  <a:lnTo>
                    <a:pt x="50420" y="483392"/>
                  </a:lnTo>
                  <a:lnTo>
                    <a:pt x="76765" y="518307"/>
                  </a:lnTo>
                  <a:lnTo>
                    <a:pt x="107637" y="549179"/>
                  </a:lnTo>
                  <a:lnTo>
                    <a:pt x="142552" y="575524"/>
                  </a:lnTo>
                  <a:lnTo>
                    <a:pt x="181027" y="596857"/>
                  </a:lnTo>
                  <a:lnTo>
                    <a:pt x="222577" y="612694"/>
                  </a:lnTo>
                  <a:lnTo>
                    <a:pt x="266718" y="622551"/>
                  </a:lnTo>
                  <a:lnTo>
                    <a:pt x="312966" y="625944"/>
                  </a:lnTo>
                  <a:close/>
                </a:path>
              </a:pathLst>
            </a:custGeom>
            <a:ln w="1258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66" name="object 66"/>
            <p:cNvSpPr/>
            <p:nvPr/>
          </p:nvSpPr>
          <p:spPr>
            <a:xfrm>
              <a:off x="1368808" y="7483486"/>
              <a:ext cx="626110" cy="626110"/>
            </a:xfrm>
            <a:custGeom>
              <a:avLst/>
              <a:gdLst/>
              <a:ahLst/>
              <a:cxnLst/>
              <a:rect l="l" t="t" r="r" b="b"/>
              <a:pathLst>
                <a:path w="626110" h="626109">
                  <a:moveTo>
                    <a:pt x="312966" y="0"/>
                  </a:moveTo>
                  <a:lnTo>
                    <a:pt x="266718" y="3393"/>
                  </a:lnTo>
                  <a:lnTo>
                    <a:pt x="222577" y="13251"/>
                  </a:lnTo>
                  <a:lnTo>
                    <a:pt x="181027" y="29090"/>
                  </a:lnTo>
                  <a:lnTo>
                    <a:pt x="142552" y="50424"/>
                  </a:lnTo>
                  <a:lnTo>
                    <a:pt x="107637" y="76770"/>
                  </a:lnTo>
                  <a:lnTo>
                    <a:pt x="76765" y="107644"/>
                  </a:lnTo>
                  <a:lnTo>
                    <a:pt x="50420" y="142561"/>
                  </a:lnTo>
                  <a:lnTo>
                    <a:pt x="29087" y="181037"/>
                  </a:lnTo>
                  <a:lnTo>
                    <a:pt x="13250" y="222588"/>
                  </a:lnTo>
                  <a:lnTo>
                    <a:pt x="3393" y="266730"/>
                  </a:lnTo>
                  <a:lnTo>
                    <a:pt x="0" y="312978"/>
                  </a:lnTo>
                  <a:lnTo>
                    <a:pt x="3393" y="359226"/>
                  </a:lnTo>
                  <a:lnTo>
                    <a:pt x="13250" y="403367"/>
                  </a:lnTo>
                  <a:lnTo>
                    <a:pt x="29087" y="444917"/>
                  </a:lnTo>
                  <a:lnTo>
                    <a:pt x="50420" y="483392"/>
                  </a:lnTo>
                  <a:lnTo>
                    <a:pt x="76765" y="518307"/>
                  </a:lnTo>
                  <a:lnTo>
                    <a:pt x="107637" y="549179"/>
                  </a:lnTo>
                  <a:lnTo>
                    <a:pt x="142552" y="575524"/>
                  </a:lnTo>
                  <a:lnTo>
                    <a:pt x="181027" y="596857"/>
                  </a:lnTo>
                  <a:lnTo>
                    <a:pt x="222577" y="612694"/>
                  </a:lnTo>
                  <a:lnTo>
                    <a:pt x="266718" y="622551"/>
                  </a:lnTo>
                  <a:lnTo>
                    <a:pt x="312966" y="625944"/>
                  </a:lnTo>
                  <a:lnTo>
                    <a:pt x="359214" y="622551"/>
                  </a:lnTo>
                  <a:lnTo>
                    <a:pt x="403355" y="612694"/>
                  </a:lnTo>
                  <a:lnTo>
                    <a:pt x="444904" y="596857"/>
                  </a:lnTo>
                  <a:lnTo>
                    <a:pt x="483379" y="575524"/>
                  </a:lnTo>
                  <a:lnTo>
                    <a:pt x="518295" y="549179"/>
                  </a:lnTo>
                  <a:lnTo>
                    <a:pt x="549167" y="518307"/>
                  </a:lnTo>
                  <a:lnTo>
                    <a:pt x="575511" y="483392"/>
                  </a:lnTo>
                  <a:lnTo>
                    <a:pt x="596844" y="444917"/>
                  </a:lnTo>
                  <a:lnTo>
                    <a:pt x="612681" y="403367"/>
                  </a:lnTo>
                  <a:lnTo>
                    <a:pt x="622538" y="359226"/>
                  </a:lnTo>
                  <a:lnTo>
                    <a:pt x="625932" y="312978"/>
                  </a:lnTo>
                  <a:lnTo>
                    <a:pt x="622538" y="266730"/>
                  </a:lnTo>
                  <a:lnTo>
                    <a:pt x="612681" y="222588"/>
                  </a:lnTo>
                  <a:lnTo>
                    <a:pt x="596844" y="181037"/>
                  </a:lnTo>
                  <a:lnTo>
                    <a:pt x="575511" y="142561"/>
                  </a:lnTo>
                  <a:lnTo>
                    <a:pt x="549167" y="107644"/>
                  </a:lnTo>
                  <a:lnTo>
                    <a:pt x="518295" y="76770"/>
                  </a:lnTo>
                  <a:lnTo>
                    <a:pt x="483379" y="50424"/>
                  </a:lnTo>
                  <a:lnTo>
                    <a:pt x="444904" y="29090"/>
                  </a:lnTo>
                  <a:lnTo>
                    <a:pt x="403355" y="13251"/>
                  </a:lnTo>
                  <a:lnTo>
                    <a:pt x="359214" y="3393"/>
                  </a:lnTo>
                  <a:lnTo>
                    <a:pt x="3129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67" name="object 67"/>
            <p:cNvSpPr/>
            <p:nvPr/>
          </p:nvSpPr>
          <p:spPr>
            <a:xfrm>
              <a:off x="1368808" y="7483486"/>
              <a:ext cx="626110" cy="626110"/>
            </a:xfrm>
            <a:custGeom>
              <a:avLst/>
              <a:gdLst/>
              <a:ahLst/>
              <a:cxnLst/>
              <a:rect l="l" t="t" r="r" b="b"/>
              <a:pathLst>
                <a:path w="626110" h="626109">
                  <a:moveTo>
                    <a:pt x="312966" y="625944"/>
                  </a:moveTo>
                  <a:lnTo>
                    <a:pt x="359214" y="622551"/>
                  </a:lnTo>
                  <a:lnTo>
                    <a:pt x="403355" y="612694"/>
                  </a:lnTo>
                  <a:lnTo>
                    <a:pt x="444904" y="596857"/>
                  </a:lnTo>
                  <a:lnTo>
                    <a:pt x="483379" y="575524"/>
                  </a:lnTo>
                  <a:lnTo>
                    <a:pt x="518295" y="549179"/>
                  </a:lnTo>
                  <a:lnTo>
                    <a:pt x="549167" y="518307"/>
                  </a:lnTo>
                  <a:lnTo>
                    <a:pt x="575511" y="483392"/>
                  </a:lnTo>
                  <a:lnTo>
                    <a:pt x="596844" y="444917"/>
                  </a:lnTo>
                  <a:lnTo>
                    <a:pt x="612681" y="403367"/>
                  </a:lnTo>
                  <a:lnTo>
                    <a:pt x="622538" y="359226"/>
                  </a:lnTo>
                  <a:lnTo>
                    <a:pt x="625932" y="312978"/>
                  </a:lnTo>
                  <a:lnTo>
                    <a:pt x="622538" y="266730"/>
                  </a:lnTo>
                  <a:lnTo>
                    <a:pt x="612681" y="222588"/>
                  </a:lnTo>
                  <a:lnTo>
                    <a:pt x="596844" y="181037"/>
                  </a:lnTo>
                  <a:lnTo>
                    <a:pt x="575511" y="142561"/>
                  </a:lnTo>
                  <a:lnTo>
                    <a:pt x="549167" y="107644"/>
                  </a:lnTo>
                  <a:lnTo>
                    <a:pt x="518295" y="76770"/>
                  </a:lnTo>
                  <a:lnTo>
                    <a:pt x="483379" y="50424"/>
                  </a:lnTo>
                  <a:lnTo>
                    <a:pt x="444904" y="29090"/>
                  </a:lnTo>
                  <a:lnTo>
                    <a:pt x="403355" y="13251"/>
                  </a:lnTo>
                  <a:lnTo>
                    <a:pt x="359214" y="3393"/>
                  </a:lnTo>
                  <a:lnTo>
                    <a:pt x="312966" y="0"/>
                  </a:lnTo>
                  <a:lnTo>
                    <a:pt x="266718" y="3393"/>
                  </a:lnTo>
                  <a:lnTo>
                    <a:pt x="222577" y="13251"/>
                  </a:lnTo>
                  <a:lnTo>
                    <a:pt x="181027" y="29090"/>
                  </a:lnTo>
                  <a:lnTo>
                    <a:pt x="142552" y="50424"/>
                  </a:lnTo>
                  <a:lnTo>
                    <a:pt x="107637" y="76770"/>
                  </a:lnTo>
                  <a:lnTo>
                    <a:pt x="76765" y="107644"/>
                  </a:lnTo>
                  <a:lnTo>
                    <a:pt x="50420" y="142561"/>
                  </a:lnTo>
                  <a:lnTo>
                    <a:pt x="29087" y="181037"/>
                  </a:lnTo>
                  <a:lnTo>
                    <a:pt x="13250" y="222588"/>
                  </a:lnTo>
                  <a:lnTo>
                    <a:pt x="3393" y="266730"/>
                  </a:lnTo>
                  <a:lnTo>
                    <a:pt x="0" y="312978"/>
                  </a:lnTo>
                  <a:lnTo>
                    <a:pt x="3393" y="359226"/>
                  </a:lnTo>
                  <a:lnTo>
                    <a:pt x="13250" y="403367"/>
                  </a:lnTo>
                  <a:lnTo>
                    <a:pt x="29087" y="444917"/>
                  </a:lnTo>
                  <a:lnTo>
                    <a:pt x="50420" y="483392"/>
                  </a:lnTo>
                  <a:lnTo>
                    <a:pt x="76765" y="518307"/>
                  </a:lnTo>
                  <a:lnTo>
                    <a:pt x="107637" y="549179"/>
                  </a:lnTo>
                  <a:lnTo>
                    <a:pt x="142552" y="575524"/>
                  </a:lnTo>
                  <a:lnTo>
                    <a:pt x="181027" y="596857"/>
                  </a:lnTo>
                  <a:lnTo>
                    <a:pt x="222577" y="612694"/>
                  </a:lnTo>
                  <a:lnTo>
                    <a:pt x="266718" y="622551"/>
                  </a:lnTo>
                  <a:lnTo>
                    <a:pt x="312966" y="625944"/>
                  </a:lnTo>
                  <a:close/>
                </a:path>
              </a:pathLst>
            </a:custGeom>
            <a:ln w="1258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68" name="object 6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29080" y="7618514"/>
              <a:ext cx="505383" cy="355904"/>
            </a:xfrm>
            <a:prstGeom prst="rect">
              <a:avLst/>
            </a:prstGeom>
          </p:spPr>
        </p:pic>
      </p:grpSp>
      <p:sp>
        <p:nvSpPr>
          <p:cNvPr id="69" name="object 69"/>
          <p:cNvSpPr txBox="1"/>
          <p:nvPr/>
        </p:nvSpPr>
        <p:spPr>
          <a:xfrm>
            <a:off x="1575597" y="5887792"/>
            <a:ext cx="1026109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Temporary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performance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space </a:t>
            </a:r>
            <a:r>
              <a:rPr sz="605" spc="-9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The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Playing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Field,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Southampton</a:t>
            </a:r>
            <a:endParaRPr sz="605">
              <a:latin typeface="Omnes"/>
              <a:cs typeface="Omnes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092687" y="5887792"/>
            <a:ext cx="892903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Riverside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public spaces </a:t>
            </a:r>
            <a:r>
              <a:rPr sz="60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Seigen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Ri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v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erf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ont,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Germany</a:t>
            </a:r>
            <a:endParaRPr sz="605">
              <a:latin typeface="Omnes"/>
              <a:cs typeface="Omnes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609777" y="5889712"/>
            <a:ext cx="1262578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Playspace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&amp;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commercial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uses in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parks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Queen Elizabeth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Olympic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Park,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London</a:t>
            </a:r>
            <a:endParaRPr sz="605">
              <a:latin typeface="Omnes"/>
              <a:cs typeface="Omnes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126867" y="5887792"/>
            <a:ext cx="1005379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Shared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amenity</a:t>
            </a:r>
            <a:endParaRPr sz="605">
              <a:latin typeface="Omnes"/>
              <a:cs typeface="Omnes"/>
            </a:endParaRPr>
          </a:p>
          <a:p>
            <a:pPr marL="7677"/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Courtyard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at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Elephant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&amp;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Castle</a:t>
            </a:r>
            <a:endParaRPr sz="605">
              <a:latin typeface="Omnes"/>
              <a:cs typeface="Omnes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643958" y="5887792"/>
            <a:ext cx="1102885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Mixed-use, activated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public space </a:t>
            </a:r>
            <a:r>
              <a:rPr sz="605" spc="-100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Canada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Water,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London</a:t>
            </a:r>
            <a:endParaRPr sz="605">
              <a:latin typeface="Omnes"/>
              <a:cs typeface="Omnes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53364" y="5284489"/>
            <a:ext cx="1232252" cy="659470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605" b="1">
                <a:solidFill>
                  <a:srgbClr val="231F20"/>
                </a:solidFill>
                <a:latin typeface="Omnes SemiBold"/>
                <a:cs typeface="Omnes SemiBold"/>
              </a:rPr>
              <a:t>Legacy</a:t>
            </a:r>
            <a:r>
              <a:rPr sz="605" b="1" spc="-12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605" b="1" spc="-15">
                <a:solidFill>
                  <a:srgbClr val="231F20"/>
                </a:solidFill>
                <a:latin typeface="Omnes SemiBold"/>
                <a:cs typeface="Omnes SemiBold"/>
              </a:rPr>
              <a:t>f</a:t>
            </a:r>
            <a:r>
              <a:rPr sz="605" b="1">
                <a:solidFill>
                  <a:srgbClr val="231F20"/>
                </a:solidFill>
                <a:latin typeface="Omnes SemiBold"/>
                <a:cs typeface="Omnes SemiBold"/>
              </a:rPr>
              <a:t>or</a:t>
            </a:r>
            <a:r>
              <a:rPr sz="605" b="1" spc="-24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605" b="1">
                <a:solidFill>
                  <a:srgbClr val="231F20"/>
                </a:solidFill>
                <a:latin typeface="Omnes SemiBold"/>
                <a:cs typeface="Omnes SemiBold"/>
              </a:rPr>
              <a:t>the public </a:t>
            </a:r>
            <a:r>
              <a:rPr sz="605" b="1" spc="-21">
                <a:solidFill>
                  <a:srgbClr val="231F20"/>
                </a:solidFill>
                <a:latin typeface="Omnes SemiBold"/>
                <a:cs typeface="Omnes SemiBold"/>
              </a:rPr>
              <a:t>r</a:t>
            </a:r>
            <a:r>
              <a:rPr sz="605" b="1">
                <a:solidFill>
                  <a:srgbClr val="231F20"/>
                </a:solidFill>
                <a:latin typeface="Omnes SemiBold"/>
                <a:cs typeface="Omnes SemiBold"/>
              </a:rPr>
              <a:t>ealm</a:t>
            </a:r>
            <a:endParaRPr sz="605">
              <a:latin typeface="Omnes SemiBold"/>
              <a:cs typeface="Omnes SemiBold"/>
            </a:endParaRPr>
          </a:p>
          <a:p>
            <a:pPr marL="7677" marR="3071"/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The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creation of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pieces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of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public </a:t>
            </a:r>
            <a:r>
              <a:rPr sz="60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inf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s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tr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u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c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t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u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th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a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 a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o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f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 high q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u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ality  and</a:t>
            </a:r>
            <a:r>
              <a:rPr sz="605" spc="-21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function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as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event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and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community </a:t>
            </a:r>
            <a:r>
              <a:rPr sz="605" spc="-9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spaces.</a:t>
            </a:r>
            <a:r>
              <a:rPr sz="605" spc="-2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These a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 urban elements  th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a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 aim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to 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econnect cha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acter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o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f</a:t>
            </a:r>
            <a:r>
              <a:rPr sz="605" spc="-30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the  place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with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its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social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dimension.</a:t>
            </a:r>
            <a:endParaRPr sz="605">
              <a:latin typeface="Omnes"/>
              <a:cs typeface="Omnes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56021" y="770693"/>
            <a:ext cx="1843771" cy="327643"/>
          </a:xfrm>
          <a:prstGeom prst="rect">
            <a:avLst/>
          </a:prstGeom>
        </p:spPr>
        <p:txBody>
          <a:bodyPr vert="horz" wrap="square" lIns="0" tIns="6910" rIns="0" bIns="0" rtlCol="0">
            <a:spAutoFit/>
          </a:bodyPr>
          <a:lstStyle/>
          <a:p>
            <a:pPr marL="7677" marR="3071">
              <a:lnSpc>
                <a:spcPct val="101499"/>
              </a:lnSpc>
              <a:spcBef>
                <a:spcPts val="54"/>
              </a:spcBef>
            </a:pP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As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 part of</a:t>
            </a:r>
            <a:r>
              <a:rPr sz="695" spc="-21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Scenario 3,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a</a:t>
            </a:r>
            <a:r>
              <a:rPr sz="69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 spc="-3">
                <a:solidFill>
                  <a:srgbClr val="231F20"/>
                </a:solidFill>
                <a:latin typeface="Omnes"/>
                <a:cs typeface="Omnes"/>
              </a:rPr>
              <a:t>focus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on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residential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needs </a:t>
            </a:r>
            <a:r>
              <a:rPr sz="695" spc="-1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will </a:t>
            </a:r>
            <a:r>
              <a:rPr sz="695" spc="-3">
                <a:solidFill>
                  <a:srgbClr val="231F20"/>
                </a:solidFill>
                <a:latin typeface="Omnes"/>
                <a:cs typeface="Omnes"/>
              </a:rPr>
              <a:t>require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a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variety of social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and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quality public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spaces.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Some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 examples </a:t>
            </a:r>
            <a:r>
              <a:rPr sz="695" spc="-6">
                <a:solidFill>
                  <a:srgbClr val="231F20"/>
                </a:solidFill>
                <a:latin typeface="Omnes"/>
                <a:cs typeface="Omnes"/>
              </a:rPr>
              <a:t>are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 shown </a:t>
            </a:r>
            <a:r>
              <a:rPr sz="695" spc="-3">
                <a:solidFill>
                  <a:srgbClr val="231F20"/>
                </a:solidFill>
                <a:latin typeface="Omnes"/>
                <a:cs typeface="Omnes"/>
              </a:rPr>
              <a:t>here:</a:t>
            </a:r>
            <a:endParaRPr sz="695">
              <a:latin typeface="Omnes"/>
              <a:cs typeface="Omnes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654663" y="4971381"/>
            <a:ext cx="263340" cy="262189"/>
            <a:chOff x="1082921" y="7898054"/>
            <a:chExt cx="435609" cy="433705"/>
          </a:xfrm>
        </p:grpSpPr>
        <p:sp>
          <p:nvSpPr>
            <p:cNvPr id="77" name="object 77"/>
            <p:cNvSpPr/>
            <p:nvPr/>
          </p:nvSpPr>
          <p:spPr>
            <a:xfrm>
              <a:off x="1084564" y="8304639"/>
              <a:ext cx="432434" cy="27305"/>
            </a:xfrm>
            <a:custGeom>
              <a:avLst/>
              <a:gdLst/>
              <a:ahLst/>
              <a:cxnLst/>
              <a:rect l="l" t="t" r="r" b="b"/>
              <a:pathLst>
                <a:path w="432434" h="27304">
                  <a:moveTo>
                    <a:pt x="429933" y="0"/>
                  </a:moveTo>
                  <a:lnTo>
                    <a:pt x="426948" y="0"/>
                  </a:lnTo>
                  <a:lnTo>
                    <a:pt x="415975" y="0"/>
                  </a:lnTo>
                  <a:lnTo>
                    <a:pt x="398399" y="16522"/>
                  </a:lnTo>
                  <a:lnTo>
                    <a:pt x="385152" y="16522"/>
                  </a:lnTo>
                  <a:lnTo>
                    <a:pt x="367576" y="0"/>
                  </a:lnTo>
                  <a:lnTo>
                    <a:pt x="345643" y="0"/>
                  </a:lnTo>
                  <a:lnTo>
                    <a:pt x="328079" y="16522"/>
                  </a:lnTo>
                  <a:lnTo>
                    <a:pt x="314858" y="16522"/>
                  </a:lnTo>
                  <a:lnTo>
                    <a:pt x="297294" y="0"/>
                  </a:lnTo>
                  <a:lnTo>
                    <a:pt x="275386" y="0"/>
                  </a:lnTo>
                  <a:lnTo>
                    <a:pt x="257822" y="16522"/>
                  </a:lnTo>
                  <a:lnTo>
                    <a:pt x="244602" y="16522"/>
                  </a:lnTo>
                  <a:lnTo>
                    <a:pt x="227037" y="0"/>
                  </a:lnTo>
                  <a:lnTo>
                    <a:pt x="205143" y="0"/>
                  </a:lnTo>
                  <a:lnTo>
                    <a:pt x="187579" y="16522"/>
                  </a:lnTo>
                  <a:lnTo>
                    <a:pt x="174358" y="16522"/>
                  </a:lnTo>
                  <a:lnTo>
                    <a:pt x="156794" y="0"/>
                  </a:lnTo>
                  <a:lnTo>
                    <a:pt x="134886" y="0"/>
                  </a:lnTo>
                  <a:lnTo>
                    <a:pt x="117335" y="16522"/>
                  </a:lnTo>
                  <a:lnTo>
                    <a:pt x="104140" y="16522"/>
                  </a:lnTo>
                  <a:lnTo>
                    <a:pt x="86588" y="0"/>
                  </a:lnTo>
                  <a:lnTo>
                    <a:pt x="64693" y="0"/>
                  </a:lnTo>
                  <a:lnTo>
                    <a:pt x="47129" y="16522"/>
                  </a:lnTo>
                  <a:lnTo>
                    <a:pt x="33909" y="16522"/>
                  </a:lnTo>
                  <a:lnTo>
                    <a:pt x="16357" y="0"/>
                  </a:lnTo>
                  <a:lnTo>
                    <a:pt x="2413" y="0"/>
                  </a:lnTo>
                  <a:lnTo>
                    <a:pt x="0" y="2374"/>
                  </a:lnTo>
                  <a:lnTo>
                    <a:pt x="0" y="8216"/>
                  </a:lnTo>
                  <a:lnTo>
                    <a:pt x="2413" y="10591"/>
                  </a:lnTo>
                  <a:lnTo>
                    <a:pt x="12014" y="10591"/>
                  </a:lnTo>
                  <a:lnTo>
                    <a:pt x="29565" y="27114"/>
                  </a:lnTo>
                  <a:lnTo>
                    <a:pt x="51473" y="27114"/>
                  </a:lnTo>
                  <a:lnTo>
                    <a:pt x="69024" y="10591"/>
                  </a:lnTo>
                  <a:lnTo>
                    <a:pt x="82245" y="10591"/>
                  </a:lnTo>
                  <a:lnTo>
                    <a:pt x="99783" y="27114"/>
                  </a:lnTo>
                  <a:lnTo>
                    <a:pt x="121678" y="27114"/>
                  </a:lnTo>
                  <a:lnTo>
                    <a:pt x="139230" y="10591"/>
                  </a:lnTo>
                  <a:lnTo>
                    <a:pt x="152450" y="10591"/>
                  </a:lnTo>
                  <a:lnTo>
                    <a:pt x="170014" y="27114"/>
                  </a:lnTo>
                  <a:lnTo>
                    <a:pt x="191922" y="27114"/>
                  </a:lnTo>
                  <a:lnTo>
                    <a:pt x="209473" y="10591"/>
                  </a:lnTo>
                  <a:lnTo>
                    <a:pt x="222694" y="10591"/>
                  </a:lnTo>
                  <a:lnTo>
                    <a:pt x="240258" y="27114"/>
                  </a:lnTo>
                  <a:lnTo>
                    <a:pt x="262166" y="27114"/>
                  </a:lnTo>
                  <a:lnTo>
                    <a:pt x="279742" y="10591"/>
                  </a:lnTo>
                  <a:lnTo>
                    <a:pt x="292950" y="10591"/>
                  </a:lnTo>
                  <a:lnTo>
                    <a:pt x="310515" y="27114"/>
                  </a:lnTo>
                  <a:lnTo>
                    <a:pt x="332422" y="27114"/>
                  </a:lnTo>
                  <a:lnTo>
                    <a:pt x="349986" y="10591"/>
                  </a:lnTo>
                  <a:lnTo>
                    <a:pt x="363232" y="10591"/>
                  </a:lnTo>
                  <a:lnTo>
                    <a:pt x="380809" y="27114"/>
                  </a:lnTo>
                  <a:lnTo>
                    <a:pt x="402742" y="27114"/>
                  </a:lnTo>
                  <a:lnTo>
                    <a:pt x="420319" y="10591"/>
                  </a:lnTo>
                  <a:lnTo>
                    <a:pt x="429933" y="10591"/>
                  </a:lnTo>
                  <a:lnTo>
                    <a:pt x="432346" y="8216"/>
                  </a:lnTo>
                  <a:lnTo>
                    <a:pt x="432346" y="2374"/>
                  </a:lnTo>
                  <a:lnTo>
                    <a:pt x="429933" y="0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78" name="object 78"/>
            <p:cNvSpPr/>
            <p:nvPr/>
          </p:nvSpPr>
          <p:spPr>
            <a:xfrm>
              <a:off x="1084554" y="7899705"/>
              <a:ext cx="432434" cy="392430"/>
            </a:xfrm>
            <a:custGeom>
              <a:avLst/>
              <a:gdLst/>
              <a:ahLst/>
              <a:cxnLst/>
              <a:rect l="l" t="t" r="r" b="b"/>
              <a:pathLst>
                <a:path w="432434" h="392429">
                  <a:moveTo>
                    <a:pt x="432155" y="334403"/>
                  </a:moveTo>
                  <a:lnTo>
                    <a:pt x="429742" y="331990"/>
                  </a:lnTo>
                  <a:lnTo>
                    <a:pt x="397459" y="331990"/>
                  </a:lnTo>
                  <a:lnTo>
                    <a:pt x="397459" y="294703"/>
                  </a:lnTo>
                  <a:lnTo>
                    <a:pt x="408597" y="294703"/>
                  </a:lnTo>
                  <a:lnTo>
                    <a:pt x="411010" y="292290"/>
                  </a:lnTo>
                  <a:lnTo>
                    <a:pt x="411010" y="283908"/>
                  </a:lnTo>
                  <a:lnTo>
                    <a:pt x="411010" y="266471"/>
                  </a:lnTo>
                  <a:lnTo>
                    <a:pt x="411010" y="258089"/>
                  </a:lnTo>
                  <a:lnTo>
                    <a:pt x="408597" y="255676"/>
                  </a:lnTo>
                  <a:lnTo>
                    <a:pt x="400202" y="255676"/>
                  </a:lnTo>
                  <a:lnTo>
                    <a:pt x="400202" y="266471"/>
                  </a:lnTo>
                  <a:lnTo>
                    <a:pt x="400202" y="283908"/>
                  </a:lnTo>
                  <a:lnTo>
                    <a:pt x="386664" y="283908"/>
                  </a:lnTo>
                  <a:lnTo>
                    <a:pt x="386664" y="294703"/>
                  </a:lnTo>
                  <a:lnTo>
                    <a:pt x="386664" y="331990"/>
                  </a:lnTo>
                  <a:lnTo>
                    <a:pt x="163626" y="331990"/>
                  </a:lnTo>
                  <a:lnTo>
                    <a:pt x="163626" y="294703"/>
                  </a:lnTo>
                  <a:lnTo>
                    <a:pt x="386664" y="294703"/>
                  </a:lnTo>
                  <a:lnTo>
                    <a:pt x="386664" y="283908"/>
                  </a:lnTo>
                  <a:lnTo>
                    <a:pt x="151307" y="283908"/>
                  </a:lnTo>
                  <a:lnTo>
                    <a:pt x="151307" y="266471"/>
                  </a:lnTo>
                  <a:lnTo>
                    <a:pt x="400202" y="266471"/>
                  </a:lnTo>
                  <a:lnTo>
                    <a:pt x="400202" y="255676"/>
                  </a:lnTo>
                  <a:lnTo>
                    <a:pt x="387565" y="255676"/>
                  </a:lnTo>
                  <a:lnTo>
                    <a:pt x="387565" y="239687"/>
                  </a:lnTo>
                  <a:lnTo>
                    <a:pt x="387565" y="228879"/>
                  </a:lnTo>
                  <a:lnTo>
                    <a:pt x="387565" y="164579"/>
                  </a:lnTo>
                  <a:lnTo>
                    <a:pt x="385152" y="162166"/>
                  </a:lnTo>
                  <a:lnTo>
                    <a:pt x="379171" y="162166"/>
                  </a:lnTo>
                  <a:lnTo>
                    <a:pt x="376770" y="164566"/>
                  </a:lnTo>
                  <a:lnTo>
                    <a:pt x="376770" y="210058"/>
                  </a:lnTo>
                  <a:lnTo>
                    <a:pt x="376770" y="228879"/>
                  </a:lnTo>
                  <a:lnTo>
                    <a:pt x="376770" y="239687"/>
                  </a:lnTo>
                  <a:lnTo>
                    <a:pt x="376770" y="255676"/>
                  </a:lnTo>
                  <a:lnTo>
                    <a:pt x="170434" y="255676"/>
                  </a:lnTo>
                  <a:lnTo>
                    <a:pt x="170434" y="239687"/>
                  </a:lnTo>
                  <a:lnTo>
                    <a:pt x="376770" y="239687"/>
                  </a:lnTo>
                  <a:lnTo>
                    <a:pt x="376770" y="228879"/>
                  </a:lnTo>
                  <a:lnTo>
                    <a:pt x="170434" y="228879"/>
                  </a:lnTo>
                  <a:lnTo>
                    <a:pt x="170434" y="210058"/>
                  </a:lnTo>
                  <a:lnTo>
                    <a:pt x="376770" y="210058"/>
                  </a:lnTo>
                  <a:lnTo>
                    <a:pt x="376770" y="164566"/>
                  </a:lnTo>
                  <a:lnTo>
                    <a:pt x="376758" y="172478"/>
                  </a:lnTo>
                  <a:lnTo>
                    <a:pt x="376758" y="183286"/>
                  </a:lnTo>
                  <a:lnTo>
                    <a:pt x="376758" y="199263"/>
                  </a:lnTo>
                  <a:lnTo>
                    <a:pt x="170421" y="199263"/>
                  </a:lnTo>
                  <a:lnTo>
                    <a:pt x="170421" y="183286"/>
                  </a:lnTo>
                  <a:lnTo>
                    <a:pt x="376758" y="183286"/>
                  </a:lnTo>
                  <a:lnTo>
                    <a:pt x="376758" y="172478"/>
                  </a:lnTo>
                  <a:lnTo>
                    <a:pt x="170434" y="172478"/>
                  </a:lnTo>
                  <a:lnTo>
                    <a:pt x="170434" y="164579"/>
                  </a:lnTo>
                  <a:lnTo>
                    <a:pt x="168008" y="162166"/>
                  </a:lnTo>
                  <a:lnTo>
                    <a:pt x="162039" y="162166"/>
                  </a:lnTo>
                  <a:lnTo>
                    <a:pt x="159626" y="164579"/>
                  </a:lnTo>
                  <a:lnTo>
                    <a:pt x="159626" y="255676"/>
                  </a:lnTo>
                  <a:lnTo>
                    <a:pt x="142925" y="255676"/>
                  </a:lnTo>
                  <a:lnTo>
                    <a:pt x="140512" y="258089"/>
                  </a:lnTo>
                  <a:lnTo>
                    <a:pt x="140512" y="292290"/>
                  </a:lnTo>
                  <a:lnTo>
                    <a:pt x="142925" y="294703"/>
                  </a:lnTo>
                  <a:lnTo>
                    <a:pt x="152819" y="294703"/>
                  </a:lnTo>
                  <a:lnTo>
                    <a:pt x="152819" y="331990"/>
                  </a:lnTo>
                  <a:lnTo>
                    <a:pt x="101815" y="331990"/>
                  </a:lnTo>
                  <a:lnTo>
                    <a:pt x="101815" y="165341"/>
                  </a:lnTo>
                  <a:lnTo>
                    <a:pt x="132321" y="157429"/>
                  </a:lnTo>
                  <a:lnTo>
                    <a:pt x="136296" y="154546"/>
                  </a:lnTo>
                  <a:lnTo>
                    <a:pt x="157073" y="139471"/>
                  </a:lnTo>
                  <a:lnTo>
                    <a:pt x="173685" y="113804"/>
                  </a:lnTo>
                  <a:lnTo>
                    <a:pt x="179755" y="82804"/>
                  </a:lnTo>
                  <a:lnTo>
                    <a:pt x="173202" y="50609"/>
                  </a:lnTo>
                  <a:lnTo>
                    <a:pt x="168948" y="44348"/>
                  </a:lnTo>
                  <a:lnTo>
                    <a:pt x="168948" y="82804"/>
                  </a:lnTo>
                  <a:lnTo>
                    <a:pt x="163728" y="109613"/>
                  </a:lnTo>
                  <a:lnTo>
                    <a:pt x="149428" y="131851"/>
                  </a:lnTo>
                  <a:lnTo>
                    <a:pt x="128092" y="147510"/>
                  </a:lnTo>
                  <a:lnTo>
                    <a:pt x="101815" y="154546"/>
                  </a:lnTo>
                  <a:lnTo>
                    <a:pt x="101815" y="127939"/>
                  </a:lnTo>
                  <a:lnTo>
                    <a:pt x="117081" y="112661"/>
                  </a:lnTo>
                  <a:lnTo>
                    <a:pt x="129679" y="100050"/>
                  </a:lnTo>
                  <a:lnTo>
                    <a:pt x="129679" y="96634"/>
                  </a:lnTo>
                  <a:lnTo>
                    <a:pt x="125463" y="92430"/>
                  </a:lnTo>
                  <a:lnTo>
                    <a:pt x="122034" y="92417"/>
                  </a:lnTo>
                  <a:lnTo>
                    <a:pt x="101815" y="112661"/>
                  </a:lnTo>
                  <a:lnTo>
                    <a:pt x="101815" y="78841"/>
                  </a:lnTo>
                  <a:lnTo>
                    <a:pt x="99402" y="76428"/>
                  </a:lnTo>
                  <a:lnTo>
                    <a:pt x="93433" y="76428"/>
                  </a:lnTo>
                  <a:lnTo>
                    <a:pt x="91020" y="78841"/>
                  </a:lnTo>
                  <a:lnTo>
                    <a:pt x="91020" y="112661"/>
                  </a:lnTo>
                  <a:lnTo>
                    <a:pt x="70802" y="92417"/>
                  </a:lnTo>
                  <a:lnTo>
                    <a:pt x="67373" y="92430"/>
                  </a:lnTo>
                  <a:lnTo>
                    <a:pt x="63157" y="96634"/>
                  </a:lnTo>
                  <a:lnTo>
                    <a:pt x="63157" y="100050"/>
                  </a:lnTo>
                  <a:lnTo>
                    <a:pt x="91020" y="127939"/>
                  </a:lnTo>
                  <a:lnTo>
                    <a:pt x="91020" y="154546"/>
                  </a:lnTo>
                  <a:lnTo>
                    <a:pt x="64719" y="147497"/>
                  </a:lnTo>
                  <a:lnTo>
                    <a:pt x="43395" y="131851"/>
                  </a:lnTo>
                  <a:lnTo>
                    <a:pt x="29095" y="109613"/>
                  </a:lnTo>
                  <a:lnTo>
                    <a:pt x="23876" y="82804"/>
                  </a:lnTo>
                  <a:lnTo>
                    <a:pt x="29591" y="54800"/>
                  </a:lnTo>
                  <a:lnTo>
                    <a:pt x="45148" y="31915"/>
                  </a:lnTo>
                  <a:lnTo>
                    <a:pt x="68211" y="16459"/>
                  </a:lnTo>
                  <a:lnTo>
                    <a:pt x="96405" y="10795"/>
                  </a:lnTo>
                  <a:lnTo>
                    <a:pt x="124625" y="16459"/>
                  </a:lnTo>
                  <a:lnTo>
                    <a:pt x="147688" y="31915"/>
                  </a:lnTo>
                  <a:lnTo>
                    <a:pt x="163245" y="54800"/>
                  </a:lnTo>
                  <a:lnTo>
                    <a:pt x="168948" y="82804"/>
                  </a:lnTo>
                  <a:lnTo>
                    <a:pt x="168948" y="44348"/>
                  </a:lnTo>
                  <a:lnTo>
                    <a:pt x="155321" y="24282"/>
                  </a:lnTo>
                  <a:lnTo>
                    <a:pt x="135204" y="10795"/>
                  </a:lnTo>
                  <a:lnTo>
                    <a:pt x="128828" y="6515"/>
                  </a:lnTo>
                  <a:lnTo>
                    <a:pt x="96405" y="0"/>
                  </a:lnTo>
                  <a:lnTo>
                    <a:pt x="64008" y="6515"/>
                  </a:lnTo>
                  <a:lnTo>
                    <a:pt x="37515" y="24282"/>
                  </a:lnTo>
                  <a:lnTo>
                    <a:pt x="19634" y="50609"/>
                  </a:lnTo>
                  <a:lnTo>
                    <a:pt x="13068" y="82804"/>
                  </a:lnTo>
                  <a:lnTo>
                    <a:pt x="19138" y="113804"/>
                  </a:lnTo>
                  <a:lnTo>
                    <a:pt x="35763" y="139471"/>
                  </a:lnTo>
                  <a:lnTo>
                    <a:pt x="60515" y="157441"/>
                  </a:lnTo>
                  <a:lnTo>
                    <a:pt x="91020" y="165341"/>
                  </a:lnTo>
                  <a:lnTo>
                    <a:pt x="91020" y="331990"/>
                  </a:lnTo>
                  <a:lnTo>
                    <a:pt x="2413" y="331990"/>
                  </a:lnTo>
                  <a:lnTo>
                    <a:pt x="0" y="334403"/>
                  </a:lnTo>
                  <a:lnTo>
                    <a:pt x="0" y="340385"/>
                  </a:lnTo>
                  <a:lnTo>
                    <a:pt x="2413" y="342798"/>
                  </a:lnTo>
                  <a:lnTo>
                    <a:pt x="429742" y="342798"/>
                  </a:lnTo>
                  <a:lnTo>
                    <a:pt x="432155" y="340385"/>
                  </a:lnTo>
                  <a:lnTo>
                    <a:pt x="432155" y="334403"/>
                  </a:lnTo>
                  <a:close/>
                </a:path>
                <a:path w="432434" h="392429">
                  <a:moveTo>
                    <a:pt x="432346" y="367563"/>
                  </a:moveTo>
                  <a:lnTo>
                    <a:pt x="429933" y="365188"/>
                  </a:lnTo>
                  <a:lnTo>
                    <a:pt x="426948" y="365188"/>
                  </a:lnTo>
                  <a:lnTo>
                    <a:pt x="415975" y="365188"/>
                  </a:lnTo>
                  <a:lnTo>
                    <a:pt x="398399" y="381711"/>
                  </a:lnTo>
                  <a:lnTo>
                    <a:pt x="385152" y="381711"/>
                  </a:lnTo>
                  <a:lnTo>
                    <a:pt x="367576" y="365188"/>
                  </a:lnTo>
                  <a:lnTo>
                    <a:pt x="345643" y="365188"/>
                  </a:lnTo>
                  <a:lnTo>
                    <a:pt x="328079" y="381711"/>
                  </a:lnTo>
                  <a:lnTo>
                    <a:pt x="314858" y="381711"/>
                  </a:lnTo>
                  <a:lnTo>
                    <a:pt x="297294" y="365188"/>
                  </a:lnTo>
                  <a:lnTo>
                    <a:pt x="275386" y="365188"/>
                  </a:lnTo>
                  <a:lnTo>
                    <a:pt x="257822" y="381711"/>
                  </a:lnTo>
                  <a:lnTo>
                    <a:pt x="244602" y="381711"/>
                  </a:lnTo>
                  <a:lnTo>
                    <a:pt x="227037" y="365188"/>
                  </a:lnTo>
                  <a:lnTo>
                    <a:pt x="205143" y="365188"/>
                  </a:lnTo>
                  <a:lnTo>
                    <a:pt x="187579" y="381711"/>
                  </a:lnTo>
                  <a:lnTo>
                    <a:pt x="174358" y="381711"/>
                  </a:lnTo>
                  <a:lnTo>
                    <a:pt x="156794" y="365188"/>
                  </a:lnTo>
                  <a:lnTo>
                    <a:pt x="134886" y="365188"/>
                  </a:lnTo>
                  <a:lnTo>
                    <a:pt x="117335" y="381711"/>
                  </a:lnTo>
                  <a:lnTo>
                    <a:pt x="104140" y="381711"/>
                  </a:lnTo>
                  <a:lnTo>
                    <a:pt x="86588" y="365188"/>
                  </a:lnTo>
                  <a:lnTo>
                    <a:pt x="64693" y="365188"/>
                  </a:lnTo>
                  <a:lnTo>
                    <a:pt x="47129" y="381711"/>
                  </a:lnTo>
                  <a:lnTo>
                    <a:pt x="33909" y="381711"/>
                  </a:lnTo>
                  <a:lnTo>
                    <a:pt x="16357" y="365188"/>
                  </a:lnTo>
                  <a:lnTo>
                    <a:pt x="2413" y="365188"/>
                  </a:lnTo>
                  <a:lnTo>
                    <a:pt x="0" y="367563"/>
                  </a:lnTo>
                  <a:lnTo>
                    <a:pt x="0" y="373405"/>
                  </a:lnTo>
                  <a:lnTo>
                    <a:pt x="2413" y="375780"/>
                  </a:lnTo>
                  <a:lnTo>
                    <a:pt x="12014" y="375780"/>
                  </a:lnTo>
                  <a:lnTo>
                    <a:pt x="29565" y="392303"/>
                  </a:lnTo>
                  <a:lnTo>
                    <a:pt x="51473" y="392303"/>
                  </a:lnTo>
                  <a:lnTo>
                    <a:pt x="69024" y="375780"/>
                  </a:lnTo>
                  <a:lnTo>
                    <a:pt x="82245" y="375780"/>
                  </a:lnTo>
                  <a:lnTo>
                    <a:pt x="99783" y="392303"/>
                  </a:lnTo>
                  <a:lnTo>
                    <a:pt x="121678" y="392303"/>
                  </a:lnTo>
                  <a:lnTo>
                    <a:pt x="139230" y="375780"/>
                  </a:lnTo>
                  <a:lnTo>
                    <a:pt x="152450" y="375780"/>
                  </a:lnTo>
                  <a:lnTo>
                    <a:pt x="170014" y="392303"/>
                  </a:lnTo>
                  <a:lnTo>
                    <a:pt x="191922" y="392303"/>
                  </a:lnTo>
                  <a:lnTo>
                    <a:pt x="209473" y="375780"/>
                  </a:lnTo>
                  <a:lnTo>
                    <a:pt x="222694" y="375780"/>
                  </a:lnTo>
                  <a:lnTo>
                    <a:pt x="240258" y="392303"/>
                  </a:lnTo>
                  <a:lnTo>
                    <a:pt x="262166" y="392303"/>
                  </a:lnTo>
                  <a:lnTo>
                    <a:pt x="279742" y="375780"/>
                  </a:lnTo>
                  <a:lnTo>
                    <a:pt x="292950" y="375780"/>
                  </a:lnTo>
                  <a:lnTo>
                    <a:pt x="310515" y="392303"/>
                  </a:lnTo>
                  <a:lnTo>
                    <a:pt x="332422" y="392303"/>
                  </a:lnTo>
                  <a:lnTo>
                    <a:pt x="349986" y="375780"/>
                  </a:lnTo>
                  <a:lnTo>
                    <a:pt x="363232" y="375780"/>
                  </a:lnTo>
                  <a:lnTo>
                    <a:pt x="380809" y="392303"/>
                  </a:lnTo>
                  <a:lnTo>
                    <a:pt x="402742" y="392303"/>
                  </a:lnTo>
                  <a:lnTo>
                    <a:pt x="420319" y="375780"/>
                  </a:lnTo>
                  <a:lnTo>
                    <a:pt x="429933" y="375780"/>
                  </a:lnTo>
                  <a:lnTo>
                    <a:pt x="432346" y="373405"/>
                  </a:lnTo>
                  <a:lnTo>
                    <a:pt x="432346" y="367563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79" name="object 79"/>
            <p:cNvSpPr/>
            <p:nvPr/>
          </p:nvSpPr>
          <p:spPr>
            <a:xfrm>
              <a:off x="1084566" y="7899698"/>
              <a:ext cx="432434" cy="342900"/>
            </a:xfrm>
            <a:custGeom>
              <a:avLst/>
              <a:gdLst/>
              <a:ahLst/>
              <a:cxnLst/>
              <a:rect l="l" t="t" r="r" b="b"/>
              <a:pathLst>
                <a:path w="432434" h="342900">
                  <a:moveTo>
                    <a:pt x="5397" y="342798"/>
                  </a:moveTo>
                  <a:lnTo>
                    <a:pt x="426758" y="342798"/>
                  </a:lnTo>
                  <a:lnTo>
                    <a:pt x="429742" y="342798"/>
                  </a:lnTo>
                  <a:lnTo>
                    <a:pt x="432155" y="340385"/>
                  </a:lnTo>
                  <a:lnTo>
                    <a:pt x="432155" y="337400"/>
                  </a:lnTo>
                  <a:lnTo>
                    <a:pt x="432155" y="334403"/>
                  </a:lnTo>
                  <a:lnTo>
                    <a:pt x="429742" y="331990"/>
                  </a:lnTo>
                  <a:lnTo>
                    <a:pt x="426758" y="331990"/>
                  </a:lnTo>
                  <a:lnTo>
                    <a:pt x="397459" y="331990"/>
                  </a:lnTo>
                  <a:lnTo>
                    <a:pt x="397459" y="294703"/>
                  </a:lnTo>
                  <a:lnTo>
                    <a:pt x="405612" y="294703"/>
                  </a:lnTo>
                  <a:lnTo>
                    <a:pt x="408597" y="294703"/>
                  </a:lnTo>
                  <a:lnTo>
                    <a:pt x="411010" y="292290"/>
                  </a:lnTo>
                  <a:lnTo>
                    <a:pt x="411010" y="289305"/>
                  </a:lnTo>
                  <a:lnTo>
                    <a:pt x="411010" y="261073"/>
                  </a:lnTo>
                  <a:lnTo>
                    <a:pt x="411010" y="258089"/>
                  </a:lnTo>
                  <a:lnTo>
                    <a:pt x="408597" y="255676"/>
                  </a:lnTo>
                  <a:lnTo>
                    <a:pt x="405612" y="255676"/>
                  </a:lnTo>
                  <a:lnTo>
                    <a:pt x="387565" y="255676"/>
                  </a:lnTo>
                  <a:lnTo>
                    <a:pt x="387565" y="167563"/>
                  </a:lnTo>
                  <a:lnTo>
                    <a:pt x="387565" y="164579"/>
                  </a:lnTo>
                  <a:lnTo>
                    <a:pt x="385152" y="162166"/>
                  </a:lnTo>
                  <a:lnTo>
                    <a:pt x="382168" y="162166"/>
                  </a:lnTo>
                  <a:lnTo>
                    <a:pt x="379171" y="162166"/>
                  </a:lnTo>
                  <a:lnTo>
                    <a:pt x="376758" y="164579"/>
                  </a:lnTo>
                  <a:lnTo>
                    <a:pt x="376758" y="167563"/>
                  </a:lnTo>
                  <a:lnTo>
                    <a:pt x="376758" y="172478"/>
                  </a:lnTo>
                  <a:lnTo>
                    <a:pt x="170433" y="172478"/>
                  </a:lnTo>
                  <a:lnTo>
                    <a:pt x="170433" y="167563"/>
                  </a:lnTo>
                  <a:lnTo>
                    <a:pt x="170433" y="164579"/>
                  </a:lnTo>
                  <a:lnTo>
                    <a:pt x="168008" y="162166"/>
                  </a:lnTo>
                  <a:lnTo>
                    <a:pt x="165023" y="162166"/>
                  </a:lnTo>
                  <a:lnTo>
                    <a:pt x="162039" y="162166"/>
                  </a:lnTo>
                  <a:lnTo>
                    <a:pt x="159626" y="164579"/>
                  </a:lnTo>
                  <a:lnTo>
                    <a:pt x="159626" y="167563"/>
                  </a:lnTo>
                  <a:lnTo>
                    <a:pt x="159626" y="255676"/>
                  </a:lnTo>
                  <a:lnTo>
                    <a:pt x="145910" y="255676"/>
                  </a:lnTo>
                  <a:lnTo>
                    <a:pt x="142925" y="255676"/>
                  </a:lnTo>
                  <a:lnTo>
                    <a:pt x="140512" y="258089"/>
                  </a:lnTo>
                  <a:lnTo>
                    <a:pt x="140512" y="261073"/>
                  </a:lnTo>
                  <a:lnTo>
                    <a:pt x="140512" y="289305"/>
                  </a:lnTo>
                  <a:lnTo>
                    <a:pt x="140512" y="292290"/>
                  </a:lnTo>
                  <a:lnTo>
                    <a:pt x="142925" y="294703"/>
                  </a:lnTo>
                  <a:lnTo>
                    <a:pt x="145910" y="294703"/>
                  </a:lnTo>
                  <a:lnTo>
                    <a:pt x="152819" y="294703"/>
                  </a:lnTo>
                  <a:lnTo>
                    <a:pt x="152819" y="331990"/>
                  </a:lnTo>
                  <a:lnTo>
                    <a:pt x="101815" y="331990"/>
                  </a:lnTo>
                  <a:lnTo>
                    <a:pt x="101815" y="165341"/>
                  </a:lnTo>
                  <a:lnTo>
                    <a:pt x="132317" y="157432"/>
                  </a:lnTo>
                  <a:lnTo>
                    <a:pt x="157073" y="139469"/>
                  </a:lnTo>
                  <a:lnTo>
                    <a:pt x="173685" y="113808"/>
                  </a:lnTo>
                  <a:lnTo>
                    <a:pt x="179755" y="82803"/>
                  </a:lnTo>
                  <a:lnTo>
                    <a:pt x="173195" y="50604"/>
                  </a:lnTo>
                  <a:lnTo>
                    <a:pt x="155316" y="24280"/>
                  </a:lnTo>
                  <a:lnTo>
                    <a:pt x="128819" y="6517"/>
                  </a:lnTo>
                  <a:lnTo>
                    <a:pt x="96405" y="0"/>
                  </a:lnTo>
                  <a:lnTo>
                    <a:pt x="63999" y="6517"/>
                  </a:lnTo>
                  <a:lnTo>
                    <a:pt x="37506" y="24280"/>
                  </a:lnTo>
                  <a:lnTo>
                    <a:pt x="19628" y="50604"/>
                  </a:lnTo>
                  <a:lnTo>
                    <a:pt x="13068" y="82803"/>
                  </a:lnTo>
                  <a:lnTo>
                    <a:pt x="19138" y="113809"/>
                  </a:lnTo>
                  <a:lnTo>
                    <a:pt x="35752" y="139474"/>
                  </a:lnTo>
                  <a:lnTo>
                    <a:pt x="60511" y="157438"/>
                  </a:lnTo>
                  <a:lnTo>
                    <a:pt x="91020" y="165341"/>
                  </a:lnTo>
                  <a:lnTo>
                    <a:pt x="91020" y="331990"/>
                  </a:lnTo>
                  <a:lnTo>
                    <a:pt x="5397" y="331990"/>
                  </a:lnTo>
                  <a:lnTo>
                    <a:pt x="2412" y="331990"/>
                  </a:lnTo>
                  <a:lnTo>
                    <a:pt x="0" y="334403"/>
                  </a:lnTo>
                  <a:lnTo>
                    <a:pt x="0" y="337400"/>
                  </a:lnTo>
                  <a:lnTo>
                    <a:pt x="0" y="340385"/>
                  </a:lnTo>
                  <a:lnTo>
                    <a:pt x="2412" y="342798"/>
                  </a:lnTo>
                  <a:lnTo>
                    <a:pt x="5397" y="342798"/>
                  </a:lnTo>
                  <a:close/>
                </a:path>
              </a:pathLst>
            </a:custGeom>
            <a:ln w="32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80" name="object 8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06797" y="7908849"/>
              <a:ext cx="148361" cy="147040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1235873" y="8082985"/>
              <a:ext cx="248920" cy="149225"/>
            </a:xfrm>
            <a:custGeom>
              <a:avLst/>
              <a:gdLst/>
              <a:ahLst/>
              <a:cxnLst/>
              <a:rect l="l" t="t" r="r" b="b"/>
              <a:pathLst>
                <a:path w="248919" h="149225">
                  <a:moveTo>
                    <a:pt x="19126" y="26771"/>
                  </a:moveTo>
                  <a:lnTo>
                    <a:pt x="225463" y="26771"/>
                  </a:lnTo>
                  <a:lnTo>
                    <a:pt x="225463" y="45593"/>
                  </a:lnTo>
                  <a:lnTo>
                    <a:pt x="19126" y="45593"/>
                  </a:lnTo>
                  <a:lnTo>
                    <a:pt x="19126" y="26771"/>
                  </a:lnTo>
                  <a:close/>
                </a:path>
                <a:path w="248919" h="149225">
                  <a:moveTo>
                    <a:pt x="225450" y="15976"/>
                  </a:moveTo>
                  <a:lnTo>
                    <a:pt x="19113" y="15976"/>
                  </a:lnTo>
                  <a:lnTo>
                    <a:pt x="19113" y="0"/>
                  </a:lnTo>
                  <a:lnTo>
                    <a:pt x="225450" y="0"/>
                  </a:lnTo>
                  <a:lnTo>
                    <a:pt x="225450" y="15976"/>
                  </a:lnTo>
                  <a:close/>
                </a:path>
                <a:path w="248919" h="149225">
                  <a:moveTo>
                    <a:pt x="19126" y="56400"/>
                  </a:moveTo>
                  <a:lnTo>
                    <a:pt x="225463" y="56400"/>
                  </a:lnTo>
                  <a:lnTo>
                    <a:pt x="225463" y="72390"/>
                  </a:lnTo>
                  <a:lnTo>
                    <a:pt x="19126" y="72390"/>
                  </a:lnTo>
                  <a:lnTo>
                    <a:pt x="19126" y="56400"/>
                  </a:lnTo>
                  <a:close/>
                </a:path>
                <a:path w="248919" h="149225">
                  <a:moveTo>
                    <a:pt x="0" y="83185"/>
                  </a:moveTo>
                  <a:lnTo>
                    <a:pt x="248894" y="83185"/>
                  </a:lnTo>
                  <a:lnTo>
                    <a:pt x="248894" y="100622"/>
                  </a:lnTo>
                  <a:lnTo>
                    <a:pt x="0" y="100622"/>
                  </a:lnTo>
                  <a:lnTo>
                    <a:pt x="0" y="83185"/>
                  </a:lnTo>
                  <a:close/>
                </a:path>
                <a:path w="248919" h="149225">
                  <a:moveTo>
                    <a:pt x="12318" y="111417"/>
                  </a:moveTo>
                  <a:lnTo>
                    <a:pt x="235356" y="111417"/>
                  </a:lnTo>
                  <a:lnTo>
                    <a:pt x="235356" y="148704"/>
                  </a:lnTo>
                  <a:lnTo>
                    <a:pt x="12318" y="148704"/>
                  </a:lnTo>
                  <a:lnTo>
                    <a:pt x="12318" y="111417"/>
                  </a:lnTo>
                  <a:close/>
                </a:path>
              </a:pathLst>
            </a:custGeom>
            <a:ln w="32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</p:grpSp>
      <p:sp>
        <p:nvSpPr>
          <p:cNvPr id="83" name="object 83"/>
          <p:cNvSpPr txBox="1">
            <a:spLocks noGrp="1"/>
          </p:cNvSpPr>
          <p:nvPr>
            <p:ph type="ftr" sz="quarter" idx="5"/>
          </p:nvPr>
        </p:nvSpPr>
        <p:spPr>
          <a:xfrm>
            <a:off x="11784982" y="10374259"/>
            <a:ext cx="2447925" cy="154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i="0" kern="1200">
                <a:solidFill>
                  <a:srgbClr val="414042"/>
                </a:solidFill>
                <a:latin typeface="Omnes SemiBold"/>
                <a:ea typeface="+mn-ea"/>
                <a:cs typeface="Omnes SemiBold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77">
              <a:spcBef>
                <a:spcPts val="73"/>
              </a:spcBef>
            </a:pPr>
            <a:r>
              <a:rPr lang="en-GB"/>
              <a:t>Naas Road / </a:t>
            </a:r>
            <a:r>
              <a:rPr lang="en-GB" spc="-5"/>
              <a:t>Ballymount</a:t>
            </a:r>
            <a:r>
              <a:rPr lang="en-GB"/>
              <a:t> /</a:t>
            </a:r>
            <a:r>
              <a:rPr lang="en-GB" spc="5"/>
              <a:t> </a:t>
            </a:r>
            <a:r>
              <a:rPr lang="en-GB" spc="-5"/>
              <a:t>Park</a:t>
            </a:r>
            <a:r>
              <a:rPr lang="en-GB" spc="-25"/>
              <a:t> </a:t>
            </a:r>
            <a:r>
              <a:rPr lang="en-GB" spc="-15"/>
              <a:t>West</a:t>
            </a:r>
            <a:r>
              <a:rPr lang="en-GB"/>
              <a:t> URDF</a:t>
            </a:r>
            <a:r>
              <a:rPr lang="en-GB" spc="-25"/>
              <a:t> </a:t>
            </a:r>
            <a:r>
              <a:rPr lang="en-GB" spc="-5"/>
              <a:t>Masterplan</a:t>
            </a:r>
            <a:endParaRPr spc="-3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7C99AD5-6E37-4610-A765-D4AA456418B9}"/>
              </a:ext>
            </a:extLst>
          </p:cNvPr>
          <p:cNvSpPr txBox="1"/>
          <p:nvPr/>
        </p:nvSpPr>
        <p:spPr>
          <a:xfrm>
            <a:off x="6126867" y="307186"/>
            <a:ext cx="3017133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3. Residential Led Mixed Use </a:t>
            </a:r>
            <a:endParaRPr lang="en-IE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639872" y="5482443"/>
            <a:ext cx="1301734" cy="603044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207667">
              <a:spcBef>
                <a:spcPts val="60"/>
              </a:spcBef>
            </a:pP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These</a:t>
            </a:r>
            <a:r>
              <a:rPr sz="967" spc="16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aspirations 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 spc="-9">
                <a:solidFill>
                  <a:srgbClr val="231F20"/>
                </a:solidFill>
                <a:latin typeface="Omnes"/>
                <a:cs typeface="Omnes"/>
              </a:rPr>
              <a:t>are</a:t>
            </a:r>
            <a:r>
              <a:rPr sz="967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subject</a:t>
            </a:r>
            <a:r>
              <a:rPr sz="967" spc="-30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to</a:t>
            </a:r>
            <a:r>
              <a:rPr sz="967" spc="-30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further</a:t>
            </a:r>
            <a:endParaRPr sz="967">
              <a:latin typeface="Omnes"/>
              <a:cs typeface="Omnes"/>
            </a:endParaRPr>
          </a:p>
          <a:p>
            <a:pPr marL="7677" marR="3071"/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consultation</a:t>
            </a:r>
            <a:r>
              <a:rPr sz="967" spc="-3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with</a:t>
            </a:r>
            <a:r>
              <a:rPr sz="967" spc="-15">
                <a:solidFill>
                  <a:srgbClr val="231F20"/>
                </a:solidFill>
                <a:latin typeface="Omnes"/>
                <a:cs typeface="Omnes"/>
              </a:rPr>
              <a:t> NTA/TII </a:t>
            </a:r>
            <a:r>
              <a:rPr sz="967" spc="-15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and</a:t>
            </a: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 key</a:t>
            </a:r>
            <a:r>
              <a:rPr sz="967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stakeholders.</a:t>
            </a:r>
            <a:endParaRPr sz="967">
              <a:latin typeface="Omnes"/>
              <a:cs typeface="Omne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079" y="3758736"/>
            <a:ext cx="1682181" cy="115774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4079" y="5069499"/>
            <a:ext cx="1682181" cy="149482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40242" y="3690039"/>
            <a:ext cx="1099429" cy="119322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725" b="1">
                <a:solidFill>
                  <a:srgbClr val="231F20"/>
                </a:solidFill>
                <a:latin typeface="Omnes SemiBold"/>
                <a:cs typeface="Omnes SemiBold"/>
              </a:rPr>
              <a:t>Ar</a:t>
            </a:r>
            <a:r>
              <a:rPr sz="725" b="1" spc="-6">
                <a:solidFill>
                  <a:srgbClr val="231F20"/>
                </a:solidFill>
                <a:latin typeface="Omnes SemiBold"/>
                <a:cs typeface="Omnes SemiBold"/>
              </a:rPr>
              <a:t>t</a:t>
            </a:r>
            <a:r>
              <a:rPr sz="725" b="1">
                <a:solidFill>
                  <a:srgbClr val="231F20"/>
                </a:solidFill>
                <a:latin typeface="Omnes SemiBold"/>
                <a:cs typeface="Omnes SemiBold"/>
              </a:rPr>
              <a:t>erial</a:t>
            </a:r>
            <a:r>
              <a:rPr sz="725" b="1" spc="-18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-12">
                <a:solidFill>
                  <a:srgbClr val="231F20"/>
                </a:solidFill>
                <a:latin typeface="Omnes SemiBold"/>
                <a:cs typeface="Omnes SemiBold"/>
              </a:rPr>
              <a:t>v</a:t>
            </a:r>
            <a:r>
              <a:rPr sz="725" b="1">
                <a:solidFill>
                  <a:srgbClr val="231F20"/>
                </a:solidFill>
                <a:latin typeface="Omnes SemiBold"/>
                <a:cs typeface="Omnes SemiBold"/>
              </a:rPr>
              <a:t>ehicular</a:t>
            </a:r>
            <a:r>
              <a:rPr sz="725" b="1" spc="-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>
                <a:solidFill>
                  <a:srgbClr val="231F20"/>
                </a:solidFill>
                <a:latin typeface="Omnes SemiBold"/>
                <a:cs typeface="Omnes SemiBold"/>
              </a:rPr>
              <a:t>network</a:t>
            </a:r>
            <a:endParaRPr sz="725">
              <a:latin typeface="Omnes SemiBold"/>
              <a:cs typeface="Omnes 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0241" y="5072005"/>
            <a:ext cx="820350" cy="119322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725" b="1" spc="-3">
                <a:solidFill>
                  <a:srgbClr val="231F20"/>
                </a:solidFill>
                <a:latin typeface="Omnes SemiBold"/>
                <a:cs typeface="Omnes SemiBold"/>
              </a:rPr>
              <a:t>Interstitial</a:t>
            </a:r>
            <a:r>
              <a:rPr sz="725" b="1" spc="-27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>
                <a:solidFill>
                  <a:srgbClr val="231F20"/>
                </a:solidFill>
                <a:latin typeface="Omnes SemiBold"/>
                <a:cs typeface="Omnes SemiBold"/>
              </a:rPr>
              <a:t>network</a:t>
            </a:r>
            <a:endParaRPr sz="725">
              <a:latin typeface="Omnes SemiBold"/>
              <a:cs typeface="Omnes SemiBold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4079" y="2601602"/>
            <a:ext cx="1682181" cy="98476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36402" y="839655"/>
            <a:ext cx="1653751" cy="1884613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Shown </a:t>
            </a:r>
            <a:r>
              <a:rPr sz="967" spc="-6">
                <a:solidFill>
                  <a:srgbClr val="231F20"/>
                </a:solidFill>
                <a:latin typeface="Omnes"/>
                <a:cs typeface="Omnes"/>
              </a:rPr>
              <a:t>here</a:t>
            </a: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is an</a:t>
            </a: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initial </a:t>
            </a:r>
            <a:r>
              <a:rPr sz="967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aspi</a:t>
            </a:r>
            <a:r>
              <a:rPr sz="967" spc="-9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967" spc="-6">
                <a:solidFill>
                  <a:srgbClr val="231F20"/>
                </a:solidFill>
                <a:latin typeface="Omnes"/>
                <a:cs typeface="Omnes"/>
              </a:rPr>
              <a:t>a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tion</a:t>
            </a:r>
            <a:r>
              <a:rPr sz="967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 spc="-21">
                <a:solidFill>
                  <a:srgbClr val="231F20"/>
                </a:solidFill>
                <a:latin typeface="Omnes"/>
                <a:cs typeface="Omnes"/>
              </a:rPr>
              <a:t>f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or</a:t>
            </a:r>
            <a:r>
              <a:rPr sz="967" spc="-4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the </a:t>
            </a: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s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t</a:t>
            </a:r>
            <a:r>
              <a:rPr sz="967" spc="-24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e</a:t>
            </a: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e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t n</a:t>
            </a: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e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t</a:t>
            </a: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w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ork  and </a:t>
            </a:r>
            <a:r>
              <a:rPr sz="967" spc="-6">
                <a:solidFill>
                  <a:srgbClr val="231F20"/>
                </a:solidFill>
                <a:latin typeface="Omnes"/>
                <a:cs typeface="Omnes"/>
              </a:rPr>
              <a:t>hierarchy</a:t>
            </a: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 spc="-6">
                <a:solidFill>
                  <a:srgbClr val="231F20"/>
                </a:solidFill>
                <a:latin typeface="Omnes"/>
                <a:cs typeface="Omnes"/>
              </a:rPr>
              <a:t>strategy.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Primary, 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 secondary and tertiary </a:t>
            </a:r>
            <a:r>
              <a:rPr sz="967" spc="-6">
                <a:solidFill>
                  <a:srgbClr val="231F20"/>
                </a:solidFill>
                <a:latin typeface="Omnes"/>
                <a:cs typeface="Omnes"/>
              </a:rPr>
              <a:t>streets </a:t>
            </a: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 spc="-9">
                <a:solidFill>
                  <a:srgbClr val="231F20"/>
                </a:solidFill>
                <a:latin typeface="Omnes"/>
                <a:cs typeface="Omnes"/>
              </a:rPr>
              <a:t>are </a:t>
            </a:r>
            <a:r>
              <a:rPr sz="967" spc="-6">
                <a:solidFill>
                  <a:srgbClr val="231F20"/>
                </a:solidFill>
                <a:latin typeface="Omnes"/>
                <a:cs typeface="Omnes"/>
              </a:rPr>
              <a:t>represented, 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with </a:t>
            </a: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potential 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new links 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to </a:t>
            </a: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complete 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the </a:t>
            </a:r>
            <a:r>
              <a:rPr sz="967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network shown 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dashed. It is </a:t>
            </a:r>
            <a:r>
              <a:rPr sz="967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anticipated that 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a finer </a:t>
            </a: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grain 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network of </a:t>
            </a:r>
            <a:r>
              <a:rPr sz="967" spc="-6">
                <a:solidFill>
                  <a:srgbClr val="231F20"/>
                </a:solidFill>
                <a:latin typeface="Omnes"/>
                <a:cs typeface="Omnes"/>
              </a:rPr>
              <a:t>streets 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could sit </a:t>
            </a:r>
            <a:r>
              <a:rPr sz="967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within</a:t>
            </a:r>
            <a:r>
              <a:rPr sz="967" spc="-2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this,</a:t>
            </a:r>
            <a:r>
              <a:rPr sz="967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breaking</a:t>
            </a:r>
            <a:r>
              <a:rPr sz="967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up</a:t>
            </a:r>
            <a:r>
              <a:rPr sz="967" spc="-2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>
                <a:solidFill>
                  <a:srgbClr val="231F20"/>
                </a:solidFill>
                <a:latin typeface="Omnes"/>
                <a:cs typeface="Omnes"/>
              </a:rPr>
              <a:t>the</a:t>
            </a:r>
            <a:r>
              <a:rPr sz="967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plots </a:t>
            </a:r>
            <a:r>
              <a:rPr sz="967" spc="-15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967" spc="-3">
                <a:solidFill>
                  <a:srgbClr val="231F20"/>
                </a:solidFill>
                <a:latin typeface="Omnes"/>
                <a:cs typeface="Omnes"/>
              </a:rPr>
              <a:t>further.</a:t>
            </a:r>
            <a:endParaRPr sz="967">
              <a:latin typeface="Omnes"/>
              <a:cs typeface="Omnes"/>
            </a:endParaRPr>
          </a:p>
          <a:p>
            <a:pPr marL="11516">
              <a:spcBef>
                <a:spcPts val="970"/>
              </a:spcBef>
            </a:pPr>
            <a:r>
              <a:rPr sz="725" b="1" spc="-3">
                <a:solidFill>
                  <a:srgbClr val="231F20"/>
                </a:solidFill>
                <a:latin typeface="Omnes SemiBold"/>
                <a:cs typeface="Omnes SemiBold"/>
              </a:rPr>
              <a:t>Active</a:t>
            </a:r>
            <a:r>
              <a:rPr sz="725" b="1" spc="-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-6">
                <a:solidFill>
                  <a:srgbClr val="231F20"/>
                </a:solidFill>
                <a:latin typeface="Omnes SemiBold"/>
                <a:cs typeface="Omnes SemiBold"/>
              </a:rPr>
              <a:t>travel</a:t>
            </a:r>
            <a:r>
              <a:rPr sz="725" b="1" spc="-3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>
                <a:solidFill>
                  <a:srgbClr val="231F20"/>
                </a:solidFill>
                <a:latin typeface="Omnes SemiBold"/>
                <a:cs typeface="Omnes SemiBold"/>
              </a:rPr>
              <a:t>/</a:t>
            </a:r>
            <a:r>
              <a:rPr sz="725" b="1" spc="-3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-6">
                <a:solidFill>
                  <a:srgbClr val="231F20"/>
                </a:solidFill>
                <a:latin typeface="Omnes SemiBold"/>
                <a:cs typeface="Omnes SemiBold"/>
              </a:rPr>
              <a:t>green </a:t>
            </a:r>
            <a:r>
              <a:rPr sz="725" b="1">
                <a:solidFill>
                  <a:srgbClr val="231F20"/>
                </a:solidFill>
                <a:latin typeface="Omnes SemiBold"/>
                <a:cs typeface="Omnes SemiBold"/>
              </a:rPr>
              <a:t>&amp;</a:t>
            </a:r>
            <a:r>
              <a:rPr sz="725" b="1" spc="-30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-3">
                <a:solidFill>
                  <a:srgbClr val="231F20"/>
                </a:solidFill>
                <a:latin typeface="Omnes SemiBold"/>
                <a:cs typeface="Omnes SemiBold"/>
              </a:rPr>
              <a:t>blue </a:t>
            </a:r>
            <a:r>
              <a:rPr sz="725" b="1">
                <a:solidFill>
                  <a:srgbClr val="231F20"/>
                </a:solidFill>
                <a:latin typeface="Omnes SemiBold"/>
                <a:cs typeface="Omnes SemiBold"/>
              </a:rPr>
              <a:t>network</a:t>
            </a:r>
            <a:endParaRPr sz="725">
              <a:latin typeface="Omnes SemiBold"/>
              <a:cs typeface="Omnes SemiBold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279696" y="849639"/>
            <a:ext cx="5157032" cy="5589280"/>
            <a:chOff x="3770998" y="1080008"/>
            <a:chExt cx="8530590" cy="924560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70998" y="1080008"/>
              <a:ext cx="8530259" cy="92456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394256" y="8063074"/>
              <a:ext cx="558165" cy="744220"/>
            </a:xfrm>
            <a:custGeom>
              <a:avLst/>
              <a:gdLst/>
              <a:ahLst/>
              <a:cxnLst/>
              <a:rect l="l" t="t" r="r" b="b"/>
              <a:pathLst>
                <a:path w="558165" h="744220">
                  <a:moveTo>
                    <a:pt x="0" y="0"/>
                  </a:moveTo>
                  <a:lnTo>
                    <a:pt x="99631" y="245541"/>
                  </a:lnTo>
                  <a:lnTo>
                    <a:pt x="128686" y="275472"/>
                  </a:lnTo>
                  <a:lnTo>
                    <a:pt x="175337" y="305143"/>
                  </a:lnTo>
                  <a:lnTo>
                    <a:pt x="214464" y="318579"/>
                  </a:lnTo>
                  <a:lnTo>
                    <a:pt x="278441" y="340264"/>
                  </a:lnTo>
                  <a:lnTo>
                    <a:pt x="354479" y="366674"/>
                  </a:lnTo>
                  <a:lnTo>
                    <a:pt x="418072" y="388988"/>
                  </a:lnTo>
                  <a:lnTo>
                    <a:pt x="444715" y="398386"/>
                  </a:lnTo>
                  <a:lnTo>
                    <a:pt x="414402" y="505684"/>
                  </a:lnTo>
                  <a:lnTo>
                    <a:pt x="398754" y="562875"/>
                  </a:lnTo>
                  <a:lnTo>
                    <a:pt x="392784" y="589240"/>
                  </a:lnTo>
                  <a:lnTo>
                    <a:pt x="391502" y="604062"/>
                  </a:lnTo>
                  <a:lnTo>
                    <a:pt x="389536" y="625855"/>
                  </a:lnTo>
                  <a:lnTo>
                    <a:pt x="385989" y="653665"/>
                  </a:lnTo>
                  <a:lnTo>
                    <a:pt x="382592" y="677604"/>
                  </a:lnTo>
                  <a:lnTo>
                    <a:pt x="381076" y="687781"/>
                  </a:lnTo>
                  <a:lnTo>
                    <a:pt x="435825" y="713867"/>
                  </a:lnTo>
                  <a:lnTo>
                    <a:pt x="557872" y="744093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8838975" y="8148241"/>
              <a:ext cx="175895" cy="313690"/>
            </a:xfrm>
            <a:custGeom>
              <a:avLst/>
              <a:gdLst/>
              <a:ahLst/>
              <a:cxnLst/>
              <a:rect l="l" t="t" r="r" b="b"/>
              <a:pathLst>
                <a:path w="175895" h="313690">
                  <a:moveTo>
                    <a:pt x="0" y="313220"/>
                  </a:moveTo>
                  <a:lnTo>
                    <a:pt x="71564" y="47586"/>
                  </a:lnTo>
                  <a:lnTo>
                    <a:pt x="175653" y="0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9267831" y="7349675"/>
              <a:ext cx="264795" cy="407034"/>
            </a:xfrm>
            <a:custGeom>
              <a:avLst/>
              <a:gdLst/>
              <a:ahLst/>
              <a:cxnLst/>
              <a:rect l="l" t="t" r="r" b="b"/>
              <a:pathLst>
                <a:path w="264795" h="407034">
                  <a:moveTo>
                    <a:pt x="0" y="0"/>
                  </a:moveTo>
                  <a:lnTo>
                    <a:pt x="27866" y="56384"/>
                  </a:lnTo>
                  <a:lnTo>
                    <a:pt x="39794" y="93911"/>
                  </a:lnTo>
                  <a:lnTo>
                    <a:pt x="57581" y="157327"/>
                  </a:lnTo>
                  <a:lnTo>
                    <a:pt x="74815" y="223887"/>
                  </a:lnTo>
                  <a:lnTo>
                    <a:pt x="86199" y="267446"/>
                  </a:lnTo>
                  <a:lnTo>
                    <a:pt x="119608" y="323710"/>
                  </a:lnTo>
                  <a:lnTo>
                    <a:pt x="166620" y="371078"/>
                  </a:lnTo>
                  <a:lnTo>
                    <a:pt x="197688" y="393242"/>
                  </a:lnTo>
                  <a:lnTo>
                    <a:pt x="214500" y="396578"/>
                  </a:lnTo>
                  <a:lnTo>
                    <a:pt x="236728" y="401069"/>
                  </a:lnTo>
                  <a:lnTo>
                    <a:pt x="256116" y="405012"/>
                  </a:lnTo>
                  <a:lnTo>
                    <a:pt x="264414" y="406704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8846380" y="6739318"/>
              <a:ext cx="873760" cy="429259"/>
            </a:xfrm>
            <a:custGeom>
              <a:avLst/>
              <a:gdLst/>
              <a:ahLst/>
              <a:cxnLst/>
              <a:rect l="l" t="t" r="r" b="b"/>
              <a:pathLst>
                <a:path w="873759" h="429259">
                  <a:moveTo>
                    <a:pt x="0" y="114249"/>
                  </a:moveTo>
                  <a:lnTo>
                    <a:pt x="139598" y="429247"/>
                  </a:lnTo>
                  <a:lnTo>
                    <a:pt x="509371" y="256285"/>
                  </a:lnTo>
                  <a:lnTo>
                    <a:pt x="863307" y="190880"/>
                  </a:lnTo>
                  <a:lnTo>
                    <a:pt x="870599" y="200297"/>
                  </a:lnTo>
                  <a:lnTo>
                    <a:pt x="873488" y="200586"/>
                  </a:lnTo>
                  <a:lnTo>
                    <a:pt x="872389" y="189184"/>
                  </a:lnTo>
                  <a:lnTo>
                    <a:pt x="867714" y="163525"/>
                  </a:lnTo>
                  <a:lnTo>
                    <a:pt x="859360" y="119045"/>
                  </a:lnTo>
                  <a:lnTo>
                    <a:pt x="849190" y="64936"/>
                  </a:lnTo>
                  <a:lnTo>
                    <a:pt x="840598" y="19241"/>
                  </a:lnTo>
                  <a:lnTo>
                    <a:pt x="836980" y="0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7" name="object 17"/>
            <p:cNvSpPr/>
            <p:nvPr/>
          </p:nvSpPr>
          <p:spPr>
            <a:xfrm>
              <a:off x="8985717" y="7166208"/>
              <a:ext cx="126364" cy="262890"/>
            </a:xfrm>
            <a:custGeom>
              <a:avLst/>
              <a:gdLst/>
              <a:ahLst/>
              <a:cxnLst/>
              <a:rect l="l" t="t" r="r" b="b"/>
              <a:pathLst>
                <a:path w="126365" h="262890">
                  <a:moveTo>
                    <a:pt x="0" y="0"/>
                  </a:moveTo>
                  <a:lnTo>
                    <a:pt x="126238" y="262585"/>
                  </a:lnTo>
                </a:path>
              </a:pathLst>
            </a:custGeom>
            <a:ln w="23977">
              <a:solidFill>
                <a:srgbClr val="FACC3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8" name="object 18"/>
            <p:cNvSpPr/>
            <p:nvPr/>
          </p:nvSpPr>
          <p:spPr>
            <a:xfrm>
              <a:off x="9714360" y="6924002"/>
              <a:ext cx="33655" cy="230504"/>
            </a:xfrm>
            <a:custGeom>
              <a:avLst/>
              <a:gdLst/>
              <a:ahLst/>
              <a:cxnLst/>
              <a:rect l="l" t="t" r="r" b="b"/>
              <a:pathLst>
                <a:path w="33654" h="230504">
                  <a:moveTo>
                    <a:pt x="0" y="0"/>
                  </a:moveTo>
                  <a:lnTo>
                    <a:pt x="33616" y="229895"/>
                  </a:lnTo>
                </a:path>
              </a:pathLst>
            </a:custGeom>
            <a:ln w="23977">
              <a:solidFill>
                <a:srgbClr val="FACC3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9" name="object 19"/>
            <p:cNvSpPr/>
            <p:nvPr/>
          </p:nvSpPr>
          <p:spPr>
            <a:xfrm>
              <a:off x="9758890" y="6953942"/>
              <a:ext cx="768985" cy="786130"/>
            </a:xfrm>
            <a:custGeom>
              <a:avLst/>
              <a:gdLst/>
              <a:ahLst/>
              <a:cxnLst/>
              <a:rect l="l" t="t" r="r" b="b"/>
              <a:pathLst>
                <a:path w="768984" h="786129">
                  <a:moveTo>
                    <a:pt x="707301" y="0"/>
                  </a:moveTo>
                  <a:lnTo>
                    <a:pt x="768502" y="157289"/>
                  </a:lnTo>
                  <a:lnTo>
                    <a:pt x="711733" y="178475"/>
                  </a:lnTo>
                  <a:lnTo>
                    <a:pt x="678922" y="192238"/>
                  </a:lnTo>
                  <a:lnTo>
                    <a:pt x="657570" y="204607"/>
                  </a:lnTo>
                  <a:lnTo>
                    <a:pt x="635177" y="221615"/>
                  </a:lnTo>
                  <a:lnTo>
                    <a:pt x="576559" y="267823"/>
                  </a:lnTo>
                  <a:lnTo>
                    <a:pt x="482801" y="341722"/>
                  </a:lnTo>
                  <a:lnTo>
                    <a:pt x="395813" y="410281"/>
                  </a:lnTo>
                  <a:lnTo>
                    <a:pt x="357504" y="440474"/>
                  </a:lnTo>
                  <a:lnTo>
                    <a:pt x="316387" y="474515"/>
                  </a:lnTo>
                  <a:lnTo>
                    <a:pt x="277439" y="504078"/>
                  </a:lnTo>
                  <a:lnTo>
                    <a:pt x="234572" y="526213"/>
                  </a:lnTo>
                  <a:lnTo>
                    <a:pt x="169906" y="552707"/>
                  </a:lnTo>
                  <a:lnTo>
                    <a:pt x="157162" y="557631"/>
                  </a:lnTo>
                  <a:lnTo>
                    <a:pt x="0" y="785609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6571" y="8505341"/>
              <a:ext cx="422909" cy="455295"/>
            </a:xfrm>
            <a:custGeom>
              <a:avLst/>
              <a:gdLst/>
              <a:ahLst/>
              <a:cxnLst/>
              <a:rect l="l" t="t" r="r" b="b"/>
              <a:pathLst>
                <a:path w="422909" h="455295">
                  <a:moveTo>
                    <a:pt x="422490" y="0"/>
                  </a:moveTo>
                  <a:lnTo>
                    <a:pt x="359242" y="71187"/>
                  </a:lnTo>
                  <a:lnTo>
                    <a:pt x="326409" y="109962"/>
                  </a:lnTo>
                  <a:lnTo>
                    <a:pt x="313416" y="129869"/>
                  </a:lnTo>
                  <a:lnTo>
                    <a:pt x="309689" y="144449"/>
                  </a:lnTo>
                  <a:lnTo>
                    <a:pt x="297682" y="162883"/>
                  </a:lnTo>
                  <a:lnTo>
                    <a:pt x="228240" y="208747"/>
                  </a:lnTo>
                  <a:lnTo>
                    <a:pt x="178028" y="234238"/>
                  </a:lnTo>
                  <a:lnTo>
                    <a:pt x="127576" y="255701"/>
                  </a:lnTo>
                  <a:lnTo>
                    <a:pt x="84932" y="272942"/>
                  </a:lnTo>
                  <a:lnTo>
                    <a:pt x="52464" y="292849"/>
                  </a:lnTo>
                  <a:lnTo>
                    <a:pt x="32537" y="322313"/>
                  </a:lnTo>
                  <a:lnTo>
                    <a:pt x="20220" y="363562"/>
                  </a:lnTo>
                  <a:lnTo>
                    <a:pt x="9839" y="406798"/>
                  </a:lnTo>
                  <a:lnTo>
                    <a:pt x="2672" y="440897"/>
                  </a:lnTo>
                  <a:lnTo>
                    <a:pt x="0" y="454736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21" name="object 21"/>
            <p:cNvSpPr/>
            <p:nvPr/>
          </p:nvSpPr>
          <p:spPr>
            <a:xfrm>
              <a:off x="9304671" y="8475058"/>
              <a:ext cx="447040" cy="262890"/>
            </a:xfrm>
            <a:custGeom>
              <a:avLst/>
              <a:gdLst/>
              <a:ahLst/>
              <a:cxnLst/>
              <a:rect l="l" t="t" r="r" b="b"/>
              <a:pathLst>
                <a:path w="447040" h="262890">
                  <a:moveTo>
                    <a:pt x="0" y="0"/>
                  </a:moveTo>
                  <a:lnTo>
                    <a:pt x="446646" y="262839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22" name="object 22"/>
            <p:cNvSpPr/>
            <p:nvPr/>
          </p:nvSpPr>
          <p:spPr>
            <a:xfrm>
              <a:off x="9187418" y="8396743"/>
              <a:ext cx="108585" cy="71120"/>
            </a:xfrm>
            <a:custGeom>
              <a:avLst/>
              <a:gdLst/>
              <a:ahLst/>
              <a:cxnLst/>
              <a:rect l="l" t="t" r="r" b="b"/>
              <a:pathLst>
                <a:path w="108584" h="71120">
                  <a:moveTo>
                    <a:pt x="108089" y="71056"/>
                  </a:moveTo>
                  <a:lnTo>
                    <a:pt x="0" y="0"/>
                  </a:lnTo>
                </a:path>
              </a:pathLst>
            </a:custGeom>
            <a:ln w="23977">
              <a:solidFill>
                <a:srgbClr val="FACC3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23" name="object 23"/>
            <p:cNvSpPr/>
            <p:nvPr/>
          </p:nvSpPr>
          <p:spPr>
            <a:xfrm>
              <a:off x="9373256" y="7924795"/>
              <a:ext cx="288925" cy="137795"/>
            </a:xfrm>
            <a:custGeom>
              <a:avLst/>
              <a:gdLst/>
              <a:ahLst/>
              <a:cxnLst/>
              <a:rect l="l" t="t" r="r" b="b"/>
              <a:pathLst>
                <a:path w="288925" h="137795">
                  <a:moveTo>
                    <a:pt x="288442" y="137515"/>
                  </a:moveTo>
                  <a:lnTo>
                    <a:pt x="0" y="0"/>
                  </a:lnTo>
                </a:path>
              </a:pathLst>
            </a:custGeom>
            <a:ln w="23977">
              <a:solidFill>
                <a:srgbClr val="FACC3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24" name="object 24"/>
            <p:cNvSpPr/>
            <p:nvPr/>
          </p:nvSpPr>
          <p:spPr>
            <a:xfrm>
              <a:off x="9683414" y="8070291"/>
              <a:ext cx="239395" cy="81915"/>
            </a:xfrm>
            <a:custGeom>
              <a:avLst/>
              <a:gdLst/>
              <a:ahLst/>
              <a:cxnLst/>
              <a:rect l="l" t="t" r="r" b="b"/>
              <a:pathLst>
                <a:path w="239395" h="81915">
                  <a:moveTo>
                    <a:pt x="238988" y="81902"/>
                  </a:moveTo>
                  <a:lnTo>
                    <a:pt x="0" y="0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39328" y="7727565"/>
              <a:ext cx="307251" cy="21716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42390" y="7502513"/>
              <a:ext cx="220891" cy="11499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669660" y="7204659"/>
              <a:ext cx="123825" cy="246379"/>
            </a:xfrm>
            <a:custGeom>
              <a:avLst/>
              <a:gdLst/>
              <a:ahLst/>
              <a:cxnLst/>
              <a:rect l="l" t="t" r="r" b="b"/>
              <a:pathLst>
                <a:path w="123825" h="246379">
                  <a:moveTo>
                    <a:pt x="0" y="246075"/>
                  </a:moveTo>
                  <a:lnTo>
                    <a:pt x="11933" y="194459"/>
                  </a:lnTo>
                  <a:lnTo>
                    <a:pt x="40911" y="157345"/>
                  </a:lnTo>
                  <a:lnTo>
                    <a:pt x="65732" y="139761"/>
                  </a:lnTo>
                  <a:lnTo>
                    <a:pt x="90318" y="122013"/>
                  </a:lnTo>
                  <a:lnTo>
                    <a:pt x="114121" y="91044"/>
                  </a:lnTo>
                  <a:lnTo>
                    <a:pt x="123317" y="41313"/>
                  </a:lnTo>
                  <a:lnTo>
                    <a:pt x="121132" y="30319"/>
                  </a:lnTo>
                  <a:lnTo>
                    <a:pt x="116835" y="16622"/>
                  </a:lnTo>
                  <a:lnTo>
                    <a:pt x="112635" y="4942"/>
                  </a:lnTo>
                  <a:lnTo>
                    <a:pt x="110744" y="0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28" name="object 28"/>
            <p:cNvSpPr/>
            <p:nvPr/>
          </p:nvSpPr>
          <p:spPr>
            <a:xfrm>
              <a:off x="9747967" y="7168567"/>
              <a:ext cx="17780" cy="27305"/>
            </a:xfrm>
            <a:custGeom>
              <a:avLst/>
              <a:gdLst/>
              <a:ahLst/>
              <a:cxnLst/>
              <a:rect l="l" t="t" r="r" b="b"/>
              <a:pathLst>
                <a:path w="17779" h="27304">
                  <a:moveTo>
                    <a:pt x="17602" y="27114"/>
                  </a:moveTo>
                  <a:lnTo>
                    <a:pt x="0" y="0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29" name="object 29"/>
            <p:cNvSpPr/>
            <p:nvPr/>
          </p:nvSpPr>
          <p:spPr>
            <a:xfrm>
              <a:off x="7440928" y="6452354"/>
              <a:ext cx="897890" cy="601980"/>
            </a:xfrm>
            <a:custGeom>
              <a:avLst/>
              <a:gdLst/>
              <a:ahLst/>
              <a:cxnLst/>
              <a:rect l="l" t="t" r="r" b="b"/>
              <a:pathLst>
                <a:path w="897890" h="601979">
                  <a:moveTo>
                    <a:pt x="0" y="601586"/>
                  </a:moveTo>
                  <a:lnTo>
                    <a:pt x="433184" y="313321"/>
                  </a:lnTo>
                  <a:lnTo>
                    <a:pt x="595210" y="0"/>
                  </a:lnTo>
                  <a:lnTo>
                    <a:pt x="702467" y="21452"/>
                  </a:lnTo>
                  <a:lnTo>
                    <a:pt x="769747" y="33554"/>
                  </a:lnTo>
                  <a:lnTo>
                    <a:pt x="825425" y="40764"/>
                  </a:lnTo>
                  <a:lnTo>
                    <a:pt x="897877" y="47536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30" name="object 30"/>
            <p:cNvSpPr/>
            <p:nvPr/>
          </p:nvSpPr>
          <p:spPr>
            <a:xfrm>
              <a:off x="7888097" y="6753147"/>
              <a:ext cx="281305" cy="422909"/>
            </a:xfrm>
            <a:custGeom>
              <a:avLst/>
              <a:gdLst/>
              <a:ahLst/>
              <a:cxnLst/>
              <a:rect l="l" t="t" r="r" b="b"/>
              <a:pathLst>
                <a:path w="281304" h="422909">
                  <a:moveTo>
                    <a:pt x="280974" y="422770"/>
                  </a:moveTo>
                  <a:lnTo>
                    <a:pt x="0" y="0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31" name="object 31"/>
            <p:cNvSpPr/>
            <p:nvPr/>
          </p:nvSpPr>
          <p:spPr>
            <a:xfrm>
              <a:off x="8169073" y="7195681"/>
              <a:ext cx="400685" cy="748030"/>
            </a:xfrm>
            <a:custGeom>
              <a:avLst/>
              <a:gdLst/>
              <a:ahLst/>
              <a:cxnLst/>
              <a:rect l="l" t="t" r="r" b="b"/>
              <a:pathLst>
                <a:path w="400684" h="748029">
                  <a:moveTo>
                    <a:pt x="0" y="0"/>
                  </a:moveTo>
                  <a:lnTo>
                    <a:pt x="400189" y="747725"/>
                  </a:lnTo>
                </a:path>
              </a:pathLst>
            </a:custGeom>
            <a:ln w="23977">
              <a:solidFill>
                <a:srgbClr val="FACC3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32" name="object 32"/>
            <p:cNvSpPr/>
            <p:nvPr/>
          </p:nvSpPr>
          <p:spPr>
            <a:xfrm>
              <a:off x="7814910" y="6323704"/>
              <a:ext cx="203200" cy="121920"/>
            </a:xfrm>
            <a:custGeom>
              <a:avLst/>
              <a:gdLst/>
              <a:ahLst/>
              <a:cxnLst/>
              <a:rect l="l" t="t" r="r" b="b"/>
              <a:pathLst>
                <a:path w="203200" h="121920">
                  <a:moveTo>
                    <a:pt x="203118" y="121831"/>
                  </a:moveTo>
                  <a:lnTo>
                    <a:pt x="75657" y="94717"/>
                  </a:lnTo>
                  <a:lnTo>
                    <a:pt x="13770" y="72988"/>
                  </a:lnTo>
                  <a:lnTo>
                    <a:pt x="0" y="45223"/>
                  </a:lnTo>
                  <a:lnTo>
                    <a:pt x="16885" y="0"/>
                  </a:lnTo>
                </a:path>
              </a:pathLst>
            </a:custGeom>
            <a:ln w="23977">
              <a:solidFill>
                <a:srgbClr val="FACC3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33" name="object 33"/>
            <p:cNvSpPr/>
            <p:nvPr/>
          </p:nvSpPr>
          <p:spPr>
            <a:xfrm>
              <a:off x="7832658" y="6195378"/>
              <a:ext cx="55880" cy="112395"/>
            </a:xfrm>
            <a:custGeom>
              <a:avLst/>
              <a:gdLst/>
              <a:ahLst/>
              <a:cxnLst/>
              <a:rect l="l" t="t" r="r" b="b"/>
              <a:pathLst>
                <a:path w="55879" h="112395">
                  <a:moveTo>
                    <a:pt x="0" y="112318"/>
                  </a:moveTo>
                  <a:lnTo>
                    <a:pt x="55435" y="0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34" name="object 34"/>
            <p:cNvSpPr/>
            <p:nvPr/>
          </p:nvSpPr>
          <p:spPr>
            <a:xfrm>
              <a:off x="7600266" y="4909845"/>
              <a:ext cx="868680" cy="1000760"/>
            </a:xfrm>
            <a:custGeom>
              <a:avLst/>
              <a:gdLst/>
              <a:ahLst/>
              <a:cxnLst/>
              <a:rect l="l" t="t" r="r" b="b"/>
              <a:pathLst>
                <a:path w="868679" h="1000760">
                  <a:moveTo>
                    <a:pt x="868248" y="1000620"/>
                  </a:moveTo>
                  <a:lnTo>
                    <a:pt x="448919" y="629627"/>
                  </a:lnTo>
                  <a:lnTo>
                    <a:pt x="426072" y="624979"/>
                  </a:lnTo>
                  <a:lnTo>
                    <a:pt x="409121" y="586498"/>
                  </a:lnTo>
                  <a:lnTo>
                    <a:pt x="396714" y="561587"/>
                  </a:lnTo>
                  <a:lnTo>
                    <a:pt x="382772" y="539372"/>
                  </a:lnTo>
                  <a:lnTo>
                    <a:pt x="361213" y="508977"/>
                  </a:lnTo>
                  <a:lnTo>
                    <a:pt x="298897" y="420621"/>
                  </a:lnTo>
                  <a:lnTo>
                    <a:pt x="197415" y="275804"/>
                  </a:lnTo>
                  <a:lnTo>
                    <a:pt x="102781" y="140519"/>
                  </a:lnTo>
                  <a:lnTo>
                    <a:pt x="61010" y="80759"/>
                  </a:lnTo>
                  <a:lnTo>
                    <a:pt x="64312" y="18287"/>
                  </a:lnTo>
                  <a:lnTo>
                    <a:pt x="0" y="0"/>
                  </a:lnTo>
                  <a:lnTo>
                    <a:pt x="61010" y="80759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35" name="object 35"/>
            <p:cNvSpPr/>
            <p:nvPr/>
          </p:nvSpPr>
          <p:spPr>
            <a:xfrm>
              <a:off x="6947260" y="4792196"/>
              <a:ext cx="891540" cy="483234"/>
            </a:xfrm>
            <a:custGeom>
              <a:avLst/>
              <a:gdLst/>
              <a:ahLst/>
              <a:cxnLst/>
              <a:rect l="l" t="t" r="r" b="b"/>
              <a:pathLst>
                <a:path w="891540" h="483235">
                  <a:moveTo>
                    <a:pt x="890993" y="464337"/>
                  </a:moveTo>
                  <a:lnTo>
                    <a:pt x="884307" y="476737"/>
                  </a:lnTo>
                  <a:lnTo>
                    <a:pt x="876266" y="482477"/>
                  </a:lnTo>
                  <a:lnTo>
                    <a:pt x="861642" y="483005"/>
                  </a:lnTo>
                  <a:lnTo>
                    <a:pt x="835202" y="479767"/>
                  </a:lnTo>
                  <a:lnTo>
                    <a:pt x="686794" y="458064"/>
                  </a:lnTo>
                  <a:lnTo>
                    <a:pt x="404599" y="416334"/>
                  </a:lnTo>
                  <a:lnTo>
                    <a:pt x="130925" y="375762"/>
                  </a:lnTo>
                  <a:lnTo>
                    <a:pt x="8077" y="357530"/>
                  </a:lnTo>
                  <a:lnTo>
                    <a:pt x="0" y="0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36" name="object 36"/>
            <p:cNvSpPr/>
            <p:nvPr/>
          </p:nvSpPr>
          <p:spPr>
            <a:xfrm>
              <a:off x="7076696" y="5197761"/>
              <a:ext cx="203200" cy="461645"/>
            </a:xfrm>
            <a:custGeom>
              <a:avLst/>
              <a:gdLst/>
              <a:ahLst/>
              <a:cxnLst/>
              <a:rect l="l" t="t" r="r" b="b"/>
              <a:pathLst>
                <a:path w="203200" h="461645">
                  <a:moveTo>
                    <a:pt x="0" y="461225"/>
                  </a:moveTo>
                  <a:lnTo>
                    <a:pt x="184404" y="86258"/>
                  </a:lnTo>
                  <a:lnTo>
                    <a:pt x="195402" y="64450"/>
                  </a:lnTo>
                  <a:lnTo>
                    <a:pt x="200955" y="48196"/>
                  </a:lnTo>
                  <a:lnTo>
                    <a:pt x="202759" y="29408"/>
                  </a:lnTo>
                  <a:lnTo>
                    <a:pt x="202514" y="0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37" name="object 37"/>
            <p:cNvSpPr/>
            <p:nvPr/>
          </p:nvSpPr>
          <p:spPr>
            <a:xfrm>
              <a:off x="7274501" y="4875955"/>
              <a:ext cx="224790" cy="332740"/>
            </a:xfrm>
            <a:custGeom>
              <a:avLst/>
              <a:gdLst/>
              <a:ahLst/>
              <a:cxnLst/>
              <a:rect l="l" t="t" r="r" b="b"/>
              <a:pathLst>
                <a:path w="224790" h="332739">
                  <a:moveTo>
                    <a:pt x="0" y="332739"/>
                  </a:moveTo>
                  <a:lnTo>
                    <a:pt x="76492" y="120611"/>
                  </a:lnTo>
                  <a:lnTo>
                    <a:pt x="79121" y="115404"/>
                  </a:lnTo>
                  <a:lnTo>
                    <a:pt x="100723" y="113830"/>
                  </a:lnTo>
                  <a:lnTo>
                    <a:pt x="121146" y="114176"/>
                  </a:lnTo>
                  <a:lnTo>
                    <a:pt x="146569" y="113671"/>
                  </a:lnTo>
                  <a:lnTo>
                    <a:pt x="191757" y="86537"/>
                  </a:lnTo>
                  <a:lnTo>
                    <a:pt x="216023" y="29195"/>
                  </a:lnTo>
                  <a:lnTo>
                    <a:pt x="222518" y="8244"/>
                  </a:lnTo>
                  <a:lnTo>
                    <a:pt x="224764" y="0"/>
                  </a:lnTo>
                </a:path>
              </a:pathLst>
            </a:custGeom>
            <a:ln w="23977">
              <a:solidFill>
                <a:srgbClr val="FACC3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38" name="object 38"/>
            <p:cNvSpPr/>
            <p:nvPr/>
          </p:nvSpPr>
          <p:spPr>
            <a:xfrm>
              <a:off x="6586781" y="3184837"/>
              <a:ext cx="54610" cy="480695"/>
            </a:xfrm>
            <a:custGeom>
              <a:avLst/>
              <a:gdLst/>
              <a:ahLst/>
              <a:cxnLst/>
              <a:rect l="l" t="t" r="r" b="b"/>
              <a:pathLst>
                <a:path w="54609" h="480695">
                  <a:moveTo>
                    <a:pt x="0" y="0"/>
                  </a:moveTo>
                  <a:lnTo>
                    <a:pt x="54470" y="480339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39" name="object 39"/>
            <p:cNvSpPr/>
            <p:nvPr/>
          </p:nvSpPr>
          <p:spPr>
            <a:xfrm>
              <a:off x="6901184" y="3134245"/>
              <a:ext cx="74930" cy="495300"/>
            </a:xfrm>
            <a:custGeom>
              <a:avLst/>
              <a:gdLst/>
              <a:ahLst/>
              <a:cxnLst/>
              <a:rect l="l" t="t" r="r" b="b"/>
              <a:pathLst>
                <a:path w="74929" h="495300">
                  <a:moveTo>
                    <a:pt x="0" y="0"/>
                  </a:moveTo>
                  <a:lnTo>
                    <a:pt x="74714" y="494830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40" name="object 40"/>
            <p:cNvSpPr/>
            <p:nvPr/>
          </p:nvSpPr>
          <p:spPr>
            <a:xfrm>
              <a:off x="7728375" y="3006538"/>
              <a:ext cx="56515" cy="467359"/>
            </a:xfrm>
            <a:custGeom>
              <a:avLst/>
              <a:gdLst/>
              <a:ahLst/>
              <a:cxnLst/>
              <a:rect l="l" t="t" r="r" b="b"/>
              <a:pathLst>
                <a:path w="56515" h="467360">
                  <a:moveTo>
                    <a:pt x="16092" y="0"/>
                  </a:moveTo>
                  <a:lnTo>
                    <a:pt x="50268" y="206603"/>
                  </a:lnTo>
                  <a:lnTo>
                    <a:pt x="56115" y="227644"/>
                  </a:lnTo>
                  <a:lnTo>
                    <a:pt x="55851" y="240815"/>
                  </a:lnTo>
                  <a:lnTo>
                    <a:pt x="47484" y="251661"/>
                  </a:lnTo>
                  <a:lnTo>
                    <a:pt x="29021" y="265722"/>
                  </a:lnTo>
                  <a:lnTo>
                    <a:pt x="10570" y="280775"/>
                  </a:lnTo>
                  <a:lnTo>
                    <a:pt x="1779" y="293195"/>
                  </a:lnTo>
                  <a:lnTo>
                    <a:pt x="0" y="306391"/>
                  </a:lnTo>
                  <a:lnTo>
                    <a:pt x="2580" y="323773"/>
                  </a:lnTo>
                  <a:lnTo>
                    <a:pt x="9526" y="357803"/>
                  </a:lnTo>
                  <a:lnTo>
                    <a:pt x="19756" y="405872"/>
                  </a:lnTo>
                  <a:lnTo>
                    <a:pt x="29015" y="448789"/>
                  </a:lnTo>
                  <a:lnTo>
                    <a:pt x="33047" y="467359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41" name="object 41"/>
            <p:cNvSpPr/>
            <p:nvPr/>
          </p:nvSpPr>
          <p:spPr>
            <a:xfrm>
              <a:off x="7101204" y="3617926"/>
              <a:ext cx="65405" cy="356235"/>
            </a:xfrm>
            <a:custGeom>
              <a:avLst/>
              <a:gdLst/>
              <a:ahLst/>
              <a:cxnLst/>
              <a:rect l="l" t="t" r="r" b="b"/>
              <a:pathLst>
                <a:path w="65404" h="356235">
                  <a:moveTo>
                    <a:pt x="0" y="0"/>
                  </a:moveTo>
                  <a:lnTo>
                    <a:pt x="64820" y="355688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42" name="object 42"/>
            <p:cNvSpPr/>
            <p:nvPr/>
          </p:nvSpPr>
          <p:spPr>
            <a:xfrm>
              <a:off x="6368527" y="3715006"/>
              <a:ext cx="61594" cy="412115"/>
            </a:xfrm>
            <a:custGeom>
              <a:avLst/>
              <a:gdLst/>
              <a:ahLst/>
              <a:cxnLst/>
              <a:rect l="l" t="t" r="r" b="b"/>
              <a:pathLst>
                <a:path w="61595" h="412114">
                  <a:moveTo>
                    <a:pt x="0" y="0"/>
                  </a:moveTo>
                  <a:lnTo>
                    <a:pt x="26720" y="222415"/>
                  </a:lnTo>
                  <a:lnTo>
                    <a:pt x="31962" y="268204"/>
                  </a:lnTo>
                  <a:lnTo>
                    <a:pt x="35647" y="295835"/>
                  </a:lnTo>
                  <a:lnTo>
                    <a:pt x="39520" y="316439"/>
                  </a:lnTo>
                  <a:lnTo>
                    <a:pt x="45326" y="341147"/>
                  </a:lnTo>
                  <a:lnTo>
                    <a:pt x="51948" y="369290"/>
                  </a:lnTo>
                  <a:lnTo>
                    <a:pt x="56945" y="391607"/>
                  </a:lnTo>
                  <a:lnTo>
                    <a:pt x="60101" y="406309"/>
                  </a:lnTo>
                  <a:lnTo>
                    <a:pt x="61201" y="411606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43" name="object 43"/>
            <p:cNvSpPr/>
            <p:nvPr/>
          </p:nvSpPr>
          <p:spPr>
            <a:xfrm>
              <a:off x="8325483" y="2950498"/>
              <a:ext cx="637540" cy="349885"/>
            </a:xfrm>
            <a:custGeom>
              <a:avLst/>
              <a:gdLst/>
              <a:ahLst/>
              <a:cxnLst/>
              <a:rect l="l" t="t" r="r" b="b"/>
              <a:pathLst>
                <a:path w="637540" h="349885">
                  <a:moveTo>
                    <a:pt x="636981" y="289725"/>
                  </a:moveTo>
                  <a:lnTo>
                    <a:pt x="34645" y="349669"/>
                  </a:lnTo>
                  <a:lnTo>
                    <a:pt x="0" y="0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44" name="object 44"/>
            <p:cNvSpPr/>
            <p:nvPr/>
          </p:nvSpPr>
          <p:spPr>
            <a:xfrm>
              <a:off x="8360124" y="3300175"/>
              <a:ext cx="15875" cy="144780"/>
            </a:xfrm>
            <a:custGeom>
              <a:avLst/>
              <a:gdLst/>
              <a:ahLst/>
              <a:cxnLst/>
              <a:rect l="l" t="t" r="r" b="b"/>
              <a:pathLst>
                <a:path w="15875" h="144779">
                  <a:moveTo>
                    <a:pt x="7912" y="-11988"/>
                  </a:moveTo>
                  <a:lnTo>
                    <a:pt x="7912" y="156527"/>
                  </a:lnTo>
                </a:path>
              </a:pathLst>
            </a:custGeom>
            <a:ln w="39801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45" name="object 45"/>
            <p:cNvSpPr/>
            <p:nvPr/>
          </p:nvSpPr>
          <p:spPr>
            <a:xfrm>
              <a:off x="8377365" y="3467374"/>
              <a:ext cx="5715" cy="46990"/>
            </a:xfrm>
            <a:custGeom>
              <a:avLst/>
              <a:gdLst/>
              <a:ahLst/>
              <a:cxnLst/>
              <a:rect l="l" t="t" r="r" b="b"/>
              <a:pathLst>
                <a:path w="5715" h="46989">
                  <a:moveTo>
                    <a:pt x="2635" y="-11988"/>
                  </a:moveTo>
                  <a:lnTo>
                    <a:pt x="2635" y="58889"/>
                  </a:lnTo>
                </a:path>
              </a:pathLst>
            </a:custGeom>
            <a:ln w="29248">
              <a:solidFill>
                <a:srgbClr val="FACC3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46" name="object 46"/>
            <p:cNvSpPr/>
            <p:nvPr/>
          </p:nvSpPr>
          <p:spPr>
            <a:xfrm>
              <a:off x="8404193" y="3385412"/>
              <a:ext cx="558800" cy="104139"/>
            </a:xfrm>
            <a:custGeom>
              <a:avLst/>
              <a:gdLst/>
              <a:ahLst/>
              <a:cxnLst/>
              <a:rect l="l" t="t" r="r" b="b"/>
              <a:pathLst>
                <a:path w="558800" h="104139">
                  <a:moveTo>
                    <a:pt x="0" y="103543"/>
                  </a:moveTo>
                  <a:lnTo>
                    <a:pt x="231317" y="78460"/>
                  </a:lnTo>
                  <a:lnTo>
                    <a:pt x="558266" y="0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47" name="object 47"/>
            <p:cNvSpPr/>
            <p:nvPr/>
          </p:nvSpPr>
          <p:spPr>
            <a:xfrm>
              <a:off x="8975594" y="2859639"/>
              <a:ext cx="2240915" cy="193675"/>
            </a:xfrm>
            <a:custGeom>
              <a:avLst/>
              <a:gdLst/>
              <a:ahLst/>
              <a:cxnLst/>
              <a:rect l="l" t="t" r="r" b="b"/>
              <a:pathLst>
                <a:path w="2240915" h="193675">
                  <a:moveTo>
                    <a:pt x="0" y="164313"/>
                  </a:moveTo>
                  <a:lnTo>
                    <a:pt x="120401" y="181202"/>
                  </a:lnTo>
                  <a:lnTo>
                    <a:pt x="192308" y="189887"/>
                  </a:lnTo>
                  <a:lnTo>
                    <a:pt x="244314" y="193120"/>
                  </a:lnTo>
                  <a:lnTo>
                    <a:pt x="305015" y="193650"/>
                  </a:lnTo>
                  <a:lnTo>
                    <a:pt x="355511" y="192077"/>
                  </a:lnTo>
                  <a:lnTo>
                    <a:pt x="409482" y="187567"/>
                  </a:lnTo>
                  <a:lnTo>
                    <a:pt x="465196" y="180639"/>
                  </a:lnTo>
                  <a:lnTo>
                    <a:pt x="520920" y="171811"/>
                  </a:lnTo>
                  <a:lnTo>
                    <a:pt x="574921" y="161601"/>
                  </a:lnTo>
                  <a:lnTo>
                    <a:pt x="625467" y="150526"/>
                  </a:lnTo>
                  <a:lnTo>
                    <a:pt x="670823" y="139105"/>
                  </a:lnTo>
                  <a:lnTo>
                    <a:pt x="709258" y="127856"/>
                  </a:lnTo>
                  <a:lnTo>
                    <a:pt x="794136" y="94606"/>
                  </a:lnTo>
                  <a:lnTo>
                    <a:pt x="846413" y="72028"/>
                  </a:lnTo>
                  <a:lnTo>
                    <a:pt x="894304" y="50032"/>
                  </a:lnTo>
                  <a:lnTo>
                    <a:pt x="936244" y="29083"/>
                  </a:lnTo>
                  <a:lnTo>
                    <a:pt x="971343" y="15158"/>
                  </a:lnTo>
                  <a:lnTo>
                    <a:pt x="1013633" y="5742"/>
                  </a:lnTo>
                  <a:lnTo>
                    <a:pt x="1060911" y="726"/>
                  </a:lnTo>
                  <a:lnTo>
                    <a:pt x="1110974" y="0"/>
                  </a:lnTo>
                  <a:lnTo>
                    <a:pt x="1161618" y="3455"/>
                  </a:lnTo>
                  <a:lnTo>
                    <a:pt x="1204306" y="7775"/>
                  </a:lnTo>
                  <a:lnTo>
                    <a:pt x="1257143" y="12744"/>
                  </a:lnTo>
                  <a:lnTo>
                    <a:pt x="1314874" y="18180"/>
                  </a:lnTo>
                  <a:lnTo>
                    <a:pt x="1372248" y="23903"/>
                  </a:lnTo>
                  <a:lnTo>
                    <a:pt x="1424009" y="29729"/>
                  </a:lnTo>
                  <a:lnTo>
                    <a:pt x="1464906" y="35479"/>
                  </a:lnTo>
                  <a:lnTo>
                    <a:pt x="1523877" y="51739"/>
                  </a:lnTo>
                  <a:lnTo>
                    <a:pt x="1567381" y="64218"/>
                  </a:lnTo>
                  <a:lnTo>
                    <a:pt x="1610169" y="76553"/>
                  </a:lnTo>
                  <a:lnTo>
                    <a:pt x="1642211" y="86894"/>
                  </a:lnTo>
                  <a:lnTo>
                    <a:pt x="1668049" y="95793"/>
                  </a:lnTo>
                  <a:lnTo>
                    <a:pt x="1694580" y="104018"/>
                  </a:lnTo>
                  <a:lnTo>
                    <a:pt x="1715281" y="110059"/>
                  </a:lnTo>
                  <a:lnTo>
                    <a:pt x="1723631" y="112408"/>
                  </a:lnTo>
                  <a:lnTo>
                    <a:pt x="2240559" y="118542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48" name="object 48"/>
            <p:cNvSpPr/>
            <p:nvPr/>
          </p:nvSpPr>
          <p:spPr>
            <a:xfrm>
              <a:off x="9697068" y="2859788"/>
              <a:ext cx="393700" cy="359410"/>
            </a:xfrm>
            <a:custGeom>
              <a:avLst/>
              <a:gdLst/>
              <a:ahLst/>
              <a:cxnLst/>
              <a:rect l="l" t="t" r="r" b="b"/>
              <a:pathLst>
                <a:path w="393700" h="359410">
                  <a:moveTo>
                    <a:pt x="393636" y="0"/>
                  </a:moveTo>
                  <a:lnTo>
                    <a:pt x="362902" y="163169"/>
                  </a:lnTo>
                  <a:lnTo>
                    <a:pt x="181495" y="292239"/>
                  </a:lnTo>
                  <a:lnTo>
                    <a:pt x="0" y="359371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49" name="object 49"/>
            <p:cNvSpPr/>
            <p:nvPr/>
          </p:nvSpPr>
          <p:spPr>
            <a:xfrm>
              <a:off x="9683365" y="3476632"/>
              <a:ext cx="12065" cy="224790"/>
            </a:xfrm>
            <a:custGeom>
              <a:avLst/>
              <a:gdLst/>
              <a:ahLst/>
              <a:cxnLst/>
              <a:rect l="l" t="t" r="r" b="b"/>
              <a:pathLst>
                <a:path w="12065" h="224789">
                  <a:moveTo>
                    <a:pt x="5892" y="-11988"/>
                  </a:moveTo>
                  <a:lnTo>
                    <a:pt x="5892" y="236702"/>
                  </a:lnTo>
                </a:path>
              </a:pathLst>
            </a:custGeom>
            <a:ln w="35763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50" name="object 50"/>
            <p:cNvSpPr/>
            <p:nvPr/>
          </p:nvSpPr>
          <p:spPr>
            <a:xfrm>
              <a:off x="9695145" y="3219159"/>
              <a:ext cx="2540" cy="257810"/>
            </a:xfrm>
            <a:custGeom>
              <a:avLst/>
              <a:gdLst/>
              <a:ahLst/>
              <a:cxnLst/>
              <a:rect l="l" t="t" r="r" b="b"/>
              <a:pathLst>
                <a:path w="2540" h="257810">
                  <a:moveTo>
                    <a:pt x="0" y="257479"/>
                  </a:moveTo>
                  <a:lnTo>
                    <a:pt x="1917" y="0"/>
                  </a:lnTo>
                </a:path>
              </a:pathLst>
            </a:custGeom>
            <a:ln w="23977">
              <a:solidFill>
                <a:srgbClr val="FACC3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51" name="object 51"/>
            <p:cNvSpPr/>
            <p:nvPr/>
          </p:nvSpPr>
          <p:spPr>
            <a:xfrm>
              <a:off x="10037446" y="3372427"/>
              <a:ext cx="986790" cy="565150"/>
            </a:xfrm>
            <a:custGeom>
              <a:avLst/>
              <a:gdLst/>
              <a:ahLst/>
              <a:cxnLst/>
              <a:rect l="l" t="t" r="r" b="b"/>
              <a:pathLst>
                <a:path w="986790" h="565150">
                  <a:moveTo>
                    <a:pt x="986536" y="22732"/>
                  </a:moveTo>
                  <a:lnTo>
                    <a:pt x="810285" y="0"/>
                  </a:lnTo>
                  <a:lnTo>
                    <a:pt x="779173" y="3370"/>
                  </a:lnTo>
                  <a:lnTo>
                    <a:pt x="757080" y="5678"/>
                  </a:lnTo>
                  <a:lnTo>
                    <a:pt x="733456" y="7988"/>
                  </a:lnTo>
                  <a:lnTo>
                    <a:pt x="697750" y="11366"/>
                  </a:lnTo>
                  <a:lnTo>
                    <a:pt x="655617" y="17282"/>
                  </a:lnTo>
                  <a:lnTo>
                    <a:pt x="596097" y="27877"/>
                  </a:lnTo>
                  <a:lnTo>
                    <a:pt x="529007" y="40997"/>
                  </a:lnTo>
                  <a:lnTo>
                    <a:pt x="464161" y="54486"/>
                  </a:lnTo>
                  <a:lnTo>
                    <a:pt x="411376" y="66189"/>
                  </a:lnTo>
                  <a:lnTo>
                    <a:pt x="349416" y="83228"/>
                  </a:lnTo>
                  <a:lnTo>
                    <a:pt x="302564" y="99389"/>
                  </a:lnTo>
                  <a:lnTo>
                    <a:pt x="249281" y="123201"/>
                  </a:lnTo>
                  <a:lnTo>
                    <a:pt x="198939" y="155429"/>
                  </a:lnTo>
                  <a:lnTo>
                    <a:pt x="160909" y="196837"/>
                  </a:lnTo>
                  <a:lnTo>
                    <a:pt x="126750" y="264317"/>
                  </a:lnTo>
                  <a:lnTo>
                    <a:pt x="98332" y="337599"/>
                  </a:lnTo>
                  <a:lnTo>
                    <a:pt x="78902" y="396424"/>
                  </a:lnTo>
                  <a:lnTo>
                    <a:pt x="58513" y="472681"/>
                  </a:lnTo>
                  <a:lnTo>
                    <a:pt x="49522" y="501903"/>
                  </a:lnTo>
                  <a:lnTo>
                    <a:pt x="40594" y="518858"/>
                  </a:lnTo>
                  <a:lnTo>
                    <a:pt x="27597" y="534200"/>
                  </a:lnTo>
                  <a:lnTo>
                    <a:pt x="14048" y="549127"/>
                  </a:lnTo>
                  <a:lnTo>
                    <a:pt x="5588" y="558452"/>
                  </a:lnTo>
                  <a:lnTo>
                    <a:pt x="1233" y="563255"/>
                  </a:lnTo>
                  <a:lnTo>
                    <a:pt x="0" y="564616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52" name="object 52"/>
            <p:cNvSpPr/>
            <p:nvPr/>
          </p:nvSpPr>
          <p:spPr>
            <a:xfrm>
              <a:off x="10494104" y="4211744"/>
              <a:ext cx="591820" cy="938530"/>
            </a:xfrm>
            <a:custGeom>
              <a:avLst/>
              <a:gdLst/>
              <a:ahLst/>
              <a:cxnLst/>
              <a:rect l="l" t="t" r="r" b="b"/>
              <a:pathLst>
                <a:path w="591820" h="938529">
                  <a:moveTo>
                    <a:pt x="0" y="0"/>
                  </a:moveTo>
                  <a:lnTo>
                    <a:pt x="102362" y="145275"/>
                  </a:lnTo>
                  <a:lnTo>
                    <a:pt x="102362" y="198818"/>
                  </a:lnTo>
                  <a:lnTo>
                    <a:pt x="183248" y="350774"/>
                  </a:lnTo>
                  <a:lnTo>
                    <a:pt x="156010" y="403675"/>
                  </a:lnTo>
                  <a:lnTo>
                    <a:pt x="142936" y="435182"/>
                  </a:lnTo>
                  <a:lnTo>
                    <a:pt x="140434" y="457782"/>
                  </a:lnTo>
                  <a:lnTo>
                    <a:pt x="144907" y="483958"/>
                  </a:lnTo>
                  <a:lnTo>
                    <a:pt x="170280" y="532852"/>
                  </a:lnTo>
                  <a:lnTo>
                    <a:pt x="234315" y="573354"/>
                  </a:lnTo>
                  <a:lnTo>
                    <a:pt x="310958" y="610812"/>
                  </a:lnTo>
                  <a:lnTo>
                    <a:pt x="420520" y="662325"/>
                  </a:lnTo>
                  <a:lnTo>
                    <a:pt x="518727" y="707897"/>
                  </a:lnTo>
                  <a:lnTo>
                    <a:pt x="561301" y="727532"/>
                  </a:lnTo>
                  <a:lnTo>
                    <a:pt x="591566" y="803998"/>
                  </a:lnTo>
                  <a:lnTo>
                    <a:pt x="571500" y="937920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53" name="object 53"/>
            <p:cNvSpPr/>
            <p:nvPr/>
          </p:nvSpPr>
          <p:spPr>
            <a:xfrm>
              <a:off x="11085673" y="5006158"/>
              <a:ext cx="169545" cy="135890"/>
            </a:xfrm>
            <a:custGeom>
              <a:avLst/>
              <a:gdLst/>
              <a:ahLst/>
              <a:cxnLst/>
              <a:rect l="l" t="t" r="r" b="b"/>
              <a:pathLst>
                <a:path w="169545" h="135889">
                  <a:moveTo>
                    <a:pt x="0" y="9588"/>
                  </a:moveTo>
                  <a:lnTo>
                    <a:pt x="125539" y="0"/>
                  </a:lnTo>
                  <a:lnTo>
                    <a:pt x="169087" y="135458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54" name="object 54"/>
            <p:cNvSpPr/>
            <p:nvPr/>
          </p:nvSpPr>
          <p:spPr>
            <a:xfrm>
              <a:off x="10202115" y="4361867"/>
              <a:ext cx="224154" cy="315595"/>
            </a:xfrm>
            <a:custGeom>
              <a:avLst/>
              <a:gdLst/>
              <a:ahLst/>
              <a:cxnLst/>
              <a:rect l="l" t="t" r="r" b="b"/>
              <a:pathLst>
                <a:path w="224154" h="315595">
                  <a:moveTo>
                    <a:pt x="0" y="0"/>
                  </a:moveTo>
                  <a:lnTo>
                    <a:pt x="42207" y="97041"/>
                  </a:lnTo>
                  <a:lnTo>
                    <a:pt x="66100" y="150445"/>
                  </a:lnTo>
                  <a:lnTo>
                    <a:pt x="94310" y="202145"/>
                  </a:lnTo>
                  <a:lnTo>
                    <a:pt x="126514" y="253657"/>
                  </a:lnTo>
                  <a:lnTo>
                    <a:pt x="170395" y="295681"/>
                  </a:lnTo>
                  <a:lnTo>
                    <a:pt x="211223" y="313861"/>
                  </a:lnTo>
                  <a:lnTo>
                    <a:pt x="220852" y="315233"/>
                  </a:lnTo>
                  <a:lnTo>
                    <a:pt x="223951" y="315087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55" name="object 55"/>
            <p:cNvSpPr/>
            <p:nvPr/>
          </p:nvSpPr>
          <p:spPr>
            <a:xfrm>
              <a:off x="10435345" y="4677114"/>
              <a:ext cx="209550" cy="55244"/>
            </a:xfrm>
            <a:custGeom>
              <a:avLst/>
              <a:gdLst/>
              <a:ahLst/>
              <a:cxnLst/>
              <a:rect l="l" t="t" r="r" b="b"/>
              <a:pathLst>
                <a:path w="209550" h="55245">
                  <a:moveTo>
                    <a:pt x="0" y="0"/>
                  </a:moveTo>
                  <a:lnTo>
                    <a:pt x="107295" y="22199"/>
                  </a:lnTo>
                  <a:lnTo>
                    <a:pt x="164850" y="35294"/>
                  </a:lnTo>
                  <a:lnTo>
                    <a:pt x="192275" y="44410"/>
                  </a:lnTo>
                  <a:lnTo>
                    <a:pt x="209181" y="54673"/>
                  </a:lnTo>
                </a:path>
              </a:pathLst>
            </a:custGeom>
            <a:ln w="23977">
              <a:solidFill>
                <a:srgbClr val="FACC3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56" name="object 56"/>
            <p:cNvSpPr/>
            <p:nvPr/>
          </p:nvSpPr>
          <p:spPr>
            <a:xfrm>
              <a:off x="10216000" y="5052173"/>
              <a:ext cx="18415" cy="147955"/>
            </a:xfrm>
            <a:custGeom>
              <a:avLst/>
              <a:gdLst/>
              <a:ahLst/>
              <a:cxnLst/>
              <a:rect l="l" t="t" r="r" b="b"/>
              <a:pathLst>
                <a:path w="18415" h="147954">
                  <a:moveTo>
                    <a:pt x="0" y="0"/>
                  </a:moveTo>
                  <a:lnTo>
                    <a:pt x="17995" y="147345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57" name="object 57"/>
            <p:cNvSpPr/>
            <p:nvPr/>
          </p:nvSpPr>
          <p:spPr>
            <a:xfrm>
              <a:off x="10187153" y="4564011"/>
              <a:ext cx="109855" cy="468630"/>
            </a:xfrm>
            <a:custGeom>
              <a:avLst/>
              <a:gdLst/>
              <a:ahLst/>
              <a:cxnLst/>
              <a:rect l="l" t="t" r="r" b="b"/>
              <a:pathLst>
                <a:path w="109854" h="468629">
                  <a:moveTo>
                    <a:pt x="109270" y="0"/>
                  </a:moveTo>
                  <a:lnTo>
                    <a:pt x="34036" y="47040"/>
                  </a:lnTo>
                  <a:lnTo>
                    <a:pt x="0" y="251879"/>
                  </a:lnTo>
                  <a:lnTo>
                    <a:pt x="26390" y="468045"/>
                  </a:lnTo>
                </a:path>
              </a:pathLst>
            </a:custGeom>
            <a:ln w="23977">
              <a:solidFill>
                <a:srgbClr val="FACC3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58" name="object 58"/>
            <p:cNvSpPr/>
            <p:nvPr/>
          </p:nvSpPr>
          <p:spPr>
            <a:xfrm>
              <a:off x="9084866" y="4794547"/>
              <a:ext cx="123825" cy="553085"/>
            </a:xfrm>
            <a:custGeom>
              <a:avLst/>
              <a:gdLst/>
              <a:ahLst/>
              <a:cxnLst/>
              <a:rect l="l" t="t" r="r" b="b"/>
              <a:pathLst>
                <a:path w="123825" h="553085">
                  <a:moveTo>
                    <a:pt x="0" y="552843"/>
                  </a:moveTo>
                  <a:lnTo>
                    <a:pt x="123723" y="317766"/>
                  </a:lnTo>
                  <a:lnTo>
                    <a:pt x="69502" y="224901"/>
                  </a:lnTo>
                  <a:lnTo>
                    <a:pt x="41430" y="171778"/>
                  </a:lnTo>
                  <a:lnTo>
                    <a:pt x="30508" y="138446"/>
                  </a:lnTo>
                  <a:lnTo>
                    <a:pt x="27736" y="104952"/>
                  </a:lnTo>
                  <a:lnTo>
                    <a:pt x="29265" y="65927"/>
                  </a:lnTo>
                  <a:lnTo>
                    <a:pt x="34832" y="32364"/>
                  </a:lnTo>
                  <a:lnTo>
                    <a:pt x="40824" y="8856"/>
                  </a:lnTo>
                  <a:lnTo>
                    <a:pt x="43624" y="0"/>
                  </a:lnTo>
                </a:path>
              </a:pathLst>
            </a:custGeom>
            <a:ln w="23977">
              <a:solidFill>
                <a:srgbClr val="FACC3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59" name="object 59"/>
            <p:cNvSpPr/>
            <p:nvPr/>
          </p:nvSpPr>
          <p:spPr>
            <a:xfrm>
              <a:off x="7392751" y="5993623"/>
              <a:ext cx="217170" cy="277495"/>
            </a:xfrm>
            <a:custGeom>
              <a:avLst/>
              <a:gdLst/>
              <a:ahLst/>
              <a:cxnLst/>
              <a:rect l="l" t="t" r="r" b="b"/>
              <a:pathLst>
                <a:path w="217170" h="277495">
                  <a:moveTo>
                    <a:pt x="217157" y="277266"/>
                  </a:moveTo>
                  <a:lnTo>
                    <a:pt x="0" y="0"/>
                  </a:lnTo>
                </a:path>
              </a:pathLst>
            </a:custGeom>
            <a:ln w="23977">
              <a:solidFill>
                <a:srgbClr val="FACC3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60" name="object 60"/>
            <p:cNvSpPr/>
            <p:nvPr/>
          </p:nvSpPr>
          <p:spPr>
            <a:xfrm>
              <a:off x="8046695" y="2806185"/>
              <a:ext cx="843915" cy="203835"/>
            </a:xfrm>
            <a:custGeom>
              <a:avLst/>
              <a:gdLst/>
              <a:ahLst/>
              <a:cxnLst/>
              <a:rect l="l" t="t" r="r" b="b"/>
              <a:pathLst>
                <a:path w="843915" h="203835">
                  <a:moveTo>
                    <a:pt x="0" y="203225"/>
                  </a:moveTo>
                  <a:lnTo>
                    <a:pt x="843407" y="0"/>
                  </a:lnTo>
                </a:path>
              </a:pathLst>
            </a:custGeom>
            <a:ln w="39966">
              <a:solidFill>
                <a:srgbClr val="DA577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61" name="object 61"/>
            <p:cNvSpPr/>
            <p:nvPr/>
          </p:nvSpPr>
          <p:spPr>
            <a:xfrm>
              <a:off x="5714523" y="3446861"/>
              <a:ext cx="2181860" cy="345440"/>
            </a:xfrm>
            <a:custGeom>
              <a:avLst/>
              <a:gdLst/>
              <a:ahLst/>
              <a:cxnLst/>
              <a:rect l="l" t="t" r="r" b="b"/>
              <a:pathLst>
                <a:path w="2181859" h="345439">
                  <a:moveTo>
                    <a:pt x="0" y="345158"/>
                  </a:moveTo>
                  <a:lnTo>
                    <a:pt x="1637195" y="137868"/>
                  </a:lnTo>
                  <a:lnTo>
                    <a:pt x="1738965" y="124103"/>
                  </a:lnTo>
                  <a:lnTo>
                    <a:pt x="1801137" y="112471"/>
                  </a:lnTo>
                  <a:lnTo>
                    <a:pt x="1849134" y="96635"/>
                  </a:lnTo>
                  <a:lnTo>
                    <a:pt x="1908378" y="70254"/>
                  </a:lnTo>
                  <a:lnTo>
                    <a:pt x="1965858" y="47861"/>
                  </a:lnTo>
                  <a:lnTo>
                    <a:pt x="2019733" y="32958"/>
                  </a:lnTo>
                  <a:lnTo>
                    <a:pt x="2068174" y="22892"/>
                  </a:lnTo>
                  <a:lnTo>
                    <a:pt x="2109351" y="15012"/>
                  </a:lnTo>
                  <a:lnTo>
                    <a:pt x="2141435" y="6665"/>
                  </a:lnTo>
                  <a:lnTo>
                    <a:pt x="2166629" y="0"/>
                  </a:lnTo>
                  <a:lnTo>
                    <a:pt x="2178308" y="740"/>
                  </a:lnTo>
                  <a:lnTo>
                    <a:pt x="2181574" y="4443"/>
                  </a:lnTo>
                  <a:lnTo>
                    <a:pt x="2181529" y="6665"/>
                  </a:lnTo>
                </a:path>
              </a:pathLst>
            </a:custGeom>
            <a:ln w="39966">
              <a:solidFill>
                <a:srgbClr val="DA577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62" name="object 62"/>
            <p:cNvSpPr/>
            <p:nvPr/>
          </p:nvSpPr>
          <p:spPr>
            <a:xfrm>
              <a:off x="4914073" y="3127074"/>
              <a:ext cx="2299970" cy="2626360"/>
            </a:xfrm>
            <a:custGeom>
              <a:avLst/>
              <a:gdLst/>
              <a:ahLst/>
              <a:cxnLst/>
              <a:rect l="l" t="t" r="r" b="b"/>
              <a:pathLst>
                <a:path w="2299970" h="2626360">
                  <a:moveTo>
                    <a:pt x="0" y="0"/>
                  </a:moveTo>
                  <a:lnTo>
                    <a:pt x="1069962" y="906780"/>
                  </a:lnTo>
                  <a:lnTo>
                    <a:pt x="1204325" y="1040660"/>
                  </a:lnTo>
                  <a:lnTo>
                    <a:pt x="1271993" y="1132381"/>
                  </a:lnTo>
                  <a:lnTo>
                    <a:pt x="1293561" y="1224328"/>
                  </a:lnTo>
                  <a:lnTo>
                    <a:pt x="1289621" y="1358887"/>
                  </a:lnTo>
                  <a:lnTo>
                    <a:pt x="1285755" y="1414559"/>
                  </a:lnTo>
                  <a:lnTo>
                    <a:pt x="1280981" y="1468361"/>
                  </a:lnTo>
                  <a:lnTo>
                    <a:pt x="1275702" y="1520444"/>
                  </a:lnTo>
                  <a:lnTo>
                    <a:pt x="1270323" y="1570961"/>
                  </a:lnTo>
                  <a:lnTo>
                    <a:pt x="1265248" y="1620062"/>
                  </a:lnTo>
                  <a:lnTo>
                    <a:pt x="1260881" y="1667900"/>
                  </a:lnTo>
                  <a:lnTo>
                    <a:pt x="1257626" y="1714626"/>
                  </a:lnTo>
                  <a:lnTo>
                    <a:pt x="1255888" y="1760392"/>
                  </a:lnTo>
                  <a:lnTo>
                    <a:pt x="1256070" y="1805350"/>
                  </a:lnTo>
                  <a:lnTo>
                    <a:pt x="1258578" y="1849651"/>
                  </a:lnTo>
                  <a:lnTo>
                    <a:pt x="1263814" y="1893447"/>
                  </a:lnTo>
                  <a:lnTo>
                    <a:pt x="1272184" y="1936889"/>
                  </a:lnTo>
                  <a:lnTo>
                    <a:pt x="1284788" y="1980903"/>
                  </a:lnTo>
                  <a:lnTo>
                    <a:pt x="1302117" y="2025886"/>
                  </a:lnTo>
                  <a:lnTo>
                    <a:pt x="1323638" y="2071205"/>
                  </a:lnTo>
                  <a:lnTo>
                    <a:pt x="1348816" y="2116229"/>
                  </a:lnTo>
                  <a:lnTo>
                    <a:pt x="1377120" y="2160326"/>
                  </a:lnTo>
                  <a:lnTo>
                    <a:pt x="1408017" y="2202865"/>
                  </a:lnTo>
                  <a:lnTo>
                    <a:pt x="1440973" y="2243215"/>
                  </a:lnTo>
                  <a:lnTo>
                    <a:pt x="1475455" y="2280743"/>
                  </a:lnTo>
                  <a:lnTo>
                    <a:pt x="1510932" y="2314819"/>
                  </a:lnTo>
                  <a:lnTo>
                    <a:pt x="1546868" y="2344810"/>
                  </a:lnTo>
                  <a:lnTo>
                    <a:pt x="1582733" y="2370085"/>
                  </a:lnTo>
                  <a:lnTo>
                    <a:pt x="1617992" y="2390013"/>
                  </a:lnTo>
                  <a:lnTo>
                    <a:pt x="1663502" y="2408825"/>
                  </a:lnTo>
                  <a:lnTo>
                    <a:pt x="1715208" y="2424681"/>
                  </a:lnTo>
                  <a:lnTo>
                    <a:pt x="1771082" y="2438060"/>
                  </a:lnTo>
                  <a:lnTo>
                    <a:pt x="1829094" y="2449446"/>
                  </a:lnTo>
                  <a:lnTo>
                    <a:pt x="1887216" y="2459318"/>
                  </a:lnTo>
                  <a:lnTo>
                    <a:pt x="1943419" y="2468159"/>
                  </a:lnTo>
                  <a:lnTo>
                    <a:pt x="1995673" y="2476450"/>
                  </a:lnTo>
                  <a:lnTo>
                    <a:pt x="2041949" y="2484673"/>
                  </a:lnTo>
                  <a:lnTo>
                    <a:pt x="2080219" y="2493309"/>
                  </a:lnTo>
                  <a:lnTo>
                    <a:pt x="2170003" y="2536352"/>
                  </a:lnTo>
                  <a:lnTo>
                    <a:pt x="2232144" y="2577155"/>
                  </a:lnTo>
                  <a:lnTo>
                    <a:pt x="2280195" y="2611626"/>
                  </a:lnTo>
                  <a:lnTo>
                    <a:pt x="2299474" y="2626144"/>
                  </a:lnTo>
                </a:path>
              </a:pathLst>
            </a:custGeom>
            <a:ln w="39966">
              <a:solidFill>
                <a:srgbClr val="DA577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63" name="object 6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90905" y="3099752"/>
              <a:ext cx="169125" cy="174523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7225563" y="5768647"/>
              <a:ext cx="149860" cy="192405"/>
            </a:xfrm>
            <a:custGeom>
              <a:avLst/>
              <a:gdLst/>
              <a:ahLst/>
              <a:cxnLst/>
              <a:rect l="l" t="t" r="r" b="b"/>
              <a:pathLst>
                <a:path w="149859" h="192404">
                  <a:moveTo>
                    <a:pt x="0" y="0"/>
                  </a:moveTo>
                  <a:lnTo>
                    <a:pt x="149669" y="191820"/>
                  </a:lnTo>
                </a:path>
              </a:pathLst>
            </a:custGeom>
            <a:ln w="39966">
              <a:solidFill>
                <a:srgbClr val="DA577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65" name="object 65"/>
            <p:cNvSpPr/>
            <p:nvPr/>
          </p:nvSpPr>
          <p:spPr>
            <a:xfrm>
              <a:off x="7529719" y="3715049"/>
              <a:ext cx="3125470" cy="823594"/>
            </a:xfrm>
            <a:custGeom>
              <a:avLst/>
              <a:gdLst/>
              <a:ahLst/>
              <a:cxnLst/>
              <a:rect l="l" t="t" r="r" b="b"/>
              <a:pathLst>
                <a:path w="3125470" h="823595">
                  <a:moveTo>
                    <a:pt x="0" y="808891"/>
                  </a:moveTo>
                  <a:lnTo>
                    <a:pt x="546506" y="823306"/>
                  </a:lnTo>
                  <a:lnTo>
                    <a:pt x="576785" y="726297"/>
                  </a:lnTo>
                  <a:lnTo>
                    <a:pt x="593051" y="675122"/>
                  </a:lnTo>
                  <a:lnTo>
                    <a:pt x="617077" y="625552"/>
                  </a:lnTo>
                  <a:lnTo>
                    <a:pt x="642677" y="589129"/>
                  </a:lnTo>
                  <a:lnTo>
                    <a:pt x="678012" y="539540"/>
                  </a:lnTo>
                  <a:lnTo>
                    <a:pt x="718531" y="483138"/>
                  </a:lnTo>
                  <a:lnTo>
                    <a:pt x="759681" y="426274"/>
                  </a:lnTo>
                  <a:lnTo>
                    <a:pt x="796913" y="375301"/>
                  </a:lnTo>
                  <a:lnTo>
                    <a:pt x="825674" y="336571"/>
                  </a:lnTo>
                  <a:lnTo>
                    <a:pt x="858179" y="303658"/>
                  </a:lnTo>
                  <a:lnTo>
                    <a:pt x="892019" y="282402"/>
                  </a:lnTo>
                  <a:lnTo>
                    <a:pt x="938795" y="255014"/>
                  </a:lnTo>
                  <a:lnTo>
                    <a:pt x="994367" y="223843"/>
                  </a:lnTo>
                  <a:lnTo>
                    <a:pt x="1054598" y="191238"/>
                  </a:lnTo>
                  <a:lnTo>
                    <a:pt x="1115349" y="159545"/>
                  </a:lnTo>
                  <a:lnTo>
                    <a:pt x="1172480" y="131113"/>
                  </a:lnTo>
                  <a:lnTo>
                    <a:pt x="1221854" y="108290"/>
                  </a:lnTo>
                  <a:lnTo>
                    <a:pt x="1259332" y="93424"/>
                  </a:lnTo>
                  <a:lnTo>
                    <a:pt x="1299207" y="82736"/>
                  </a:lnTo>
                  <a:lnTo>
                    <a:pt x="1341392" y="76140"/>
                  </a:lnTo>
                  <a:lnTo>
                    <a:pt x="1385969" y="72875"/>
                  </a:lnTo>
                  <a:lnTo>
                    <a:pt x="1433017" y="72179"/>
                  </a:lnTo>
                  <a:lnTo>
                    <a:pt x="1482620" y="73292"/>
                  </a:lnTo>
                  <a:lnTo>
                    <a:pt x="1534857" y="75454"/>
                  </a:lnTo>
                  <a:lnTo>
                    <a:pt x="1589811" y="77904"/>
                  </a:lnTo>
                  <a:lnTo>
                    <a:pt x="1649275" y="76221"/>
                  </a:lnTo>
                  <a:lnTo>
                    <a:pt x="1698643" y="67531"/>
                  </a:lnTo>
                  <a:lnTo>
                    <a:pt x="1741565" y="54530"/>
                  </a:lnTo>
                  <a:lnTo>
                    <a:pt x="1781689" y="39912"/>
                  </a:lnTo>
                  <a:lnTo>
                    <a:pt x="1822666" y="26371"/>
                  </a:lnTo>
                  <a:lnTo>
                    <a:pt x="1868144" y="16602"/>
                  </a:lnTo>
                  <a:lnTo>
                    <a:pt x="1909874" y="11160"/>
                  </a:lnTo>
                  <a:lnTo>
                    <a:pt x="1959789" y="5951"/>
                  </a:lnTo>
                  <a:lnTo>
                    <a:pt x="2015108" y="1917"/>
                  </a:lnTo>
                  <a:lnTo>
                    <a:pt x="2073049" y="0"/>
                  </a:lnTo>
                  <a:lnTo>
                    <a:pt x="2130829" y="1141"/>
                  </a:lnTo>
                  <a:lnTo>
                    <a:pt x="2185666" y="6282"/>
                  </a:lnTo>
                  <a:lnTo>
                    <a:pt x="2234778" y="16367"/>
                  </a:lnTo>
                  <a:lnTo>
                    <a:pt x="2275382" y="32337"/>
                  </a:lnTo>
                  <a:lnTo>
                    <a:pt x="2321347" y="57370"/>
                  </a:lnTo>
                  <a:lnTo>
                    <a:pt x="2364776" y="82354"/>
                  </a:lnTo>
                  <a:lnTo>
                    <a:pt x="2405684" y="108985"/>
                  </a:lnTo>
                  <a:lnTo>
                    <a:pt x="2444086" y="138958"/>
                  </a:lnTo>
                  <a:lnTo>
                    <a:pt x="2479997" y="173968"/>
                  </a:lnTo>
                  <a:lnTo>
                    <a:pt x="2513431" y="215712"/>
                  </a:lnTo>
                  <a:lnTo>
                    <a:pt x="2544538" y="264940"/>
                  </a:lnTo>
                  <a:lnTo>
                    <a:pt x="2565821" y="303705"/>
                  </a:lnTo>
                  <a:lnTo>
                    <a:pt x="2585122" y="333037"/>
                  </a:lnTo>
                  <a:lnTo>
                    <a:pt x="2610282" y="353968"/>
                  </a:lnTo>
                  <a:lnTo>
                    <a:pt x="2649143" y="367528"/>
                  </a:lnTo>
                  <a:lnTo>
                    <a:pt x="2693247" y="378732"/>
                  </a:lnTo>
                  <a:lnTo>
                    <a:pt x="2742803" y="393228"/>
                  </a:lnTo>
                  <a:lnTo>
                    <a:pt x="2794492" y="407903"/>
                  </a:lnTo>
                  <a:lnTo>
                    <a:pt x="2844992" y="419645"/>
                  </a:lnTo>
                  <a:lnTo>
                    <a:pt x="2890986" y="425343"/>
                  </a:lnTo>
                  <a:lnTo>
                    <a:pt x="2929153" y="421884"/>
                  </a:lnTo>
                  <a:lnTo>
                    <a:pt x="2987717" y="408425"/>
                  </a:lnTo>
                  <a:lnTo>
                    <a:pt x="3051910" y="396511"/>
                  </a:lnTo>
                  <a:lnTo>
                    <a:pt x="3103669" y="387999"/>
                  </a:lnTo>
                  <a:lnTo>
                    <a:pt x="3124936" y="384749"/>
                  </a:lnTo>
                </a:path>
              </a:pathLst>
            </a:custGeom>
            <a:ln w="39966">
              <a:solidFill>
                <a:srgbClr val="DA577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66" name="object 66"/>
            <p:cNvSpPr/>
            <p:nvPr/>
          </p:nvSpPr>
          <p:spPr>
            <a:xfrm>
              <a:off x="7999244" y="4101654"/>
              <a:ext cx="2282190" cy="895350"/>
            </a:xfrm>
            <a:custGeom>
              <a:avLst/>
              <a:gdLst/>
              <a:ahLst/>
              <a:cxnLst/>
              <a:rect l="l" t="t" r="r" b="b"/>
              <a:pathLst>
                <a:path w="2282190" h="895350">
                  <a:moveTo>
                    <a:pt x="76987" y="436710"/>
                  </a:moveTo>
                  <a:lnTo>
                    <a:pt x="0" y="755721"/>
                  </a:lnTo>
                  <a:lnTo>
                    <a:pt x="65864" y="797328"/>
                  </a:lnTo>
                  <a:lnTo>
                    <a:pt x="108340" y="818497"/>
                  </a:lnTo>
                  <a:lnTo>
                    <a:pt x="145896" y="825798"/>
                  </a:lnTo>
                  <a:lnTo>
                    <a:pt x="197002" y="825800"/>
                  </a:lnTo>
                  <a:lnTo>
                    <a:pt x="239711" y="827101"/>
                  </a:lnTo>
                  <a:lnTo>
                    <a:pt x="291874" y="831938"/>
                  </a:lnTo>
                  <a:lnTo>
                    <a:pt x="349309" y="839179"/>
                  </a:lnTo>
                  <a:lnTo>
                    <a:pt x="407832" y="847693"/>
                  </a:lnTo>
                  <a:lnTo>
                    <a:pt x="463259" y="856350"/>
                  </a:lnTo>
                  <a:lnTo>
                    <a:pt x="511408" y="864017"/>
                  </a:lnTo>
                  <a:lnTo>
                    <a:pt x="548093" y="869564"/>
                  </a:lnTo>
                  <a:lnTo>
                    <a:pt x="603857" y="877562"/>
                  </a:lnTo>
                  <a:lnTo>
                    <a:pt x="659276" y="885823"/>
                  </a:lnTo>
                  <a:lnTo>
                    <a:pt x="701759" y="892288"/>
                  </a:lnTo>
                  <a:lnTo>
                    <a:pt x="718718" y="894900"/>
                  </a:lnTo>
                  <a:lnTo>
                    <a:pt x="1141793" y="637827"/>
                  </a:lnTo>
                  <a:lnTo>
                    <a:pt x="1160135" y="499923"/>
                  </a:lnTo>
                  <a:lnTo>
                    <a:pt x="1171655" y="423752"/>
                  </a:lnTo>
                  <a:lnTo>
                    <a:pt x="1181221" y="382134"/>
                  </a:lnTo>
                  <a:lnTo>
                    <a:pt x="1211139" y="308656"/>
                  </a:lnTo>
                  <a:lnTo>
                    <a:pt x="1235521" y="270832"/>
                  </a:lnTo>
                  <a:lnTo>
                    <a:pt x="1271620" y="235336"/>
                  </a:lnTo>
                  <a:lnTo>
                    <a:pt x="1324216" y="203093"/>
                  </a:lnTo>
                  <a:lnTo>
                    <a:pt x="1374867" y="181327"/>
                  </a:lnTo>
                  <a:lnTo>
                    <a:pt x="1425807" y="164208"/>
                  </a:lnTo>
                  <a:lnTo>
                    <a:pt x="1475341" y="151267"/>
                  </a:lnTo>
                  <a:lnTo>
                    <a:pt x="1521773" y="142033"/>
                  </a:lnTo>
                  <a:lnTo>
                    <a:pt x="1563408" y="136037"/>
                  </a:lnTo>
                  <a:lnTo>
                    <a:pt x="1599943" y="130244"/>
                  </a:lnTo>
                  <a:lnTo>
                    <a:pt x="1643449" y="120993"/>
                  </a:lnTo>
                  <a:lnTo>
                    <a:pt x="1691457" y="109143"/>
                  </a:lnTo>
                  <a:lnTo>
                    <a:pt x="1741498" y="95552"/>
                  </a:lnTo>
                  <a:lnTo>
                    <a:pt x="1791104" y="81079"/>
                  </a:lnTo>
                  <a:lnTo>
                    <a:pt x="1837804" y="66581"/>
                  </a:lnTo>
                  <a:lnTo>
                    <a:pt x="1886916" y="50054"/>
                  </a:lnTo>
                  <a:lnTo>
                    <a:pt x="1930018" y="35024"/>
                  </a:lnTo>
                  <a:lnTo>
                    <a:pt x="1970738" y="22109"/>
                  </a:lnTo>
                  <a:lnTo>
                    <a:pt x="2012701" y="11928"/>
                  </a:lnTo>
                  <a:lnTo>
                    <a:pt x="2059533" y="5100"/>
                  </a:lnTo>
                  <a:lnTo>
                    <a:pt x="2129720" y="1003"/>
                  </a:lnTo>
                  <a:lnTo>
                    <a:pt x="2202110" y="0"/>
                  </a:lnTo>
                  <a:lnTo>
                    <a:pt x="2258726" y="537"/>
                  </a:lnTo>
                  <a:lnTo>
                    <a:pt x="2281593" y="1062"/>
                  </a:lnTo>
                </a:path>
              </a:pathLst>
            </a:custGeom>
            <a:ln w="39966">
              <a:solidFill>
                <a:srgbClr val="DA577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67" name="object 67"/>
            <p:cNvSpPr/>
            <p:nvPr/>
          </p:nvSpPr>
          <p:spPr>
            <a:xfrm>
              <a:off x="6693717" y="6490726"/>
              <a:ext cx="1658620" cy="1544955"/>
            </a:xfrm>
            <a:custGeom>
              <a:avLst/>
              <a:gdLst/>
              <a:ahLst/>
              <a:cxnLst/>
              <a:rect l="l" t="t" r="r" b="b"/>
              <a:pathLst>
                <a:path w="1658620" h="1544954">
                  <a:moveTo>
                    <a:pt x="0" y="0"/>
                  </a:moveTo>
                  <a:lnTo>
                    <a:pt x="67654" y="9787"/>
                  </a:lnTo>
                  <a:lnTo>
                    <a:pt x="111991" y="16436"/>
                  </a:lnTo>
                  <a:lnTo>
                    <a:pt x="152619" y="22995"/>
                  </a:lnTo>
                  <a:lnTo>
                    <a:pt x="209143" y="32512"/>
                  </a:lnTo>
                  <a:lnTo>
                    <a:pt x="259113" y="42633"/>
                  </a:lnTo>
                  <a:lnTo>
                    <a:pt x="311606" y="56365"/>
                  </a:lnTo>
                  <a:lnTo>
                    <a:pt x="362531" y="72817"/>
                  </a:lnTo>
                  <a:lnTo>
                    <a:pt x="407797" y="91098"/>
                  </a:lnTo>
                  <a:lnTo>
                    <a:pt x="443316" y="110319"/>
                  </a:lnTo>
                  <a:lnTo>
                    <a:pt x="515184" y="206076"/>
                  </a:lnTo>
                  <a:lnTo>
                    <a:pt x="599454" y="337285"/>
                  </a:lnTo>
                  <a:lnTo>
                    <a:pt x="678697" y="461366"/>
                  </a:lnTo>
                  <a:lnTo>
                    <a:pt x="713803" y="516470"/>
                  </a:lnTo>
                  <a:lnTo>
                    <a:pt x="742147" y="567588"/>
                  </a:lnTo>
                  <a:lnTo>
                    <a:pt x="759055" y="602326"/>
                  </a:lnTo>
                  <a:lnTo>
                    <a:pt x="785418" y="686371"/>
                  </a:lnTo>
                  <a:lnTo>
                    <a:pt x="794558" y="715782"/>
                  </a:lnTo>
                  <a:lnTo>
                    <a:pt x="807856" y="752580"/>
                  </a:lnTo>
                  <a:lnTo>
                    <a:pt x="825010" y="795018"/>
                  </a:lnTo>
                  <a:lnTo>
                    <a:pt x="845717" y="841346"/>
                  </a:lnTo>
                  <a:lnTo>
                    <a:pt x="869676" y="889817"/>
                  </a:lnTo>
                  <a:lnTo>
                    <a:pt x="896586" y="938682"/>
                  </a:lnTo>
                  <a:lnTo>
                    <a:pt x="926145" y="986194"/>
                  </a:lnTo>
                  <a:lnTo>
                    <a:pt x="958051" y="1030603"/>
                  </a:lnTo>
                  <a:lnTo>
                    <a:pt x="992002" y="1070161"/>
                  </a:lnTo>
                  <a:lnTo>
                    <a:pt x="1027696" y="1103122"/>
                  </a:lnTo>
                  <a:lnTo>
                    <a:pt x="1177534" y="1213022"/>
                  </a:lnTo>
                  <a:lnTo>
                    <a:pt x="1388664" y="1360289"/>
                  </a:lnTo>
                  <a:lnTo>
                    <a:pt x="1577002" y="1489379"/>
                  </a:lnTo>
                  <a:lnTo>
                    <a:pt x="1658467" y="1544751"/>
                  </a:lnTo>
                </a:path>
              </a:pathLst>
            </a:custGeom>
            <a:ln w="39966">
              <a:solidFill>
                <a:srgbClr val="DA577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68" name="object 68"/>
            <p:cNvSpPr/>
            <p:nvPr/>
          </p:nvSpPr>
          <p:spPr>
            <a:xfrm>
              <a:off x="6782742" y="6326258"/>
              <a:ext cx="104139" cy="194310"/>
            </a:xfrm>
            <a:custGeom>
              <a:avLst/>
              <a:gdLst/>
              <a:ahLst/>
              <a:cxnLst/>
              <a:rect l="l" t="t" r="r" b="b"/>
              <a:pathLst>
                <a:path w="104140" h="194309">
                  <a:moveTo>
                    <a:pt x="0" y="0"/>
                  </a:moveTo>
                  <a:lnTo>
                    <a:pt x="103708" y="194233"/>
                  </a:lnTo>
                </a:path>
              </a:pathLst>
            </a:custGeom>
            <a:ln w="39966">
              <a:solidFill>
                <a:srgbClr val="DA577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69" name="object 69"/>
            <p:cNvSpPr/>
            <p:nvPr/>
          </p:nvSpPr>
          <p:spPr>
            <a:xfrm>
              <a:off x="7172871" y="5348048"/>
              <a:ext cx="1903730" cy="1291590"/>
            </a:xfrm>
            <a:custGeom>
              <a:avLst/>
              <a:gdLst/>
              <a:ahLst/>
              <a:cxnLst/>
              <a:rect l="l" t="t" r="r" b="b"/>
              <a:pathLst>
                <a:path w="1903729" h="1291590">
                  <a:moveTo>
                    <a:pt x="0" y="1291145"/>
                  </a:moveTo>
                  <a:lnTo>
                    <a:pt x="361835" y="958481"/>
                  </a:lnTo>
                  <a:lnTo>
                    <a:pt x="561467" y="902069"/>
                  </a:lnTo>
                  <a:lnTo>
                    <a:pt x="676349" y="866990"/>
                  </a:lnTo>
                  <a:lnTo>
                    <a:pt x="749985" y="838598"/>
                  </a:lnTo>
                  <a:lnTo>
                    <a:pt x="825881" y="802246"/>
                  </a:lnTo>
                  <a:lnTo>
                    <a:pt x="988889" y="719719"/>
                  </a:lnTo>
                  <a:lnTo>
                    <a:pt x="1228512" y="596914"/>
                  </a:lnTo>
                  <a:lnTo>
                    <a:pt x="1445251" y="485408"/>
                  </a:lnTo>
                  <a:lnTo>
                    <a:pt x="1539608" y="436778"/>
                  </a:lnTo>
                  <a:lnTo>
                    <a:pt x="1594752" y="415452"/>
                  </a:lnTo>
                  <a:lnTo>
                    <a:pt x="1630953" y="400280"/>
                  </a:lnTo>
                  <a:lnTo>
                    <a:pt x="1710677" y="359371"/>
                  </a:lnTo>
                  <a:lnTo>
                    <a:pt x="1747332" y="338471"/>
                  </a:lnTo>
                  <a:lnTo>
                    <a:pt x="1801458" y="296999"/>
                  </a:lnTo>
                  <a:lnTo>
                    <a:pt x="1829813" y="232194"/>
                  </a:lnTo>
                  <a:lnTo>
                    <a:pt x="1851059" y="187742"/>
                  </a:lnTo>
                  <a:lnTo>
                    <a:pt x="1871692" y="148288"/>
                  </a:lnTo>
                  <a:lnTo>
                    <a:pt x="1894997" y="84840"/>
                  </a:lnTo>
                  <a:lnTo>
                    <a:pt x="1900237" y="46051"/>
                  </a:lnTo>
                  <a:lnTo>
                    <a:pt x="1902915" y="13599"/>
                  </a:lnTo>
                  <a:lnTo>
                    <a:pt x="1903666" y="0"/>
                  </a:lnTo>
                </a:path>
              </a:pathLst>
            </a:custGeom>
            <a:ln w="39966">
              <a:solidFill>
                <a:srgbClr val="DA577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70" name="object 70"/>
            <p:cNvSpPr/>
            <p:nvPr/>
          </p:nvSpPr>
          <p:spPr>
            <a:xfrm>
              <a:off x="8886569" y="5713099"/>
              <a:ext cx="232410" cy="1052830"/>
            </a:xfrm>
            <a:custGeom>
              <a:avLst/>
              <a:gdLst/>
              <a:ahLst/>
              <a:cxnLst/>
              <a:rect l="l" t="t" r="r" b="b"/>
              <a:pathLst>
                <a:path w="232409" h="1052829">
                  <a:moveTo>
                    <a:pt x="0" y="0"/>
                  </a:moveTo>
                  <a:lnTo>
                    <a:pt x="18890" y="33257"/>
                  </a:lnTo>
                  <a:lnTo>
                    <a:pt x="32873" y="50130"/>
                  </a:lnTo>
                  <a:lnTo>
                    <a:pt x="48866" y="55824"/>
                  </a:lnTo>
                  <a:lnTo>
                    <a:pt x="73787" y="55549"/>
                  </a:lnTo>
                  <a:lnTo>
                    <a:pt x="116319" y="57702"/>
                  </a:lnTo>
                  <a:lnTo>
                    <a:pt x="168681" y="67821"/>
                  </a:lnTo>
                  <a:lnTo>
                    <a:pt x="213118" y="86821"/>
                  </a:lnTo>
                  <a:lnTo>
                    <a:pt x="231876" y="115620"/>
                  </a:lnTo>
                  <a:lnTo>
                    <a:pt x="230616" y="148898"/>
                  </a:lnTo>
                  <a:lnTo>
                    <a:pt x="227329" y="198405"/>
                  </a:lnTo>
                  <a:lnTo>
                    <a:pt x="222761" y="256679"/>
                  </a:lnTo>
                  <a:lnTo>
                    <a:pt x="217652" y="316257"/>
                  </a:lnTo>
                  <a:lnTo>
                    <a:pt x="212747" y="369676"/>
                  </a:lnTo>
                  <a:lnTo>
                    <a:pt x="208788" y="409473"/>
                  </a:lnTo>
                  <a:lnTo>
                    <a:pt x="209668" y="535679"/>
                  </a:lnTo>
                  <a:lnTo>
                    <a:pt x="217908" y="753883"/>
                  </a:lnTo>
                  <a:lnTo>
                    <a:pt x="227359" y="960654"/>
                  </a:lnTo>
                  <a:lnTo>
                    <a:pt x="231876" y="1052563"/>
                  </a:lnTo>
                </a:path>
              </a:pathLst>
            </a:custGeom>
            <a:ln w="39966">
              <a:solidFill>
                <a:srgbClr val="DA577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71" name="object 71"/>
            <p:cNvSpPr/>
            <p:nvPr/>
          </p:nvSpPr>
          <p:spPr>
            <a:xfrm>
              <a:off x="7640957" y="5144743"/>
              <a:ext cx="3663950" cy="2362835"/>
            </a:xfrm>
            <a:custGeom>
              <a:avLst/>
              <a:gdLst/>
              <a:ahLst/>
              <a:cxnLst/>
              <a:rect l="l" t="t" r="r" b="b"/>
              <a:pathLst>
                <a:path w="3663950" h="2362834">
                  <a:moveTo>
                    <a:pt x="0" y="2362250"/>
                  </a:moveTo>
                  <a:lnTo>
                    <a:pt x="381381" y="2118360"/>
                  </a:lnTo>
                  <a:lnTo>
                    <a:pt x="469197" y="2062388"/>
                  </a:lnTo>
                  <a:lnTo>
                    <a:pt x="521649" y="2032017"/>
                  </a:lnTo>
                  <a:lnTo>
                    <a:pt x="559599" y="2016702"/>
                  </a:lnTo>
                  <a:lnTo>
                    <a:pt x="603910" y="2005901"/>
                  </a:lnTo>
                  <a:lnTo>
                    <a:pt x="690029" y="1968885"/>
                  </a:lnTo>
                  <a:lnTo>
                    <a:pt x="808724" y="1903137"/>
                  </a:lnTo>
                  <a:lnTo>
                    <a:pt x="913811" y="1840407"/>
                  </a:lnTo>
                  <a:lnTo>
                    <a:pt x="959104" y="1812442"/>
                  </a:lnTo>
                  <a:lnTo>
                    <a:pt x="1147997" y="1710744"/>
                  </a:lnTo>
                  <a:lnTo>
                    <a:pt x="1251481" y="1657464"/>
                  </a:lnTo>
                  <a:lnTo>
                    <a:pt x="1306024" y="1635159"/>
                  </a:lnTo>
                  <a:lnTo>
                    <a:pt x="1348092" y="1626387"/>
                  </a:lnTo>
                  <a:lnTo>
                    <a:pt x="1386397" y="1620785"/>
                  </a:lnTo>
                  <a:lnTo>
                    <a:pt x="1426139" y="1617078"/>
                  </a:lnTo>
                  <a:lnTo>
                    <a:pt x="1469749" y="1616173"/>
                  </a:lnTo>
                  <a:lnTo>
                    <a:pt x="1519656" y="1618974"/>
                  </a:lnTo>
                  <a:lnTo>
                    <a:pt x="1578292" y="1626387"/>
                  </a:lnTo>
                  <a:lnTo>
                    <a:pt x="1624661" y="1632206"/>
                  </a:lnTo>
                  <a:lnTo>
                    <a:pt x="1672288" y="1635310"/>
                  </a:lnTo>
                  <a:lnTo>
                    <a:pt x="1720704" y="1635673"/>
                  </a:lnTo>
                  <a:lnTo>
                    <a:pt x="1769442" y="1633272"/>
                  </a:lnTo>
                  <a:lnTo>
                    <a:pt x="1818032" y="1628081"/>
                  </a:lnTo>
                  <a:lnTo>
                    <a:pt x="1866007" y="1620075"/>
                  </a:lnTo>
                  <a:lnTo>
                    <a:pt x="1912899" y="1609229"/>
                  </a:lnTo>
                  <a:lnTo>
                    <a:pt x="2060788" y="1571665"/>
                  </a:lnTo>
                  <a:lnTo>
                    <a:pt x="2281054" y="1516972"/>
                  </a:lnTo>
                  <a:lnTo>
                    <a:pt x="2481111" y="1467653"/>
                  </a:lnTo>
                  <a:lnTo>
                    <a:pt x="2568371" y="1446212"/>
                  </a:lnTo>
                  <a:lnTo>
                    <a:pt x="2596729" y="1436576"/>
                  </a:lnTo>
                  <a:lnTo>
                    <a:pt x="2619976" y="1433229"/>
                  </a:lnTo>
                  <a:lnTo>
                    <a:pt x="2650526" y="1436050"/>
                  </a:lnTo>
                  <a:lnTo>
                    <a:pt x="2700794" y="1444917"/>
                  </a:lnTo>
                  <a:lnTo>
                    <a:pt x="2794161" y="1451967"/>
                  </a:lnTo>
                  <a:lnTo>
                    <a:pt x="2916023" y="1452051"/>
                  </a:lnTo>
                  <a:lnTo>
                    <a:pt x="3021818" y="1449167"/>
                  </a:lnTo>
                  <a:lnTo>
                    <a:pt x="3066986" y="1447317"/>
                  </a:lnTo>
                  <a:lnTo>
                    <a:pt x="3148685" y="1193596"/>
                  </a:lnTo>
                  <a:lnTo>
                    <a:pt x="3201548" y="980490"/>
                  </a:lnTo>
                  <a:lnTo>
                    <a:pt x="3230306" y="866108"/>
                  </a:lnTo>
                  <a:lnTo>
                    <a:pt x="3244985" y="811438"/>
                  </a:lnTo>
                  <a:lnTo>
                    <a:pt x="3268116" y="737538"/>
                  </a:lnTo>
                  <a:lnTo>
                    <a:pt x="3285280" y="682769"/>
                  </a:lnTo>
                  <a:lnTo>
                    <a:pt x="3305217" y="622791"/>
                  </a:lnTo>
                  <a:lnTo>
                    <a:pt x="3326048" y="567238"/>
                  </a:lnTo>
                  <a:lnTo>
                    <a:pt x="3345891" y="525741"/>
                  </a:lnTo>
                  <a:lnTo>
                    <a:pt x="3408660" y="421616"/>
                  </a:lnTo>
                  <a:lnTo>
                    <a:pt x="3516329" y="243335"/>
                  </a:lnTo>
                  <a:lnTo>
                    <a:pt x="3618148" y="74821"/>
                  </a:lnTo>
                  <a:lnTo>
                    <a:pt x="3663365" y="0"/>
                  </a:lnTo>
                </a:path>
              </a:pathLst>
            </a:custGeom>
            <a:ln w="39966">
              <a:solidFill>
                <a:srgbClr val="DA577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72" name="object 72"/>
            <p:cNvSpPr/>
            <p:nvPr/>
          </p:nvSpPr>
          <p:spPr>
            <a:xfrm>
              <a:off x="10707939" y="5667747"/>
              <a:ext cx="1176655" cy="924560"/>
            </a:xfrm>
            <a:custGeom>
              <a:avLst/>
              <a:gdLst/>
              <a:ahLst/>
              <a:cxnLst/>
              <a:rect l="l" t="t" r="r" b="b"/>
              <a:pathLst>
                <a:path w="1176654" h="924559">
                  <a:moveTo>
                    <a:pt x="0" y="924305"/>
                  </a:moveTo>
                  <a:lnTo>
                    <a:pt x="596392" y="454558"/>
                  </a:lnTo>
                  <a:lnTo>
                    <a:pt x="1176350" y="0"/>
                  </a:lnTo>
                </a:path>
              </a:pathLst>
            </a:custGeom>
            <a:ln w="39966">
              <a:solidFill>
                <a:srgbClr val="DA577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73" name="object 7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738406" y="5634897"/>
              <a:ext cx="169786" cy="180073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8347746" y="6105888"/>
              <a:ext cx="689610" cy="2068195"/>
            </a:xfrm>
            <a:custGeom>
              <a:avLst/>
              <a:gdLst/>
              <a:ahLst/>
              <a:cxnLst/>
              <a:rect l="l" t="t" r="r" b="b"/>
              <a:pathLst>
                <a:path w="689609" h="2068195">
                  <a:moveTo>
                    <a:pt x="149795" y="0"/>
                  </a:moveTo>
                  <a:lnTo>
                    <a:pt x="57542" y="120426"/>
                  </a:lnTo>
                  <a:lnTo>
                    <a:pt x="12037" y="204552"/>
                  </a:lnTo>
                  <a:lnTo>
                    <a:pt x="0" y="291965"/>
                  </a:lnTo>
                  <a:lnTo>
                    <a:pt x="8152" y="422249"/>
                  </a:lnTo>
                  <a:lnTo>
                    <a:pt x="119867" y="742242"/>
                  </a:lnTo>
                  <a:lnTo>
                    <a:pt x="353481" y="1301029"/>
                  </a:lnTo>
                  <a:lnTo>
                    <a:pt x="584756" y="1831893"/>
                  </a:lnTo>
                  <a:lnTo>
                    <a:pt x="689456" y="2068118"/>
                  </a:lnTo>
                </a:path>
              </a:pathLst>
            </a:custGeom>
            <a:ln w="39966">
              <a:solidFill>
                <a:srgbClr val="DA577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75" name="object 75"/>
            <p:cNvSpPr/>
            <p:nvPr/>
          </p:nvSpPr>
          <p:spPr>
            <a:xfrm>
              <a:off x="8497541" y="5942617"/>
              <a:ext cx="188595" cy="163830"/>
            </a:xfrm>
            <a:custGeom>
              <a:avLst/>
              <a:gdLst/>
              <a:ahLst/>
              <a:cxnLst/>
              <a:rect l="l" t="t" r="r" b="b"/>
              <a:pathLst>
                <a:path w="188595" h="163829">
                  <a:moveTo>
                    <a:pt x="0" y="163271"/>
                  </a:moveTo>
                  <a:lnTo>
                    <a:pt x="188023" y="0"/>
                  </a:lnTo>
                </a:path>
              </a:pathLst>
            </a:custGeom>
            <a:ln w="39966">
              <a:solidFill>
                <a:srgbClr val="DA577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76" name="object 76"/>
            <p:cNvSpPr/>
            <p:nvPr/>
          </p:nvSpPr>
          <p:spPr>
            <a:xfrm>
              <a:off x="8685561" y="5784828"/>
              <a:ext cx="27305" cy="158115"/>
            </a:xfrm>
            <a:custGeom>
              <a:avLst/>
              <a:gdLst/>
              <a:ahLst/>
              <a:cxnLst/>
              <a:rect l="l" t="t" r="r" b="b"/>
              <a:pathLst>
                <a:path w="27304" h="158114">
                  <a:moveTo>
                    <a:pt x="26924" y="0"/>
                  </a:moveTo>
                  <a:lnTo>
                    <a:pt x="0" y="157797"/>
                  </a:lnTo>
                </a:path>
              </a:pathLst>
            </a:custGeom>
            <a:ln w="39966">
              <a:solidFill>
                <a:srgbClr val="DA577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77" name="object 77"/>
            <p:cNvSpPr/>
            <p:nvPr/>
          </p:nvSpPr>
          <p:spPr>
            <a:xfrm>
              <a:off x="8819587" y="7150713"/>
              <a:ext cx="984250" cy="549910"/>
            </a:xfrm>
            <a:custGeom>
              <a:avLst/>
              <a:gdLst/>
              <a:ahLst/>
              <a:cxnLst/>
              <a:rect l="l" t="t" r="r" b="b"/>
              <a:pathLst>
                <a:path w="984250" h="549909">
                  <a:moveTo>
                    <a:pt x="0" y="549643"/>
                  </a:moveTo>
                  <a:lnTo>
                    <a:pt x="167795" y="385358"/>
                  </a:lnTo>
                  <a:lnTo>
                    <a:pt x="269989" y="293022"/>
                  </a:lnTo>
                  <a:lnTo>
                    <a:pt x="348218" y="238816"/>
                  </a:lnTo>
                  <a:lnTo>
                    <a:pt x="444119" y="188925"/>
                  </a:lnTo>
                  <a:lnTo>
                    <a:pt x="595230" y="126208"/>
                  </a:lnTo>
                  <a:lnTo>
                    <a:pt x="773464" y="64954"/>
                  </a:lnTo>
                  <a:lnTo>
                    <a:pt x="922043" y="18453"/>
                  </a:lnTo>
                  <a:lnTo>
                    <a:pt x="984186" y="0"/>
                  </a:lnTo>
                </a:path>
              </a:pathLst>
            </a:custGeom>
            <a:ln w="39966">
              <a:solidFill>
                <a:srgbClr val="DA577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78" name="object 78"/>
            <p:cNvSpPr/>
            <p:nvPr/>
          </p:nvSpPr>
          <p:spPr>
            <a:xfrm>
              <a:off x="9803776" y="7082918"/>
              <a:ext cx="339725" cy="67945"/>
            </a:xfrm>
            <a:custGeom>
              <a:avLst/>
              <a:gdLst/>
              <a:ahLst/>
              <a:cxnLst/>
              <a:rect l="l" t="t" r="r" b="b"/>
              <a:pathLst>
                <a:path w="339725" h="67945">
                  <a:moveTo>
                    <a:pt x="0" y="67805"/>
                  </a:moveTo>
                  <a:lnTo>
                    <a:pt x="339102" y="0"/>
                  </a:lnTo>
                </a:path>
              </a:pathLst>
            </a:custGeom>
            <a:ln w="39966">
              <a:solidFill>
                <a:srgbClr val="DA577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79" name="object 79"/>
            <p:cNvSpPr/>
            <p:nvPr/>
          </p:nvSpPr>
          <p:spPr>
            <a:xfrm>
              <a:off x="9047831" y="8193763"/>
              <a:ext cx="95250" cy="220979"/>
            </a:xfrm>
            <a:custGeom>
              <a:avLst/>
              <a:gdLst/>
              <a:ahLst/>
              <a:cxnLst/>
              <a:rect l="l" t="t" r="r" b="b"/>
              <a:pathLst>
                <a:path w="95250" h="220979">
                  <a:moveTo>
                    <a:pt x="0" y="0"/>
                  </a:moveTo>
                  <a:lnTo>
                    <a:pt x="94703" y="220522"/>
                  </a:lnTo>
                </a:path>
              </a:pathLst>
            </a:custGeom>
            <a:ln w="39966">
              <a:solidFill>
                <a:srgbClr val="DA577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80" name="object 80"/>
            <p:cNvSpPr/>
            <p:nvPr/>
          </p:nvSpPr>
          <p:spPr>
            <a:xfrm>
              <a:off x="9933495" y="7204438"/>
              <a:ext cx="1200785" cy="1428750"/>
            </a:xfrm>
            <a:custGeom>
              <a:avLst/>
              <a:gdLst/>
              <a:ahLst/>
              <a:cxnLst/>
              <a:rect l="l" t="t" r="r" b="b"/>
              <a:pathLst>
                <a:path w="1200784" h="1428750">
                  <a:moveTo>
                    <a:pt x="1200584" y="0"/>
                  </a:moveTo>
                  <a:lnTo>
                    <a:pt x="1160802" y="42180"/>
                  </a:lnTo>
                  <a:lnTo>
                    <a:pt x="1137170" y="69930"/>
                  </a:lnTo>
                  <a:lnTo>
                    <a:pt x="1120353" y="95574"/>
                  </a:lnTo>
                  <a:lnTo>
                    <a:pt x="1101016" y="131432"/>
                  </a:lnTo>
                  <a:lnTo>
                    <a:pt x="1076016" y="174696"/>
                  </a:lnTo>
                  <a:lnTo>
                    <a:pt x="1048056" y="212043"/>
                  </a:lnTo>
                  <a:lnTo>
                    <a:pt x="1016540" y="239911"/>
                  </a:lnTo>
                  <a:lnTo>
                    <a:pt x="980874" y="254736"/>
                  </a:lnTo>
                  <a:lnTo>
                    <a:pt x="906424" y="264218"/>
                  </a:lnTo>
                  <a:lnTo>
                    <a:pt x="861502" y="262739"/>
                  </a:lnTo>
                  <a:lnTo>
                    <a:pt x="803646" y="254736"/>
                  </a:lnTo>
                  <a:lnTo>
                    <a:pt x="760456" y="243163"/>
                  </a:lnTo>
                  <a:lnTo>
                    <a:pt x="730750" y="231147"/>
                  </a:lnTo>
                  <a:lnTo>
                    <a:pt x="705265" y="224284"/>
                  </a:lnTo>
                  <a:lnTo>
                    <a:pt x="629910" y="248399"/>
                  </a:lnTo>
                  <a:lnTo>
                    <a:pt x="548138" y="302039"/>
                  </a:lnTo>
                  <a:lnTo>
                    <a:pt x="457728" y="370851"/>
                  </a:lnTo>
                  <a:lnTo>
                    <a:pt x="384527" y="430202"/>
                  </a:lnTo>
                  <a:lnTo>
                    <a:pt x="354383" y="455460"/>
                  </a:lnTo>
                  <a:lnTo>
                    <a:pt x="172405" y="629412"/>
                  </a:lnTo>
                  <a:lnTo>
                    <a:pt x="102475" y="723504"/>
                  </a:lnTo>
                  <a:lnTo>
                    <a:pt x="64449" y="777360"/>
                  </a:lnTo>
                  <a:lnTo>
                    <a:pt x="45082" y="811224"/>
                  </a:lnTo>
                  <a:lnTo>
                    <a:pt x="18966" y="883720"/>
                  </a:lnTo>
                  <a:lnTo>
                    <a:pt x="8618" y="931093"/>
                  </a:lnTo>
                  <a:lnTo>
                    <a:pt x="1743" y="984180"/>
                  </a:lnTo>
                  <a:lnTo>
                    <a:pt x="0" y="1039707"/>
                  </a:lnTo>
                  <a:lnTo>
                    <a:pt x="5044" y="1094397"/>
                  </a:lnTo>
                  <a:lnTo>
                    <a:pt x="15702" y="1146207"/>
                  </a:lnTo>
                  <a:lnTo>
                    <a:pt x="29986" y="1193570"/>
                  </a:lnTo>
                  <a:lnTo>
                    <a:pt x="48356" y="1233928"/>
                  </a:lnTo>
                  <a:lnTo>
                    <a:pt x="71274" y="1264719"/>
                  </a:lnTo>
                  <a:lnTo>
                    <a:pt x="177016" y="1314301"/>
                  </a:lnTo>
                  <a:lnTo>
                    <a:pt x="298492" y="1363235"/>
                  </a:lnTo>
                  <a:lnTo>
                    <a:pt x="410407" y="1408499"/>
                  </a:lnTo>
                  <a:lnTo>
                    <a:pt x="459539" y="1428407"/>
                  </a:lnTo>
                </a:path>
              </a:pathLst>
            </a:custGeom>
            <a:ln w="39966">
              <a:solidFill>
                <a:srgbClr val="DA577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81" name="object 81"/>
            <p:cNvSpPr/>
            <p:nvPr/>
          </p:nvSpPr>
          <p:spPr>
            <a:xfrm>
              <a:off x="7499283" y="2543886"/>
              <a:ext cx="551180" cy="2317750"/>
            </a:xfrm>
            <a:custGeom>
              <a:avLst/>
              <a:gdLst/>
              <a:ahLst/>
              <a:cxnLst/>
              <a:rect l="l" t="t" r="r" b="b"/>
              <a:pathLst>
                <a:path w="551179" h="2317750">
                  <a:moveTo>
                    <a:pt x="548373" y="0"/>
                  </a:moveTo>
                  <a:lnTo>
                    <a:pt x="549555" y="31331"/>
                  </a:lnTo>
                  <a:lnTo>
                    <a:pt x="550580" y="71772"/>
                  </a:lnTo>
                  <a:lnTo>
                    <a:pt x="551125" y="119975"/>
                  </a:lnTo>
                  <a:lnTo>
                    <a:pt x="550867" y="174593"/>
                  </a:lnTo>
                  <a:lnTo>
                    <a:pt x="549481" y="234278"/>
                  </a:lnTo>
                  <a:lnTo>
                    <a:pt x="546646" y="297683"/>
                  </a:lnTo>
                  <a:lnTo>
                    <a:pt x="542036" y="363461"/>
                  </a:lnTo>
                  <a:lnTo>
                    <a:pt x="535330" y="430263"/>
                  </a:lnTo>
                  <a:lnTo>
                    <a:pt x="526455" y="494262"/>
                  </a:lnTo>
                  <a:lnTo>
                    <a:pt x="516019" y="550696"/>
                  </a:lnTo>
                  <a:lnTo>
                    <a:pt x="504232" y="600933"/>
                  </a:lnTo>
                  <a:lnTo>
                    <a:pt x="491304" y="646338"/>
                  </a:lnTo>
                  <a:lnTo>
                    <a:pt x="477445" y="688279"/>
                  </a:lnTo>
                  <a:lnTo>
                    <a:pt x="462866" y="728122"/>
                  </a:lnTo>
                  <a:lnTo>
                    <a:pt x="447776" y="767234"/>
                  </a:lnTo>
                  <a:lnTo>
                    <a:pt x="432386" y="806982"/>
                  </a:lnTo>
                  <a:lnTo>
                    <a:pt x="416907" y="848732"/>
                  </a:lnTo>
                  <a:lnTo>
                    <a:pt x="401548" y="893851"/>
                  </a:lnTo>
                  <a:lnTo>
                    <a:pt x="385610" y="953679"/>
                  </a:lnTo>
                  <a:lnTo>
                    <a:pt x="377788" y="1000185"/>
                  </a:lnTo>
                  <a:lnTo>
                    <a:pt x="372819" y="1036439"/>
                  </a:lnTo>
                  <a:lnTo>
                    <a:pt x="365444" y="1065513"/>
                  </a:lnTo>
                  <a:lnTo>
                    <a:pt x="350401" y="1090479"/>
                  </a:lnTo>
                  <a:lnTo>
                    <a:pt x="322427" y="1114408"/>
                  </a:lnTo>
                  <a:lnTo>
                    <a:pt x="276263" y="1140371"/>
                  </a:lnTo>
                  <a:lnTo>
                    <a:pt x="231675" y="1161881"/>
                  </a:lnTo>
                  <a:lnTo>
                    <a:pt x="187486" y="1183493"/>
                  </a:lnTo>
                  <a:lnTo>
                    <a:pt x="145014" y="1206174"/>
                  </a:lnTo>
                  <a:lnTo>
                    <a:pt x="105575" y="1230887"/>
                  </a:lnTo>
                  <a:lnTo>
                    <a:pt x="70488" y="1258598"/>
                  </a:lnTo>
                  <a:lnTo>
                    <a:pt x="41070" y="1290273"/>
                  </a:lnTo>
                  <a:lnTo>
                    <a:pt x="18637" y="1326876"/>
                  </a:lnTo>
                  <a:lnTo>
                    <a:pt x="4508" y="1369373"/>
                  </a:lnTo>
                  <a:lnTo>
                    <a:pt x="0" y="1418729"/>
                  </a:lnTo>
                  <a:lnTo>
                    <a:pt x="5416" y="1567548"/>
                  </a:lnTo>
                  <a:lnTo>
                    <a:pt x="15165" y="1739612"/>
                  </a:lnTo>
                  <a:lnTo>
                    <a:pt x="24497" y="1881803"/>
                  </a:lnTo>
                  <a:lnTo>
                    <a:pt x="28663" y="1941004"/>
                  </a:lnTo>
                  <a:lnTo>
                    <a:pt x="10642" y="2317559"/>
                  </a:lnTo>
                </a:path>
              </a:pathLst>
            </a:custGeom>
            <a:ln w="39966">
              <a:solidFill>
                <a:srgbClr val="DA577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82" name="object 8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35380" y="2513664"/>
              <a:ext cx="228688" cy="144830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8596043" y="6610347"/>
              <a:ext cx="2091689" cy="3035300"/>
            </a:xfrm>
            <a:custGeom>
              <a:avLst/>
              <a:gdLst/>
              <a:ahLst/>
              <a:cxnLst/>
              <a:rect l="l" t="t" r="r" b="b"/>
              <a:pathLst>
                <a:path w="2091690" h="3035300">
                  <a:moveTo>
                    <a:pt x="2091321" y="0"/>
                  </a:moveTo>
                  <a:lnTo>
                    <a:pt x="2089550" y="89079"/>
                  </a:lnTo>
                  <a:lnTo>
                    <a:pt x="2081106" y="141087"/>
                  </a:lnTo>
                  <a:lnTo>
                    <a:pt x="2058919" y="176107"/>
                  </a:lnTo>
                  <a:lnTo>
                    <a:pt x="2015921" y="214223"/>
                  </a:lnTo>
                  <a:lnTo>
                    <a:pt x="1973522" y="249708"/>
                  </a:lnTo>
                  <a:lnTo>
                    <a:pt x="1933087" y="282110"/>
                  </a:lnTo>
                  <a:lnTo>
                    <a:pt x="1890986" y="311656"/>
                  </a:lnTo>
                  <a:lnTo>
                    <a:pt x="1843587" y="338575"/>
                  </a:lnTo>
                  <a:lnTo>
                    <a:pt x="1787258" y="363093"/>
                  </a:lnTo>
                  <a:lnTo>
                    <a:pt x="1729497" y="385477"/>
                  </a:lnTo>
                  <a:lnTo>
                    <a:pt x="1678942" y="406915"/>
                  </a:lnTo>
                  <a:lnTo>
                    <a:pt x="1633648" y="428990"/>
                  </a:lnTo>
                  <a:lnTo>
                    <a:pt x="1591670" y="453284"/>
                  </a:lnTo>
                  <a:lnTo>
                    <a:pt x="1551063" y="481380"/>
                  </a:lnTo>
                  <a:lnTo>
                    <a:pt x="1471768" y="539875"/>
                  </a:lnTo>
                  <a:lnTo>
                    <a:pt x="1363243" y="618934"/>
                  </a:lnTo>
                  <a:lnTo>
                    <a:pt x="1267396" y="688449"/>
                  </a:lnTo>
                  <a:lnTo>
                    <a:pt x="1226134" y="718312"/>
                  </a:lnTo>
                  <a:lnTo>
                    <a:pt x="1143989" y="785686"/>
                  </a:lnTo>
                  <a:lnTo>
                    <a:pt x="1097329" y="827732"/>
                  </a:lnTo>
                  <a:lnTo>
                    <a:pt x="1068802" y="862076"/>
                  </a:lnTo>
                  <a:lnTo>
                    <a:pt x="1041057" y="906348"/>
                  </a:lnTo>
                  <a:lnTo>
                    <a:pt x="1022770" y="943179"/>
                  </a:lnTo>
                  <a:lnTo>
                    <a:pt x="1005274" y="988168"/>
                  </a:lnTo>
                  <a:lnTo>
                    <a:pt x="987825" y="1037522"/>
                  </a:lnTo>
                  <a:lnTo>
                    <a:pt x="969679" y="1087446"/>
                  </a:lnTo>
                  <a:lnTo>
                    <a:pt x="950091" y="1134147"/>
                  </a:lnTo>
                  <a:lnTo>
                    <a:pt x="928319" y="1173830"/>
                  </a:lnTo>
                  <a:lnTo>
                    <a:pt x="903617" y="1202702"/>
                  </a:lnTo>
                  <a:lnTo>
                    <a:pt x="854950" y="1244689"/>
                  </a:lnTo>
                  <a:lnTo>
                    <a:pt x="807975" y="1286563"/>
                  </a:lnTo>
                  <a:lnTo>
                    <a:pt x="772556" y="1318727"/>
                  </a:lnTo>
                  <a:lnTo>
                    <a:pt x="758558" y="1331582"/>
                  </a:lnTo>
                  <a:lnTo>
                    <a:pt x="715698" y="1367878"/>
                  </a:lnTo>
                  <a:lnTo>
                    <a:pt x="681420" y="1418378"/>
                  </a:lnTo>
                  <a:lnTo>
                    <a:pt x="674179" y="1455889"/>
                  </a:lnTo>
                  <a:lnTo>
                    <a:pt x="670671" y="1494246"/>
                  </a:lnTo>
                  <a:lnTo>
                    <a:pt x="669014" y="1542663"/>
                  </a:lnTo>
                  <a:lnTo>
                    <a:pt x="666696" y="1596032"/>
                  </a:lnTo>
                  <a:lnTo>
                    <a:pt x="661204" y="1649244"/>
                  </a:lnTo>
                  <a:lnTo>
                    <a:pt x="650028" y="1697188"/>
                  </a:lnTo>
                  <a:lnTo>
                    <a:pt x="630656" y="1734756"/>
                  </a:lnTo>
                  <a:lnTo>
                    <a:pt x="598929" y="1772196"/>
                  </a:lnTo>
                  <a:lnTo>
                    <a:pt x="564201" y="1809876"/>
                  </a:lnTo>
                  <a:lnTo>
                    <a:pt x="529661" y="1846271"/>
                  </a:lnTo>
                  <a:lnTo>
                    <a:pt x="498501" y="1879854"/>
                  </a:lnTo>
                  <a:lnTo>
                    <a:pt x="473913" y="1909102"/>
                  </a:lnTo>
                  <a:lnTo>
                    <a:pt x="458207" y="1940258"/>
                  </a:lnTo>
                  <a:lnTo>
                    <a:pt x="443850" y="1985592"/>
                  </a:lnTo>
                  <a:lnTo>
                    <a:pt x="429426" y="2039294"/>
                  </a:lnTo>
                  <a:lnTo>
                    <a:pt x="413517" y="2095552"/>
                  </a:lnTo>
                  <a:lnTo>
                    <a:pt x="394706" y="2148554"/>
                  </a:lnTo>
                  <a:lnTo>
                    <a:pt x="371576" y="2192489"/>
                  </a:lnTo>
                  <a:lnTo>
                    <a:pt x="358301" y="2212996"/>
                  </a:lnTo>
                  <a:lnTo>
                    <a:pt x="340945" y="2241649"/>
                  </a:lnTo>
                  <a:lnTo>
                    <a:pt x="320079" y="2277328"/>
                  </a:lnTo>
                  <a:lnTo>
                    <a:pt x="296274" y="2318911"/>
                  </a:lnTo>
                  <a:lnTo>
                    <a:pt x="270100" y="2365276"/>
                  </a:lnTo>
                  <a:lnTo>
                    <a:pt x="242129" y="2415302"/>
                  </a:lnTo>
                  <a:lnTo>
                    <a:pt x="212932" y="2467868"/>
                  </a:lnTo>
                  <a:lnTo>
                    <a:pt x="183081" y="2521852"/>
                  </a:lnTo>
                  <a:lnTo>
                    <a:pt x="153145" y="2576133"/>
                  </a:lnTo>
                  <a:lnTo>
                    <a:pt x="123697" y="2629588"/>
                  </a:lnTo>
                  <a:lnTo>
                    <a:pt x="95307" y="2681097"/>
                  </a:lnTo>
                  <a:lnTo>
                    <a:pt x="68547" y="2729539"/>
                  </a:lnTo>
                  <a:lnTo>
                    <a:pt x="43987" y="2773791"/>
                  </a:lnTo>
                  <a:lnTo>
                    <a:pt x="22199" y="2812732"/>
                  </a:lnTo>
                  <a:lnTo>
                    <a:pt x="14522" y="2833101"/>
                  </a:lnTo>
                  <a:lnTo>
                    <a:pt x="11682" y="2857306"/>
                  </a:lnTo>
                  <a:lnTo>
                    <a:pt x="10564" y="2889259"/>
                  </a:lnTo>
                  <a:lnTo>
                    <a:pt x="8051" y="2932874"/>
                  </a:lnTo>
                  <a:lnTo>
                    <a:pt x="4409" y="2977365"/>
                  </a:lnTo>
                  <a:lnTo>
                    <a:pt x="1906" y="3009307"/>
                  </a:lnTo>
                  <a:lnTo>
                    <a:pt x="463" y="3028570"/>
                  </a:lnTo>
                  <a:lnTo>
                    <a:pt x="0" y="3035020"/>
                  </a:lnTo>
                </a:path>
              </a:pathLst>
            </a:custGeom>
            <a:ln w="39966">
              <a:solidFill>
                <a:srgbClr val="DA577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84" name="object 84"/>
            <p:cNvSpPr/>
            <p:nvPr/>
          </p:nvSpPr>
          <p:spPr>
            <a:xfrm>
              <a:off x="8654715" y="1612098"/>
              <a:ext cx="2774315" cy="5981700"/>
            </a:xfrm>
            <a:custGeom>
              <a:avLst/>
              <a:gdLst/>
              <a:ahLst/>
              <a:cxnLst/>
              <a:rect l="l" t="t" r="r" b="b"/>
              <a:pathLst>
                <a:path w="2774315" h="5981700">
                  <a:moveTo>
                    <a:pt x="2774302" y="5981547"/>
                  </a:moveTo>
                  <a:lnTo>
                    <a:pt x="2048268" y="4971072"/>
                  </a:lnTo>
                  <a:lnTo>
                    <a:pt x="1635480" y="4533655"/>
                  </a:lnTo>
                  <a:lnTo>
                    <a:pt x="1411631" y="4296757"/>
                  </a:lnTo>
                  <a:lnTo>
                    <a:pt x="1299094" y="4178396"/>
                  </a:lnTo>
                  <a:lnTo>
                    <a:pt x="1220241" y="4096588"/>
                  </a:lnTo>
                  <a:lnTo>
                    <a:pt x="1184029" y="4057213"/>
                  </a:lnTo>
                  <a:lnTo>
                    <a:pt x="1153265" y="4019074"/>
                  </a:lnTo>
                  <a:lnTo>
                    <a:pt x="1127577" y="3981001"/>
                  </a:lnTo>
                  <a:lnTo>
                    <a:pt x="1106591" y="3941828"/>
                  </a:lnTo>
                  <a:lnTo>
                    <a:pt x="1089933" y="3900384"/>
                  </a:lnTo>
                  <a:lnTo>
                    <a:pt x="1077230" y="3855503"/>
                  </a:lnTo>
                  <a:lnTo>
                    <a:pt x="1068109" y="3806016"/>
                  </a:lnTo>
                  <a:lnTo>
                    <a:pt x="1062195" y="3750754"/>
                  </a:lnTo>
                  <a:lnTo>
                    <a:pt x="1059116" y="3688549"/>
                  </a:lnTo>
                  <a:lnTo>
                    <a:pt x="1036208" y="3539584"/>
                  </a:lnTo>
                  <a:lnTo>
                    <a:pt x="991034" y="3405101"/>
                  </a:lnTo>
                  <a:lnTo>
                    <a:pt x="946866" y="3307780"/>
                  </a:lnTo>
                  <a:lnTo>
                    <a:pt x="926972" y="3270300"/>
                  </a:lnTo>
                  <a:lnTo>
                    <a:pt x="658214" y="2695479"/>
                  </a:lnTo>
                  <a:lnTo>
                    <a:pt x="514070" y="2387239"/>
                  </a:lnTo>
                  <a:lnTo>
                    <a:pt x="445441" y="2240613"/>
                  </a:lnTo>
                  <a:lnTo>
                    <a:pt x="403224" y="2150630"/>
                  </a:lnTo>
                  <a:lnTo>
                    <a:pt x="379946" y="2095289"/>
                  </a:lnTo>
                  <a:lnTo>
                    <a:pt x="361670" y="2040318"/>
                  </a:lnTo>
                  <a:lnTo>
                    <a:pt x="347943" y="1986627"/>
                  </a:lnTo>
                  <a:lnTo>
                    <a:pt x="338313" y="1935127"/>
                  </a:lnTo>
                  <a:lnTo>
                    <a:pt x="332329" y="1886726"/>
                  </a:lnTo>
                  <a:lnTo>
                    <a:pt x="329538" y="1842336"/>
                  </a:lnTo>
                  <a:lnTo>
                    <a:pt x="329488" y="1802866"/>
                  </a:lnTo>
                  <a:lnTo>
                    <a:pt x="330855" y="1731127"/>
                  </a:lnTo>
                  <a:lnTo>
                    <a:pt x="331198" y="1656810"/>
                  </a:lnTo>
                  <a:lnTo>
                    <a:pt x="331030" y="1598551"/>
                  </a:lnTo>
                  <a:lnTo>
                    <a:pt x="330860" y="1574990"/>
                  </a:lnTo>
                  <a:lnTo>
                    <a:pt x="0" y="0"/>
                  </a:lnTo>
                </a:path>
              </a:pathLst>
            </a:custGeom>
            <a:ln w="63944">
              <a:solidFill>
                <a:srgbClr val="8A1E3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85" name="object 85"/>
            <p:cNvSpPr/>
            <p:nvPr/>
          </p:nvSpPr>
          <p:spPr>
            <a:xfrm>
              <a:off x="8506104" y="1564601"/>
              <a:ext cx="2985135" cy="6068695"/>
            </a:xfrm>
            <a:custGeom>
              <a:avLst/>
              <a:gdLst/>
              <a:ahLst/>
              <a:cxnLst/>
              <a:rect l="l" t="t" r="r" b="b"/>
              <a:pathLst>
                <a:path w="2985134" h="6068695">
                  <a:moveTo>
                    <a:pt x="358241" y="155003"/>
                  </a:moveTo>
                  <a:lnTo>
                    <a:pt x="138671" y="0"/>
                  </a:lnTo>
                  <a:lnTo>
                    <a:pt x="0" y="230263"/>
                  </a:lnTo>
                  <a:lnTo>
                    <a:pt x="38366" y="253403"/>
                  </a:lnTo>
                  <a:lnTo>
                    <a:pt x="152184" y="64312"/>
                  </a:lnTo>
                  <a:lnTo>
                    <a:pt x="332447" y="191630"/>
                  </a:lnTo>
                  <a:lnTo>
                    <a:pt x="358241" y="155003"/>
                  </a:lnTo>
                  <a:close/>
                </a:path>
                <a:path w="2985134" h="6068695">
                  <a:moveTo>
                    <a:pt x="2985020" y="5801804"/>
                  </a:moveTo>
                  <a:lnTo>
                    <a:pt x="2940596" y="5796140"/>
                  </a:lnTo>
                  <a:lnTo>
                    <a:pt x="2912910" y="6015088"/>
                  </a:lnTo>
                  <a:lnTo>
                    <a:pt x="2696540" y="5971489"/>
                  </a:lnTo>
                  <a:lnTo>
                    <a:pt x="2687739" y="6015393"/>
                  </a:lnTo>
                  <a:lnTo>
                    <a:pt x="2951264" y="6068466"/>
                  </a:lnTo>
                  <a:lnTo>
                    <a:pt x="2985020" y="5801804"/>
                  </a:lnTo>
                  <a:close/>
                </a:path>
              </a:pathLst>
            </a:custGeom>
            <a:solidFill>
              <a:srgbClr val="8A1E3E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86" name="object 86"/>
            <p:cNvSpPr/>
            <p:nvPr/>
          </p:nvSpPr>
          <p:spPr>
            <a:xfrm>
              <a:off x="5057047" y="2128822"/>
              <a:ext cx="6851650" cy="4976495"/>
            </a:xfrm>
            <a:custGeom>
              <a:avLst/>
              <a:gdLst/>
              <a:ahLst/>
              <a:cxnLst/>
              <a:rect l="l" t="t" r="r" b="b"/>
              <a:pathLst>
                <a:path w="6851650" h="4976495">
                  <a:moveTo>
                    <a:pt x="0" y="4976241"/>
                  </a:moveTo>
                  <a:lnTo>
                    <a:pt x="593083" y="4725782"/>
                  </a:lnTo>
                  <a:lnTo>
                    <a:pt x="906951" y="4588633"/>
                  </a:lnTo>
                  <a:lnTo>
                    <a:pt x="1046159" y="4516497"/>
                  </a:lnTo>
                  <a:lnTo>
                    <a:pt x="1115263" y="4461078"/>
                  </a:lnTo>
                  <a:lnTo>
                    <a:pt x="1146025" y="4429173"/>
                  </a:lnTo>
                  <a:lnTo>
                    <a:pt x="1171683" y="4397154"/>
                  </a:lnTo>
                  <a:lnTo>
                    <a:pt x="1195619" y="4365834"/>
                  </a:lnTo>
                  <a:lnTo>
                    <a:pt x="1221214" y="4336029"/>
                  </a:lnTo>
                  <a:lnTo>
                    <a:pt x="1251851" y="4308553"/>
                  </a:lnTo>
                  <a:lnTo>
                    <a:pt x="1290911" y="4284222"/>
                  </a:lnTo>
                  <a:lnTo>
                    <a:pt x="1341778" y="4263849"/>
                  </a:lnTo>
                  <a:lnTo>
                    <a:pt x="1407833" y="4248251"/>
                  </a:lnTo>
                  <a:lnTo>
                    <a:pt x="1460643" y="4239495"/>
                  </a:lnTo>
                  <a:lnTo>
                    <a:pt x="1510731" y="4231659"/>
                  </a:lnTo>
                  <a:lnTo>
                    <a:pt x="1558710" y="4224157"/>
                  </a:lnTo>
                  <a:lnTo>
                    <a:pt x="1605191" y="4216405"/>
                  </a:lnTo>
                  <a:lnTo>
                    <a:pt x="1650786" y="4207818"/>
                  </a:lnTo>
                  <a:lnTo>
                    <a:pt x="1696109" y="4197810"/>
                  </a:lnTo>
                  <a:lnTo>
                    <a:pt x="1741772" y="4185798"/>
                  </a:lnTo>
                  <a:lnTo>
                    <a:pt x="1788386" y="4171195"/>
                  </a:lnTo>
                  <a:lnTo>
                    <a:pt x="1836565" y="4153418"/>
                  </a:lnTo>
                  <a:lnTo>
                    <a:pt x="1886920" y="4131880"/>
                  </a:lnTo>
                  <a:lnTo>
                    <a:pt x="1940064" y="4105998"/>
                  </a:lnTo>
                  <a:lnTo>
                    <a:pt x="2336656" y="3852886"/>
                  </a:lnTo>
                  <a:lnTo>
                    <a:pt x="3013476" y="3397042"/>
                  </a:lnTo>
                  <a:lnTo>
                    <a:pt x="3652666" y="2960621"/>
                  </a:lnTo>
                  <a:lnTo>
                    <a:pt x="3936365" y="2765780"/>
                  </a:lnTo>
                  <a:lnTo>
                    <a:pt x="4229973" y="2593277"/>
                  </a:lnTo>
                  <a:lnTo>
                    <a:pt x="4399713" y="2499563"/>
                  </a:lnTo>
                  <a:lnTo>
                    <a:pt x="4510267" y="2452044"/>
                  </a:lnTo>
                  <a:lnTo>
                    <a:pt x="4626317" y="2418130"/>
                  </a:lnTo>
                  <a:lnTo>
                    <a:pt x="4663901" y="2407050"/>
                  </a:lnTo>
                  <a:lnTo>
                    <a:pt x="4706002" y="2393047"/>
                  </a:lnTo>
                  <a:lnTo>
                    <a:pt x="4751913" y="2376498"/>
                  </a:lnTo>
                  <a:lnTo>
                    <a:pt x="4800925" y="2357779"/>
                  </a:lnTo>
                  <a:lnTo>
                    <a:pt x="4852329" y="2337266"/>
                  </a:lnTo>
                  <a:lnTo>
                    <a:pt x="4905417" y="2315335"/>
                  </a:lnTo>
                  <a:lnTo>
                    <a:pt x="4959479" y="2292362"/>
                  </a:lnTo>
                  <a:lnTo>
                    <a:pt x="5013807" y="2268723"/>
                  </a:lnTo>
                  <a:lnTo>
                    <a:pt x="5067692" y="2244794"/>
                  </a:lnTo>
                  <a:lnTo>
                    <a:pt x="5120426" y="2220952"/>
                  </a:lnTo>
                  <a:lnTo>
                    <a:pt x="5171298" y="2197572"/>
                  </a:lnTo>
                  <a:lnTo>
                    <a:pt x="5219602" y="2175030"/>
                  </a:lnTo>
                  <a:lnTo>
                    <a:pt x="5264628" y="2153703"/>
                  </a:lnTo>
                  <a:lnTo>
                    <a:pt x="5305667" y="2133967"/>
                  </a:lnTo>
                  <a:lnTo>
                    <a:pt x="5342011" y="2116197"/>
                  </a:lnTo>
                  <a:lnTo>
                    <a:pt x="5404136" y="2084173"/>
                  </a:lnTo>
                  <a:lnTo>
                    <a:pt x="5437647" y="2064576"/>
                  </a:lnTo>
                  <a:lnTo>
                    <a:pt x="5473036" y="2042043"/>
                  </a:lnTo>
                  <a:lnTo>
                    <a:pt x="5509851" y="2016637"/>
                  </a:lnTo>
                  <a:lnTo>
                    <a:pt x="5547645" y="1988422"/>
                  </a:lnTo>
                  <a:lnTo>
                    <a:pt x="5585969" y="1957463"/>
                  </a:lnTo>
                  <a:lnTo>
                    <a:pt x="5624372" y="1923824"/>
                  </a:lnTo>
                  <a:lnTo>
                    <a:pt x="5662407" y="1887568"/>
                  </a:lnTo>
                  <a:lnTo>
                    <a:pt x="5699623" y="1848760"/>
                  </a:lnTo>
                  <a:lnTo>
                    <a:pt x="5735571" y="1807463"/>
                  </a:lnTo>
                  <a:lnTo>
                    <a:pt x="5769803" y="1763742"/>
                  </a:lnTo>
                  <a:lnTo>
                    <a:pt x="5801869" y="1717661"/>
                  </a:lnTo>
                  <a:lnTo>
                    <a:pt x="5831321" y="1669284"/>
                  </a:lnTo>
                  <a:lnTo>
                    <a:pt x="5857708" y="1618674"/>
                  </a:lnTo>
                  <a:lnTo>
                    <a:pt x="5880582" y="1565897"/>
                  </a:lnTo>
                  <a:lnTo>
                    <a:pt x="5900258" y="1514570"/>
                  </a:lnTo>
                  <a:lnTo>
                    <a:pt x="5919979" y="1461843"/>
                  </a:lnTo>
                  <a:lnTo>
                    <a:pt x="5939742" y="1408165"/>
                  </a:lnTo>
                  <a:lnTo>
                    <a:pt x="5959543" y="1353989"/>
                  </a:lnTo>
                  <a:lnTo>
                    <a:pt x="5979380" y="1299764"/>
                  </a:lnTo>
                  <a:lnTo>
                    <a:pt x="5999249" y="1245943"/>
                  </a:lnTo>
                  <a:lnTo>
                    <a:pt x="6019147" y="1192976"/>
                  </a:lnTo>
                  <a:lnTo>
                    <a:pt x="6039070" y="1141315"/>
                  </a:lnTo>
                  <a:lnTo>
                    <a:pt x="6059016" y="1091411"/>
                  </a:lnTo>
                  <a:lnTo>
                    <a:pt x="6078981" y="1043714"/>
                  </a:lnTo>
                  <a:lnTo>
                    <a:pt x="6098962" y="998676"/>
                  </a:lnTo>
                  <a:lnTo>
                    <a:pt x="6118957" y="956747"/>
                  </a:lnTo>
                  <a:lnTo>
                    <a:pt x="6138960" y="918380"/>
                  </a:lnTo>
                  <a:lnTo>
                    <a:pt x="6158970" y="884026"/>
                  </a:lnTo>
                  <a:lnTo>
                    <a:pt x="6198997" y="829157"/>
                  </a:lnTo>
                  <a:lnTo>
                    <a:pt x="6216324" y="808993"/>
                  </a:lnTo>
                  <a:lnTo>
                    <a:pt x="6237547" y="783006"/>
                  </a:lnTo>
                  <a:lnTo>
                    <a:pt x="6262267" y="751810"/>
                  </a:lnTo>
                  <a:lnTo>
                    <a:pt x="6290085" y="716018"/>
                  </a:lnTo>
                  <a:lnTo>
                    <a:pt x="6320603" y="676247"/>
                  </a:lnTo>
                  <a:lnTo>
                    <a:pt x="6353424" y="633110"/>
                  </a:lnTo>
                  <a:lnTo>
                    <a:pt x="6388148" y="587221"/>
                  </a:lnTo>
                  <a:lnTo>
                    <a:pt x="6424378" y="539196"/>
                  </a:lnTo>
                  <a:lnTo>
                    <a:pt x="6461714" y="489648"/>
                  </a:lnTo>
                  <a:lnTo>
                    <a:pt x="6499760" y="439193"/>
                  </a:lnTo>
                  <a:lnTo>
                    <a:pt x="6538116" y="388444"/>
                  </a:lnTo>
                  <a:lnTo>
                    <a:pt x="6576384" y="338016"/>
                  </a:lnTo>
                  <a:lnTo>
                    <a:pt x="6614166" y="288523"/>
                  </a:lnTo>
                  <a:lnTo>
                    <a:pt x="6651064" y="240581"/>
                  </a:lnTo>
                  <a:lnTo>
                    <a:pt x="6686679" y="194803"/>
                  </a:lnTo>
                  <a:lnTo>
                    <a:pt x="6720613" y="151804"/>
                  </a:lnTo>
                  <a:lnTo>
                    <a:pt x="6752468" y="112198"/>
                  </a:lnTo>
                  <a:lnTo>
                    <a:pt x="6781845" y="76601"/>
                  </a:lnTo>
                  <a:lnTo>
                    <a:pt x="6808347" y="45625"/>
                  </a:lnTo>
                  <a:lnTo>
                    <a:pt x="6831574" y="19887"/>
                  </a:lnTo>
                  <a:lnTo>
                    <a:pt x="6851129" y="0"/>
                  </a:lnTo>
                </a:path>
              </a:pathLst>
            </a:custGeom>
            <a:ln w="63944">
              <a:solidFill>
                <a:srgbClr val="8A1E3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87" name="object 87"/>
            <p:cNvSpPr/>
            <p:nvPr/>
          </p:nvSpPr>
          <p:spPr>
            <a:xfrm>
              <a:off x="5012321" y="2095372"/>
              <a:ext cx="6931025" cy="5121275"/>
            </a:xfrm>
            <a:custGeom>
              <a:avLst/>
              <a:gdLst/>
              <a:ahLst/>
              <a:cxnLst/>
              <a:rect l="l" t="t" r="r" b="b"/>
              <a:pathLst>
                <a:path w="6931025" h="5121275">
                  <a:moveTo>
                    <a:pt x="267843" y="5078781"/>
                  </a:moveTo>
                  <a:lnTo>
                    <a:pt x="60566" y="5003076"/>
                  </a:lnTo>
                  <a:lnTo>
                    <a:pt x="151244" y="4801844"/>
                  </a:lnTo>
                  <a:lnTo>
                    <a:pt x="110375" y="4783493"/>
                  </a:lnTo>
                  <a:lnTo>
                    <a:pt x="0" y="5028590"/>
                  </a:lnTo>
                  <a:lnTo>
                    <a:pt x="252437" y="5120856"/>
                  </a:lnTo>
                  <a:lnTo>
                    <a:pt x="267843" y="5078781"/>
                  </a:lnTo>
                  <a:close/>
                </a:path>
                <a:path w="6931025" h="5121275">
                  <a:moveTo>
                    <a:pt x="6931025" y="0"/>
                  </a:moveTo>
                  <a:lnTo>
                    <a:pt x="6662242" y="3276"/>
                  </a:lnTo>
                  <a:lnTo>
                    <a:pt x="6662737" y="48069"/>
                  </a:lnTo>
                  <a:lnTo>
                    <a:pt x="6883438" y="45351"/>
                  </a:lnTo>
                  <a:lnTo>
                    <a:pt x="6870039" y="265620"/>
                  </a:lnTo>
                  <a:lnTo>
                    <a:pt x="6914769" y="268287"/>
                  </a:lnTo>
                  <a:lnTo>
                    <a:pt x="6931025" y="0"/>
                  </a:lnTo>
                  <a:close/>
                </a:path>
              </a:pathLst>
            </a:custGeom>
            <a:solidFill>
              <a:srgbClr val="8A1E3E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88" name="object 88"/>
            <p:cNvSpPr/>
            <p:nvPr/>
          </p:nvSpPr>
          <p:spPr>
            <a:xfrm>
              <a:off x="4439673" y="3356285"/>
              <a:ext cx="5051425" cy="6240780"/>
            </a:xfrm>
            <a:custGeom>
              <a:avLst/>
              <a:gdLst/>
              <a:ahLst/>
              <a:cxnLst/>
              <a:rect l="l" t="t" r="r" b="b"/>
              <a:pathLst>
                <a:path w="5051425" h="6240780">
                  <a:moveTo>
                    <a:pt x="0" y="0"/>
                  </a:moveTo>
                  <a:lnTo>
                    <a:pt x="1458937" y="2121547"/>
                  </a:lnTo>
                  <a:lnTo>
                    <a:pt x="1993569" y="3057537"/>
                  </a:lnTo>
                  <a:lnTo>
                    <a:pt x="2817050" y="4515383"/>
                  </a:lnTo>
                  <a:lnTo>
                    <a:pt x="2939608" y="4748804"/>
                  </a:lnTo>
                  <a:lnTo>
                    <a:pt x="3018039" y="4883134"/>
                  </a:lnTo>
                  <a:lnTo>
                    <a:pt x="3086160" y="4969243"/>
                  </a:lnTo>
                  <a:lnTo>
                    <a:pt x="3177794" y="5058003"/>
                  </a:lnTo>
                  <a:lnTo>
                    <a:pt x="3233702" y="5109546"/>
                  </a:lnTo>
                  <a:lnTo>
                    <a:pt x="3265125" y="5137906"/>
                  </a:lnTo>
                  <a:lnTo>
                    <a:pt x="3298649" y="5167649"/>
                  </a:lnTo>
                  <a:lnTo>
                    <a:pt x="3334114" y="5198519"/>
                  </a:lnTo>
                  <a:lnTo>
                    <a:pt x="3371361" y="5230260"/>
                  </a:lnTo>
                  <a:lnTo>
                    <a:pt x="3410231" y="5262614"/>
                  </a:lnTo>
                  <a:lnTo>
                    <a:pt x="3450564" y="5295324"/>
                  </a:lnTo>
                  <a:lnTo>
                    <a:pt x="3492203" y="5328135"/>
                  </a:lnTo>
                  <a:lnTo>
                    <a:pt x="3534986" y="5360790"/>
                  </a:lnTo>
                  <a:lnTo>
                    <a:pt x="3578756" y="5393031"/>
                  </a:lnTo>
                  <a:lnTo>
                    <a:pt x="3623354" y="5424603"/>
                  </a:lnTo>
                  <a:lnTo>
                    <a:pt x="3668619" y="5455249"/>
                  </a:lnTo>
                  <a:lnTo>
                    <a:pt x="3714393" y="5484711"/>
                  </a:lnTo>
                  <a:lnTo>
                    <a:pt x="3760517" y="5512734"/>
                  </a:lnTo>
                  <a:lnTo>
                    <a:pt x="3806831" y="5539061"/>
                  </a:lnTo>
                  <a:lnTo>
                    <a:pt x="3853177" y="5563435"/>
                  </a:lnTo>
                  <a:lnTo>
                    <a:pt x="3899395" y="5585599"/>
                  </a:lnTo>
                  <a:lnTo>
                    <a:pt x="3929343" y="5599676"/>
                  </a:lnTo>
                  <a:lnTo>
                    <a:pt x="3963261" y="5616424"/>
                  </a:lnTo>
                  <a:lnTo>
                    <a:pt x="4000796" y="5635620"/>
                  </a:lnTo>
                  <a:lnTo>
                    <a:pt x="4041596" y="5657042"/>
                  </a:lnTo>
                  <a:lnTo>
                    <a:pt x="4085307" y="5680467"/>
                  </a:lnTo>
                  <a:lnTo>
                    <a:pt x="4131577" y="5705672"/>
                  </a:lnTo>
                  <a:lnTo>
                    <a:pt x="4180054" y="5732435"/>
                  </a:lnTo>
                  <a:lnTo>
                    <a:pt x="4230383" y="5760533"/>
                  </a:lnTo>
                  <a:lnTo>
                    <a:pt x="4282213" y="5789742"/>
                  </a:lnTo>
                  <a:lnTo>
                    <a:pt x="4335191" y="5819842"/>
                  </a:lnTo>
                  <a:lnTo>
                    <a:pt x="4388964" y="5850607"/>
                  </a:lnTo>
                  <a:lnTo>
                    <a:pt x="4443178" y="5881817"/>
                  </a:lnTo>
                  <a:lnTo>
                    <a:pt x="4497482" y="5913248"/>
                  </a:lnTo>
                  <a:lnTo>
                    <a:pt x="4551523" y="5944678"/>
                  </a:lnTo>
                  <a:lnTo>
                    <a:pt x="4604947" y="5975883"/>
                  </a:lnTo>
                  <a:lnTo>
                    <a:pt x="4657402" y="6006641"/>
                  </a:lnTo>
                  <a:lnTo>
                    <a:pt x="4708534" y="6036729"/>
                  </a:lnTo>
                  <a:lnTo>
                    <a:pt x="4757993" y="6065925"/>
                  </a:lnTo>
                  <a:lnTo>
                    <a:pt x="4805423" y="6094006"/>
                  </a:lnTo>
                  <a:lnTo>
                    <a:pt x="4850474" y="6120749"/>
                  </a:lnTo>
                  <a:lnTo>
                    <a:pt x="4892791" y="6145932"/>
                  </a:lnTo>
                  <a:lnTo>
                    <a:pt x="4932022" y="6169331"/>
                  </a:lnTo>
                  <a:lnTo>
                    <a:pt x="4967814" y="6190724"/>
                  </a:lnTo>
                  <a:lnTo>
                    <a:pt x="5027672" y="6226601"/>
                  </a:lnTo>
                  <a:lnTo>
                    <a:pt x="5051031" y="6240640"/>
                  </a:lnTo>
                </a:path>
              </a:pathLst>
            </a:custGeom>
            <a:ln w="63944">
              <a:solidFill>
                <a:srgbClr val="8A1E3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89" name="object 89"/>
            <p:cNvSpPr/>
            <p:nvPr/>
          </p:nvSpPr>
          <p:spPr>
            <a:xfrm>
              <a:off x="4372876" y="3316325"/>
              <a:ext cx="5159375" cy="6362700"/>
            </a:xfrm>
            <a:custGeom>
              <a:avLst/>
              <a:gdLst/>
              <a:ahLst/>
              <a:cxnLst/>
              <a:rect l="l" t="t" r="r" b="b"/>
              <a:pathLst>
                <a:path w="5159375" h="6362700">
                  <a:moveTo>
                    <a:pt x="301612" y="58470"/>
                  </a:moveTo>
                  <a:lnTo>
                    <a:pt x="39255" y="0"/>
                  </a:lnTo>
                  <a:lnTo>
                    <a:pt x="0" y="265887"/>
                  </a:lnTo>
                  <a:lnTo>
                    <a:pt x="44310" y="272478"/>
                  </a:lnTo>
                  <a:lnTo>
                    <a:pt x="76504" y="54140"/>
                  </a:lnTo>
                  <a:lnTo>
                    <a:pt x="291909" y="102196"/>
                  </a:lnTo>
                  <a:lnTo>
                    <a:pt x="301612" y="58470"/>
                  </a:lnTo>
                  <a:close/>
                </a:path>
                <a:path w="5159375" h="6362700">
                  <a:moveTo>
                    <a:pt x="5159349" y="6305677"/>
                  </a:moveTo>
                  <a:lnTo>
                    <a:pt x="5083632" y="6047765"/>
                  </a:lnTo>
                  <a:lnTo>
                    <a:pt x="5040630" y="6060364"/>
                  </a:lnTo>
                  <a:lnTo>
                    <a:pt x="5102834" y="6272123"/>
                  </a:lnTo>
                  <a:lnTo>
                    <a:pt x="4887138" y="6318694"/>
                  </a:lnTo>
                  <a:lnTo>
                    <a:pt x="4896637" y="6362459"/>
                  </a:lnTo>
                  <a:lnTo>
                    <a:pt x="5159349" y="6305677"/>
                  </a:lnTo>
                  <a:close/>
                </a:path>
              </a:pathLst>
            </a:custGeom>
            <a:solidFill>
              <a:srgbClr val="8A1E3E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90" name="object 90"/>
            <p:cNvSpPr/>
            <p:nvPr/>
          </p:nvSpPr>
          <p:spPr>
            <a:xfrm>
              <a:off x="6798631" y="7685246"/>
              <a:ext cx="2040889" cy="1835785"/>
            </a:xfrm>
            <a:custGeom>
              <a:avLst/>
              <a:gdLst/>
              <a:ahLst/>
              <a:cxnLst/>
              <a:rect l="l" t="t" r="r" b="b"/>
              <a:pathLst>
                <a:path w="2040890" h="1835784">
                  <a:moveTo>
                    <a:pt x="2040343" y="0"/>
                  </a:moveTo>
                  <a:lnTo>
                    <a:pt x="1488274" y="430301"/>
                  </a:lnTo>
                  <a:lnTo>
                    <a:pt x="1342009" y="681777"/>
                  </a:lnTo>
                  <a:lnTo>
                    <a:pt x="1259128" y="821286"/>
                  </a:lnTo>
                  <a:lnTo>
                    <a:pt x="1208918" y="898945"/>
                  </a:lnTo>
                  <a:lnTo>
                    <a:pt x="1160665" y="964869"/>
                  </a:lnTo>
                  <a:lnTo>
                    <a:pt x="1137569" y="995986"/>
                  </a:lnTo>
                  <a:lnTo>
                    <a:pt x="1113696" y="1027940"/>
                  </a:lnTo>
                  <a:lnTo>
                    <a:pt x="1088162" y="1060791"/>
                  </a:lnTo>
                  <a:lnTo>
                    <a:pt x="1060076" y="1094594"/>
                  </a:lnTo>
                  <a:lnTo>
                    <a:pt x="1028553" y="1129407"/>
                  </a:lnTo>
                  <a:lnTo>
                    <a:pt x="992705" y="1165288"/>
                  </a:lnTo>
                  <a:lnTo>
                    <a:pt x="951645" y="1202294"/>
                  </a:lnTo>
                  <a:lnTo>
                    <a:pt x="904484" y="1240482"/>
                  </a:lnTo>
                  <a:lnTo>
                    <a:pt x="850337" y="1279910"/>
                  </a:lnTo>
                  <a:lnTo>
                    <a:pt x="788314" y="1320634"/>
                  </a:lnTo>
                  <a:lnTo>
                    <a:pt x="756665" y="1340544"/>
                  </a:lnTo>
                  <a:lnTo>
                    <a:pt x="720952" y="1363247"/>
                  </a:lnTo>
                  <a:lnTo>
                    <a:pt x="681702" y="1388394"/>
                  </a:lnTo>
                  <a:lnTo>
                    <a:pt x="639436" y="1415630"/>
                  </a:lnTo>
                  <a:lnTo>
                    <a:pt x="594680" y="1444604"/>
                  </a:lnTo>
                  <a:lnTo>
                    <a:pt x="547956" y="1474963"/>
                  </a:lnTo>
                  <a:lnTo>
                    <a:pt x="499790" y="1506355"/>
                  </a:lnTo>
                  <a:lnTo>
                    <a:pt x="450706" y="1538427"/>
                  </a:lnTo>
                  <a:lnTo>
                    <a:pt x="401226" y="1570826"/>
                  </a:lnTo>
                  <a:lnTo>
                    <a:pt x="351876" y="1603202"/>
                  </a:lnTo>
                  <a:lnTo>
                    <a:pt x="303179" y="1635200"/>
                  </a:lnTo>
                  <a:lnTo>
                    <a:pt x="255659" y="1666469"/>
                  </a:lnTo>
                  <a:lnTo>
                    <a:pt x="209841" y="1696656"/>
                  </a:lnTo>
                  <a:lnTo>
                    <a:pt x="166247" y="1725409"/>
                  </a:lnTo>
                  <a:lnTo>
                    <a:pt x="125403" y="1752376"/>
                  </a:lnTo>
                  <a:lnTo>
                    <a:pt x="87832" y="1777203"/>
                  </a:lnTo>
                  <a:lnTo>
                    <a:pt x="54059" y="1799539"/>
                  </a:lnTo>
                  <a:lnTo>
                    <a:pt x="24607" y="1819031"/>
                  </a:lnTo>
                  <a:lnTo>
                    <a:pt x="0" y="1835327"/>
                  </a:lnTo>
                </a:path>
              </a:pathLst>
            </a:custGeom>
            <a:ln w="63944">
              <a:solidFill>
                <a:srgbClr val="8A1E3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91" name="object 91"/>
            <p:cNvSpPr/>
            <p:nvPr/>
          </p:nvSpPr>
          <p:spPr>
            <a:xfrm>
              <a:off x="6758195" y="9286458"/>
              <a:ext cx="273050" cy="306705"/>
            </a:xfrm>
            <a:custGeom>
              <a:avLst/>
              <a:gdLst/>
              <a:ahLst/>
              <a:cxnLst/>
              <a:rect l="l" t="t" r="r" b="b"/>
              <a:pathLst>
                <a:path w="273050" h="306704">
                  <a:moveTo>
                    <a:pt x="64681" y="0"/>
                  </a:moveTo>
                  <a:lnTo>
                    <a:pt x="0" y="260870"/>
                  </a:lnTo>
                  <a:lnTo>
                    <a:pt x="264909" y="306438"/>
                  </a:lnTo>
                  <a:lnTo>
                    <a:pt x="272529" y="262305"/>
                  </a:lnTo>
                  <a:lnTo>
                    <a:pt x="55029" y="224917"/>
                  </a:lnTo>
                  <a:lnTo>
                    <a:pt x="108178" y="10756"/>
                  </a:lnTo>
                  <a:lnTo>
                    <a:pt x="64681" y="0"/>
                  </a:lnTo>
                  <a:close/>
                </a:path>
              </a:pathLst>
            </a:custGeom>
            <a:solidFill>
              <a:srgbClr val="8A1E3E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92" name="object 92"/>
            <p:cNvSpPr/>
            <p:nvPr/>
          </p:nvSpPr>
          <p:spPr>
            <a:xfrm>
              <a:off x="7485907" y="8344354"/>
              <a:ext cx="266700" cy="725805"/>
            </a:xfrm>
            <a:custGeom>
              <a:avLst/>
              <a:gdLst/>
              <a:ahLst/>
              <a:cxnLst/>
              <a:rect l="l" t="t" r="r" b="b"/>
              <a:pathLst>
                <a:path w="266700" h="725804">
                  <a:moveTo>
                    <a:pt x="67602" y="0"/>
                  </a:moveTo>
                  <a:lnTo>
                    <a:pt x="72987" y="8849"/>
                  </a:lnTo>
                  <a:lnTo>
                    <a:pt x="93127" y="36733"/>
                  </a:lnTo>
                  <a:lnTo>
                    <a:pt x="123340" y="78535"/>
                  </a:lnTo>
                  <a:lnTo>
                    <a:pt x="158943" y="129141"/>
                  </a:lnTo>
                  <a:lnTo>
                    <a:pt x="195255" y="183436"/>
                  </a:lnTo>
                  <a:lnTo>
                    <a:pt x="227593" y="236306"/>
                  </a:lnTo>
                  <a:lnTo>
                    <a:pt x="251275" y="282635"/>
                  </a:lnTo>
                  <a:lnTo>
                    <a:pt x="264575" y="356650"/>
                  </a:lnTo>
                  <a:lnTo>
                    <a:pt x="266278" y="401844"/>
                  </a:lnTo>
                  <a:lnTo>
                    <a:pt x="264263" y="449445"/>
                  </a:lnTo>
                  <a:lnTo>
                    <a:pt x="256061" y="496008"/>
                  </a:lnTo>
                  <a:lnTo>
                    <a:pt x="239204" y="538086"/>
                  </a:lnTo>
                  <a:lnTo>
                    <a:pt x="215646" y="568302"/>
                  </a:lnTo>
                  <a:lnTo>
                    <a:pt x="141890" y="623499"/>
                  </a:lnTo>
                  <a:lnTo>
                    <a:pt x="74712" y="672122"/>
                  </a:lnTo>
                  <a:lnTo>
                    <a:pt x="21590" y="710276"/>
                  </a:lnTo>
                  <a:lnTo>
                    <a:pt x="0" y="725716"/>
                  </a:lnTo>
                </a:path>
              </a:pathLst>
            </a:custGeom>
            <a:ln w="47955">
              <a:solidFill>
                <a:srgbClr val="8A1E3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93" name="object 93"/>
            <p:cNvSpPr/>
            <p:nvPr/>
          </p:nvSpPr>
          <p:spPr>
            <a:xfrm>
              <a:off x="7725573" y="8889855"/>
              <a:ext cx="669290" cy="78740"/>
            </a:xfrm>
            <a:custGeom>
              <a:avLst/>
              <a:gdLst/>
              <a:ahLst/>
              <a:cxnLst/>
              <a:rect l="l" t="t" r="r" b="b"/>
              <a:pathLst>
                <a:path w="669290" h="78740">
                  <a:moveTo>
                    <a:pt x="0" y="18181"/>
                  </a:moveTo>
                  <a:lnTo>
                    <a:pt x="273052" y="0"/>
                  </a:lnTo>
                  <a:lnTo>
                    <a:pt x="433725" y="222"/>
                  </a:lnTo>
                  <a:lnTo>
                    <a:pt x="544709" y="24501"/>
                  </a:lnTo>
                  <a:lnTo>
                    <a:pt x="668693" y="78493"/>
                  </a:lnTo>
                </a:path>
              </a:pathLst>
            </a:custGeom>
            <a:ln w="47955">
              <a:solidFill>
                <a:srgbClr val="8A1E3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94" name="object 94"/>
            <p:cNvSpPr/>
            <p:nvPr/>
          </p:nvSpPr>
          <p:spPr>
            <a:xfrm>
              <a:off x="7512501" y="8291278"/>
              <a:ext cx="613410" cy="216535"/>
            </a:xfrm>
            <a:custGeom>
              <a:avLst/>
              <a:gdLst/>
              <a:ahLst/>
              <a:cxnLst/>
              <a:rect l="l" t="t" r="r" b="b"/>
              <a:pathLst>
                <a:path w="613409" h="216534">
                  <a:moveTo>
                    <a:pt x="0" y="0"/>
                  </a:moveTo>
                  <a:lnTo>
                    <a:pt x="112312" y="77188"/>
                  </a:lnTo>
                  <a:lnTo>
                    <a:pt x="179551" y="121305"/>
                  </a:lnTo>
                  <a:lnTo>
                    <a:pt x="228537" y="148898"/>
                  </a:lnTo>
                  <a:lnTo>
                    <a:pt x="286092" y="176517"/>
                  </a:lnTo>
                  <a:lnTo>
                    <a:pt x="348932" y="203124"/>
                  </a:lnTo>
                  <a:lnTo>
                    <a:pt x="399538" y="216517"/>
                  </a:lnTo>
                  <a:lnTo>
                    <a:pt x="443387" y="216463"/>
                  </a:lnTo>
                  <a:lnTo>
                    <a:pt x="485952" y="202730"/>
                  </a:lnTo>
                  <a:lnTo>
                    <a:pt x="530414" y="176895"/>
                  </a:lnTo>
                  <a:lnTo>
                    <a:pt x="571358" y="146929"/>
                  </a:lnTo>
                  <a:lnTo>
                    <a:pt x="601365" y="122130"/>
                  </a:lnTo>
                  <a:lnTo>
                    <a:pt x="613016" y="111798"/>
                  </a:lnTo>
                </a:path>
              </a:pathLst>
            </a:custGeom>
            <a:ln w="47955">
              <a:solidFill>
                <a:srgbClr val="8A1E3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95" name="object 95"/>
            <p:cNvSpPr/>
            <p:nvPr/>
          </p:nvSpPr>
          <p:spPr>
            <a:xfrm>
              <a:off x="5814515" y="5882805"/>
              <a:ext cx="412115" cy="883285"/>
            </a:xfrm>
            <a:custGeom>
              <a:avLst/>
              <a:gdLst/>
              <a:ahLst/>
              <a:cxnLst/>
              <a:rect l="l" t="t" r="r" b="b"/>
              <a:pathLst>
                <a:path w="412114" h="883284">
                  <a:moveTo>
                    <a:pt x="315417" y="0"/>
                  </a:moveTo>
                  <a:lnTo>
                    <a:pt x="373088" y="166439"/>
                  </a:lnTo>
                  <a:lnTo>
                    <a:pt x="402262" y="263810"/>
                  </a:lnTo>
                  <a:lnTo>
                    <a:pt x="411897" y="329816"/>
                  </a:lnTo>
                  <a:lnTo>
                    <a:pt x="410946" y="402158"/>
                  </a:lnTo>
                  <a:lnTo>
                    <a:pt x="406453" y="455386"/>
                  </a:lnTo>
                  <a:lnTo>
                    <a:pt x="396817" y="499705"/>
                  </a:lnTo>
                  <a:lnTo>
                    <a:pt x="381271" y="538257"/>
                  </a:lnTo>
                  <a:lnTo>
                    <a:pt x="359048" y="574184"/>
                  </a:lnTo>
                  <a:lnTo>
                    <a:pt x="329381" y="610629"/>
                  </a:lnTo>
                  <a:lnTo>
                    <a:pt x="291503" y="650735"/>
                  </a:lnTo>
                  <a:lnTo>
                    <a:pt x="196985" y="736836"/>
                  </a:lnTo>
                  <a:lnTo>
                    <a:pt x="102222" y="811090"/>
                  </a:lnTo>
                  <a:lnTo>
                    <a:pt x="29223" y="863195"/>
                  </a:lnTo>
                  <a:lnTo>
                    <a:pt x="0" y="882853"/>
                  </a:lnTo>
                </a:path>
              </a:pathLst>
            </a:custGeom>
            <a:ln w="47955">
              <a:solidFill>
                <a:srgbClr val="8A1E3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96" name="object 96"/>
            <p:cNvSpPr/>
            <p:nvPr/>
          </p:nvSpPr>
          <p:spPr>
            <a:xfrm>
              <a:off x="5935414" y="5542269"/>
              <a:ext cx="1061720" cy="746125"/>
            </a:xfrm>
            <a:custGeom>
              <a:avLst/>
              <a:gdLst/>
              <a:ahLst/>
              <a:cxnLst/>
              <a:rect l="l" t="t" r="r" b="b"/>
              <a:pathLst>
                <a:path w="1061720" h="746125">
                  <a:moveTo>
                    <a:pt x="0" y="0"/>
                  </a:moveTo>
                  <a:lnTo>
                    <a:pt x="141116" y="193944"/>
                  </a:lnTo>
                  <a:lnTo>
                    <a:pt x="224201" y="302590"/>
                  </a:lnTo>
                  <a:lnTo>
                    <a:pt x="281694" y="365534"/>
                  </a:lnTo>
                  <a:lnTo>
                    <a:pt x="346036" y="422376"/>
                  </a:lnTo>
                  <a:lnTo>
                    <a:pt x="395538" y="462105"/>
                  </a:lnTo>
                  <a:lnTo>
                    <a:pt x="440158" y="494020"/>
                  </a:lnTo>
                  <a:lnTo>
                    <a:pt x="481250" y="521227"/>
                  </a:lnTo>
                  <a:lnTo>
                    <a:pt x="520168" y="546833"/>
                  </a:lnTo>
                  <a:lnTo>
                    <a:pt x="558267" y="573947"/>
                  </a:lnTo>
                  <a:lnTo>
                    <a:pt x="596900" y="605675"/>
                  </a:lnTo>
                  <a:lnTo>
                    <a:pt x="638019" y="639440"/>
                  </a:lnTo>
                  <a:lnTo>
                    <a:pt x="681460" y="670069"/>
                  </a:lnTo>
                  <a:lnTo>
                    <a:pt x="725414" y="696780"/>
                  </a:lnTo>
                  <a:lnTo>
                    <a:pt x="768075" y="718789"/>
                  </a:lnTo>
                  <a:lnTo>
                    <a:pt x="807635" y="735312"/>
                  </a:lnTo>
                  <a:lnTo>
                    <a:pt x="842289" y="745566"/>
                  </a:lnTo>
                  <a:lnTo>
                    <a:pt x="903229" y="743057"/>
                  </a:lnTo>
                  <a:lnTo>
                    <a:pt x="975683" y="724188"/>
                  </a:lnTo>
                  <a:lnTo>
                    <a:pt x="1036288" y="702753"/>
                  </a:lnTo>
                  <a:lnTo>
                    <a:pt x="1061681" y="692543"/>
                  </a:lnTo>
                </a:path>
              </a:pathLst>
            </a:custGeom>
            <a:ln w="47955">
              <a:solidFill>
                <a:srgbClr val="8A1E3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97" name="object 97"/>
            <p:cNvSpPr/>
            <p:nvPr/>
          </p:nvSpPr>
          <p:spPr>
            <a:xfrm>
              <a:off x="5887093" y="6664589"/>
              <a:ext cx="985519" cy="531495"/>
            </a:xfrm>
            <a:custGeom>
              <a:avLst/>
              <a:gdLst/>
              <a:ahLst/>
              <a:cxnLst/>
              <a:rect l="l" t="t" r="r" b="b"/>
              <a:pathLst>
                <a:path w="985520" h="531495">
                  <a:moveTo>
                    <a:pt x="0" y="74728"/>
                  </a:moveTo>
                  <a:lnTo>
                    <a:pt x="130304" y="29846"/>
                  </a:lnTo>
                  <a:lnTo>
                    <a:pt x="212472" y="7233"/>
                  </a:lnTo>
                  <a:lnTo>
                    <a:pt x="281365" y="0"/>
                  </a:lnTo>
                  <a:lnTo>
                    <a:pt x="371843" y="1259"/>
                  </a:lnTo>
                  <a:lnTo>
                    <a:pt x="433316" y="5797"/>
                  </a:lnTo>
                  <a:lnTo>
                    <a:pt x="488733" y="15582"/>
                  </a:lnTo>
                  <a:lnTo>
                    <a:pt x="538120" y="30407"/>
                  </a:lnTo>
                  <a:lnTo>
                    <a:pt x="581502" y="50068"/>
                  </a:lnTo>
                  <a:lnTo>
                    <a:pt x="618904" y="74357"/>
                  </a:lnTo>
                  <a:lnTo>
                    <a:pt x="650351" y="103067"/>
                  </a:lnTo>
                  <a:lnTo>
                    <a:pt x="675868" y="135993"/>
                  </a:lnTo>
                  <a:lnTo>
                    <a:pt x="746370" y="232151"/>
                  </a:lnTo>
                  <a:lnTo>
                    <a:pt x="850149" y="364141"/>
                  </a:lnTo>
                  <a:lnTo>
                    <a:pt x="944057" y="480831"/>
                  </a:lnTo>
                  <a:lnTo>
                    <a:pt x="984948" y="531090"/>
                  </a:lnTo>
                </a:path>
              </a:pathLst>
            </a:custGeom>
            <a:ln w="47955">
              <a:solidFill>
                <a:srgbClr val="8A1E3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98" name="object 98"/>
            <p:cNvSpPr/>
            <p:nvPr/>
          </p:nvSpPr>
          <p:spPr>
            <a:xfrm>
              <a:off x="6685021" y="6323697"/>
              <a:ext cx="179070" cy="852805"/>
            </a:xfrm>
            <a:custGeom>
              <a:avLst/>
              <a:gdLst/>
              <a:ahLst/>
              <a:cxnLst/>
              <a:rect l="l" t="t" r="r" b="b"/>
              <a:pathLst>
                <a:path w="179070" h="852804">
                  <a:moveTo>
                    <a:pt x="104058" y="0"/>
                  </a:moveTo>
                  <a:lnTo>
                    <a:pt x="65279" y="42462"/>
                  </a:lnTo>
                  <a:lnTo>
                    <a:pt x="42952" y="77333"/>
                  </a:lnTo>
                  <a:lnTo>
                    <a:pt x="28616" y="123258"/>
                  </a:lnTo>
                  <a:lnTo>
                    <a:pt x="13811" y="198882"/>
                  </a:lnTo>
                  <a:lnTo>
                    <a:pt x="5839" y="248883"/>
                  </a:lnTo>
                  <a:lnTo>
                    <a:pt x="1046" y="297685"/>
                  </a:lnTo>
                  <a:lnTo>
                    <a:pt x="0" y="345580"/>
                  </a:lnTo>
                  <a:lnTo>
                    <a:pt x="3268" y="392862"/>
                  </a:lnTo>
                  <a:lnTo>
                    <a:pt x="11421" y="439825"/>
                  </a:lnTo>
                  <a:lnTo>
                    <a:pt x="25024" y="486764"/>
                  </a:lnTo>
                  <a:lnTo>
                    <a:pt x="44647" y="533971"/>
                  </a:lnTo>
                  <a:lnTo>
                    <a:pt x="88054" y="630394"/>
                  </a:lnTo>
                  <a:lnTo>
                    <a:pt x="131642" y="734599"/>
                  </a:lnTo>
                  <a:lnTo>
                    <a:pt x="165248" y="818049"/>
                  </a:lnTo>
                  <a:lnTo>
                    <a:pt x="178708" y="852208"/>
                  </a:lnTo>
                </a:path>
              </a:pathLst>
            </a:custGeom>
            <a:ln w="47955">
              <a:solidFill>
                <a:srgbClr val="8A1E3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99" name="object 99"/>
            <p:cNvSpPr/>
            <p:nvPr/>
          </p:nvSpPr>
          <p:spPr>
            <a:xfrm>
              <a:off x="6359590" y="6344396"/>
              <a:ext cx="77470" cy="23495"/>
            </a:xfrm>
            <a:custGeom>
              <a:avLst/>
              <a:gdLst/>
              <a:ahLst/>
              <a:cxnLst/>
              <a:rect l="l" t="t" r="r" b="b"/>
              <a:pathLst>
                <a:path w="77470" h="23495">
                  <a:moveTo>
                    <a:pt x="0" y="22885"/>
                  </a:moveTo>
                  <a:lnTo>
                    <a:pt x="76962" y="0"/>
                  </a:lnTo>
                </a:path>
              </a:pathLst>
            </a:custGeom>
            <a:ln w="79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140251" y="6639433"/>
              <a:ext cx="25400" cy="13970"/>
            </a:xfrm>
            <a:custGeom>
              <a:avLst/>
              <a:gdLst/>
              <a:ahLst/>
              <a:cxnLst/>
              <a:rect l="l" t="t" r="r" b="b"/>
              <a:pathLst>
                <a:path w="25400" h="13970">
                  <a:moveTo>
                    <a:pt x="0" y="13639"/>
                  </a:moveTo>
                  <a:lnTo>
                    <a:pt x="24980" y="0"/>
                  </a:lnTo>
                </a:path>
              </a:pathLst>
            </a:custGeom>
            <a:ln w="79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398076" y="6411907"/>
              <a:ext cx="76835" cy="19685"/>
            </a:xfrm>
            <a:custGeom>
              <a:avLst/>
              <a:gdLst/>
              <a:ahLst/>
              <a:cxnLst/>
              <a:rect l="l" t="t" r="r" b="b"/>
              <a:pathLst>
                <a:path w="76835" h="19685">
                  <a:moveTo>
                    <a:pt x="0" y="19265"/>
                  </a:moveTo>
                  <a:lnTo>
                    <a:pt x="76466" y="0"/>
                  </a:lnTo>
                </a:path>
              </a:pathLst>
            </a:custGeom>
            <a:ln w="79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7873813" y="8627975"/>
              <a:ext cx="57785" cy="77470"/>
            </a:xfrm>
            <a:custGeom>
              <a:avLst/>
              <a:gdLst/>
              <a:ahLst/>
              <a:cxnLst/>
              <a:rect l="l" t="t" r="r" b="b"/>
              <a:pathLst>
                <a:path w="57784" h="77470">
                  <a:moveTo>
                    <a:pt x="57353" y="0"/>
                  </a:moveTo>
                  <a:lnTo>
                    <a:pt x="0" y="77050"/>
                  </a:lnTo>
                </a:path>
              </a:pathLst>
            </a:custGeom>
            <a:ln w="79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6952136" y="7406746"/>
              <a:ext cx="56515" cy="99060"/>
            </a:xfrm>
            <a:custGeom>
              <a:avLst/>
              <a:gdLst/>
              <a:ahLst/>
              <a:cxnLst/>
              <a:rect l="l" t="t" r="r" b="b"/>
              <a:pathLst>
                <a:path w="56515" h="99059">
                  <a:moveTo>
                    <a:pt x="0" y="0"/>
                  </a:moveTo>
                  <a:lnTo>
                    <a:pt x="56019" y="98590"/>
                  </a:lnTo>
                </a:path>
              </a:pathLst>
            </a:custGeom>
            <a:ln w="79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7015177" y="7370108"/>
              <a:ext cx="59690" cy="105410"/>
            </a:xfrm>
            <a:custGeom>
              <a:avLst/>
              <a:gdLst/>
              <a:ahLst/>
              <a:cxnLst/>
              <a:rect l="l" t="t" r="r" b="b"/>
              <a:pathLst>
                <a:path w="59690" h="105409">
                  <a:moveTo>
                    <a:pt x="0" y="0"/>
                  </a:moveTo>
                  <a:lnTo>
                    <a:pt x="59334" y="105016"/>
                  </a:lnTo>
                </a:path>
              </a:pathLst>
            </a:custGeom>
            <a:ln w="79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896392" y="8671761"/>
              <a:ext cx="92710" cy="120650"/>
            </a:xfrm>
            <a:custGeom>
              <a:avLst/>
              <a:gdLst/>
              <a:ahLst/>
              <a:cxnLst/>
              <a:rect l="l" t="t" r="r" b="b"/>
              <a:pathLst>
                <a:path w="92709" h="120650">
                  <a:moveTo>
                    <a:pt x="92125" y="0"/>
                  </a:moveTo>
                  <a:lnTo>
                    <a:pt x="0" y="120332"/>
                  </a:lnTo>
                </a:path>
              </a:pathLst>
            </a:custGeom>
            <a:ln w="79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879291" y="4481082"/>
              <a:ext cx="8284845" cy="880110"/>
            </a:xfrm>
            <a:custGeom>
              <a:avLst/>
              <a:gdLst/>
              <a:ahLst/>
              <a:cxnLst/>
              <a:rect l="l" t="t" r="r" b="b"/>
              <a:pathLst>
                <a:path w="8284845" h="880110">
                  <a:moveTo>
                    <a:pt x="0" y="0"/>
                  </a:moveTo>
                  <a:lnTo>
                    <a:pt x="67717" y="3710"/>
                  </a:lnTo>
                  <a:lnTo>
                    <a:pt x="110434" y="6046"/>
                  </a:lnTo>
                  <a:lnTo>
                    <a:pt x="158206" y="8654"/>
                  </a:lnTo>
                  <a:lnTo>
                    <a:pt x="210395" y="11500"/>
                  </a:lnTo>
                  <a:lnTo>
                    <a:pt x="266364" y="14546"/>
                  </a:lnTo>
                  <a:lnTo>
                    <a:pt x="325475" y="17757"/>
                  </a:lnTo>
                  <a:lnTo>
                    <a:pt x="387092" y="21097"/>
                  </a:lnTo>
                  <a:lnTo>
                    <a:pt x="450575" y="24530"/>
                  </a:lnTo>
                  <a:lnTo>
                    <a:pt x="515288" y="28020"/>
                  </a:lnTo>
                  <a:lnTo>
                    <a:pt x="580594" y="31531"/>
                  </a:lnTo>
                  <a:lnTo>
                    <a:pt x="645853" y="35028"/>
                  </a:lnTo>
                  <a:lnTo>
                    <a:pt x="710430" y="38473"/>
                  </a:lnTo>
                  <a:lnTo>
                    <a:pt x="773686" y="41832"/>
                  </a:lnTo>
                  <a:lnTo>
                    <a:pt x="834983" y="45069"/>
                  </a:lnTo>
                  <a:lnTo>
                    <a:pt x="893685" y="48147"/>
                  </a:lnTo>
                  <a:lnTo>
                    <a:pt x="949154" y="51030"/>
                  </a:lnTo>
                  <a:lnTo>
                    <a:pt x="1000751" y="53683"/>
                  </a:lnTo>
                  <a:lnTo>
                    <a:pt x="1047840" y="56070"/>
                  </a:lnTo>
                  <a:lnTo>
                    <a:pt x="1089783" y="58154"/>
                  </a:lnTo>
                  <a:lnTo>
                    <a:pt x="1155680" y="61272"/>
                  </a:lnTo>
                  <a:lnTo>
                    <a:pt x="1193342" y="62750"/>
                  </a:lnTo>
                  <a:lnTo>
                    <a:pt x="1293577" y="54181"/>
                  </a:lnTo>
                  <a:lnTo>
                    <a:pt x="1416854" y="32804"/>
                  </a:lnTo>
                  <a:lnTo>
                    <a:pt x="1521432" y="10940"/>
                  </a:lnTo>
                  <a:lnTo>
                    <a:pt x="1565567" y="914"/>
                  </a:lnTo>
                  <a:lnTo>
                    <a:pt x="1599374" y="8051"/>
                  </a:lnTo>
                  <a:lnTo>
                    <a:pt x="3731945" y="408876"/>
                  </a:lnTo>
                  <a:lnTo>
                    <a:pt x="3839678" y="453299"/>
                  </a:lnTo>
                  <a:lnTo>
                    <a:pt x="3907340" y="485465"/>
                  </a:lnTo>
                  <a:lnTo>
                    <a:pt x="3963508" y="520995"/>
                  </a:lnTo>
                  <a:lnTo>
                    <a:pt x="4036758" y="575513"/>
                  </a:lnTo>
                  <a:lnTo>
                    <a:pt x="4072493" y="603162"/>
                  </a:lnTo>
                  <a:lnTo>
                    <a:pt x="4107258" y="630667"/>
                  </a:lnTo>
                  <a:lnTo>
                    <a:pt x="4141951" y="657949"/>
                  </a:lnTo>
                  <a:lnTo>
                    <a:pt x="4177472" y="684928"/>
                  </a:lnTo>
                  <a:lnTo>
                    <a:pt x="4214717" y="711525"/>
                  </a:lnTo>
                  <a:lnTo>
                    <a:pt x="4254585" y="737661"/>
                  </a:lnTo>
                  <a:lnTo>
                    <a:pt x="4297973" y="763255"/>
                  </a:lnTo>
                  <a:lnTo>
                    <a:pt x="4345781" y="788230"/>
                  </a:lnTo>
                  <a:lnTo>
                    <a:pt x="4398906" y="812506"/>
                  </a:lnTo>
                  <a:lnTo>
                    <a:pt x="4458246" y="836002"/>
                  </a:lnTo>
                  <a:lnTo>
                    <a:pt x="4663247" y="873197"/>
                  </a:lnTo>
                  <a:lnTo>
                    <a:pt x="4910334" y="880011"/>
                  </a:lnTo>
                  <a:lnTo>
                    <a:pt x="5118207" y="872400"/>
                  </a:lnTo>
                  <a:lnTo>
                    <a:pt x="5205564" y="866317"/>
                  </a:lnTo>
                  <a:lnTo>
                    <a:pt x="6435483" y="736790"/>
                  </a:lnTo>
                  <a:lnTo>
                    <a:pt x="6834820" y="709175"/>
                  </a:lnTo>
                  <a:lnTo>
                    <a:pt x="7071477" y="691416"/>
                  </a:lnTo>
                  <a:lnTo>
                    <a:pt x="7238644" y="675815"/>
                  </a:lnTo>
                  <a:lnTo>
                    <a:pt x="7429512" y="654672"/>
                  </a:lnTo>
                  <a:lnTo>
                    <a:pt x="7480829" y="648310"/>
                  </a:lnTo>
                  <a:lnTo>
                    <a:pt x="7533709" y="640748"/>
                  </a:lnTo>
                  <a:lnTo>
                    <a:pt x="7587816" y="632136"/>
                  </a:lnTo>
                  <a:lnTo>
                    <a:pt x="7642809" y="622622"/>
                  </a:lnTo>
                  <a:lnTo>
                    <a:pt x="7698352" y="612357"/>
                  </a:lnTo>
                  <a:lnTo>
                    <a:pt x="7754106" y="601488"/>
                  </a:lnTo>
                  <a:lnTo>
                    <a:pt x="7809733" y="590166"/>
                  </a:lnTo>
                  <a:lnTo>
                    <a:pt x="7864895" y="578539"/>
                  </a:lnTo>
                  <a:lnTo>
                    <a:pt x="7919253" y="566757"/>
                  </a:lnTo>
                  <a:lnTo>
                    <a:pt x="7972469" y="554968"/>
                  </a:lnTo>
                  <a:lnTo>
                    <a:pt x="8024205" y="543322"/>
                  </a:lnTo>
                  <a:lnTo>
                    <a:pt x="8074123" y="531968"/>
                  </a:lnTo>
                  <a:lnTo>
                    <a:pt x="8121885" y="521055"/>
                  </a:lnTo>
                  <a:lnTo>
                    <a:pt x="8167152" y="510732"/>
                  </a:lnTo>
                  <a:lnTo>
                    <a:pt x="8209586" y="501149"/>
                  </a:lnTo>
                  <a:lnTo>
                    <a:pt x="8248849" y="492454"/>
                  </a:lnTo>
                  <a:lnTo>
                    <a:pt x="8284603" y="484797"/>
                  </a:lnTo>
                </a:path>
              </a:pathLst>
            </a:custGeom>
            <a:ln w="63944">
              <a:solidFill>
                <a:srgbClr val="8A1E3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830853" y="4306023"/>
              <a:ext cx="8380730" cy="871219"/>
            </a:xfrm>
            <a:custGeom>
              <a:avLst/>
              <a:gdLst/>
              <a:ahLst/>
              <a:cxnLst/>
              <a:rect l="l" t="t" r="r" b="b"/>
              <a:pathLst>
                <a:path w="8380730" h="871220">
                  <a:moveTo>
                    <a:pt x="234962" y="34353"/>
                  </a:moveTo>
                  <a:lnTo>
                    <a:pt x="206209" y="0"/>
                  </a:lnTo>
                  <a:lnTo>
                    <a:pt x="0" y="172440"/>
                  </a:lnTo>
                  <a:lnTo>
                    <a:pt x="186944" y="365556"/>
                  </a:lnTo>
                  <a:lnTo>
                    <a:pt x="219163" y="334429"/>
                  </a:lnTo>
                  <a:lnTo>
                    <a:pt x="65633" y="175907"/>
                  </a:lnTo>
                  <a:lnTo>
                    <a:pt x="234962" y="34353"/>
                  </a:lnTo>
                  <a:close/>
                </a:path>
                <a:path w="8380730" h="871220">
                  <a:moveTo>
                    <a:pt x="8380641" y="650455"/>
                  </a:moveTo>
                  <a:lnTo>
                    <a:pt x="8149730" y="512813"/>
                  </a:lnTo>
                  <a:lnTo>
                    <a:pt x="8126781" y="551268"/>
                  </a:lnTo>
                  <a:lnTo>
                    <a:pt x="8316379" y="664248"/>
                  </a:lnTo>
                  <a:lnTo>
                    <a:pt x="8189862" y="845070"/>
                  </a:lnTo>
                  <a:lnTo>
                    <a:pt x="8226590" y="870712"/>
                  </a:lnTo>
                  <a:lnTo>
                    <a:pt x="8380641" y="650455"/>
                  </a:lnTo>
                  <a:close/>
                </a:path>
              </a:pathLst>
            </a:custGeom>
            <a:solidFill>
              <a:srgbClr val="8A1E3E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5216076" y="4420905"/>
              <a:ext cx="163830" cy="236854"/>
            </a:xfrm>
            <a:custGeom>
              <a:avLst/>
              <a:gdLst/>
              <a:ahLst/>
              <a:cxnLst/>
              <a:rect l="l" t="t" r="r" b="b"/>
              <a:pathLst>
                <a:path w="163829" h="236854">
                  <a:moveTo>
                    <a:pt x="0" y="0"/>
                  </a:moveTo>
                  <a:lnTo>
                    <a:pt x="163258" y="236816"/>
                  </a:lnTo>
                </a:path>
              </a:pathLst>
            </a:custGeom>
            <a:ln w="79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5140100" y="4437420"/>
              <a:ext cx="161290" cy="236854"/>
            </a:xfrm>
            <a:custGeom>
              <a:avLst/>
              <a:gdLst/>
              <a:ahLst/>
              <a:cxnLst/>
              <a:rect l="l" t="t" r="r" b="b"/>
              <a:pathLst>
                <a:path w="161289" h="236854">
                  <a:moveTo>
                    <a:pt x="0" y="0"/>
                  </a:moveTo>
                  <a:lnTo>
                    <a:pt x="160832" y="236461"/>
                  </a:lnTo>
                </a:path>
              </a:pathLst>
            </a:custGeom>
            <a:ln w="79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419400" y="6239668"/>
              <a:ext cx="167005" cy="262890"/>
            </a:xfrm>
            <a:custGeom>
              <a:avLst/>
              <a:gdLst/>
              <a:ahLst/>
              <a:cxnLst/>
              <a:rect l="l" t="t" r="r" b="b"/>
              <a:pathLst>
                <a:path w="167004" h="262890">
                  <a:moveTo>
                    <a:pt x="33312" y="0"/>
                  </a:moveTo>
                  <a:lnTo>
                    <a:pt x="0" y="18415"/>
                  </a:lnTo>
                  <a:lnTo>
                    <a:pt x="136283" y="262585"/>
                  </a:lnTo>
                  <a:lnTo>
                    <a:pt x="166573" y="245554"/>
                  </a:lnTo>
                </a:path>
              </a:pathLst>
            </a:custGeom>
            <a:ln w="15989">
              <a:solidFill>
                <a:srgbClr val="8A1E3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282601" y="6330936"/>
              <a:ext cx="165735" cy="248920"/>
            </a:xfrm>
            <a:custGeom>
              <a:avLst/>
              <a:gdLst/>
              <a:ahLst/>
              <a:cxnLst/>
              <a:rect l="l" t="t" r="r" b="b"/>
              <a:pathLst>
                <a:path w="165735" h="248920">
                  <a:moveTo>
                    <a:pt x="0" y="17754"/>
                  </a:moveTo>
                  <a:lnTo>
                    <a:pt x="29286" y="0"/>
                  </a:lnTo>
                  <a:lnTo>
                    <a:pt x="165455" y="230187"/>
                  </a:lnTo>
                  <a:lnTo>
                    <a:pt x="137058" y="248691"/>
                  </a:lnTo>
                </a:path>
              </a:pathLst>
            </a:custGeom>
            <a:ln w="15062">
              <a:solidFill>
                <a:srgbClr val="8A1E3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5203494" y="4337243"/>
              <a:ext cx="248920" cy="346710"/>
            </a:xfrm>
            <a:custGeom>
              <a:avLst/>
              <a:gdLst/>
              <a:ahLst/>
              <a:cxnLst/>
              <a:rect l="l" t="t" r="r" b="b"/>
              <a:pathLst>
                <a:path w="248920" h="346710">
                  <a:moveTo>
                    <a:pt x="32054" y="0"/>
                  </a:moveTo>
                  <a:lnTo>
                    <a:pt x="0" y="20523"/>
                  </a:lnTo>
                  <a:lnTo>
                    <a:pt x="219392" y="346151"/>
                  </a:lnTo>
                  <a:lnTo>
                    <a:pt x="248526" y="327228"/>
                  </a:lnTo>
                </a:path>
              </a:pathLst>
            </a:custGeom>
            <a:ln w="15989">
              <a:solidFill>
                <a:srgbClr val="8A1E3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5054612" y="4403519"/>
              <a:ext cx="232410" cy="323850"/>
            </a:xfrm>
            <a:custGeom>
              <a:avLst/>
              <a:gdLst/>
              <a:ahLst/>
              <a:cxnLst/>
              <a:rect l="l" t="t" r="r" b="b"/>
              <a:pathLst>
                <a:path w="232410" h="323850">
                  <a:moveTo>
                    <a:pt x="0" y="19634"/>
                  </a:moveTo>
                  <a:lnTo>
                    <a:pt x="28067" y="0"/>
                  </a:lnTo>
                  <a:lnTo>
                    <a:pt x="232079" y="303098"/>
                  </a:lnTo>
                  <a:lnTo>
                    <a:pt x="204939" y="323392"/>
                  </a:lnTo>
                </a:path>
              </a:pathLst>
            </a:custGeom>
            <a:ln w="15062">
              <a:solidFill>
                <a:srgbClr val="8A1E3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114" name="object 1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13223" y="8552857"/>
              <a:ext cx="235244" cy="256528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8678491" y="9015560"/>
              <a:ext cx="259079" cy="175260"/>
            </a:xfrm>
            <a:custGeom>
              <a:avLst/>
              <a:gdLst/>
              <a:ahLst/>
              <a:cxnLst/>
              <a:rect l="l" t="t" r="r" b="b"/>
              <a:pathLst>
                <a:path w="259079" h="175259">
                  <a:moveTo>
                    <a:pt x="19469" y="0"/>
                  </a:moveTo>
                  <a:lnTo>
                    <a:pt x="0" y="32702"/>
                  </a:lnTo>
                  <a:lnTo>
                    <a:pt x="240893" y="174701"/>
                  </a:lnTo>
                  <a:lnTo>
                    <a:pt x="258457" y="144729"/>
                  </a:lnTo>
                </a:path>
              </a:pathLst>
            </a:custGeom>
            <a:ln w="15989">
              <a:solidFill>
                <a:srgbClr val="DA577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8599609" y="9163148"/>
              <a:ext cx="251460" cy="158115"/>
            </a:xfrm>
            <a:custGeom>
              <a:avLst/>
              <a:gdLst/>
              <a:ahLst/>
              <a:cxnLst/>
              <a:rect l="l" t="t" r="r" b="b"/>
              <a:pathLst>
                <a:path w="251459" h="158115">
                  <a:moveTo>
                    <a:pt x="0" y="30289"/>
                  </a:moveTo>
                  <a:lnTo>
                    <a:pt x="15989" y="0"/>
                  </a:lnTo>
                  <a:lnTo>
                    <a:pt x="251079" y="127571"/>
                  </a:lnTo>
                  <a:lnTo>
                    <a:pt x="236207" y="158026"/>
                  </a:lnTo>
                </a:path>
              </a:pathLst>
            </a:custGeom>
            <a:ln w="15062">
              <a:solidFill>
                <a:srgbClr val="DA577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8712570" y="9112951"/>
              <a:ext cx="49530" cy="89535"/>
            </a:xfrm>
            <a:custGeom>
              <a:avLst/>
              <a:gdLst/>
              <a:ahLst/>
              <a:cxnLst/>
              <a:rect l="l" t="t" r="r" b="b"/>
              <a:pathLst>
                <a:path w="49529" h="89534">
                  <a:moveTo>
                    <a:pt x="49212" y="0"/>
                  </a:moveTo>
                  <a:lnTo>
                    <a:pt x="0" y="89014"/>
                  </a:lnTo>
                </a:path>
              </a:pathLst>
            </a:custGeom>
            <a:ln w="79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8753225" y="9138693"/>
              <a:ext cx="49530" cy="89535"/>
            </a:xfrm>
            <a:custGeom>
              <a:avLst/>
              <a:gdLst/>
              <a:ahLst/>
              <a:cxnLst/>
              <a:rect l="l" t="t" r="r" b="b"/>
              <a:pathLst>
                <a:path w="49529" h="89534">
                  <a:moveTo>
                    <a:pt x="49212" y="0"/>
                  </a:moveTo>
                  <a:lnTo>
                    <a:pt x="0" y="89014"/>
                  </a:lnTo>
                </a:path>
              </a:pathLst>
            </a:custGeom>
            <a:ln w="79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8023733" y="8449473"/>
              <a:ext cx="280035" cy="475615"/>
            </a:xfrm>
            <a:custGeom>
              <a:avLst/>
              <a:gdLst/>
              <a:ahLst/>
              <a:cxnLst/>
              <a:rect l="l" t="t" r="r" b="b"/>
              <a:pathLst>
                <a:path w="280034" h="475615">
                  <a:moveTo>
                    <a:pt x="64704" y="0"/>
                  </a:moveTo>
                  <a:lnTo>
                    <a:pt x="0" y="146354"/>
                  </a:lnTo>
                  <a:lnTo>
                    <a:pt x="840" y="244676"/>
                  </a:lnTo>
                  <a:lnTo>
                    <a:pt x="87394" y="339547"/>
                  </a:lnTo>
                  <a:lnTo>
                    <a:pt x="279829" y="475551"/>
                  </a:lnTo>
                </a:path>
              </a:pathLst>
            </a:custGeom>
            <a:ln w="63944">
              <a:solidFill>
                <a:srgbClr val="8A1E3E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120" name="object 1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681089" y="1826827"/>
              <a:ext cx="107962" cy="107950"/>
            </a:xfrm>
            <a:prstGeom prst="rect">
              <a:avLst/>
            </a:prstGeom>
          </p:spPr>
        </p:pic>
      </p:grpSp>
      <p:sp>
        <p:nvSpPr>
          <p:cNvPr id="121" name="object 121"/>
          <p:cNvSpPr txBox="1"/>
          <p:nvPr/>
        </p:nvSpPr>
        <p:spPr>
          <a:xfrm>
            <a:off x="7707663" y="3216810"/>
            <a:ext cx="1180428" cy="239163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 indent="7677">
              <a:lnSpc>
                <a:spcPct val="106300"/>
              </a:lnSpc>
              <a:spcBef>
                <a:spcPts val="60"/>
              </a:spcBef>
            </a:pP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Naas</a:t>
            </a:r>
            <a:r>
              <a:rPr sz="725" b="1" spc="18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Road,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main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east-west </a:t>
            </a:r>
            <a:r>
              <a:rPr sz="725" b="1" spc="-1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connection</a:t>
            </a:r>
            <a:r>
              <a:rPr sz="725" b="1" spc="18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across</a:t>
            </a:r>
            <a:r>
              <a:rPr sz="725" b="1" spc="12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the</a:t>
            </a:r>
            <a:r>
              <a:rPr sz="725" b="1" spc="18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site.</a:t>
            </a:r>
            <a:endParaRPr sz="725">
              <a:latin typeface="Omnes SemiBold"/>
              <a:cs typeface="Omnes SemiBold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7619462" y="3156366"/>
            <a:ext cx="1388491" cy="365453"/>
          </a:xfrm>
          <a:custGeom>
            <a:avLst/>
            <a:gdLst/>
            <a:ahLst/>
            <a:cxnLst/>
            <a:rect l="l" t="t" r="r" b="b"/>
            <a:pathLst>
              <a:path w="2296794" h="604520">
                <a:moveTo>
                  <a:pt x="183603" y="0"/>
                </a:moveTo>
                <a:lnTo>
                  <a:pt x="134796" y="6557"/>
                </a:lnTo>
                <a:lnTo>
                  <a:pt x="90937" y="25065"/>
                </a:lnTo>
                <a:lnTo>
                  <a:pt x="53778" y="53773"/>
                </a:lnTo>
                <a:lnTo>
                  <a:pt x="25068" y="90932"/>
                </a:lnTo>
                <a:lnTo>
                  <a:pt x="6558" y="134791"/>
                </a:lnTo>
                <a:lnTo>
                  <a:pt x="0" y="183603"/>
                </a:lnTo>
                <a:lnTo>
                  <a:pt x="0" y="420674"/>
                </a:lnTo>
                <a:lnTo>
                  <a:pt x="6558" y="469482"/>
                </a:lnTo>
                <a:lnTo>
                  <a:pt x="25068" y="513341"/>
                </a:lnTo>
                <a:lnTo>
                  <a:pt x="53778" y="550500"/>
                </a:lnTo>
                <a:lnTo>
                  <a:pt x="90937" y="579210"/>
                </a:lnTo>
                <a:lnTo>
                  <a:pt x="134796" y="597719"/>
                </a:lnTo>
                <a:lnTo>
                  <a:pt x="183603" y="604278"/>
                </a:lnTo>
                <a:lnTo>
                  <a:pt x="2113000" y="604278"/>
                </a:lnTo>
                <a:lnTo>
                  <a:pt x="2161808" y="597719"/>
                </a:lnTo>
                <a:lnTo>
                  <a:pt x="2205666" y="579210"/>
                </a:lnTo>
                <a:lnTo>
                  <a:pt x="2242826" y="550500"/>
                </a:lnTo>
                <a:lnTo>
                  <a:pt x="2271536" y="513341"/>
                </a:lnTo>
                <a:lnTo>
                  <a:pt x="2290045" y="469482"/>
                </a:lnTo>
                <a:lnTo>
                  <a:pt x="2296604" y="420674"/>
                </a:lnTo>
                <a:lnTo>
                  <a:pt x="2296604" y="183603"/>
                </a:lnTo>
                <a:lnTo>
                  <a:pt x="2290045" y="134791"/>
                </a:lnTo>
                <a:lnTo>
                  <a:pt x="2271536" y="90931"/>
                </a:lnTo>
                <a:lnTo>
                  <a:pt x="2242826" y="53773"/>
                </a:lnTo>
                <a:lnTo>
                  <a:pt x="2205666" y="25065"/>
                </a:lnTo>
                <a:lnTo>
                  <a:pt x="2161808" y="6557"/>
                </a:lnTo>
                <a:lnTo>
                  <a:pt x="2113000" y="0"/>
                </a:lnTo>
                <a:lnTo>
                  <a:pt x="183603" y="0"/>
                </a:lnTo>
                <a:close/>
              </a:path>
            </a:pathLst>
          </a:custGeom>
          <a:ln w="21590">
            <a:solidFill>
              <a:srgbClr val="808284"/>
            </a:solidFill>
          </a:ln>
        </p:spPr>
        <p:txBody>
          <a:bodyPr wrap="square" lIns="0" tIns="0" rIns="0" bIns="0" rtlCol="0"/>
          <a:lstStyle/>
          <a:p>
            <a:endParaRPr sz="1088"/>
          </a:p>
        </p:txBody>
      </p:sp>
      <p:sp>
        <p:nvSpPr>
          <p:cNvPr id="123" name="object 123"/>
          <p:cNvSpPr txBox="1"/>
          <p:nvPr/>
        </p:nvSpPr>
        <p:spPr>
          <a:xfrm>
            <a:off x="7692308" y="3947715"/>
            <a:ext cx="1092520" cy="600339"/>
          </a:xfrm>
          <a:prstGeom prst="rect">
            <a:avLst/>
          </a:prstGeom>
        </p:spPr>
        <p:txBody>
          <a:bodyPr vert="horz" wrap="square" lIns="0" tIns="14587" rIns="0" bIns="0" rtlCol="0">
            <a:spAutoFit/>
          </a:bodyPr>
          <a:lstStyle/>
          <a:p>
            <a:pPr marL="30709">
              <a:spcBef>
                <a:spcPts val="115"/>
              </a:spcBef>
            </a:pP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The</a:t>
            </a:r>
            <a:r>
              <a:rPr sz="725" b="1" spc="18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aspiration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is</a:t>
            </a:r>
            <a:endParaRPr sz="725">
              <a:latin typeface="Omnes SemiBold"/>
              <a:cs typeface="Omnes SemiBold"/>
            </a:endParaRPr>
          </a:p>
          <a:p>
            <a:pPr marL="7677">
              <a:spcBef>
                <a:spcPts val="54"/>
              </a:spcBef>
            </a:pPr>
            <a:r>
              <a:rPr sz="725" b="1" spc="-3">
                <a:solidFill>
                  <a:srgbClr val="231F20"/>
                </a:solidFill>
                <a:latin typeface="Omnes SemiBold"/>
                <a:cs typeface="Omnes SemiBold"/>
              </a:rPr>
              <a:t>for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connections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>
                <a:solidFill>
                  <a:srgbClr val="231F20"/>
                </a:solidFill>
                <a:latin typeface="Omnes SemiBold"/>
                <a:cs typeface="Omnes SemiBold"/>
              </a:rPr>
              <a:t>to</a:t>
            </a:r>
            <a:r>
              <a:rPr sz="725" b="1" spc="24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be</a:t>
            </a:r>
            <a:endParaRPr sz="725">
              <a:latin typeface="Omnes SemiBold"/>
              <a:cs typeface="Omnes SemiBold"/>
            </a:endParaRPr>
          </a:p>
          <a:p>
            <a:pPr marL="7677" marR="3071">
              <a:lnSpc>
                <a:spcPct val="106300"/>
              </a:lnSpc>
            </a:pP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completed/extended </a:t>
            </a:r>
            <a:r>
              <a:rPr sz="725" b="1">
                <a:solidFill>
                  <a:srgbClr val="231F20"/>
                </a:solidFill>
                <a:latin typeface="Omnes SemiBold"/>
                <a:cs typeface="Omnes SemiBold"/>
              </a:rPr>
              <a:t>to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>
                <a:solidFill>
                  <a:srgbClr val="231F20"/>
                </a:solidFill>
                <a:latin typeface="Omnes SemiBold"/>
                <a:cs typeface="Omnes SemiBold"/>
              </a:rPr>
              <a:t>create</a:t>
            </a:r>
            <a:r>
              <a:rPr sz="725" b="1" spc="18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-6">
                <a:solidFill>
                  <a:srgbClr val="231F20"/>
                </a:solidFill>
                <a:latin typeface="Omnes SemiBold"/>
                <a:cs typeface="Omnes SemiBold"/>
              </a:rPr>
              <a:t>a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>
                <a:solidFill>
                  <a:srgbClr val="231F20"/>
                </a:solidFill>
                <a:latin typeface="Omnes SemiBold"/>
                <a:cs typeface="Omnes SemiBold"/>
              </a:rPr>
              <a:t>more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permeable </a:t>
            </a:r>
            <a:r>
              <a:rPr sz="725" b="1" spc="-112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network</a:t>
            </a:r>
            <a:r>
              <a:rPr sz="725" b="1" spc="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structure</a:t>
            </a:r>
            <a:endParaRPr sz="725">
              <a:latin typeface="Omnes SemiBold"/>
              <a:cs typeface="Omnes SemiBold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7619462" y="3887271"/>
            <a:ext cx="1388491" cy="813056"/>
          </a:xfrm>
          <a:custGeom>
            <a:avLst/>
            <a:gdLst/>
            <a:ahLst/>
            <a:cxnLst/>
            <a:rect l="l" t="t" r="r" b="b"/>
            <a:pathLst>
              <a:path w="2296794" h="1344929">
                <a:moveTo>
                  <a:pt x="183603" y="0"/>
                </a:moveTo>
                <a:lnTo>
                  <a:pt x="134796" y="6557"/>
                </a:lnTo>
                <a:lnTo>
                  <a:pt x="90937" y="25065"/>
                </a:lnTo>
                <a:lnTo>
                  <a:pt x="53778" y="53773"/>
                </a:lnTo>
                <a:lnTo>
                  <a:pt x="25068" y="90932"/>
                </a:lnTo>
                <a:lnTo>
                  <a:pt x="6558" y="134791"/>
                </a:lnTo>
                <a:lnTo>
                  <a:pt x="0" y="183603"/>
                </a:lnTo>
                <a:lnTo>
                  <a:pt x="0" y="1160995"/>
                </a:lnTo>
                <a:lnTo>
                  <a:pt x="6558" y="1209802"/>
                </a:lnTo>
                <a:lnTo>
                  <a:pt x="25068" y="1253658"/>
                </a:lnTo>
                <a:lnTo>
                  <a:pt x="53778" y="1290815"/>
                </a:lnTo>
                <a:lnTo>
                  <a:pt x="90937" y="1319522"/>
                </a:lnTo>
                <a:lnTo>
                  <a:pt x="134796" y="1338029"/>
                </a:lnTo>
                <a:lnTo>
                  <a:pt x="183603" y="1344587"/>
                </a:lnTo>
                <a:lnTo>
                  <a:pt x="2113000" y="1344587"/>
                </a:lnTo>
                <a:lnTo>
                  <a:pt x="2161808" y="1338029"/>
                </a:lnTo>
                <a:lnTo>
                  <a:pt x="2205666" y="1319522"/>
                </a:lnTo>
                <a:lnTo>
                  <a:pt x="2242826" y="1290815"/>
                </a:lnTo>
                <a:lnTo>
                  <a:pt x="2271536" y="1253658"/>
                </a:lnTo>
                <a:lnTo>
                  <a:pt x="2290045" y="1209802"/>
                </a:lnTo>
                <a:lnTo>
                  <a:pt x="2296604" y="1160995"/>
                </a:lnTo>
                <a:lnTo>
                  <a:pt x="2296604" y="183603"/>
                </a:lnTo>
                <a:lnTo>
                  <a:pt x="2290045" y="134791"/>
                </a:lnTo>
                <a:lnTo>
                  <a:pt x="2271536" y="90931"/>
                </a:lnTo>
                <a:lnTo>
                  <a:pt x="2242826" y="53773"/>
                </a:lnTo>
                <a:lnTo>
                  <a:pt x="2205666" y="25065"/>
                </a:lnTo>
                <a:lnTo>
                  <a:pt x="2161808" y="6557"/>
                </a:lnTo>
                <a:lnTo>
                  <a:pt x="2113000" y="0"/>
                </a:lnTo>
                <a:lnTo>
                  <a:pt x="183603" y="0"/>
                </a:lnTo>
                <a:close/>
              </a:path>
            </a:pathLst>
          </a:custGeom>
          <a:ln w="21590">
            <a:solidFill>
              <a:srgbClr val="808284"/>
            </a:solidFill>
          </a:ln>
        </p:spPr>
        <p:txBody>
          <a:bodyPr wrap="square" lIns="0" tIns="0" rIns="0" bIns="0" rtlCol="0"/>
          <a:lstStyle/>
          <a:p>
            <a:endParaRPr sz="1088"/>
          </a:p>
        </p:txBody>
      </p:sp>
      <p:sp>
        <p:nvSpPr>
          <p:cNvPr id="125" name="object 125"/>
          <p:cNvSpPr txBox="1"/>
          <p:nvPr/>
        </p:nvSpPr>
        <p:spPr>
          <a:xfrm>
            <a:off x="5299076" y="1088001"/>
            <a:ext cx="3631496" cy="482101"/>
          </a:xfrm>
          <a:prstGeom prst="rect">
            <a:avLst/>
          </a:prstGeom>
        </p:spPr>
        <p:txBody>
          <a:bodyPr vert="horz" wrap="square" lIns="0" tIns="14587" rIns="0" bIns="0" rtlCol="0">
            <a:spAutoFit/>
          </a:bodyPr>
          <a:lstStyle/>
          <a:p>
            <a:pPr marR="309773" algn="r">
              <a:spcBef>
                <a:spcPts val="115"/>
              </a:spcBef>
            </a:pP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Primary connections</a:t>
            </a:r>
            <a:endParaRPr sz="725">
              <a:latin typeface="Omnes SemiBold"/>
              <a:cs typeface="Omnes SemiBold"/>
            </a:endParaRPr>
          </a:p>
          <a:p>
            <a:pPr marR="296338" algn="r">
              <a:spcBef>
                <a:spcPts val="54"/>
              </a:spcBef>
              <a:tabLst>
                <a:tab pos="2305832" algn="l"/>
                <a:tab pos="2392968" algn="l"/>
              </a:tabLst>
            </a:pPr>
            <a:r>
              <a:rPr sz="725" b="1" u="heavy" spc="-3">
                <a:solidFill>
                  <a:srgbClr val="231F20"/>
                </a:solidFill>
                <a:uFill>
                  <a:solidFill>
                    <a:srgbClr val="808284"/>
                  </a:solidFill>
                </a:uFill>
                <a:latin typeface="Omnes SemiBold"/>
                <a:cs typeface="Omnes SemiBold"/>
              </a:rPr>
              <a:t> 	</a:t>
            </a:r>
            <a:r>
              <a:rPr sz="725" b="1" spc="-3">
                <a:solidFill>
                  <a:srgbClr val="231F20"/>
                </a:solidFill>
                <a:latin typeface="Omnes SemiBold"/>
                <a:cs typeface="Omnes SemiBold"/>
              </a:rPr>
              <a:t>	</a:t>
            </a:r>
            <a:r>
              <a:rPr sz="725" b="1">
                <a:solidFill>
                  <a:srgbClr val="231F20"/>
                </a:solidFill>
                <a:latin typeface="Omnes SemiBold"/>
                <a:cs typeface="Omnes SemiBold"/>
              </a:rPr>
              <a:t>create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 the</a:t>
            </a:r>
            <a:r>
              <a:rPr sz="725" b="1" spc="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access</a:t>
            </a:r>
            <a:r>
              <a:rPr sz="725" b="1" spc="18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and</a:t>
            </a:r>
            <a:endParaRPr sz="725">
              <a:latin typeface="Omnes SemiBold"/>
              <a:cs typeface="Omnes SemiBold"/>
            </a:endParaRPr>
          </a:p>
          <a:p>
            <a:pPr marL="2423676" marR="3071" indent="-23031">
              <a:lnSpc>
                <a:spcPct val="106300"/>
              </a:lnSpc>
            </a:pP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movement</a:t>
            </a:r>
            <a:r>
              <a:rPr sz="725" b="1" spc="12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routes</a:t>
            </a:r>
            <a:r>
              <a:rPr sz="725" b="1" spc="12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across</a:t>
            </a:r>
            <a:r>
              <a:rPr sz="725" b="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the </a:t>
            </a:r>
            <a:r>
              <a:rPr sz="725" b="1" spc="-1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site.</a:t>
            </a:r>
            <a:endParaRPr sz="725">
              <a:latin typeface="Omnes SemiBold"/>
              <a:cs typeface="Omnes SemiBold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7619462" y="1027556"/>
            <a:ext cx="1388491" cy="600387"/>
          </a:xfrm>
          <a:custGeom>
            <a:avLst/>
            <a:gdLst/>
            <a:ahLst/>
            <a:cxnLst/>
            <a:rect l="l" t="t" r="r" b="b"/>
            <a:pathLst>
              <a:path w="2296794" h="993139">
                <a:moveTo>
                  <a:pt x="183603" y="0"/>
                </a:moveTo>
                <a:lnTo>
                  <a:pt x="134796" y="6557"/>
                </a:lnTo>
                <a:lnTo>
                  <a:pt x="90937" y="25065"/>
                </a:lnTo>
                <a:lnTo>
                  <a:pt x="53778" y="53773"/>
                </a:lnTo>
                <a:lnTo>
                  <a:pt x="25068" y="90932"/>
                </a:lnTo>
                <a:lnTo>
                  <a:pt x="6558" y="134791"/>
                </a:lnTo>
                <a:lnTo>
                  <a:pt x="0" y="183603"/>
                </a:lnTo>
                <a:lnTo>
                  <a:pt x="0" y="809294"/>
                </a:lnTo>
                <a:lnTo>
                  <a:pt x="6558" y="858102"/>
                </a:lnTo>
                <a:lnTo>
                  <a:pt x="25068" y="901961"/>
                </a:lnTo>
                <a:lnTo>
                  <a:pt x="53778" y="939120"/>
                </a:lnTo>
                <a:lnTo>
                  <a:pt x="90937" y="967830"/>
                </a:lnTo>
                <a:lnTo>
                  <a:pt x="134796" y="986339"/>
                </a:lnTo>
                <a:lnTo>
                  <a:pt x="183603" y="992898"/>
                </a:lnTo>
                <a:lnTo>
                  <a:pt x="2113000" y="992898"/>
                </a:lnTo>
                <a:lnTo>
                  <a:pt x="2161808" y="986339"/>
                </a:lnTo>
                <a:lnTo>
                  <a:pt x="2205666" y="967830"/>
                </a:lnTo>
                <a:lnTo>
                  <a:pt x="2242826" y="939120"/>
                </a:lnTo>
                <a:lnTo>
                  <a:pt x="2271536" y="901961"/>
                </a:lnTo>
                <a:lnTo>
                  <a:pt x="2290045" y="858102"/>
                </a:lnTo>
                <a:lnTo>
                  <a:pt x="2296604" y="809294"/>
                </a:lnTo>
                <a:lnTo>
                  <a:pt x="2296604" y="183603"/>
                </a:lnTo>
                <a:lnTo>
                  <a:pt x="2290045" y="134791"/>
                </a:lnTo>
                <a:lnTo>
                  <a:pt x="2271536" y="90931"/>
                </a:lnTo>
                <a:lnTo>
                  <a:pt x="2242826" y="53773"/>
                </a:lnTo>
                <a:lnTo>
                  <a:pt x="2205666" y="25065"/>
                </a:lnTo>
                <a:lnTo>
                  <a:pt x="2161808" y="6557"/>
                </a:lnTo>
                <a:lnTo>
                  <a:pt x="2113000" y="0"/>
                </a:lnTo>
                <a:lnTo>
                  <a:pt x="183603" y="0"/>
                </a:lnTo>
                <a:close/>
              </a:path>
            </a:pathLst>
          </a:custGeom>
          <a:ln w="21590">
            <a:solidFill>
              <a:srgbClr val="808284"/>
            </a:solidFill>
          </a:ln>
        </p:spPr>
        <p:txBody>
          <a:bodyPr wrap="square" lIns="0" tIns="0" rIns="0" bIns="0" rtlCol="0"/>
          <a:lstStyle/>
          <a:p>
            <a:endParaRPr sz="1088"/>
          </a:p>
        </p:txBody>
      </p:sp>
      <p:sp>
        <p:nvSpPr>
          <p:cNvPr id="127" name="object 127"/>
          <p:cNvSpPr txBox="1"/>
          <p:nvPr/>
        </p:nvSpPr>
        <p:spPr>
          <a:xfrm>
            <a:off x="7692308" y="1833185"/>
            <a:ext cx="1049142" cy="47563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 indent="23031">
              <a:lnSpc>
                <a:spcPct val="106300"/>
              </a:lnSpc>
              <a:spcBef>
                <a:spcPts val="60"/>
              </a:spcBef>
            </a:pP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Secondary</a:t>
            </a:r>
            <a:r>
              <a:rPr sz="725" b="1" spc="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connections </a:t>
            </a:r>
            <a:r>
              <a:rPr sz="725" b="1" spc="-1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structure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the</a:t>
            </a:r>
            <a:endParaRPr sz="725">
              <a:latin typeface="Omnes SemiBold"/>
              <a:cs typeface="Omnes SemiBold"/>
            </a:endParaRPr>
          </a:p>
          <a:p>
            <a:pPr marL="30325" marR="133966" indent="-23031">
              <a:lnSpc>
                <a:spcPct val="106300"/>
              </a:lnSpc>
            </a:pP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neighbourhood 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scale </a:t>
            </a:r>
            <a:r>
              <a:rPr sz="725" b="1" spc="-1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layouts.</a:t>
            </a:r>
            <a:endParaRPr sz="725">
              <a:latin typeface="Omnes SemiBold"/>
              <a:cs typeface="Omnes SemiBold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7619462" y="1772742"/>
            <a:ext cx="1388491" cy="600387"/>
          </a:xfrm>
          <a:custGeom>
            <a:avLst/>
            <a:gdLst/>
            <a:ahLst/>
            <a:cxnLst/>
            <a:rect l="l" t="t" r="r" b="b"/>
            <a:pathLst>
              <a:path w="2296794" h="993139">
                <a:moveTo>
                  <a:pt x="183603" y="0"/>
                </a:moveTo>
                <a:lnTo>
                  <a:pt x="134796" y="6557"/>
                </a:lnTo>
                <a:lnTo>
                  <a:pt x="90937" y="25065"/>
                </a:lnTo>
                <a:lnTo>
                  <a:pt x="53778" y="53773"/>
                </a:lnTo>
                <a:lnTo>
                  <a:pt x="25068" y="90932"/>
                </a:lnTo>
                <a:lnTo>
                  <a:pt x="6558" y="134791"/>
                </a:lnTo>
                <a:lnTo>
                  <a:pt x="0" y="183603"/>
                </a:lnTo>
                <a:lnTo>
                  <a:pt x="0" y="809294"/>
                </a:lnTo>
                <a:lnTo>
                  <a:pt x="6558" y="858102"/>
                </a:lnTo>
                <a:lnTo>
                  <a:pt x="25068" y="901961"/>
                </a:lnTo>
                <a:lnTo>
                  <a:pt x="53778" y="939120"/>
                </a:lnTo>
                <a:lnTo>
                  <a:pt x="90937" y="967830"/>
                </a:lnTo>
                <a:lnTo>
                  <a:pt x="134796" y="986339"/>
                </a:lnTo>
                <a:lnTo>
                  <a:pt x="183603" y="992898"/>
                </a:lnTo>
                <a:lnTo>
                  <a:pt x="2113000" y="992898"/>
                </a:lnTo>
                <a:lnTo>
                  <a:pt x="2161808" y="986339"/>
                </a:lnTo>
                <a:lnTo>
                  <a:pt x="2205666" y="967830"/>
                </a:lnTo>
                <a:lnTo>
                  <a:pt x="2242826" y="939120"/>
                </a:lnTo>
                <a:lnTo>
                  <a:pt x="2271536" y="901961"/>
                </a:lnTo>
                <a:lnTo>
                  <a:pt x="2290045" y="858102"/>
                </a:lnTo>
                <a:lnTo>
                  <a:pt x="2296604" y="809294"/>
                </a:lnTo>
                <a:lnTo>
                  <a:pt x="2296604" y="183603"/>
                </a:lnTo>
                <a:lnTo>
                  <a:pt x="2290045" y="134791"/>
                </a:lnTo>
                <a:lnTo>
                  <a:pt x="2271536" y="90931"/>
                </a:lnTo>
                <a:lnTo>
                  <a:pt x="2242826" y="53773"/>
                </a:lnTo>
                <a:lnTo>
                  <a:pt x="2205666" y="25065"/>
                </a:lnTo>
                <a:lnTo>
                  <a:pt x="2161808" y="6557"/>
                </a:lnTo>
                <a:lnTo>
                  <a:pt x="2113000" y="0"/>
                </a:lnTo>
                <a:lnTo>
                  <a:pt x="183603" y="0"/>
                </a:lnTo>
                <a:close/>
              </a:path>
            </a:pathLst>
          </a:custGeom>
          <a:ln w="21590">
            <a:solidFill>
              <a:srgbClr val="808284"/>
            </a:solidFill>
          </a:ln>
        </p:spPr>
        <p:txBody>
          <a:bodyPr wrap="square" lIns="0" tIns="0" rIns="0" bIns="0" rtlCol="0"/>
          <a:lstStyle/>
          <a:p>
            <a:endParaRPr sz="1088"/>
          </a:p>
        </p:txBody>
      </p:sp>
      <p:sp>
        <p:nvSpPr>
          <p:cNvPr id="129" name="object 129"/>
          <p:cNvSpPr txBox="1"/>
          <p:nvPr/>
        </p:nvSpPr>
        <p:spPr>
          <a:xfrm>
            <a:off x="7692308" y="2522040"/>
            <a:ext cx="1237242" cy="357708"/>
          </a:xfrm>
          <a:prstGeom prst="rect">
            <a:avLst/>
          </a:prstGeom>
        </p:spPr>
        <p:txBody>
          <a:bodyPr vert="horz" wrap="square" lIns="0" tIns="14587" rIns="0" bIns="0" rtlCol="0">
            <a:spAutoFit/>
          </a:bodyPr>
          <a:lstStyle/>
          <a:p>
            <a:pPr marL="30709">
              <a:spcBef>
                <a:spcPts val="115"/>
              </a:spcBef>
            </a:pPr>
            <a:r>
              <a:rPr sz="725" b="1">
                <a:solidFill>
                  <a:srgbClr val="231F20"/>
                </a:solidFill>
                <a:latin typeface="Omnes SemiBold"/>
                <a:cs typeface="Omnes SemiBold"/>
              </a:rPr>
              <a:t>Tertiary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connections</a:t>
            </a:r>
            <a:endParaRPr sz="725">
              <a:latin typeface="Omnes SemiBold"/>
              <a:cs typeface="Omnes SemiBold"/>
            </a:endParaRPr>
          </a:p>
          <a:p>
            <a:pPr marL="7677" marR="3071">
              <a:lnSpc>
                <a:spcPct val="106300"/>
              </a:lnSpc>
            </a:pPr>
            <a:r>
              <a:rPr sz="725" b="1" spc="3">
                <a:solidFill>
                  <a:srgbClr val="231F20"/>
                </a:solidFill>
                <a:latin typeface="Omnes SemiBold"/>
                <a:cs typeface="Omnes SemiBold"/>
              </a:rPr>
              <a:t>structure the</a:t>
            </a:r>
            <a:r>
              <a:rPr sz="725" b="1" spc="18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local</a:t>
            </a:r>
            <a:r>
              <a:rPr sz="725" b="1" spc="21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6">
                <a:solidFill>
                  <a:srgbClr val="231F20"/>
                </a:solidFill>
                <a:latin typeface="Omnes SemiBold"/>
                <a:cs typeface="Omnes SemiBold"/>
              </a:rPr>
              <a:t>scale</a:t>
            </a:r>
            <a:r>
              <a:rPr sz="725" b="1" spc="18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plot </a:t>
            </a:r>
            <a:r>
              <a:rPr sz="725" b="1" spc="-115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725" b="1" spc="9">
                <a:solidFill>
                  <a:srgbClr val="231F20"/>
                </a:solidFill>
                <a:latin typeface="Omnes SemiBold"/>
                <a:cs typeface="Omnes SemiBold"/>
              </a:rPr>
              <a:t>layouts.</a:t>
            </a:r>
            <a:endParaRPr sz="725">
              <a:latin typeface="Omnes SemiBold"/>
              <a:cs typeface="Omnes SemiBold"/>
            </a:endParaRPr>
          </a:p>
        </p:txBody>
      </p:sp>
      <p:grpSp>
        <p:nvGrpSpPr>
          <p:cNvPr id="130" name="object 130"/>
          <p:cNvGrpSpPr/>
          <p:nvPr/>
        </p:nvGrpSpPr>
        <p:grpSpPr>
          <a:xfrm>
            <a:off x="5925081" y="2027500"/>
            <a:ext cx="3089459" cy="2494446"/>
            <a:chOff x="9801071" y="3028385"/>
            <a:chExt cx="5110480" cy="4126229"/>
          </a:xfrm>
        </p:grpSpPr>
        <p:sp>
          <p:nvSpPr>
            <p:cNvPr id="131" name="object 131"/>
            <p:cNvSpPr/>
            <p:nvPr/>
          </p:nvSpPr>
          <p:spPr>
            <a:xfrm>
              <a:off x="12603861" y="3746451"/>
              <a:ext cx="2296795" cy="824865"/>
            </a:xfrm>
            <a:custGeom>
              <a:avLst/>
              <a:gdLst/>
              <a:ahLst/>
              <a:cxnLst/>
              <a:rect l="l" t="t" r="r" b="b"/>
              <a:pathLst>
                <a:path w="2296794" h="824864">
                  <a:moveTo>
                    <a:pt x="183603" y="0"/>
                  </a:moveTo>
                  <a:lnTo>
                    <a:pt x="134796" y="6558"/>
                  </a:lnTo>
                  <a:lnTo>
                    <a:pt x="90937" y="25068"/>
                  </a:lnTo>
                  <a:lnTo>
                    <a:pt x="53778" y="53778"/>
                  </a:lnTo>
                  <a:lnTo>
                    <a:pt x="25068" y="90937"/>
                  </a:lnTo>
                  <a:lnTo>
                    <a:pt x="6558" y="134796"/>
                  </a:lnTo>
                  <a:lnTo>
                    <a:pt x="0" y="183603"/>
                  </a:lnTo>
                  <a:lnTo>
                    <a:pt x="0" y="640689"/>
                  </a:lnTo>
                  <a:lnTo>
                    <a:pt x="6558" y="689496"/>
                  </a:lnTo>
                  <a:lnTo>
                    <a:pt x="25068" y="733352"/>
                  </a:lnTo>
                  <a:lnTo>
                    <a:pt x="53778" y="770509"/>
                  </a:lnTo>
                  <a:lnTo>
                    <a:pt x="90937" y="799215"/>
                  </a:lnTo>
                  <a:lnTo>
                    <a:pt x="134796" y="817722"/>
                  </a:lnTo>
                  <a:lnTo>
                    <a:pt x="183603" y="824280"/>
                  </a:lnTo>
                  <a:lnTo>
                    <a:pt x="2113000" y="824280"/>
                  </a:lnTo>
                  <a:lnTo>
                    <a:pt x="2161808" y="817722"/>
                  </a:lnTo>
                  <a:lnTo>
                    <a:pt x="2205666" y="799215"/>
                  </a:lnTo>
                  <a:lnTo>
                    <a:pt x="2242826" y="770509"/>
                  </a:lnTo>
                  <a:lnTo>
                    <a:pt x="2271536" y="733352"/>
                  </a:lnTo>
                  <a:lnTo>
                    <a:pt x="2290045" y="689496"/>
                  </a:lnTo>
                  <a:lnTo>
                    <a:pt x="2296604" y="640689"/>
                  </a:lnTo>
                  <a:lnTo>
                    <a:pt x="2296604" y="183603"/>
                  </a:lnTo>
                  <a:lnTo>
                    <a:pt x="2290045" y="134796"/>
                  </a:lnTo>
                  <a:lnTo>
                    <a:pt x="2271536" y="90937"/>
                  </a:lnTo>
                  <a:lnTo>
                    <a:pt x="2242826" y="53778"/>
                  </a:lnTo>
                  <a:lnTo>
                    <a:pt x="2205666" y="25068"/>
                  </a:lnTo>
                  <a:lnTo>
                    <a:pt x="2161808" y="6558"/>
                  </a:lnTo>
                  <a:lnTo>
                    <a:pt x="2113000" y="0"/>
                  </a:lnTo>
                  <a:lnTo>
                    <a:pt x="183603" y="0"/>
                  </a:lnTo>
                  <a:close/>
                </a:path>
              </a:pathLst>
            </a:custGeom>
            <a:ln w="21590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9841802" y="3039180"/>
              <a:ext cx="2751455" cy="683895"/>
            </a:xfrm>
            <a:custGeom>
              <a:avLst/>
              <a:gdLst/>
              <a:ahLst/>
              <a:cxnLst/>
              <a:rect l="l" t="t" r="r" b="b"/>
              <a:pathLst>
                <a:path w="2751454" h="683895">
                  <a:moveTo>
                    <a:pt x="2751264" y="0"/>
                  </a:moveTo>
                  <a:lnTo>
                    <a:pt x="179146" y="0"/>
                  </a:lnTo>
                  <a:lnTo>
                    <a:pt x="130494" y="6556"/>
                  </a:lnTo>
                  <a:lnTo>
                    <a:pt x="87085" y="25060"/>
                  </a:lnTo>
                  <a:lnTo>
                    <a:pt x="50625" y="53760"/>
                  </a:lnTo>
                  <a:lnTo>
                    <a:pt x="22820" y="90907"/>
                  </a:lnTo>
                  <a:lnTo>
                    <a:pt x="5376" y="134750"/>
                  </a:lnTo>
                  <a:lnTo>
                    <a:pt x="0" y="183540"/>
                  </a:lnTo>
                  <a:lnTo>
                    <a:pt x="12179" y="683552"/>
                  </a:lnTo>
                </a:path>
              </a:pathLst>
            </a:custGeom>
            <a:ln w="21589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133" name="object 1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801071" y="3711923"/>
              <a:ext cx="107937" cy="107950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10810698" y="4169389"/>
              <a:ext cx="1782445" cy="618490"/>
            </a:xfrm>
            <a:custGeom>
              <a:avLst/>
              <a:gdLst/>
              <a:ahLst/>
              <a:cxnLst/>
              <a:rect l="l" t="t" r="r" b="b"/>
              <a:pathLst>
                <a:path w="1782445" h="618489">
                  <a:moveTo>
                    <a:pt x="1782368" y="0"/>
                  </a:moveTo>
                  <a:lnTo>
                    <a:pt x="180454" y="0"/>
                  </a:lnTo>
                  <a:lnTo>
                    <a:pt x="131760" y="6556"/>
                  </a:lnTo>
                  <a:lnTo>
                    <a:pt x="88220" y="25061"/>
                  </a:lnTo>
                  <a:lnTo>
                    <a:pt x="51555" y="53765"/>
                  </a:lnTo>
                  <a:lnTo>
                    <a:pt x="23484" y="90918"/>
                  </a:lnTo>
                  <a:lnTo>
                    <a:pt x="5725" y="134772"/>
                  </a:lnTo>
                  <a:lnTo>
                    <a:pt x="0" y="183578"/>
                  </a:lnTo>
                  <a:lnTo>
                    <a:pt x="7492" y="618388"/>
                  </a:lnTo>
                </a:path>
              </a:pathLst>
            </a:custGeom>
            <a:ln w="21589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135" name="object 1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764957" y="4776973"/>
              <a:ext cx="107962" cy="107950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9840913" y="4534690"/>
              <a:ext cx="2752725" cy="829944"/>
            </a:xfrm>
            <a:custGeom>
              <a:avLst/>
              <a:gdLst/>
              <a:ahLst/>
              <a:cxnLst/>
              <a:rect l="l" t="t" r="r" b="b"/>
              <a:pathLst>
                <a:path w="2752725" h="829945">
                  <a:moveTo>
                    <a:pt x="2752153" y="829894"/>
                  </a:moveTo>
                  <a:lnTo>
                    <a:pt x="179832" y="829894"/>
                  </a:lnTo>
                  <a:lnTo>
                    <a:pt x="131159" y="823337"/>
                  </a:lnTo>
                  <a:lnTo>
                    <a:pt x="87680" y="804832"/>
                  </a:lnTo>
                  <a:lnTo>
                    <a:pt x="51111" y="776130"/>
                  </a:lnTo>
                  <a:lnTo>
                    <a:pt x="23164" y="738979"/>
                  </a:lnTo>
                  <a:lnTo>
                    <a:pt x="5556" y="695128"/>
                  </a:lnTo>
                  <a:lnTo>
                    <a:pt x="0" y="646328"/>
                  </a:lnTo>
                  <a:lnTo>
                    <a:pt x="13246" y="0"/>
                  </a:lnTo>
                </a:path>
              </a:pathLst>
            </a:custGeom>
            <a:ln w="21590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137" name="object 1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801071" y="4437542"/>
              <a:ext cx="107937" cy="107950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9975851" y="6740334"/>
              <a:ext cx="2617470" cy="316865"/>
            </a:xfrm>
            <a:custGeom>
              <a:avLst/>
              <a:gdLst/>
              <a:ahLst/>
              <a:cxnLst/>
              <a:rect l="l" t="t" r="r" b="b"/>
              <a:pathLst>
                <a:path w="2617470" h="316865">
                  <a:moveTo>
                    <a:pt x="2617216" y="0"/>
                  </a:moveTo>
                  <a:lnTo>
                    <a:pt x="175564" y="0"/>
                  </a:lnTo>
                  <a:lnTo>
                    <a:pt x="127044" y="6551"/>
                  </a:lnTo>
                  <a:lnTo>
                    <a:pt x="83994" y="25042"/>
                  </a:lnTo>
                  <a:lnTo>
                    <a:pt x="48091" y="53722"/>
                  </a:lnTo>
                  <a:lnTo>
                    <a:pt x="21008" y="90845"/>
                  </a:lnTo>
                  <a:lnTo>
                    <a:pt x="4419" y="134662"/>
                  </a:lnTo>
                  <a:lnTo>
                    <a:pt x="0" y="183426"/>
                  </a:lnTo>
                  <a:lnTo>
                    <a:pt x="5829" y="316636"/>
                  </a:lnTo>
                </a:path>
              </a:pathLst>
            </a:custGeom>
            <a:ln w="21590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139" name="object 1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929584" y="7046132"/>
              <a:ext cx="107962" cy="107950"/>
            </a:xfrm>
            <a:prstGeom prst="rect">
              <a:avLst/>
            </a:prstGeom>
          </p:spPr>
        </p:pic>
      </p:grpSp>
      <p:sp>
        <p:nvSpPr>
          <p:cNvPr id="140" name="object 140"/>
          <p:cNvSpPr txBox="1"/>
          <p:nvPr/>
        </p:nvSpPr>
        <p:spPr>
          <a:xfrm>
            <a:off x="6853323" y="6207053"/>
            <a:ext cx="600387" cy="231019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1451" b="1" spc="24">
                <a:solidFill>
                  <a:srgbClr val="414042"/>
                </a:solidFill>
                <a:latin typeface="Omnes SemiBold"/>
                <a:cs typeface="Omnes SemiBold"/>
              </a:rPr>
              <a:t>D</a:t>
            </a:r>
            <a:r>
              <a:rPr sz="1451" b="1" spc="15">
                <a:solidFill>
                  <a:srgbClr val="414042"/>
                </a:solidFill>
                <a:latin typeface="Omnes SemiBold"/>
                <a:cs typeface="Omnes SemiBold"/>
              </a:rPr>
              <a:t>R</a:t>
            </a:r>
            <a:r>
              <a:rPr sz="1451" b="1" spc="24">
                <a:solidFill>
                  <a:srgbClr val="414042"/>
                </a:solidFill>
                <a:latin typeface="Omnes SemiBold"/>
                <a:cs typeface="Omnes SemiBold"/>
              </a:rPr>
              <a:t>A</a:t>
            </a:r>
            <a:r>
              <a:rPr sz="1451" b="1" spc="27">
                <a:solidFill>
                  <a:srgbClr val="414042"/>
                </a:solidFill>
                <a:latin typeface="Omnes SemiBold"/>
                <a:cs typeface="Omnes SemiBold"/>
              </a:rPr>
              <a:t>F</a:t>
            </a:r>
            <a:r>
              <a:rPr sz="1451" b="1">
                <a:solidFill>
                  <a:srgbClr val="414042"/>
                </a:solidFill>
                <a:latin typeface="Omnes SemiBold"/>
                <a:cs typeface="Omnes SemiBold"/>
              </a:rPr>
              <a:t>T</a:t>
            </a:r>
            <a:endParaRPr sz="1451">
              <a:latin typeface="Omnes SemiBold"/>
              <a:cs typeface="Omnes SemiBold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2534622" y="6262483"/>
            <a:ext cx="62956" cy="100855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0</a:t>
            </a:r>
            <a:endParaRPr sz="605">
              <a:latin typeface="Omnes"/>
              <a:cs typeface="Omnes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3600654" y="6260640"/>
            <a:ext cx="140116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1KM</a:t>
            </a:r>
            <a:endParaRPr sz="605">
              <a:latin typeface="Omnes"/>
              <a:cs typeface="Omnes"/>
            </a:endParaRPr>
          </a:p>
        </p:txBody>
      </p:sp>
      <p:grpSp>
        <p:nvGrpSpPr>
          <p:cNvPr id="143" name="object 143"/>
          <p:cNvGrpSpPr/>
          <p:nvPr/>
        </p:nvGrpSpPr>
        <p:grpSpPr>
          <a:xfrm>
            <a:off x="2328316" y="6313039"/>
            <a:ext cx="1345496" cy="130135"/>
            <a:chOff x="3851422" y="10117381"/>
            <a:chExt cx="2225675" cy="215265"/>
          </a:xfrm>
        </p:grpSpPr>
        <p:sp>
          <p:nvSpPr>
            <p:cNvPr id="144" name="object 144"/>
            <p:cNvSpPr/>
            <p:nvPr/>
          </p:nvSpPr>
          <p:spPr>
            <a:xfrm>
              <a:off x="4253988" y="10212974"/>
              <a:ext cx="1816735" cy="68580"/>
            </a:xfrm>
            <a:custGeom>
              <a:avLst/>
              <a:gdLst/>
              <a:ahLst/>
              <a:cxnLst/>
              <a:rect l="l" t="t" r="r" b="b"/>
              <a:pathLst>
                <a:path w="1816735" h="68579">
                  <a:moveTo>
                    <a:pt x="0" y="0"/>
                  </a:moveTo>
                  <a:lnTo>
                    <a:pt x="0" y="68414"/>
                  </a:lnTo>
                  <a:lnTo>
                    <a:pt x="1816455" y="68414"/>
                  </a:lnTo>
                  <a:lnTo>
                    <a:pt x="1816455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856184" y="10122144"/>
              <a:ext cx="205740" cy="205740"/>
            </a:xfrm>
            <a:custGeom>
              <a:avLst/>
              <a:gdLst/>
              <a:ahLst/>
              <a:cxnLst/>
              <a:rect l="l" t="t" r="r" b="b"/>
              <a:pathLst>
                <a:path w="205739" h="205740">
                  <a:moveTo>
                    <a:pt x="102603" y="205181"/>
                  </a:moveTo>
                  <a:lnTo>
                    <a:pt x="142541" y="197118"/>
                  </a:lnTo>
                  <a:lnTo>
                    <a:pt x="175155" y="175131"/>
                  </a:lnTo>
                  <a:lnTo>
                    <a:pt x="197143" y="142521"/>
                  </a:lnTo>
                  <a:lnTo>
                    <a:pt x="205206" y="102590"/>
                  </a:lnTo>
                  <a:lnTo>
                    <a:pt x="197143" y="62659"/>
                  </a:lnTo>
                  <a:lnTo>
                    <a:pt x="175155" y="30049"/>
                  </a:lnTo>
                  <a:lnTo>
                    <a:pt x="142541" y="8062"/>
                  </a:lnTo>
                  <a:lnTo>
                    <a:pt x="102603" y="0"/>
                  </a:lnTo>
                  <a:lnTo>
                    <a:pt x="62664" y="8062"/>
                  </a:lnTo>
                  <a:lnTo>
                    <a:pt x="30051" y="30049"/>
                  </a:lnTo>
                  <a:lnTo>
                    <a:pt x="8062" y="62659"/>
                  </a:lnTo>
                  <a:lnTo>
                    <a:pt x="0" y="102590"/>
                  </a:lnTo>
                  <a:lnTo>
                    <a:pt x="8062" y="142521"/>
                  </a:lnTo>
                  <a:lnTo>
                    <a:pt x="30051" y="175131"/>
                  </a:lnTo>
                  <a:lnTo>
                    <a:pt x="62664" y="197118"/>
                  </a:lnTo>
                  <a:lnTo>
                    <a:pt x="102603" y="205181"/>
                  </a:lnTo>
                  <a:close/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</p:grpSp>
      <p:sp>
        <p:nvSpPr>
          <p:cNvPr id="146" name="object 146"/>
          <p:cNvSpPr txBox="1"/>
          <p:nvPr/>
        </p:nvSpPr>
        <p:spPr>
          <a:xfrm>
            <a:off x="2355449" y="6212427"/>
            <a:ext cx="66794" cy="100855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N</a:t>
            </a:r>
            <a:endParaRPr sz="605">
              <a:latin typeface="Omnes"/>
              <a:cs typeface="Omnes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2391046" y="6316995"/>
            <a:ext cx="0" cy="66411"/>
          </a:xfrm>
          <a:custGeom>
            <a:avLst/>
            <a:gdLst/>
            <a:ahLst/>
            <a:cxnLst/>
            <a:rect l="l" t="t" r="r" b="b"/>
            <a:pathLst>
              <a:path h="109854">
                <a:moveTo>
                  <a:pt x="0" y="0"/>
                </a:moveTo>
                <a:lnTo>
                  <a:pt x="0" y="109804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88"/>
          </a:p>
        </p:txBody>
      </p:sp>
      <p:sp>
        <p:nvSpPr>
          <p:cNvPr id="149" name="object 149"/>
          <p:cNvSpPr txBox="1">
            <a:spLocks noGrp="1"/>
          </p:cNvSpPr>
          <p:nvPr>
            <p:ph type="ftr" sz="quarter" idx="5"/>
          </p:nvPr>
        </p:nvSpPr>
        <p:spPr>
          <a:xfrm>
            <a:off x="11784982" y="10374259"/>
            <a:ext cx="2447925" cy="154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i="0" kern="1200">
                <a:solidFill>
                  <a:srgbClr val="414042"/>
                </a:solidFill>
                <a:latin typeface="Omnes SemiBold"/>
                <a:ea typeface="+mn-ea"/>
                <a:cs typeface="Omnes SemiBold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77">
              <a:spcBef>
                <a:spcPts val="73"/>
              </a:spcBef>
            </a:pPr>
            <a:r>
              <a:rPr lang="en-GB"/>
              <a:t>Naas Road / </a:t>
            </a:r>
            <a:r>
              <a:rPr lang="en-GB" spc="-5"/>
              <a:t>Ballymount</a:t>
            </a:r>
            <a:r>
              <a:rPr lang="en-GB"/>
              <a:t> /</a:t>
            </a:r>
            <a:r>
              <a:rPr lang="en-GB" spc="5"/>
              <a:t> </a:t>
            </a:r>
            <a:r>
              <a:rPr lang="en-GB" spc="-5"/>
              <a:t>Park</a:t>
            </a:r>
            <a:r>
              <a:rPr lang="en-GB" spc="-25"/>
              <a:t> </a:t>
            </a:r>
            <a:r>
              <a:rPr lang="en-GB" spc="-15"/>
              <a:t>West</a:t>
            </a:r>
            <a:r>
              <a:rPr lang="en-GB"/>
              <a:t> URDF</a:t>
            </a:r>
            <a:r>
              <a:rPr lang="en-GB" spc="-25"/>
              <a:t> </a:t>
            </a:r>
            <a:r>
              <a:rPr lang="en-GB" spc="-5"/>
              <a:t>Masterplan</a:t>
            </a:r>
            <a:endParaRPr spc="-3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62CB1C0E-DCA6-406E-A3A3-336028B11882}"/>
              </a:ext>
            </a:extLst>
          </p:cNvPr>
          <p:cNvSpPr txBox="1"/>
          <p:nvPr/>
        </p:nvSpPr>
        <p:spPr>
          <a:xfrm>
            <a:off x="0" y="228626"/>
            <a:ext cx="1247776" cy="369332"/>
          </a:xfrm>
          <a:prstGeom prst="rect">
            <a:avLst/>
          </a:prstGeom>
          <a:solidFill>
            <a:srgbClr val="5B47F3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Movement</a:t>
            </a:r>
            <a:endParaRPr lang="en-IE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8242" y="494473"/>
            <a:ext cx="1841084" cy="284752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b="1" spc="12" dirty="0">
                <a:solidFill>
                  <a:srgbClr val="5B47F3"/>
                </a:solidFill>
                <a:latin typeface="Omnes SemiBold"/>
                <a:cs typeface="Omnes SemiBold"/>
              </a:rPr>
              <a:t>S</a:t>
            </a:r>
            <a:r>
              <a:rPr lang="en-GB" b="1" spc="27" dirty="0" err="1">
                <a:solidFill>
                  <a:srgbClr val="5B47F3"/>
                </a:solidFill>
                <a:latin typeface="Omnes SemiBold"/>
                <a:cs typeface="Omnes SemiBold"/>
              </a:rPr>
              <a:t>treet</a:t>
            </a:r>
            <a:r>
              <a:rPr lang="en-GB" b="1" spc="27" dirty="0">
                <a:solidFill>
                  <a:srgbClr val="5B47F3"/>
                </a:solidFill>
                <a:latin typeface="Omnes SemiBold"/>
                <a:cs typeface="Omnes SemiBold"/>
              </a:rPr>
              <a:t> Typologies</a:t>
            </a:r>
            <a:endParaRPr dirty="0">
              <a:solidFill>
                <a:srgbClr val="5B47F3"/>
              </a:solidFill>
              <a:latin typeface="Omnes SemiBold"/>
              <a:cs typeface="Omnes SemiBold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080" y="3570040"/>
            <a:ext cx="2350430" cy="206750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36402" y="5742655"/>
            <a:ext cx="1715940" cy="175171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1088" spc="-3">
                <a:solidFill>
                  <a:srgbClr val="231F20"/>
                </a:solidFill>
                <a:latin typeface="Omnes"/>
                <a:cs typeface="Omnes"/>
              </a:rPr>
              <a:t>Avinguda</a:t>
            </a:r>
            <a:r>
              <a:rPr sz="1088" spc="-2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1088">
                <a:solidFill>
                  <a:srgbClr val="231F20"/>
                </a:solidFill>
                <a:latin typeface="Omnes"/>
                <a:cs typeface="Omnes"/>
              </a:rPr>
              <a:t>Diagonal,</a:t>
            </a:r>
            <a:r>
              <a:rPr sz="1088" spc="-2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1088" spc="-3">
                <a:solidFill>
                  <a:srgbClr val="231F20"/>
                </a:solidFill>
                <a:latin typeface="Omnes"/>
                <a:cs typeface="Omnes"/>
              </a:rPr>
              <a:t>Barcelona</a:t>
            </a:r>
            <a:endParaRPr sz="1088">
              <a:latin typeface="Omnes"/>
              <a:cs typeface="Omne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87385" y="5742655"/>
            <a:ext cx="1123998" cy="175171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1088" spc="-6">
                <a:solidFill>
                  <a:srgbClr val="231F20"/>
                </a:solidFill>
                <a:latin typeface="Omnes"/>
                <a:cs typeface="Omnes"/>
              </a:rPr>
              <a:t>Rue</a:t>
            </a:r>
            <a:r>
              <a:rPr sz="1088" spc="-2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1088">
                <a:solidFill>
                  <a:srgbClr val="231F20"/>
                </a:solidFill>
                <a:latin typeface="Omnes"/>
                <a:cs typeface="Omnes"/>
              </a:rPr>
              <a:t>Garibaldi,</a:t>
            </a:r>
            <a:r>
              <a:rPr sz="1088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1088" spc="-3">
                <a:solidFill>
                  <a:srgbClr val="231F20"/>
                </a:solidFill>
                <a:latin typeface="Omnes"/>
                <a:cs typeface="Omnes"/>
              </a:rPr>
              <a:t>Lyon</a:t>
            </a:r>
            <a:endParaRPr sz="1088">
              <a:latin typeface="Omnes"/>
              <a:cs typeface="Omne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34786" y="5742655"/>
            <a:ext cx="1598856" cy="175171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1088" spc="-3">
                <a:solidFill>
                  <a:srgbClr val="231F20"/>
                </a:solidFill>
                <a:latin typeface="Omnes"/>
                <a:cs typeface="Omnes"/>
              </a:rPr>
              <a:t>Sauchiehall</a:t>
            </a:r>
            <a:r>
              <a:rPr sz="1088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1088" spc="-6">
                <a:solidFill>
                  <a:srgbClr val="231F20"/>
                </a:solidFill>
                <a:latin typeface="Omnes"/>
                <a:cs typeface="Omnes"/>
              </a:rPr>
              <a:t>Street,</a:t>
            </a:r>
            <a:r>
              <a:rPr sz="1088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1088" spc="-3">
                <a:solidFill>
                  <a:srgbClr val="231F20"/>
                </a:solidFill>
                <a:latin typeface="Omnes"/>
                <a:cs typeface="Omnes"/>
              </a:rPr>
              <a:t>Glasgow</a:t>
            </a:r>
            <a:endParaRPr sz="1088">
              <a:latin typeface="Omnes"/>
              <a:cs typeface="Omnes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4080" y="1067261"/>
            <a:ext cx="2350430" cy="206751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17135" y="936850"/>
            <a:ext cx="2328352" cy="219278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35669" y="934580"/>
            <a:ext cx="2624077" cy="220020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36403" y="3226700"/>
            <a:ext cx="656433" cy="231019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1451" b="1">
                <a:solidFill>
                  <a:srgbClr val="231F20"/>
                </a:solidFill>
                <a:latin typeface="Omnes SemiBold"/>
                <a:cs typeface="Omnes SemiBold"/>
              </a:rPr>
              <a:t>Ar</a:t>
            </a:r>
            <a:r>
              <a:rPr sz="1451" b="1" spc="-9">
                <a:solidFill>
                  <a:srgbClr val="231F20"/>
                </a:solidFill>
                <a:latin typeface="Omnes SemiBold"/>
                <a:cs typeface="Omnes SemiBold"/>
              </a:rPr>
              <a:t>t</a:t>
            </a:r>
            <a:r>
              <a:rPr sz="1451" b="1">
                <a:solidFill>
                  <a:srgbClr val="231F20"/>
                </a:solidFill>
                <a:latin typeface="Omnes SemiBold"/>
                <a:cs typeface="Omnes SemiBold"/>
              </a:rPr>
              <a:t>erial</a:t>
            </a:r>
            <a:endParaRPr sz="1451">
              <a:latin typeface="Omnes SemiBold"/>
              <a:cs typeface="Omnes Semi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87385" y="3226700"/>
            <a:ext cx="1894059" cy="231019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1451" b="1">
                <a:solidFill>
                  <a:srgbClr val="231F20"/>
                </a:solidFill>
                <a:latin typeface="Omnes SemiBold"/>
                <a:cs typeface="Omnes SemiBold"/>
              </a:rPr>
              <a:t>Primary</a:t>
            </a:r>
            <a:r>
              <a:rPr sz="1451" b="1" spc="-33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1451" b="1" spc="-6">
                <a:solidFill>
                  <a:srgbClr val="231F20"/>
                </a:solidFill>
                <a:latin typeface="Omnes SemiBold"/>
                <a:cs typeface="Omnes SemiBold"/>
              </a:rPr>
              <a:t>(‘Boulevards’)</a:t>
            </a:r>
            <a:endParaRPr sz="1451">
              <a:latin typeface="Omnes SemiBold"/>
              <a:cs typeface="Omnes Semi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38286" y="3226700"/>
            <a:ext cx="1881008" cy="231019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1451" b="1">
                <a:solidFill>
                  <a:srgbClr val="231F20"/>
                </a:solidFill>
                <a:latin typeface="Omnes SemiBold"/>
                <a:cs typeface="Omnes SemiBold"/>
              </a:rPr>
              <a:t>Secondary</a:t>
            </a:r>
            <a:r>
              <a:rPr sz="1451" b="1" spc="-30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1451" b="1" spc="-18">
                <a:solidFill>
                  <a:srgbClr val="231F20"/>
                </a:solidFill>
                <a:latin typeface="Omnes SemiBold"/>
                <a:cs typeface="Omnes SemiBold"/>
              </a:rPr>
              <a:t>(‘Avenues’)</a:t>
            </a:r>
            <a:endParaRPr sz="1451">
              <a:latin typeface="Omnes SemiBold"/>
              <a:cs typeface="Omnes SemiBold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95065" y="3570039"/>
            <a:ext cx="2350422" cy="206750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46045" y="3570039"/>
            <a:ext cx="2350420" cy="2067501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11784982" y="10374259"/>
            <a:ext cx="2447925" cy="154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i="0" kern="1200">
                <a:solidFill>
                  <a:srgbClr val="414042"/>
                </a:solidFill>
                <a:latin typeface="Omnes SemiBold"/>
                <a:ea typeface="+mn-ea"/>
                <a:cs typeface="Omnes SemiBold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77">
              <a:spcBef>
                <a:spcPts val="73"/>
              </a:spcBef>
            </a:pPr>
            <a:r>
              <a:rPr lang="en-GB"/>
              <a:t>Naas Road / </a:t>
            </a:r>
            <a:r>
              <a:rPr lang="en-GB" spc="-5"/>
              <a:t>Ballymount</a:t>
            </a:r>
            <a:r>
              <a:rPr lang="en-GB"/>
              <a:t> /</a:t>
            </a:r>
            <a:r>
              <a:rPr lang="en-GB" spc="5"/>
              <a:t> </a:t>
            </a:r>
            <a:r>
              <a:rPr lang="en-GB" spc="-5"/>
              <a:t>Park</a:t>
            </a:r>
            <a:r>
              <a:rPr lang="en-GB" spc="-25"/>
              <a:t> </a:t>
            </a:r>
            <a:r>
              <a:rPr lang="en-GB" spc="-15"/>
              <a:t>West</a:t>
            </a:r>
            <a:r>
              <a:rPr lang="en-GB"/>
              <a:t> URDF</a:t>
            </a:r>
            <a:r>
              <a:rPr lang="en-GB" spc="-25"/>
              <a:t> </a:t>
            </a:r>
            <a:r>
              <a:rPr lang="en-GB" spc="-5"/>
              <a:t>Masterplan</a:t>
            </a:r>
            <a:endParaRPr spc="-3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95065" y="1067268"/>
            <a:ext cx="5201400" cy="504906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007826" y="5924397"/>
            <a:ext cx="600387" cy="231019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1451" b="1" spc="24">
                <a:solidFill>
                  <a:srgbClr val="414042"/>
                </a:solidFill>
                <a:latin typeface="Omnes SemiBold"/>
                <a:cs typeface="Omnes SemiBold"/>
              </a:rPr>
              <a:t>D</a:t>
            </a:r>
            <a:r>
              <a:rPr sz="1451" b="1" spc="15">
                <a:solidFill>
                  <a:srgbClr val="414042"/>
                </a:solidFill>
                <a:latin typeface="Omnes SemiBold"/>
                <a:cs typeface="Omnes SemiBold"/>
              </a:rPr>
              <a:t>R</a:t>
            </a:r>
            <a:r>
              <a:rPr sz="1451" b="1" spc="24">
                <a:solidFill>
                  <a:srgbClr val="414042"/>
                </a:solidFill>
                <a:latin typeface="Omnes SemiBold"/>
                <a:cs typeface="Omnes SemiBold"/>
              </a:rPr>
              <a:t>A</a:t>
            </a:r>
            <a:r>
              <a:rPr sz="1451" b="1" spc="27">
                <a:solidFill>
                  <a:srgbClr val="414042"/>
                </a:solidFill>
                <a:latin typeface="Omnes SemiBold"/>
                <a:cs typeface="Omnes SemiBold"/>
              </a:rPr>
              <a:t>F</a:t>
            </a:r>
            <a:r>
              <a:rPr sz="1451" b="1">
                <a:solidFill>
                  <a:srgbClr val="414042"/>
                </a:solidFill>
                <a:latin typeface="Omnes SemiBold"/>
                <a:cs typeface="Omnes SemiBold"/>
              </a:rPr>
              <a:t>T</a:t>
            </a:r>
            <a:endParaRPr sz="1451">
              <a:latin typeface="Omnes SemiBold"/>
              <a:cs typeface="Omnes SemiBold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11784982" y="10374259"/>
            <a:ext cx="2447925" cy="154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i="0" kern="1200">
                <a:solidFill>
                  <a:srgbClr val="414042"/>
                </a:solidFill>
                <a:latin typeface="Omnes SemiBold"/>
                <a:ea typeface="+mn-ea"/>
                <a:cs typeface="Omnes SemiBold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77">
              <a:spcBef>
                <a:spcPts val="73"/>
              </a:spcBef>
            </a:pPr>
            <a:r>
              <a:rPr lang="en-GB"/>
              <a:t>Naas Road / </a:t>
            </a:r>
            <a:r>
              <a:rPr lang="en-GB" spc="-5"/>
              <a:t>Ballymount</a:t>
            </a:r>
            <a:r>
              <a:rPr lang="en-GB"/>
              <a:t> /</a:t>
            </a:r>
            <a:r>
              <a:rPr lang="en-GB" spc="5"/>
              <a:t> </a:t>
            </a:r>
            <a:r>
              <a:rPr lang="en-GB" spc="-5"/>
              <a:t>Park</a:t>
            </a:r>
            <a:r>
              <a:rPr lang="en-GB" spc="-25"/>
              <a:t> </a:t>
            </a:r>
            <a:r>
              <a:rPr lang="en-GB" spc="-15"/>
              <a:t>West</a:t>
            </a:r>
            <a:r>
              <a:rPr lang="en-GB"/>
              <a:t> URDF</a:t>
            </a:r>
            <a:r>
              <a:rPr lang="en-GB" spc="-25"/>
              <a:t> </a:t>
            </a:r>
            <a:r>
              <a:rPr lang="en-GB" spc="-5"/>
              <a:t>Masterplan</a:t>
            </a:r>
            <a:endParaRPr spc="-3"/>
          </a:p>
        </p:txBody>
      </p:sp>
      <p:sp>
        <p:nvSpPr>
          <p:cNvPr id="5" name="object 5"/>
          <p:cNvSpPr txBox="1"/>
          <p:nvPr/>
        </p:nvSpPr>
        <p:spPr>
          <a:xfrm>
            <a:off x="250653" y="1105836"/>
            <a:ext cx="2889842" cy="1208466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1407222">
              <a:lnSpc>
                <a:spcPct val="107600"/>
              </a:lnSpc>
            </a:pPr>
            <a:r>
              <a:rPr sz="1451" b="1" spc="-6" dirty="0" err="1">
                <a:solidFill>
                  <a:srgbClr val="231F20"/>
                </a:solidFill>
                <a:latin typeface="Omnes SemiBold"/>
                <a:cs typeface="Omnes SemiBold"/>
              </a:rPr>
              <a:t>Naturalise</a:t>
            </a:r>
            <a:r>
              <a:rPr sz="1451" b="1" spc="-48" dirty="0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1451" b="1" dirty="0" err="1">
                <a:solidFill>
                  <a:srgbClr val="231F20"/>
                </a:solidFill>
                <a:latin typeface="Omnes SemiBold"/>
                <a:cs typeface="Omnes SemiBold"/>
              </a:rPr>
              <a:t>Camac</a:t>
            </a:r>
            <a:r>
              <a:rPr sz="1451" b="1" dirty="0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1451" b="1" spc="-236" dirty="0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1451" b="1" dirty="0">
                <a:solidFill>
                  <a:srgbClr val="231F20"/>
                </a:solidFill>
                <a:latin typeface="Omnes SemiBold"/>
                <a:cs typeface="Omnes SemiBold"/>
              </a:rPr>
              <a:t>Canal</a:t>
            </a:r>
            <a:r>
              <a:rPr sz="1451" b="1" spc="-6" dirty="0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1451" b="1" dirty="0">
                <a:solidFill>
                  <a:srgbClr val="231F20"/>
                </a:solidFill>
                <a:latin typeface="Omnes SemiBold"/>
                <a:cs typeface="Omnes SemiBold"/>
              </a:rPr>
              <a:t>&amp;</a:t>
            </a:r>
            <a:r>
              <a:rPr sz="1451" b="1" spc="-54" dirty="0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1451" b="1" spc="-6" dirty="0">
                <a:solidFill>
                  <a:srgbClr val="231F20"/>
                </a:solidFill>
                <a:latin typeface="Omnes SemiBold"/>
                <a:cs typeface="Omnes SemiBold"/>
              </a:rPr>
              <a:t>River</a:t>
            </a:r>
            <a:endParaRPr sz="1451" dirty="0">
              <a:latin typeface="Omnes SemiBold"/>
              <a:cs typeface="Omnes SemiBold"/>
            </a:endParaRPr>
          </a:p>
          <a:p>
            <a:pPr marL="7677" marR="932774">
              <a:lnSpc>
                <a:spcPct val="107600"/>
              </a:lnSpc>
            </a:pPr>
            <a:r>
              <a:rPr sz="1451" b="1" dirty="0">
                <a:solidFill>
                  <a:srgbClr val="231F20"/>
                </a:solidFill>
                <a:latin typeface="Omnes SemiBold"/>
                <a:cs typeface="Omnes SemiBold"/>
              </a:rPr>
              <a:t>North-South</a:t>
            </a:r>
            <a:r>
              <a:rPr sz="1451" b="1" spc="-48" dirty="0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1451" b="1" spc="-9" dirty="0">
                <a:solidFill>
                  <a:srgbClr val="231F20"/>
                </a:solidFill>
                <a:latin typeface="Omnes SemiBold"/>
                <a:cs typeface="Omnes SemiBold"/>
              </a:rPr>
              <a:t>Greenway </a:t>
            </a:r>
            <a:r>
              <a:rPr sz="1451" b="1" spc="-239" dirty="0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1451" b="1" dirty="0">
                <a:solidFill>
                  <a:srgbClr val="231F20"/>
                </a:solidFill>
                <a:latin typeface="Omnes SemiBold"/>
                <a:cs typeface="Omnes SemiBold"/>
              </a:rPr>
              <a:t>Flagship</a:t>
            </a:r>
            <a:r>
              <a:rPr sz="1451" b="1" spc="-3" dirty="0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1451" b="1" dirty="0">
                <a:solidFill>
                  <a:srgbClr val="231F20"/>
                </a:solidFill>
                <a:latin typeface="Omnes SemiBold"/>
                <a:cs typeface="Omnes SemiBold"/>
              </a:rPr>
              <a:t>park</a:t>
            </a:r>
            <a:endParaRPr sz="1451" dirty="0">
              <a:latin typeface="Omnes SemiBold"/>
              <a:cs typeface="Omnes SemiBold"/>
            </a:endParaRPr>
          </a:p>
          <a:p>
            <a:pPr marL="7677">
              <a:spcBef>
                <a:spcPts val="132"/>
              </a:spcBef>
            </a:pPr>
            <a:r>
              <a:rPr sz="1451" b="1" dirty="0">
                <a:solidFill>
                  <a:srgbClr val="231F20"/>
                </a:solidFill>
                <a:latin typeface="Omnes SemiBold"/>
                <a:cs typeface="Omnes SemiBold"/>
              </a:rPr>
              <a:t>Urban</a:t>
            </a:r>
            <a:r>
              <a:rPr sz="1451" b="1" spc="-9" dirty="0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1451" b="1" spc="-6" dirty="0">
                <a:solidFill>
                  <a:srgbClr val="231F20"/>
                </a:solidFill>
                <a:latin typeface="Omnes SemiBold"/>
                <a:cs typeface="Omnes SemiBold"/>
              </a:rPr>
              <a:t>greening</a:t>
            </a:r>
            <a:endParaRPr sz="1451" dirty="0">
              <a:latin typeface="Omnes SemiBold"/>
              <a:cs typeface="Omnes Semi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72EBF5-B35E-4A46-A96A-C1544790555A}"/>
              </a:ext>
            </a:extLst>
          </p:cNvPr>
          <p:cNvSpPr txBox="1"/>
          <p:nvPr/>
        </p:nvSpPr>
        <p:spPr>
          <a:xfrm>
            <a:off x="-1" y="228626"/>
            <a:ext cx="2889843" cy="369332"/>
          </a:xfrm>
          <a:prstGeom prst="rect">
            <a:avLst/>
          </a:prstGeom>
          <a:solidFill>
            <a:srgbClr val="5B47F3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Green &amp; Blue Infrastructure</a:t>
            </a:r>
            <a:endParaRPr lang="en-IE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393" y="961909"/>
            <a:ext cx="2820582" cy="54186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59985" y="961909"/>
            <a:ext cx="2820582" cy="542211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43577" y="961909"/>
            <a:ext cx="2820590" cy="542211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776564" y="6455218"/>
            <a:ext cx="150864" cy="121647"/>
          </a:xfrm>
          <a:prstGeom prst="rect">
            <a:avLst/>
          </a:prstGeom>
        </p:spPr>
        <p:txBody>
          <a:bodyPr vert="horz" wrap="square" lIns="0" tIns="9981" rIns="0" bIns="0" rtlCol="0">
            <a:spAutoFit/>
          </a:bodyPr>
          <a:lstStyle/>
          <a:p>
            <a:pPr marL="23031">
              <a:spcBef>
                <a:spcPts val="79"/>
              </a:spcBef>
            </a:pPr>
            <a:fld id="{81D60167-4931-47E6-BA6A-407CBD079E47}" type="slidenum">
              <a:rPr sz="725" b="1" dirty="0">
                <a:solidFill>
                  <a:srgbClr val="414042"/>
                </a:solidFill>
                <a:latin typeface="Omnes SemiBold"/>
                <a:cs typeface="Omnes SemiBold"/>
              </a:rPr>
              <a:pPr marL="23031">
                <a:spcBef>
                  <a:spcPts val="79"/>
                </a:spcBef>
              </a:pPr>
              <a:t>17</a:t>
            </a:fld>
            <a:endParaRPr sz="725">
              <a:latin typeface="Omnes SemiBold"/>
              <a:cs typeface="Omnes SemiBol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11784982" y="10374259"/>
            <a:ext cx="2447925" cy="154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i="0" kern="1200">
                <a:solidFill>
                  <a:srgbClr val="414042"/>
                </a:solidFill>
                <a:latin typeface="Omnes SemiBold"/>
                <a:ea typeface="+mn-ea"/>
                <a:cs typeface="Omnes SemiBold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77">
              <a:spcBef>
                <a:spcPts val="73"/>
              </a:spcBef>
            </a:pPr>
            <a:r>
              <a:rPr lang="en-GB"/>
              <a:t>Naas Road / </a:t>
            </a:r>
            <a:r>
              <a:rPr lang="en-GB" spc="-5"/>
              <a:t>Ballymount</a:t>
            </a:r>
            <a:r>
              <a:rPr lang="en-GB"/>
              <a:t> /</a:t>
            </a:r>
            <a:r>
              <a:rPr lang="en-GB" spc="5"/>
              <a:t> </a:t>
            </a:r>
            <a:r>
              <a:rPr lang="en-GB" spc="-5"/>
              <a:t>Park</a:t>
            </a:r>
            <a:r>
              <a:rPr lang="en-GB" spc="-25"/>
              <a:t> </a:t>
            </a:r>
            <a:r>
              <a:rPr lang="en-GB" spc="-15"/>
              <a:t>West</a:t>
            </a:r>
            <a:r>
              <a:rPr lang="en-GB"/>
              <a:t> URDF</a:t>
            </a:r>
            <a:r>
              <a:rPr lang="en-GB" spc="-25"/>
              <a:t> </a:t>
            </a:r>
            <a:r>
              <a:rPr lang="en-GB" spc="-5"/>
              <a:t>Masterplan</a:t>
            </a:r>
            <a:endParaRPr spc="-3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4FF6035-9DBA-44BC-B076-3CD98185C5D7}"/>
              </a:ext>
            </a:extLst>
          </p:cNvPr>
          <p:cNvSpPr txBox="1"/>
          <p:nvPr/>
        </p:nvSpPr>
        <p:spPr>
          <a:xfrm>
            <a:off x="538242" y="494473"/>
            <a:ext cx="5233908" cy="284752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lang="en-GB" b="1" spc="12" dirty="0">
                <a:solidFill>
                  <a:srgbClr val="5B47F3"/>
                </a:solidFill>
                <a:latin typeface="Omnes SemiBold"/>
                <a:cs typeface="Omnes SemiBold"/>
              </a:rPr>
              <a:t>Naturalise </a:t>
            </a:r>
            <a:r>
              <a:rPr lang="en-GB" b="1" spc="12" dirty="0" err="1">
                <a:solidFill>
                  <a:srgbClr val="5B47F3"/>
                </a:solidFill>
                <a:latin typeface="Omnes SemiBold"/>
                <a:cs typeface="Omnes SemiBold"/>
              </a:rPr>
              <a:t>Camac</a:t>
            </a:r>
            <a:r>
              <a:rPr lang="en-GB" b="1" spc="12" dirty="0">
                <a:solidFill>
                  <a:srgbClr val="5B47F3"/>
                </a:solidFill>
                <a:latin typeface="Omnes SemiBold"/>
                <a:cs typeface="Omnes SemiBold"/>
              </a:rPr>
              <a:t> – Grand Canal – Greenway Network</a:t>
            </a:r>
            <a:endParaRPr dirty="0">
              <a:solidFill>
                <a:srgbClr val="5B47F3"/>
              </a:solidFill>
              <a:latin typeface="Omnes SemiBold"/>
              <a:cs typeface="Omnes Semi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22473E-763B-4B31-8F14-577A8500B278}"/>
              </a:ext>
            </a:extLst>
          </p:cNvPr>
          <p:cNvSpPr txBox="1"/>
          <p:nvPr/>
        </p:nvSpPr>
        <p:spPr>
          <a:xfrm>
            <a:off x="769206" y="955205"/>
            <a:ext cx="2464323" cy="369332"/>
          </a:xfrm>
          <a:prstGeom prst="rect">
            <a:avLst/>
          </a:prstGeom>
          <a:solidFill>
            <a:srgbClr val="5B47F3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Next Steps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05F9F3-DD9D-46DB-9971-56AE55A0DE7C}"/>
              </a:ext>
            </a:extLst>
          </p:cNvPr>
          <p:cNvSpPr txBox="1"/>
          <p:nvPr/>
        </p:nvSpPr>
        <p:spPr>
          <a:xfrm>
            <a:off x="361834" y="1410262"/>
            <a:ext cx="3783809" cy="1754326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b="1" dirty="0"/>
              <a:t>Development Scenario Analysis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b="1" dirty="0"/>
              <a:t>Preferred Scenario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b="1" dirty="0"/>
              <a:t>Project Pause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b="1" dirty="0"/>
              <a:t>Public Consultation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b="1" dirty="0"/>
              <a:t>Stakeholder Engagement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b="1" dirty="0"/>
              <a:t>Strategic Framework</a:t>
            </a:r>
          </a:p>
        </p:txBody>
      </p:sp>
    </p:spTree>
    <p:extLst>
      <p:ext uri="{BB962C8B-B14F-4D97-AF65-F5344CB8AC3E}">
        <p14:creationId xmlns:p14="http://schemas.microsoft.com/office/powerpoint/2010/main" val="409760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251DB09-1C24-4560-8CDB-A61C50E22C75}"/>
              </a:ext>
            </a:extLst>
          </p:cNvPr>
          <p:cNvSpPr txBox="1"/>
          <p:nvPr/>
        </p:nvSpPr>
        <p:spPr>
          <a:xfrm>
            <a:off x="385141" y="2497556"/>
            <a:ext cx="4006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5B47F3"/>
                </a:solidFill>
              </a:rPr>
              <a:t>Thank You</a:t>
            </a:r>
          </a:p>
          <a:p>
            <a:r>
              <a:rPr lang="en-GB" sz="3200" b="1" dirty="0">
                <a:solidFill>
                  <a:schemeClr val="bg1">
                    <a:lumMod val="50000"/>
                  </a:schemeClr>
                </a:solidFill>
              </a:rPr>
              <a:t>Questions</a:t>
            </a:r>
            <a:endParaRPr lang="en-IE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40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22473E-763B-4B31-8F14-577A8500B278}"/>
              </a:ext>
            </a:extLst>
          </p:cNvPr>
          <p:cNvSpPr txBox="1"/>
          <p:nvPr/>
        </p:nvSpPr>
        <p:spPr>
          <a:xfrm>
            <a:off x="769206" y="955205"/>
            <a:ext cx="2464323" cy="369332"/>
          </a:xfrm>
          <a:prstGeom prst="rect">
            <a:avLst/>
          </a:prstGeom>
          <a:solidFill>
            <a:srgbClr val="5B47F3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Agenda Items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05F9F3-DD9D-46DB-9971-56AE55A0DE7C}"/>
              </a:ext>
            </a:extLst>
          </p:cNvPr>
          <p:cNvSpPr txBox="1"/>
          <p:nvPr/>
        </p:nvSpPr>
        <p:spPr>
          <a:xfrm>
            <a:off x="361834" y="1324537"/>
            <a:ext cx="3783809" cy="203132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b="1" dirty="0"/>
              <a:t>Programme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b="1" dirty="0"/>
              <a:t>Project Overview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b="1" dirty="0"/>
              <a:t>Structuring Components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b="1" dirty="0"/>
              <a:t>Development Scenarios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b="1" dirty="0"/>
              <a:t>Movement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b="1" dirty="0"/>
              <a:t>Green Infrastructure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b="1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4104584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22473E-763B-4B31-8F14-577A8500B278}"/>
              </a:ext>
            </a:extLst>
          </p:cNvPr>
          <p:cNvSpPr txBox="1"/>
          <p:nvPr/>
        </p:nvSpPr>
        <p:spPr>
          <a:xfrm>
            <a:off x="769206" y="955205"/>
            <a:ext cx="2464323" cy="369332"/>
          </a:xfrm>
          <a:prstGeom prst="rect">
            <a:avLst/>
          </a:prstGeom>
          <a:solidFill>
            <a:srgbClr val="5B47F3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Agenda Items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05F9F3-DD9D-46DB-9971-56AE55A0DE7C}"/>
              </a:ext>
            </a:extLst>
          </p:cNvPr>
          <p:cNvSpPr txBox="1"/>
          <p:nvPr/>
        </p:nvSpPr>
        <p:spPr>
          <a:xfrm>
            <a:off x="361834" y="1324537"/>
            <a:ext cx="3783809" cy="1477328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b="1" dirty="0"/>
              <a:t>Programme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b="1" dirty="0"/>
              <a:t>Structuring Components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b="1" dirty="0"/>
              <a:t>Strategic Briefs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b="1" dirty="0"/>
              <a:t>NTA GDA Strategy Review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b="1" dirty="0"/>
              <a:t>Next Steps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41E8541-BE70-4C4E-A53B-86062AB0D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3" b="7856"/>
          <a:stretch/>
        </p:blipFill>
        <p:spPr bwMode="auto">
          <a:xfrm>
            <a:off x="0" y="876300"/>
            <a:ext cx="9144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FC3454-5345-4A49-A062-EBA7F1D2AD93}"/>
              </a:ext>
            </a:extLst>
          </p:cNvPr>
          <p:cNvSpPr txBox="1"/>
          <p:nvPr/>
        </p:nvSpPr>
        <p:spPr>
          <a:xfrm>
            <a:off x="492981" y="506968"/>
            <a:ext cx="2888394" cy="369332"/>
          </a:xfrm>
          <a:prstGeom prst="rect">
            <a:avLst/>
          </a:prstGeom>
          <a:solidFill>
            <a:srgbClr val="5B47F3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Project Overview</a:t>
            </a:r>
            <a:endParaRPr lang="en-I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9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22473E-763B-4B31-8F14-577A8500B278}"/>
              </a:ext>
            </a:extLst>
          </p:cNvPr>
          <p:cNvSpPr txBox="1"/>
          <p:nvPr/>
        </p:nvSpPr>
        <p:spPr>
          <a:xfrm>
            <a:off x="769206" y="955205"/>
            <a:ext cx="2464323" cy="369332"/>
          </a:xfrm>
          <a:prstGeom prst="rect">
            <a:avLst/>
          </a:prstGeom>
          <a:solidFill>
            <a:srgbClr val="5B47F3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Agenda Items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05F9F3-DD9D-46DB-9971-56AE55A0DE7C}"/>
              </a:ext>
            </a:extLst>
          </p:cNvPr>
          <p:cNvSpPr txBox="1"/>
          <p:nvPr/>
        </p:nvSpPr>
        <p:spPr>
          <a:xfrm>
            <a:off x="361834" y="1324537"/>
            <a:ext cx="3783809" cy="1477328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b="1" dirty="0"/>
              <a:t>Programme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b="1" dirty="0"/>
              <a:t>3 Scenarios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b="1" dirty="0"/>
              <a:t>Big Moves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b="1" dirty="0"/>
              <a:t>Branding &amp; Website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b="1" dirty="0"/>
              <a:t>Next Steps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46C12B-1162-467E-9EBA-DE8429B69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4" b="4763"/>
          <a:stretch/>
        </p:blipFill>
        <p:spPr bwMode="auto">
          <a:xfrm>
            <a:off x="0" y="838200"/>
            <a:ext cx="9144000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552847-7656-4728-921D-78FE0876DC7E}"/>
              </a:ext>
            </a:extLst>
          </p:cNvPr>
          <p:cNvSpPr txBox="1"/>
          <p:nvPr/>
        </p:nvSpPr>
        <p:spPr>
          <a:xfrm>
            <a:off x="0" y="335761"/>
            <a:ext cx="1781176" cy="369332"/>
          </a:xfrm>
          <a:prstGeom prst="rect">
            <a:avLst/>
          </a:prstGeom>
          <a:solidFill>
            <a:srgbClr val="5B47F3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Project Timeline</a:t>
            </a:r>
            <a:endParaRPr lang="en-I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09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B199D8-15C4-4A8C-9BD5-4426EF24C517}"/>
              </a:ext>
            </a:extLst>
          </p:cNvPr>
          <p:cNvSpPr txBox="1"/>
          <p:nvPr/>
        </p:nvSpPr>
        <p:spPr>
          <a:xfrm>
            <a:off x="-1" y="402436"/>
            <a:ext cx="2562226" cy="378614"/>
          </a:xfrm>
          <a:prstGeom prst="rect">
            <a:avLst/>
          </a:prstGeom>
          <a:solidFill>
            <a:srgbClr val="5B47F3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Structuring Components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BFD088-F35B-4CB2-9D12-F74607FF6476}"/>
              </a:ext>
            </a:extLst>
          </p:cNvPr>
          <p:cNvSpPr txBox="1"/>
          <p:nvPr/>
        </p:nvSpPr>
        <p:spPr>
          <a:xfrm>
            <a:off x="209550" y="1635690"/>
            <a:ext cx="5810252" cy="36933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Tymon to Phoenix Park</a:t>
            </a:r>
          </a:p>
          <a:p>
            <a:r>
              <a:rPr lang="en-GB" b="1" dirty="0"/>
              <a:t>Orbital Public Transport</a:t>
            </a:r>
          </a:p>
          <a:p>
            <a:r>
              <a:rPr lang="en-GB" b="1" dirty="0"/>
              <a:t>Kylemore Heavy Rail Station</a:t>
            </a:r>
          </a:p>
          <a:p>
            <a:r>
              <a:rPr lang="en-GB" b="1" dirty="0"/>
              <a:t>Luas Station</a:t>
            </a:r>
          </a:p>
          <a:p>
            <a:r>
              <a:rPr lang="en-GB" b="1" dirty="0"/>
              <a:t>Naas Road/</a:t>
            </a:r>
            <a:r>
              <a:rPr lang="en-GB" b="1" dirty="0" err="1"/>
              <a:t>Nangor</a:t>
            </a:r>
            <a:r>
              <a:rPr lang="en-GB" b="1" dirty="0"/>
              <a:t> Road/</a:t>
            </a:r>
            <a:r>
              <a:rPr lang="en-GB" b="1" dirty="0" err="1"/>
              <a:t>Longmile</a:t>
            </a:r>
            <a:r>
              <a:rPr lang="en-GB" b="1" dirty="0"/>
              <a:t> Road Intersection</a:t>
            </a:r>
          </a:p>
          <a:p>
            <a:r>
              <a:rPr lang="en-GB" b="1" dirty="0"/>
              <a:t>Flagship Park</a:t>
            </a:r>
          </a:p>
          <a:p>
            <a:r>
              <a:rPr lang="en-GB" b="1" dirty="0" err="1"/>
              <a:t>Camac</a:t>
            </a:r>
            <a:r>
              <a:rPr lang="en-GB" b="1" dirty="0"/>
              <a:t> Naturalisation</a:t>
            </a:r>
          </a:p>
          <a:p>
            <a:r>
              <a:rPr lang="en-GB" b="1" dirty="0"/>
              <a:t>Management of Pylons</a:t>
            </a:r>
          </a:p>
          <a:p>
            <a:r>
              <a:rPr lang="en-GB" b="1" dirty="0"/>
              <a:t>Grand Canal</a:t>
            </a:r>
          </a:p>
          <a:p>
            <a:r>
              <a:rPr lang="en-GB" b="1" dirty="0"/>
              <a:t>Energy</a:t>
            </a:r>
          </a:p>
          <a:p>
            <a:r>
              <a:rPr lang="en-GB" b="1" dirty="0"/>
              <a:t>SUDs</a:t>
            </a:r>
          </a:p>
          <a:p>
            <a:endParaRPr lang="en-GB" b="1" dirty="0"/>
          </a:p>
          <a:p>
            <a:r>
              <a:rPr lang="en-GB" b="1" dirty="0"/>
              <a:t> </a:t>
            </a:r>
            <a:endParaRPr lang="en-IE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C165195-8F12-40A7-9B74-12D07131C3CF}"/>
              </a:ext>
            </a:extLst>
          </p:cNvPr>
          <p:cNvSpPr/>
          <p:nvPr/>
        </p:nvSpPr>
        <p:spPr>
          <a:xfrm>
            <a:off x="6534151" y="4539565"/>
            <a:ext cx="1971674" cy="1870759"/>
          </a:xfrm>
          <a:prstGeom prst="ellipse">
            <a:avLst/>
          </a:prstGeom>
          <a:noFill/>
          <a:ln w="38100">
            <a:solidFill>
              <a:srgbClr val="5B47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Structuring Components 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16C513-5B68-43B5-94A6-2E354669D439}"/>
              </a:ext>
            </a:extLst>
          </p:cNvPr>
          <p:cNvSpPr txBox="1"/>
          <p:nvPr/>
        </p:nvSpPr>
        <p:spPr>
          <a:xfrm>
            <a:off x="5200650" y="4044265"/>
            <a:ext cx="2562226" cy="3786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5B47F3"/>
                </a:solidFill>
              </a:rPr>
              <a:t>Strategic Framework</a:t>
            </a:r>
            <a:endParaRPr lang="en-IE" b="1" dirty="0">
              <a:solidFill>
                <a:srgbClr val="5B47F3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DFA177-9F76-40AA-983B-73B6A96C75AA}"/>
              </a:ext>
            </a:extLst>
          </p:cNvPr>
          <p:cNvSpPr/>
          <p:nvPr/>
        </p:nvSpPr>
        <p:spPr>
          <a:xfrm>
            <a:off x="4462464" y="4539565"/>
            <a:ext cx="1971674" cy="1870759"/>
          </a:xfrm>
          <a:prstGeom prst="ellipse">
            <a:avLst/>
          </a:prstGeom>
          <a:noFill/>
          <a:ln w="38100">
            <a:solidFill>
              <a:srgbClr val="5B47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1"/>
                </a:solidFill>
              </a:rPr>
              <a:t>Landuse</a:t>
            </a:r>
            <a:r>
              <a:rPr lang="en-GB" dirty="0">
                <a:solidFill>
                  <a:schemeClr val="tx1"/>
                </a:solidFill>
              </a:rPr>
              <a:t> &amp; Nodes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B4838F-5F77-40E9-91A9-77EF180DB558}"/>
              </a:ext>
            </a:extLst>
          </p:cNvPr>
          <p:cNvSpPr txBox="1"/>
          <p:nvPr/>
        </p:nvSpPr>
        <p:spPr>
          <a:xfrm>
            <a:off x="304799" y="1252303"/>
            <a:ext cx="1695451" cy="37861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Draft Examples</a:t>
            </a:r>
            <a:endParaRPr lang="en-I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383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A4C1F0-1CFF-4E7C-A8F5-101BFFDB50D3}"/>
              </a:ext>
            </a:extLst>
          </p:cNvPr>
          <p:cNvSpPr txBox="1"/>
          <p:nvPr/>
        </p:nvSpPr>
        <p:spPr>
          <a:xfrm>
            <a:off x="-1" y="402436"/>
            <a:ext cx="2562226" cy="378614"/>
          </a:xfrm>
          <a:prstGeom prst="rect">
            <a:avLst/>
          </a:prstGeom>
          <a:solidFill>
            <a:srgbClr val="5B47F3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Structuring Components</a:t>
            </a:r>
            <a:endParaRPr lang="en-IE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24CCAC-60BA-4CF0-88B8-339C3C3DC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55" t="25881" r="18229" b="5000"/>
          <a:stretch/>
        </p:blipFill>
        <p:spPr>
          <a:xfrm>
            <a:off x="18157" y="1066800"/>
            <a:ext cx="9125843" cy="50387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ED4CC8-D6FF-498B-B61A-D6B55031BB5D}"/>
              </a:ext>
            </a:extLst>
          </p:cNvPr>
          <p:cNvSpPr txBox="1"/>
          <p:nvPr/>
        </p:nvSpPr>
        <p:spPr>
          <a:xfrm>
            <a:off x="8162925" y="4673084"/>
            <a:ext cx="8572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Draft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565140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E29651-7D3D-4F6D-880D-78D2D4682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37" t="15708" r="11250" b="3334"/>
          <a:stretch/>
        </p:blipFill>
        <p:spPr>
          <a:xfrm>
            <a:off x="-1" y="964095"/>
            <a:ext cx="9144001" cy="53068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4681A5-E521-4FFE-85C9-8E62CCD490A9}"/>
              </a:ext>
            </a:extLst>
          </p:cNvPr>
          <p:cNvSpPr txBox="1"/>
          <p:nvPr/>
        </p:nvSpPr>
        <p:spPr>
          <a:xfrm>
            <a:off x="-1" y="402436"/>
            <a:ext cx="1333501" cy="369332"/>
          </a:xfrm>
          <a:prstGeom prst="rect">
            <a:avLst/>
          </a:prstGeom>
          <a:solidFill>
            <a:srgbClr val="5B47F3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3 Scenarios</a:t>
            </a:r>
            <a:endParaRPr lang="en-I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369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C38270-9045-42DE-9AF0-D2DB70CE5217}"/>
              </a:ext>
            </a:extLst>
          </p:cNvPr>
          <p:cNvSpPr txBox="1"/>
          <p:nvPr/>
        </p:nvSpPr>
        <p:spPr>
          <a:xfrm>
            <a:off x="-1" y="402436"/>
            <a:ext cx="1333501" cy="369332"/>
          </a:xfrm>
          <a:prstGeom prst="rect">
            <a:avLst/>
          </a:prstGeom>
          <a:solidFill>
            <a:srgbClr val="5B47F3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3 Scenarios</a:t>
            </a:r>
            <a:endParaRPr lang="en-IE" b="1" dirty="0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A9ECFC6-8425-4E14-A4BC-1A7DBCE8F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0374" r="625" b="3193"/>
          <a:stretch/>
        </p:blipFill>
        <p:spPr bwMode="auto">
          <a:xfrm>
            <a:off x="95251" y="1042111"/>
            <a:ext cx="8705849" cy="558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2A653D-BFF8-4DD1-824B-5141F86A4F11}"/>
              </a:ext>
            </a:extLst>
          </p:cNvPr>
          <p:cNvSpPr txBox="1"/>
          <p:nvPr/>
        </p:nvSpPr>
        <p:spPr>
          <a:xfrm>
            <a:off x="6810375" y="402436"/>
            <a:ext cx="2333625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1. Commercial Centre</a:t>
            </a:r>
            <a:endParaRPr lang="en-I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89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537406" y="1276919"/>
            <a:ext cx="668334" cy="599619"/>
            <a:chOff x="888959" y="1786800"/>
            <a:chExt cx="1105535" cy="991869"/>
          </a:xfrm>
        </p:grpSpPr>
        <p:sp>
          <p:nvSpPr>
            <p:cNvPr id="4" name="object 4"/>
            <p:cNvSpPr/>
            <p:nvPr/>
          </p:nvSpPr>
          <p:spPr>
            <a:xfrm>
              <a:off x="894623" y="1792464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80">
                  <a:moveTo>
                    <a:pt x="281673" y="563346"/>
                  </a:move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close/>
                </a:path>
              </a:pathLst>
            </a:custGeom>
            <a:ln w="1132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6980" y="1898662"/>
              <a:ext cx="414182" cy="35610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25079" y="1814788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80">
                  <a:moveTo>
                    <a:pt x="281673" y="0"/>
                  </a:move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7" name="object 7"/>
            <p:cNvSpPr/>
            <p:nvPr/>
          </p:nvSpPr>
          <p:spPr>
            <a:xfrm>
              <a:off x="1425079" y="1814788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80">
                  <a:moveTo>
                    <a:pt x="281673" y="563346"/>
                  </a:move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close/>
                </a:path>
              </a:pathLst>
            </a:custGeom>
            <a:ln w="1132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1267" y="1898396"/>
              <a:ext cx="410972" cy="41097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57662" y="2209530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80">
                  <a:moveTo>
                    <a:pt x="281673" y="0"/>
                  </a:move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1157662" y="2209530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80">
                  <a:moveTo>
                    <a:pt x="281673" y="563346"/>
                  </a:move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close/>
                </a:path>
              </a:pathLst>
            </a:custGeom>
            <a:ln w="1132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3843" y="2310593"/>
              <a:ext cx="410984" cy="352762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02618" y="2977666"/>
            <a:ext cx="1262263" cy="118429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21966" y="2977666"/>
            <a:ext cx="1262263" cy="118211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60653" y="2977666"/>
            <a:ext cx="1262268" cy="118211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41313" y="2977666"/>
            <a:ext cx="1262263" cy="1182355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536816" y="2995315"/>
            <a:ext cx="665262" cy="608832"/>
            <a:chOff x="887982" y="4629312"/>
            <a:chExt cx="1100455" cy="1007110"/>
          </a:xfrm>
        </p:grpSpPr>
        <p:sp>
          <p:nvSpPr>
            <p:cNvPr id="17" name="object 17"/>
            <p:cNvSpPr/>
            <p:nvPr/>
          </p:nvSpPr>
          <p:spPr>
            <a:xfrm>
              <a:off x="893646" y="4647348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79">
                  <a:moveTo>
                    <a:pt x="281673" y="563346"/>
                  </a:move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close/>
                </a:path>
              </a:pathLst>
            </a:custGeom>
            <a:ln w="1132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8" name="object 18"/>
            <p:cNvSpPr/>
            <p:nvPr/>
          </p:nvSpPr>
          <p:spPr>
            <a:xfrm>
              <a:off x="1131520" y="5066992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79">
                  <a:moveTo>
                    <a:pt x="281673" y="0"/>
                  </a:move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19" name="object 19"/>
            <p:cNvSpPr/>
            <p:nvPr/>
          </p:nvSpPr>
          <p:spPr>
            <a:xfrm>
              <a:off x="1131520" y="5066992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79">
                  <a:moveTo>
                    <a:pt x="281673" y="563346"/>
                  </a:move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close/>
                </a:path>
              </a:pathLst>
            </a:custGeom>
            <a:ln w="1132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20" name="object 20"/>
            <p:cNvSpPr/>
            <p:nvPr/>
          </p:nvSpPr>
          <p:spPr>
            <a:xfrm>
              <a:off x="1418855" y="4634976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79">
                  <a:moveTo>
                    <a:pt x="281673" y="0"/>
                  </a:move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21" name="object 21"/>
            <p:cNvSpPr/>
            <p:nvPr/>
          </p:nvSpPr>
          <p:spPr>
            <a:xfrm>
              <a:off x="1418855" y="4634976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80" h="563879">
                  <a:moveTo>
                    <a:pt x="281673" y="563346"/>
                  </a:moveTo>
                  <a:lnTo>
                    <a:pt x="327361" y="559659"/>
                  </a:lnTo>
                  <a:lnTo>
                    <a:pt x="370703" y="548986"/>
                  </a:lnTo>
                  <a:lnTo>
                    <a:pt x="411117" y="531906"/>
                  </a:lnTo>
                  <a:lnTo>
                    <a:pt x="448025" y="508999"/>
                  </a:lnTo>
                  <a:lnTo>
                    <a:pt x="480845" y="480845"/>
                  </a:lnTo>
                  <a:lnTo>
                    <a:pt x="508999" y="448025"/>
                  </a:lnTo>
                  <a:lnTo>
                    <a:pt x="531906" y="411117"/>
                  </a:lnTo>
                  <a:lnTo>
                    <a:pt x="548986" y="370703"/>
                  </a:lnTo>
                  <a:lnTo>
                    <a:pt x="559659" y="327361"/>
                  </a:lnTo>
                  <a:lnTo>
                    <a:pt x="563346" y="281673"/>
                  </a:lnTo>
                  <a:lnTo>
                    <a:pt x="559659" y="235984"/>
                  </a:lnTo>
                  <a:lnTo>
                    <a:pt x="548986" y="192643"/>
                  </a:lnTo>
                  <a:lnTo>
                    <a:pt x="531906" y="152228"/>
                  </a:lnTo>
                  <a:lnTo>
                    <a:pt x="508999" y="115321"/>
                  </a:lnTo>
                  <a:lnTo>
                    <a:pt x="480845" y="82500"/>
                  </a:lnTo>
                  <a:lnTo>
                    <a:pt x="448025" y="54347"/>
                  </a:lnTo>
                  <a:lnTo>
                    <a:pt x="411117" y="31440"/>
                  </a:lnTo>
                  <a:lnTo>
                    <a:pt x="370703" y="14360"/>
                  </a:lnTo>
                  <a:lnTo>
                    <a:pt x="327361" y="3686"/>
                  </a:lnTo>
                  <a:lnTo>
                    <a:pt x="281673" y="0"/>
                  </a:lnTo>
                  <a:lnTo>
                    <a:pt x="235984" y="3686"/>
                  </a:lnTo>
                  <a:lnTo>
                    <a:pt x="192643" y="14360"/>
                  </a:lnTo>
                  <a:lnTo>
                    <a:pt x="152228" y="31440"/>
                  </a:lnTo>
                  <a:lnTo>
                    <a:pt x="115321" y="54347"/>
                  </a:lnTo>
                  <a:lnTo>
                    <a:pt x="82500" y="82500"/>
                  </a:lnTo>
                  <a:lnTo>
                    <a:pt x="54347" y="115321"/>
                  </a:lnTo>
                  <a:lnTo>
                    <a:pt x="31440" y="152228"/>
                  </a:lnTo>
                  <a:lnTo>
                    <a:pt x="14360" y="192643"/>
                  </a:lnTo>
                  <a:lnTo>
                    <a:pt x="3686" y="235984"/>
                  </a:lnTo>
                  <a:lnTo>
                    <a:pt x="0" y="281673"/>
                  </a:lnTo>
                  <a:lnTo>
                    <a:pt x="3686" y="327361"/>
                  </a:lnTo>
                  <a:lnTo>
                    <a:pt x="14360" y="370703"/>
                  </a:lnTo>
                  <a:lnTo>
                    <a:pt x="31440" y="411117"/>
                  </a:lnTo>
                  <a:lnTo>
                    <a:pt x="54347" y="448025"/>
                  </a:lnTo>
                  <a:lnTo>
                    <a:pt x="82500" y="480845"/>
                  </a:lnTo>
                  <a:lnTo>
                    <a:pt x="115321" y="508999"/>
                  </a:lnTo>
                  <a:lnTo>
                    <a:pt x="152228" y="531906"/>
                  </a:lnTo>
                  <a:lnTo>
                    <a:pt x="192643" y="548986"/>
                  </a:lnTo>
                  <a:lnTo>
                    <a:pt x="235984" y="559659"/>
                  </a:lnTo>
                  <a:lnTo>
                    <a:pt x="281673" y="563346"/>
                  </a:lnTo>
                  <a:close/>
                </a:path>
              </a:pathLst>
            </a:custGeom>
            <a:ln w="1132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8272" y="4684395"/>
              <a:ext cx="464515" cy="46451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030358" y="4875743"/>
              <a:ext cx="57785" cy="59055"/>
            </a:xfrm>
            <a:custGeom>
              <a:avLst/>
              <a:gdLst/>
              <a:ahLst/>
              <a:cxnLst/>
              <a:rect l="l" t="t" r="r" b="b"/>
              <a:pathLst>
                <a:path w="57784" h="59054">
                  <a:moveTo>
                    <a:pt x="28663" y="0"/>
                  </a:moveTo>
                  <a:lnTo>
                    <a:pt x="17520" y="2315"/>
                  </a:lnTo>
                  <a:lnTo>
                    <a:pt x="8407" y="8624"/>
                  </a:lnTo>
                  <a:lnTo>
                    <a:pt x="2257" y="17975"/>
                  </a:lnTo>
                  <a:lnTo>
                    <a:pt x="0" y="29413"/>
                  </a:lnTo>
                  <a:lnTo>
                    <a:pt x="2257" y="40850"/>
                  </a:lnTo>
                  <a:lnTo>
                    <a:pt x="8407" y="50201"/>
                  </a:lnTo>
                  <a:lnTo>
                    <a:pt x="17520" y="56511"/>
                  </a:lnTo>
                  <a:lnTo>
                    <a:pt x="28663" y="58826"/>
                  </a:lnTo>
                  <a:lnTo>
                    <a:pt x="39815" y="56511"/>
                  </a:lnTo>
                  <a:lnTo>
                    <a:pt x="48931" y="50201"/>
                  </a:lnTo>
                  <a:lnTo>
                    <a:pt x="51002" y="47053"/>
                  </a:lnTo>
                  <a:lnTo>
                    <a:pt x="19177" y="47053"/>
                  </a:lnTo>
                  <a:lnTo>
                    <a:pt x="11468" y="39141"/>
                  </a:lnTo>
                  <a:lnTo>
                    <a:pt x="11468" y="19684"/>
                  </a:lnTo>
                  <a:lnTo>
                    <a:pt x="19177" y="11760"/>
                  </a:lnTo>
                  <a:lnTo>
                    <a:pt x="50994" y="11760"/>
                  </a:lnTo>
                  <a:lnTo>
                    <a:pt x="48931" y="8624"/>
                  </a:lnTo>
                  <a:lnTo>
                    <a:pt x="39815" y="2315"/>
                  </a:lnTo>
                  <a:lnTo>
                    <a:pt x="28663" y="0"/>
                  </a:lnTo>
                  <a:close/>
                </a:path>
                <a:path w="57784" h="59054">
                  <a:moveTo>
                    <a:pt x="50994" y="11760"/>
                  </a:moveTo>
                  <a:lnTo>
                    <a:pt x="38150" y="11760"/>
                  </a:lnTo>
                  <a:lnTo>
                    <a:pt x="45872" y="19684"/>
                  </a:lnTo>
                  <a:lnTo>
                    <a:pt x="45872" y="39141"/>
                  </a:lnTo>
                  <a:lnTo>
                    <a:pt x="38150" y="47053"/>
                  </a:lnTo>
                  <a:lnTo>
                    <a:pt x="51002" y="47053"/>
                  </a:lnTo>
                  <a:lnTo>
                    <a:pt x="55083" y="40850"/>
                  </a:lnTo>
                  <a:lnTo>
                    <a:pt x="57340" y="29413"/>
                  </a:lnTo>
                  <a:lnTo>
                    <a:pt x="55083" y="17975"/>
                  </a:lnTo>
                  <a:lnTo>
                    <a:pt x="50994" y="11760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24" name="object 24"/>
            <p:cNvSpPr/>
            <p:nvPr/>
          </p:nvSpPr>
          <p:spPr>
            <a:xfrm>
              <a:off x="1041826" y="4887503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60">
                  <a:moveTo>
                    <a:pt x="34404" y="17652"/>
                  </a:moveTo>
                  <a:lnTo>
                    <a:pt x="34404" y="27381"/>
                  </a:lnTo>
                  <a:lnTo>
                    <a:pt x="26682" y="35293"/>
                  </a:lnTo>
                  <a:lnTo>
                    <a:pt x="17195" y="35293"/>
                  </a:lnTo>
                  <a:lnTo>
                    <a:pt x="7708" y="35293"/>
                  </a:lnTo>
                  <a:lnTo>
                    <a:pt x="0" y="27381"/>
                  </a:lnTo>
                  <a:lnTo>
                    <a:pt x="0" y="17652"/>
                  </a:lnTo>
                  <a:lnTo>
                    <a:pt x="0" y="7924"/>
                  </a:lnTo>
                  <a:lnTo>
                    <a:pt x="7708" y="0"/>
                  </a:lnTo>
                  <a:lnTo>
                    <a:pt x="17195" y="0"/>
                  </a:lnTo>
                  <a:lnTo>
                    <a:pt x="26682" y="0"/>
                  </a:lnTo>
                  <a:lnTo>
                    <a:pt x="34404" y="7924"/>
                  </a:lnTo>
                  <a:lnTo>
                    <a:pt x="34404" y="17652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25" name="object 25"/>
            <p:cNvSpPr/>
            <p:nvPr/>
          </p:nvSpPr>
          <p:spPr>
            <a:xfrm>
              <a:off x="1105968" y="4875743"/>
              <a:ext cx="57785" cy="59055"/>
            </a:xfrm>
            <a:custGeom>
              <a:avLst/>
              <a:gdLst/>
              <a:ahLst/>
              <a:cxnLst/>
              <a:rect l="l" t="t" r="r" b="b"/>
              <a:pathLst>
                <a:path w="57784" h="59054">
                  <a:moveTo>
                    <a:pt x="28663" y="0"/>
                  </a:moveTo>
                  <a:lnTo>
                    <a:pt x="17520" y="2315"/>
                  </a:lnTo>
                  <a:lnTo>
                    <a:pt x="8407" y="8624"/>
                  </a:lnTo>
                  <a:lnTo>
                    <a:pt x="2257" y="17975"/>
                  </a:lnTo>
                  <a:lnTo>
                    <a:pt x="0" y="29413"/>
                  </a:lnTo>
                  <a:lnTo>
                    <a:pt x="2257" y="40850"/>
                  </a:lnTo>
                  <a:lnTo>
                    <a:pt x="8407" y="50201"/>
                  </a:lnTo>
                  <a:lnTo>
                    <a:pt x="17520" y="56511"/>
                  </a:lnTo>
                  <a:lnTo>
                    <a:pt x="28663" y="58826"/>
                  </a:lnTo>
                  <a:lnTo>
                    <a:pt x="39815" y="56511"/>
                  </a:lnTo>
                  <a:lnTo>
                    <a:pt x="48931" y="50201"/>
                  </a:lnTo>
                  <a:lnTo>
                    <a:pt x="51002" y="47053"/>
                  </a:lnTo>
                  <a:lnTo>
                    <a:pt x="19177" y="47053"/>
                  </a:lnTo>
                  <a:lnTo>
                    <a:pt x="11468" y="39141"/>
                  </a:lnTo>
                  <a:lnTo>
                    <a:pt x="11468" y="19684"/>
                  </a:lnTo>
                  <a:lnTo>
                    <a:pt x="19177" y="11760"/>
                  </a:lnTo>
                  <a:lnTo>
                    <a:pt x="50994" y="11760"/>
                  </a:lnTo>
                  <a:lnTo>
                    <a:pt x="48931" y="8624"/>
                  </a:lnTo>
                  <a:lnTo>
                    <a:pt x="39815" y="2315"/>
                  </a:lnTo>
                  <a:lnTo>
                    <a:pt x="28663" y="0"/>
                  </a:lnTo>
                  <a:close/>
                </a:path>
                <a:path w="57784" h="59054">
                  <a:moveTo>
                    <a:pt x="50994" y="11760"/>
                  </a:moveTo>
                  <a:lnTo>
                    <a:pt x="38150" y="11760"/>
                  </a:lnTo>
                  <a:lnTo>
                    <a:pt x="45872" y="19684"/>
                  </a:lnTo>
                  <a:lnTo>
                    <a:pt x="45872" y="39141"/>
                  </a:lnTo>
                  <a:lnTo>
                    <a:pt x="38150" y="47053"/>
                  </a:lnTo>
                  <a:lnTo>
                    <a:pt x="51002" y="47053"/>
                  </a:lnTo>
                  <a:lnTo>
                    <a:pt x="55083" y="40850"/>
                  </a:lnTo>
                  <a:lnTo>
                    <a:pt x="57340" y="29413"/>
                  </a:lnTo>
                  <a:lnTo>
                    <a:pt x="55083" y="17975"/>
                  </a:lnTo>
                  <a:lnTo>
                    <a:pt x="50994" y="11760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26" name="object 26"/>
            <p:cNvSpPr/>
            <p:nvPr/>
          </p:nvSpPr>
          <p:spPr>
            <a:xfrm>
              <a:off x="1117436" y="4887503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60">
                  <a:moveTo>
                    <a:pt x="34404" y="17652"/>
                  </a:moveTo>
                  <a:lnTo>
                    <a:pt x="34404" y="27381"/>
                  </a:lnTo>
                  <a:lnTo>
                    <a:pt x="26682" y="35293"/>
                  </a:lnTo>
                  <a:lnTo>
                    <a:pt x="17195" y="35293"/>
                  </a:lnTo>
                  <a:lnTo>
                    <a:pt x="7708" y="35293"/>
                  </a:lnTo>
                  <a:lnTo>
                    <a:pt x="0" y="27381"/>
                  </a:lnTo>
                  <a:lnTo>
                    <a:pt x="0" y="17652"/>
                  </a:lnTo>
                  <a:lnTo>
                    <a:pt x="0" y="7924"/>
                  </a:lnTo>
                  <a:lnTo>
                    <a:pt x="7708" y="0"/>
                  </a:lnTo>
                  <a:lnTo>
                    <a:pt x="17195" y="0"/>
                  </a:lnTo>
                  <a:lnTo>
                    <a:pt x="26682" y="0"/>
                  </a:lnTo>
                  <a:lnTo>
                    <a:pt x="34404" y="7924"/>
                  </a:lnTo>
                  <a:lnTo>
                    <a:pt x="34404" y="17652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27" name="object 27"/>
            <p:cNvSpPr/>
            <p:nvPr/>
          </p:nvSpPr>
          <p:spPr>
            <a:xfrm>
              <a:off x="989698" y="4735525"/>
              <a:ext cx="342265" cy="324485"/>
            </a:xfrm>
            <a:custGeom>
              <a:avLst/>
              <a:gdLst/>
              <a:ahLst/>
              <a:cxnLst/>
              <a:rect l="l" t="t" r="r" b="b"/>
              <a:pathLst>
                <a:path w="342265" h="324485">
                  <a:moveTo>
                    <a:pt x="115392" y="0"/>
                  </a:moveTo>
                  <a:lnTo>
                    <a:pt x="106756" y="1117"/>
                  </a:lnTo>
                  <a:lnTo>
                    <a:pt x="98920" y="4292"/>
                  </a:lnTo>
                  <a:lnTo>
                    <a:pt x="92176" y="9232"/>
                  </a:lnTo>
                  <a:lnTo>
                    <a:pt x="86779" y="15646"/>
                  </a:lnTo>
                  <a:lnTo>
                    <a:pt x="81394" y="9232"/>
                  </a:lnTo>
                  <a:lnTo>
                    <a:pt x="74650" y="4292"/>
                  </a:lnTo>
                  <a:lnTo>
                    <a:pt x="66814" y="1117"/>
                  </a:lnTo>
                  <a:lnTo>
                    <a:pt x="58178" y="0"/>
                  </a:lnTo>
                  <a:lnTo>
                    <a:pt x="58178" y="11658"/>
                  </a:lnTo>
                  <a:lnTo>
                    <a:pt x="67068" y="13487"/>
                  </a:lnTo>
                  <a:lnTo>
                    <a:pt x="74345" y="18478"/>
                  </a:lnTo>
                  <a:lnTo>
                    <a:pt x="79248" y="25882"/>
                  </a:lnTo>
                  <a:lnTo>
                    <a:pt x="81051" y="34925"/>
                  </a:lnTo>
                  <a:lnTo>
                    <a:pt x="92519" y="34925"/>
                  </a:lnTo>
                  <a:lnTo>
                    <a:pt x="94322" y="25882"/>
                  </a:lnTo>
                  <a:lnTo>
                    <a:pt x="99225" y="18478"/>
                  </a:lnTo>
                  <a:lnTo>
                    <a:pt x="106502" y="13487"/>
                  </a:lnTo>
                  <a:lnTo>
                    <a:pt x="115392" y="11658"/>
                  </a:lnTo>
                  <a:lnTo>
                    <a:pt x="115392" y="0"/>
                  </a:lnTo>
                  <a:close/>
                </a:path>
                <a:path w="342265" h="324485">
                  <a:moveTo>
                    <a:pt x="342163" y="312343"/>
                  </a:moveTo>
                  <a:lnTo>
                    <a:pt x="330682" y="312343"/>
                  </a:lnTo>
                  <a:lnTo>
                    <a:pt x="330682" y="148945"/>
                  </a:lnTo>
                  <a:lnTo>
                    <a:pt x="330682" y="145072"/>
                  </a:lnTo>
                  <a:lnTo>
                    <a:pt x="322872" y="137071"/>
                  </a:lnTo>
                  <a:lnTo>
                    <a:pt x="319074" y="137071"/>
                  </a:lnTo>
                  <a:lnTo>
                    <a:pt x="319074" y="151612"/>
                  </a:lnTo>
                  <a:lnTo>
                    <a:pt x="319074" y="312343"/>
                  </a:lnTo>
                  <a:lnTo>
                    <a:pt x="292963" y="312343"/>
                  </a:lnTo>
                  <a:lnTo>
                    <a:pt x="292963" y="257721"/>
                  </a:lnTo>
                  <a:lnTo>
                    <a:pt x="290106" y="243281"/>
                  </a:lnTo>
                  <a:lnTo>
                    <a:pt x="282981" y="232473"/>
                  </a:lnTo>
                  <a:lnTo>
                    <a:pt x="282321" y="231482"/>
                  </a:lnTo>
                  <a:lnTo>
                    <a:pt x="281355" y="230822"/>
                  </a:lnTo>
                  <a:lnTo>
                    <a:pt x="281355" y="257721"/>
                  </a:lnTo>
                  <a:lnTo>
                    <a:pt x="281355" y="312343"/>
                  </a:lnTo>
                  <a:lnTo>
                    <a:pt x="232029" y="312343"/>
                  </a:lnTo>
                  <a:lnTo>
                    <a:pt x="232029" y="257721"/>
                  </a:lnTo>
                  <a:lnTo>
                    <a:pt x="233972" y="247904"/>
                  </a:lnTo>
                  <a:lnTo>
                    <a:pt x="239268" y="239877"/>
                  </a:lnTo>
                  <a:lnTo>
                    <a:pt x="247103" y="234467"/>
                  </a:lnTo>
                  <a:lnTo>
                    <a:pt x="256692" y="232473"/>
                  </a:lnTo>
                  <a:lnTo>
                    <a:pt x="266280" y="234467"/>
                  </a:lnTo>
                  <a:lnTo>
                    <a:pt x="274116" y="239877"/>
                  </a:lnTo>
                  <a:lnTo>
                    <a:pt x="279412" y="247904"/>
                  </a:lnTo>
                  <a:lnTo>
                    <a:pt x="281355" y="257721"/>
                  </a:lnTo>
                  <a:lnTo>
                    <a:pt x="281355" y="230822"/>
                  </a:lnTo>
                  <a:lnTo>
                    <a:pt x="270802" y="223520"/>
                  </a:lnTo>
                  <a:lnTo>
                    <a:pt x="256692" y="220599"/>
                  </a:lnTo>
                  <a:lnTo>
                    <a:pt x="242595" y="223520"/>
                  </a:lnTo>
                  <a:lnTo>
                    <a:pt x="231063" y="231482"/>
                  </a:lnTo>
                  <a:lnTo>
                    <a:pt x="223291" y="243281"/>
                  </a:lnTo>
                  <a:lnTo>
                    <a:pt x="220433" y="257721"/>
                  </a:lnTo>
                  <a:lnTo>
                    <a:pt x="220433" y="312343"/>
                  </a:lnTo>
                  <a:lnTo>
                    <a:pt x="191592" y="312343"/>
                  </a:lnTo>
                  <a:lnTo>
                    <a:pt x="191592" y="231051"/>
                  </a:lnTo>
                  <a:lnTo>
                    <a:pt x="192227" y="229514"/>
                  </a:lnTo>
                  <a:lnTo>
                    <a:pt x="271526" y="149555"/>
                  </a:lnTo>
                  <a:lnTo>
                    <a:pt x="272973" y="148945"/>
                  </a:lnTo>
                  <a:lnTo>
                    <a:pt x="287147" y="148945"/>
                  </a:lnTo>
                  <a:lnTo>
                    <a:pt x="287147" y="172707"/>
                  </a:lnTo>
                  <a:lnTo>
                    <a:pt x="298754" y="172707"/>
                  </a:lnTo>
                  <a:lnTo>
                    <a:pt x="298754" y="148945"/>
                  </a:lnTo>
                  <a:lnTo>
                    <a:pt x="316471" y="148945"/>
                  </a:lnTo>
                  <a:lnTo>
                    <a:pt x="319074" y="151612"/>
                  </a:lnTo>
                  <a:lnTo>
                    <a:pt x="319074" y="137071"/>
                  </a:lnTo>
                  <a:lnTo>
                    <a:pt x="269900" y="137071"/>
                  </a:lnTo>
                  <a:lnTo>
                    <a:pt x="265569" y="138887"/>
                  </a:lnTo>
                  <a:lnTo>
                    <a:pt x="181889" y="223266"/>
                  </a:lnTo>
                  <a:lnTo>
                    <a:pt x="179997" y="227888"/>
                  </a:lnTo>
                  <a:lnTo>
                    <a:pt x="179997" y="312343"/>
                  </a:lnTo>
                  <a:lnTo>
                    <a:pt x="142100" y="312343"/>
                  </a:lnTo>
                  <a:lnTo>
                    <a:pt x="142100" y="257721"/>
                  </a:lnTo>
                  <a:lnTo>
                    <a:pt x="144043" y="247904"/>
                  </a:lnTo>
                  <a:lnTo>
                    <a:pt x="149326" y="239877"/>
                  </a:lnTo>
                  <a:lnTo>
                    <a:pt x="157175" y="234467"/>
                  </a:lnTo>
                  <a:lnTo>
                    <a:pt x="166763" y="232473"/>
                  </a:lnTo>
                  <a:lnTo>
                    <a:pt x="166763" y="220599"/>
                  </a:lnTo>
                  <a:lnTo>
                    <a:pt x="152654" y="223520"/>
                  </a:lnTo>
                  <a:lnTo>
                    <a:pt x="141122" y="231482"/>
                  </a:lnTo>
                  <a:lnTo>
                    <a:pt x="133350" y="243281"/>
                  </a:lnTo>
                  <a:lnTo>
                    <a:pt x="130492" y="257721"/>
                  </a:lnTo>
                  <a:lnTo>
                    <a:pt x="130492" y="312343"/>
                  </a:lnTo>
                  <a:lnTo>
                    <a:pt x="113093" y="312343"/>
                  </a:lnTo>
                  <a:lnTo>
                    <a:pt x="113093" y="257721"/>
                  </a:lnTo>
                  <a:lnTo>
                    <a:pt x="110236" y="243281"/>
                  </a:lnTo>
                  <a:lnTo>
                    <a:pt x="103111" y="232473"/>
                  </a:lnTo>
                  <a:lnTo>
                    <a:pt x="102450" y="231482"/>
                  </a:lnTo>
                  <a:lnTo>
                    <a:pt x="101485" y="230822"/>
                  </a:lnTo>
                  <a:lnTo>
                    <a:pt x="101485" y="257721"/>
                  </a:lnTo>
                  <a:lnTo>
                    <a:pt x="101485" y="312343"/>
                  </a:lnTo>
                  <a:lnTo>
                    <a:pt x="52171" y="312343"/>
                  </a:lnTo>
                  <a:lnTo>
                    <a:pt x="52171" y="257721"/>
                  </a:lnTo>
                  <a:lnTo>
                    <a:pt x="54114" y="247904"/>
                  </a:lnTo>
                  <a:lnTo>
                    <a:pt x="59397" y="239877"/>
                  </a:lnTo>
                  <a:lnTo>
                    <a:pt x="67233" y="234467"/>
                  </a:lnTo>
                  <a:lnTo>
                    <a:pt x="76822" y="232473"/>
                  </a:lnTo>
                  <a:lnTo>
                    <a:pt x="86410" y="234467"/>
                  </a:lnTo>
                  <a:lnTo>
                    <a:pt x="94246" y="239877"/>
                  </a:lnTo>
                  <a:lnTo>
                    <a:pt x="99542" y="247904"/>
                  </a:lnTo>
                  <a:lnTo>
                    <a:pt x="101485" y="257721"/>
                  </a:lnTo>
                  <a:lnTo>
                    <a:pt x="101485" y="230822"/>
                  </a:lnTo>
                  <a:lnTo>
                    <a:pt x="90932" y="223520"/>
                  </a:lnTo>
                  <a:lnTo>
                    <a:pt x="76822" y="220599"/>
                  </a:lnTo>
                  <a:lnTo>
                    <a:pt x="62725" y="223520"/>
                  </a:lnTo>
                  <a:lnTo>
                    <a:pt x="51193" y="231482"/>
                  </a:lnTo>
                  <a:lnTo>
                    <a:pt x="43421" y="243281"/>
                  </a:lnTo>
                  <a:lnTo>
                    <a:pt x="40563" y="257721"/>
                  </a:lnTo>
                  <a:lnTo>
                    <a:pt x="40563" y="312343"/>
                  </a:lnTo>
                  <a:lnTo>
                    <a:pt x="23101" y="312343"/>
                  </a:lnTo>
                  <a:lnTo>
                    <a:pt x="23101" y="95237"/>
                  </a:lnTo>
                  <a:lnTo>
                    <a:pt x="25704" y="92570"/>
                  </a:lnTo>
                  <a:lnTo>
                    <a:pt x="43129" y="92570"/>
                  </a:lnTo>
                  <a:lnTo>
                    <a:pt x="43129" y="116281"/>
                  </a:lnTo>
                  <a:lnTo>
                    <a:pt x="54724" y="116281"/>
                  </a:lnTo>
                  <a:lnTo>
                    <a:pt x="54724" y="92570"/>
                  </a:lnTo>
                  <a:lnTo>
                    <a:pt x="75209" y="92570"/>
                  </a:lnTo>
                  <a:lnTo>
                    <a:pt x="75209" y="116281"/>
                  </a:lnTo>
                  <a:lnTo>
                    <a:pt x="86804" y="116281"/>
                  </a:lnTo>
                  <a:lnTo>
                    <a:pt x="86804" y="92570"/>
                  </a:lnTo>
                  <a:lnTo>
                    <a:pt x="107289" y="92570"/>
                  </a:lnTo>
                  <a:lnTo>
                    <a:pt x="107289" y="116281"/>
                  </a:lnTo>
                  <a:lnTo>
                    <a:pt x="118884" y="116281"/>
                  </a:lnTo>
                  <a:lnTo>
                    <a:pt x="118884" y="92570"/>
                  </a:lnTo>
                  <a:lnTo>
                    <a:pt x="138823" y="92570"/>
                  </a:lnTo>
                  <a:lnTo>
                    <a:pt x="140284" y="93179"/>
                  </a:lnTo>
                  <a:lnTo>
                    <a:pt x="217093" y="171767"/>
                  </a:lnTo>
                  <a:lnTo>
                    <a:pt x="225298" y="163360"/>
                  </a:lnTo>
                  <a:lnTo>
                    <a:pt x="156108" y="92570"/>
                  </a:lnTo>
                  <a:lnTo>
                    <a:pt x="146304" y="82537"/>
                  </a:lnTo>
                  <a:lnTo>
                    <a:pt x="141935" y="80683"/>
                  </a:lnTo>
                  <a:lnTo>
                    <a:pt x="19316" y="80683"/>
                  </a:lnTo>
                  <a:lnTo>
                    <a:pt x="11506" y="88684"/>
                  </a:lnTo>
                  <a:lnTo>
                    <a:pt x="11506" y="312343"/>
                  </a:lnTo>
                  <a:lnTo>
                    <a:pt x="0" y="312343"/>
                  </a:lnTo>
                  <a:lnTo>
                    <a:pt x="0" y="324231"/>
                  </a:lnTo>
                  <a:lnTo>
                    <a:pt x="342163" y="324231"/>
                  </a:lnTo>
                  <a:lnTo>
                    <a:pt x="342163" y="312343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28" name="object 28"/>
            <p:cNvSpPr/>
            <p:nvPr/>
          </p:nvSpPr>
          <p:spPr>
            <a:xfrm>
              <a:off x="1041873" y="4967993"/>
              <a:ext cx="49530" cy="80010"/>
            </a:xfrm>
            <a:custGeom>
              <a:avLst/>
              <a:gdLst/>
              <a:ahLst/>
              <a:cxnLst/>
              <a:rect l="l" t="t" r="r" b="b"/>
              <a:pathLst>
                <a:path w="49530" h="80010">
                  <a:moveTo>
                    <a:pt x="0" y="25247"/>
                  </a:moveTo>
                  <a:lnTo>
                    <a:pt x="1940" y="15430"/>
                  </a:lnTo>
                  <a:lnTo>
                    <a:pt x="7229" y="7404"/>
                  </a:lnTo>
                  <a:lnTo>
                    <a:pt x="15066" y="1987"/>
                  </a:lnTo>
                  <a:lnTo>
                    <a:pt x="24650" y="0"/>
                  </a:lnTo>
                  <a:lnTo>
                    <a:pt x="34242" y="1987"/>
                  </a:lnTo>
                  <a:lnTo>
                    <a:pt x="42083" y="7404"/>
                  </a:lnTo>
                  <a:lnTo>
                    <a:pt x="47373" y="15430"/>
                  </a:lnTo>
                  <a:lnTo>
                    <a:pt x="49314" y="25247"/>
                  </a:lnTo>
                  <a:lnTo>
                    <a:pt x="49314" y="79870"/>
                  </a:lnTo>
                  <a:lnTo>
                    <a:pt x="0" y="79870"/>
                  </a:lnTo>
                  <a:lnTo>
                    <a:pt x="0" y="25247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79706" y="4882878"/>
              <a:ext cx="130657" cy="16657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10805" y="4709122"/>
              <a:ext cx="121018" cy="12565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5400" y="5139123"/>
              <a:ext cx="274516" cy="419980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248041" y="1932811"/>
            <a:ext cx="1157011" cy="287060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605" b="1" spc="-3">
                <a:solidFill>
                  <a:srgbClr val="231F20"/>
                </a:solidFill>
                <a:latin typeface="Omnes SemiBold"/>
                <a:cs typeface="Omnes SemiBold"/>
              </a:rPr>
              <a:t>Employment</a:t>
            </a:r>
            <a:r>
              <a:rPr sz="605" b="1" spc="-6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605" b="1">
                <a:solidFill>
                  <a:srgbClr val="231F20"/>
                </a:solidFill>
                <a:latin typeface="Omnes SemiBold"/>
                <a:cs typeface="Omnes SemiBold"/>
              </a:rPr>
              <a:t>spaces</a:t>
            </a:r>
            <a:endParaRPr sz="605">
              <a:latin typeface="Omnes SemiBold"/>
              <a:cs typeface="Omnes SemiBold"/>
            </a:endParaRPr>
          </a:p>
          <a:p>
            <a:pPr marL="7677" marR="3071"/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High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density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office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spaces,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catalytic </a:t>
            </a:r>
            <a:r>
              <a:rPr sz="605" spc="-9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projects,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and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supporting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uses.</a:t>
            </a:r>
            <a:endParaRPr sz="605">
              <a:latin typeface="Omnes"/>
              <a:cs typeface="Omne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615663" y="2484138"/>
            <a:ext cx="889448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Mid-density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office</a:t>
            </a:r>
            <a:endParaRPr sz="605">
              <a:latin typeface="Omnes"/>
              <a:cs typeface="Omnes"/>
            </a:endParaRPr>
          </a:p>
          <a:p>
            <a:pPr marL="7677"/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Brindley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Place,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Birmingham</a:t>
            </a:r>
            <a:endParaRPr sz="605">
              <a:latin typeface="Omnes"/>
              <a:cs typeface="Omne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575648" y="2484137"/>
            <a:ext cx="1077165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High-density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office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+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commercial </a:t>
            </a:r>
            <a:r>
              <a:rPr sz="605" spc="-9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Potsdamer</a:t>
            </a:r>
            <a:r>
              <a:rPr sz="605" spc="-21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Platz,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 Berlin</a:t>
            </a:r>
            <a:endParaRPr sz="605">
              <a:latin typeface="Omnes"/>
              <a:cs typeface="Omne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097037" y="4164069"/>
            <a:ext cx="832634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Academic institution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Utrecht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University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Library</a:t>
            </a:r>
            <a:endParaRPr sz="605">
              <a:latin typeface="Omnes"/>
              <a:cs typeface="Omne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615739" y="4164069"/>
            <a:ext cx="885993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spc="-3">
                <a:latin typeface="Omnes"/>
                <a:cs typeface="Omnes"/>
              </a:rPr>
              <a:t>STEM</a:t>
            </a:r>
            <a:r>
              <a:rPr sz="605" spc="-15">
                <a:latin typeface="Omnes"/>
                <a:cs typeface="Omnes"/>
              </a:rPr>
              <a:t> </a:t>
            </a:r>
            <a:r>
              <a:rPr sz="605">
                <a:latin typeface="Omnes"/>
                <a:cs typeface="Omnes"/>
              </a:rPr>
              <a:t>/</a:t>
            </a:r>
            <a:r>
              <a:rPr sz="605" spc="-21">
                <a:latin typeface="Omnes"/>
                <a:cs typeface="Omnes"/>
              </a:rPr>
              <a:t> </a:t>
            </a:r>
            <a:r>
              <a:rPr sz="605">
                <a:latin typeface="Omnes"/>
                <a:cs typeface="Omnes"/>
              </a:rPr>
              <a:t>technical</a:t>
            </a:r>
            <a:r>
              <a:rPr sz="605" spc="-15">
                <a:latin typeface="Omnes"/>
                <a:cs typeface="Omnes"/>
              </a:rPr>
              <a:t> </a:t>
            </a:r>
            <a:r>
              <a:rPr sz="605" spc="-3">
                <a:latin typeface="Omnes"/>
                <a:cs typeface="Omnes"/>
              </a:rPr>
              <a:t>institution </a:t>
            </a:r>
            <a:r>
              <a:rPr sz="605" spc="-94">
                <a:latin typeface="Omnes"/>
                <a:cs typeface="Omnes"/>
              </a:rPr>
              <a:t> </a:t>
            </a:r>
            <a:r>
              <a:rPr sz="605" spc="-3">
                <a:latin typeface="Omnes"/>
                <a:cs typeface="Omnes"/>
              </a:rPr>
              <a:t>Eindhoven University</a:t>
            </a:r>
            <a:endParaRPr sz="605">
              <a:latin typeface="Omnes"/>
              <a:cs typeface="Omne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653068" y="4164069"/>
            <a:ext cx="1227645" cy="287060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spc="-3">
                <a:latin typeface="Omnes"/>
                <a:cs typeface="Omnes"/>
              </a:rPr>
              <a:t>Research </a:t>
            </a:r>
            <a:r>
              <a:rPr sz="605">
                <a:latin typeface="Omnes"/>
                <a:cs typeface="Omnes"/>
              </a:rPr>
              <a:t>and </a:t>
            </a:r>
            <a:r>
              <a:rPr sz="605" spc="-3">
                <a:latin typeface="Omnes"/>
                <a:cs typeface="Omnes"/>
              </a:rPr>
              <a:t>development </a:t>
            </a:r>
            <a:r>
              <a:rPr sz="605">
                <a:latin typeface="Omnes"/>
                <a:cs typeface="Omnes"/>
              </a:rPr>
              <a:t>/ </a:t>
            </a:r>
            <a:r>
              <a:rPr sz="605" spc="-3">
                <a:latin typeface="Omnes"/>
                <a:cs typeface="Omnes"/>
              </a:rPr>
              <a:t>bio-tech </a:t>
            </a:r>
            <a:r>
              <a:rPr sz="605" spc="-97"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National Institute of Biotechnology,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Israel</a:t>
            </a:r>
            <a:endParaRPr sz="605">
              <a:latin typeface="Omnes"/>
              <a:cs typeface="Omne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134365" y="4164069"/>
            <a:ext cx="1068719" cy="287060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Green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Enterprise</a:t>
            </a:r>
            <a:endParaRPr sz="605">
              <a:latin typeface="Omnes"/>
              <a:cs typeface="Omnes"/>
            </a:endParaRPr>
          </a:p>
          <a:p>
            <a:pPr marL="7677" marR="3071"/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Repsol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Hydrogen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Production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HQ, </a:t>
            </a:r>
            <a:r>
              <a:rPr sz="605" spc="-9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Madrid</a:t>
            </a:r>
            <a:endParaRPr sz="605">
              <a:latin typeface="Omnes"/>
              <a:cs typeface="Omne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095655" y="2484137"/>
            <a:ext cx="1077165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High-density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office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+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commercial </a:t>
            </a:r>
            <a:r>
              <a:rPr sz="605" spc="-9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Kings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Cross,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London</a:t>
            </a:r>
            <a:endParaRPr sz="605">
              <a:latin typeface="Omnes"/>
              <a:cs typeface="Omne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135671" y="2484137"/>
            <a:ext cx="1132059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High-density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mixed-use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residential </a:t>
            </a:r>
            <a:r>
              <a:rPr sz="605" spc="-9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Royal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Wharf,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London</a:t>
            </a:r>
            <a:endParaRPr sz="605">
              <a:latin typeface="Omnes"/>
              <a:cs typeface="Omne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53184" y="3628251"/>
            <a:ext cx="1163921" cy="380163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605" b="1" spc="-3">
                <a:solidFill>
                  <a:srgbClr val="231F20"/>
                </a:solidFill>
                <a:latin typeface="Omnes SemiBold"/>
                <a:cs typeface="Omnes SemiBold"/>
              </a:rPr>
              <a:t>Anchors</a:t>
            </a:r>
            <a:endParaRPr sz="605">
              <a:latin typeface="Omnes SemiBold"/>
              <a:cs typeface="Omnes SemiBold"/>
            </a:endParaRPr>
          </a:p>
          <a:p>
            <a:pPr marL="7677" marR="3071" algn="just"/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Catalytic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anchor</a:t>
            </a:r>
            <a:r>
              <a:rPr sz="605" spc="-2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spaces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and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uses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to </a:t>
            </a:r>
            <a:r>
              <a:rPr sz="605" spc="-9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support and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attract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local and global </a:t>
            </a:r>
            <a:r>
              <a:rPr sz="605" spc="-9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visitors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and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investment.</a:t>
            </a:r>
            <a:endParaRPr sz="605">
              <a:latin typeface="Omnes"/>
              <a:cs typeface="Omnes"/>
            </a:endParaRPr>
          </a:p>
        </p:txBody>
      </p:sp>
      <p:pic>
        <p:nvPicPr>
          <p:cNvPr id="42" name="object 4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098748" y="4716960"/>
            <a:ext cx="1267707" cy="1182348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651493" y="4716954"/>
            <a:ext cx="1271423" cy="1152595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622396" y="4716954"/>
            <a:ext cx="1256835" cy="1182346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134042" y="4717812"/>
            <a:ext cx="1269925" cy="1179565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1575597" y="5887792"/>
            <a:ext cx="604610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A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cti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v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ra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v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el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f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ocus 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East</a:t>
            </a:r>
            <a:r>
              <a:rPr sz="605" spc="-2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Vancouver</a:t>
            </a:r>
            <a:endParaRPr sz="605">
              <a:latin typeface="Omnes"/>
              <a:cs typeface="Omne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092687" y="5887792"/>
            <a:ext cx="698276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Space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as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an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attractor </a:t>
            </a:r>
            <a:r>
              <a:rPr sz="605" spc="-9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HafenCity,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Hamburg</a:t>
            </a:r>
            <a:endParaRPr sz="605">
              <a:latin typeface="Omnes"/>
              <a:cs typeface="Omne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609777" y="5889712"/>
            <a:ext cx="803075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Fl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e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xible space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f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or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ev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ents  Urban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Room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Folkestone</a:t>
            </a:r>
            <a:endParaRPr sz="605">
              <a:latin typeface="Omnes"/>
              <a:cs typeface="Omne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126868" y="5887792"/>
            <a:ext cx="698276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Space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as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an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attractor </a:t>
            </a:r>
            <a:r>
              <a:rPr sz="605" spc="-9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Perello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Park,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Girona</a:t>
            </a:r>
            <a:endParaRPr sz="605">
              <a:latin typeface="Omnes"/>
              <a:cs typeface="Omne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643958" y="5887792"/>
            <a:ext cx="788104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Streets</a:t>
            </a:r>
            <a:r>
              <a:rPr sz="605" spc="-21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as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public</a:t>
            </a:r>
            <a:r>
              <a:rPr sz="605" spc="-21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spaces </a:t>
            </a:r>
            <a:r>
              <a:rPr sz="605" spc="-9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Rue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Garibaldi,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Lyon</a:t>
            </a:r>
            <a:endParaRPr sz="605">
              <a:latin typeface="Omnes"/>
              <a:cs typeface="Omne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53287" y="5372934"/>
            <a:ext cx="1227645" cy="659470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605" b="1">
                <a:solidFill>
                  <a:srgbClr val="231F20"/>
                </a:solidFill>
                <a:latin typeface="Omnes SemiBold"/>
                <a:cs typeface="Omnes SemiBold"/>
              </a:rPr>
              <a:t>Legacy</a:t>
            </a:r>
            <a:r>
              <a:rPr sz="605" b="1" spc="-12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605" b="1" spc="-15">
                <a:solidFill>
                  <a:srgbClr val="231F20"/>
                </a:solidFill>
                <a:latin typeface="Omnes SemiBold"/>
                <a:cs typeface="Omnes SemiBold"/>
              </a:rPr>
              <a:t>f</a:t>
            </a:r>
            <a:r>
              <a:rPr sz="605" b="1">
                <a:solidFill>
                  <a:srgbClr val="231F20"/>
                </a:solidFill>
                <a:latin typeface="Omnes SemiBold"/>
                <a:cs typeface="Omnes SemiBold"/>
              </a:rPr>
              <a:t>or</a:t>
            </a:r>
            <a:r>
              <a:rPr sz="605" b="1" spc="-24">
                <a:solidFill>
                  <a:srgbClr val="231F20"/>
                </a:solidFill>
                <a:latin typeface="Omnes SemiBold"/>
                <a:cs typeface="Omnes SemiBold"/>
              </a:rPr>
              <a:t> </a:t>
            </a:r>
            <a:r>
              <a:rPr sz="605" b="1">
                <a:solidFill>
                  <a:srgbClr val="231F20"/>
                </a:solidFill>
                <a:latin typeface="Omnes SemiBold"/>
                <a:cs typeface="Omnes SemiBold"/>
              </a:rPr>
              <a:t>the public </a:t>
            </a:r>
            <a:r>
              <a:rPr sz="605" b="1" spc="-21">
                <a:solidFill>
                  <a:srgbClr val="231F20"/>
                </a:solidFill>
                <a:latin typeface="Omnes SemiBold"/>
                <a:cs typeface="Omnes SemiBold"/>
              </a:rPr>
              <a:t>r</a:t>
            </a:r>
            <a:r>
              <a:rPr sz="605" b="1">
                <a:solidFill>
                  <a:srgbClr val="231F20"/>
                </a:solidFill>
                <a:latin typeface="Omnes SemiBold"/>
                <a:cs typeface="Omnes SemiBold"/>
              </a:rPr>
              <a:t>ealm</a:t>
            </a:r>
            <a:endParaRPr sz="605">
              <a:latin typeface="Omnes SemiBold"/>
              <a:cs typeface="Omnes SemiBold"/>
            </a:endParaRPr>
          </a:p>
          <a:p>
            <a:pPr marL="7677" marR="3071"/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The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creation of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pieces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of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public </a:t>
            </a:r>
            <a:r>
              <a:rPr sz="60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inf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s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tr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u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c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t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u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th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a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 a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o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f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 high q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u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ality  and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mix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of</a:t>
            </a:r>
            <a:r>
              <a:rPr sz="605" spc="-21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hard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and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soft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spaces.</a:t>
            </a:r>
            <a:endParaRPr sz="605">
              <a:latin typeface="Omnes"/>
              <a:cs typeface="Omnes"/>
            </a:endParaRPr>
          </a:p>
          <a:p>
            <a:pPr marL="7677" marR="19961" algn="just"/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These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are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urban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elements</a:t>
            </a:r>
            <a:r>
              <a:rPr sz="605" spc="-21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that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aim</a:t>
            </a:r>
            <a:r>
              <a:rPr sz="605" spc="-21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to </a:t>
            </a:r>
            <a:r>
              <a:rPr sz="605" spc="-97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econnect cha</a:t>
            </a:r>
            <a:r>
              <a:rPr sz="605" spc="-6">
                <a:solidFill>
                  <a:srgbClr val="231F20"/>
                </a:solidFill>
                <a:latin typeface="Omnes"/>
                <a:cs typeface="Omnes"/>
              </a:rPr>
              <a:t>r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acter</a:t>
            </a:r>
            <a:r>
              <a:rPr sz="605" spc="-18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o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f</a:t>
            </a:r>
            <a:r>
              <a:rPr sz="605" spc="-30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the place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with  its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social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dimension.</a:t>
            </a:r>
            <a:endParaRPr sz="605">
              <a:latin typeface="Omnes"/>
              <a:cs typeface="Omne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56020" y="770693"/>
            <a:ext cx="1903273" cy="327643"/>
          </a:xfrm>
          <a:prstGeom prst="rect">
            <a:avLst/>
          </a:prstGeom>
        </p:spPr>
        <p:txBody>
          <a:bodyPr vert="horz" wrap="square" lIns="0" tIns="6910" rIns="0" bIns="0" rtlCol="0">
            <a:spAutoFit/>
          </a:bodyPr>
          <a:lstStyle/>
          <a:p>
            <a:pPr marL="7677" marR="3071">
              <a:lnSpc>
                <a:spcPct val="101499"/>
              </a:lnSpc>
              <a:spcBef>
                <a:spcPts val="54"/>
              </a:spcBef>
            </a:pP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As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part of Scenario 1,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a </a:t>
            </a:r>
            <a:r>
              <a:rPr sz="695" spc="-3">
                <a:solidFill>
                  <a:srgbClr val="231F20"/>
                </a:solidFill>
                <a:latin typeface="Omnes"/>
                <a:cs typeface="Omnes"/>
              </a:rPr>
              <a:t>focus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on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high density office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 and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employment</a:t>
            </a:r>
            <a:r>
              <a:rPr sz="695" spc="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buildings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 and</a:t>
            </a:r>
            <a:r>
              <a:rPr sz="695" spc="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public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space.</a:t>
            </a:r>
            <a:r>
              <a:rPr sz="695" spc="6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 spc="3">
                <a:solidFill>
                  <a:srgbClr val="231F20"/>
                </a:solidFill>
                <a:latin typeface="Omnes"/>
                <a:cs typeface="Omnes"/>
              </a:rPr>
              <a:t>Some </a:t>
            </a:r>
            <a:r>
              <a:rPr sz="695" spc="-1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examples</a:t>
            </a:r>
            <a:r>
              <a:rPr sz="695" spc="-3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95" spc="-6">
                <a:solidFill>
                  <a:srgbClr val="231F20"/>
                </a:solidFill>
                <a:latin typeface="Omnes"/>
                <a:cs typeface="Omnes"/>
              </a:rPr>
              <a:t>are</a:t>
            </a:r>
            <a:r>
              <a:rPr sz="695">
                <a:solidFill>
                  <a:srgbClr val="231F20"/>
                </a:solidFill>
                <a:latin typeface="Omnes"/>
                <a:cs typeface="Omnes"/>
              </a:rPr>
              <a:t> shown </a:t>
            </a:r>
            <a:r>
              <a:rPr sz="695" spc="-3">
                <a:solidFill>
                  <a:srgbClr val="231F20"/>
                </a:solidFill>
                <a:latin typeface="Omnes"/>
                <a:cs typeface="Omnes"/>
              </a:rPr>
              <a:t>here:</a:t>
            </a:r>
            <a:endParaRPr sz="695">
              <a:latin typeface="Omnes"/>
              <a:cs typeface="Omnes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593337" y="4716956"/>
            <a:ext cx="616510" cy="579274"/>
            <a:chOff x="981478" y="7477193"/>
            <a:chExt cx="1019810" cy="958215"/>
          </a:xfrm>
        </p:grpSpPr>
        <p:sp>
          <p:nvSpPr>
            <p:cNvPr id="54" name="object 54"/>
            <p:cNvSpPr/>
            <p:nvPr/>
          </p:nvSpPr>
          <p:spPr>
            <a:xfrm>
              <a:off x="1368808" y="7483486"/>
              <a:ext cx="626110" cy="626110"/>
            </a:xfrm>
            <a:custGeom>
              <a:avLst/>
              <a:gdLst/>
              <a:ahLst/>
              <a:cxnLst/>
              <a:rect l="l" t="t" r="r" b="b"/>
              <a:pathLst>
                <a:path w="626110" h="626109">
                  <a:moveTo>
                    <a:pt x="312966" y="625944"/>
                  </a:moveTo>
                  <a:lnTo>
                    <a:pt x="359214" y="622551"/>
                  </a:lnTo>
                  <a:lnTo>
                    <a:pt x="403355" y="612694"/>
                  </a:lnTo>
                  <a:lnTo>
                    <a:pt x="444904" y="596857"/>
                  </a:lnTo>
                  <a:lnTo>
                    <a:pt x="483379" y="575524"/>
                  </a:lnTo>
                  <a:lnTo>
                    <a:pt x="518295" y="549179"/>
                  </a:lnTo>
                  <a:lnTo>
                    <a:pt x="549167" y="518307"/>
                  </a:lnTo>
                  <a:lnTo>
                    <a:pt x="575511" y="483392"/>
                  </a:lnTo>
                  <a:lnTo>
                    <a:pt x="596844" y="444917"/>
                  </a:lnTo>
                  <a:lnTo>
                    <a:pt x="612681" y="403367"/>
                  </a:lnTo>
                  <a:lnTo>
                    <a:pt x="622538" y="359226"/>
                  </a:lnTo>
                  <a:lnTo>
                    <a:pt x="625932" y="312978"/>
                  </a:lnTo>
                  <a:lnTo>
                    <a:pt x="622538" y="266730"/>
                  </a:lnTo>
                  <a:lnTo>
                    <a:pt x="612681" y="222588"/>
                  </a:lnTo>
                  <a:lnTo>
                    <a:pt x="596844" y="181037"/>
                  </a:lnTo>
                  <a:lnTo>
                    <a:pt x="575511" y="142561"/>
                  </a:lnTo>
                  <a:lnTo>
                    <a:pt x="549167" y="107644"/>
                  </a:lnTo>
                  <a:lnTo>
                    <a:pt x="518295" y="76770"/>
                  </a:lnTo>
                  <a:lnTo>
                    <a:pt x="483379" y="50424"/>
                  </a:lnTo>
                  <a:lnTo>
                    <a:pt x="444904" y="29090"/>
                  </a:lnTo>
                  <a:lnTo>
                    <a:pt x="403355" y="13251"/>
                  </a:lnTo>
                  <a:lnTo>
                    <a:pt x="359214" y="3393"/>
                  </a:lnTo>
                  <a:lnTo>
                    <a:pt x="312966" y="0"/>
                  </a:lnTo>
                  <a:lnTo>
                    <a:pt x="266718" y="3393"/>
                  </a:lnTo>
                  <a:lnTo>
                    <a:pt x="222577" y="13251"/>
                  </a:lnTo>
                  <a:lnTo>
                    <a:pt x="181027" y="29090"/>
                  </a:lnTo>
                  <a:lnTo>
                    <a:pt x="142552" y="50424"/>
                  </a:lnTo>
                  <a:lnTo>
                    <a:pt x="107637" y="76770"/>
                  </a:lnTo>
                  <a:lnTo>
                    <a:pt x="76765" y="107644"/>
                  </a:lnTo>
                  <a:lnTo>
                    <a:pt x="50420" y="142561"/>
                  </a:lnTo>
                  <a:lnTo>
                    <a:pt x="29087" y="181037"/>
                  </a:lnTo>
                  <a:lnTo>
                    <a:pt x="13250" y="222588"/>
                  </a:lnTo>
                  <a:lnTo>
                    <a:pt x="3393" y="266730"/>
                  </a:lnTo>
                  <a:lnTo>
                    <a:pt x="0" y="312978"/>
                  </a:lnTo>
                  <a:lnTo>
                    <a:pt x="3393" y="359226"/>
                  </a:lnTo>
                  <a:lnTo>
                    <a:pt x="13250" y="403367"/>
                  </a:lnTo>
                  <a:lnTo>
                    <a:pt x="29087" y="444917"/>
                  </a:lnTo>
                  <a:lnTo>
                    <a:pt x="50420" y="483392"/>
                  </a:lnTo>
                  <a:lnTo>
                    <a:pt x="76765" y="518307"/>
                  </a:lnTo>
                  <a:lnTo>
                    <a:pt x="107637" y="549179"/>
                  </a:lnTo>
                  <a:lnTo>
                    <a:pt x="142552" y="575524"/>
                  </a:lnTo>
                  <a:lnTo>
                    <a:pt x="181027" y="596857"/>
                  </a:lnTo>
                  <a:lnTo>
                    <a:pt x="222577" y="612694"/>
                  </a:lnTo>
                  <a:lnTo>
                    <a:pt x="266718" y="622551"/>
                  </a:lnTo>
                  <a:lnTo>
                    <a:pt x="312966" y="625944"/>
                  </a:lnTo>
                  <a:close/>
                </a:path>
              </a:pathLst>
            </a:custGeom>
            <a:ln w="1258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55" name="object 5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29080" y="7618514"/>
              <a:ext cx="505383" cy="355904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87771" y="7802748"/>
              <a:ext cx="626110" cy="626110"/>
            </a:xfrm>
            <a:custGeom>
              <a:avLst/>
              <a:gdLst/>
              <a:ahLst/>
              <a:cxnLst/>
              <a:rect l="l" t="t" r="r" b="b"/>
              <a:pathLst>
                <a:path w="626110" h="626109">
                  <a:moveTo>
                    <a:pt x="312966" y="0"/>
                  </a:moveTo>
                  <a:lnTo>
                    <a:pt x="266718" y="3393"/>
                  </a:lnTo>
                  <a:lnTo>
                    <a:pt x="222577" y="13251"/>
                  </a:lnTo>
                  <a:lnTo>
                    <a:pt x="181027" y="29090"/>
                  </a:lnTo>
                  <a:lnTo>
                    <a:pt x="142552" y="50424"/>
                  </a:lnTo>
                  <a:lnTo>
                    <a:pt x="107637" y="76770"/>
                  </a:lnTo>
                  <a:lnTo>
                    <a:pt x="76765" y="107644"/>
                  </a:lnTo>
                  <a:lnTo>
                    <a:pt x="50420" y="142561"/>
                  </a:lnTo>
                  <a:lnTo>
                    <a:pt x="29087" y="181037"/>
                  </a:lnTo>
                  <a:lnTo>
                    <a:pt x="13250" y="222588"/>
                  </a:lnTo>
                  <a:lnTo>
                    <a:pt x="3393" y="266730"/>
                  </a:lnTo>
                  <a:lnTo>
                    <a:pt x="0" y="312978"/>
                  </a:lnTo>
                  <a:lnTo>
                    <a:pt x="3393" y="359226"/>
                  </a:lnTo>
                  <a:lnTo>
                    <a:pt x="13250" y="403367"/>
                  </a:lnTo>
                  <a:lnTo>
                    <a:pt x="29087" y="444917"/>
                  </a:lnTo>
                  <a:lnTo>
                    <a:pt x="50420" y="483392"/>
                  </a:lnTo>
                  <a:lnTo>
                    <a:pt x="76765" y="518307"/>
                  </a:lnTo>
                  <a:lnTo>
                    <a:pt x="107637" y="549179"/>
                  </a:lnTo>
                  <a:lnTo>
                    <a:pt x="142552" y="575524"/>
                  </a:lnTo>
                  <a:lnTo>
                    <a:pt x="181027" y="596857"/>
                  </a:lnTo>
                  <a:lnTo>
                    <a:pt x="222577" y="612694"/>
                  </a:lnTo>
                  <a:lnTo>
                    <a:pt x="266718" y="622551"/>
                  </a:lnTo>
                  <a:lnTo>
                    <a:pt x="312966" y="625944"/>
                  </a:lnTo>
                  <a:lnTo>
                    <a:pt x="359214" y="622551"/>
                  </a:lnTo>
                  <a:lnTo>
                    <a:pt x="403355" y="612694"/>
                  </a:lnTo>
                  <a:lnTo>
                    <a:pt x="444904" y="596857"/>
                  </a:lnTo>
                  <a:lnTo>
                    <a:pt x="483379" y="575524"/>
                  </a:lnTo>
                  <a:lnTo>
                    <a:pt x="518295" y="549179"/>
                  </a:lnTo>
                  <a:lnTo>
                    <a:pt x="549167" y="518307"/>
                  </a:lnTo>
                  <a:lnTo>
                    <a:pt x="575511" y="483392"/>
                  </a:lnTo>
                  <a:lnTo>
                    <a:pt x="596844" y="444917"/>
                  </a:lnTo>
                  <a:lnTo>
                    <a:pt x="612681" y="403367"/>
                  </a:lnTo>
                  <a:lnTo>
                    <a:pt x="622538" y="359226"/>
                  </a:lnTo>
                  <a:lnTo>
                    <a:pt x="625932" y="312978"/>
                  </a:lnTo>
                  <a:lnTo>
                    <a:pt x="622538" y="266730"/>
                  </a:lnTo>
                  <a:lnTo>
                    <a:pt x="612681" y="222588"/>
                  </a:lnTo>
                  <a:lnTo>
                    <a:pt x="596844" y="181037"/>
                  </a:lnTo>
                  <a:lnTo>
                    <a:pt x="575511" y="142561"/>
                  </a:lnTo>
                  <a:lnTo>
                    <a:pt x="549167" y="107644"/>
                  </a:lnTo>
                  <a:lnTo>
                    <a:pt x="518295" y="76770"/>
                  </a:lnTo>
                  <a:lnTo>
                    <a:pt x="483379" y="50424"/>
                  </a:lnTo>
                  <a:lnTo>
                    <a:pt x="444904" y="29090"/>
                  </a:lnTo>
                  <a:lnTo>
                    <a:pt x="403355" y="13251"/>
                  </a:lnTo>
                  <a:lnTo>
                    <a:pt x="359214" y="3393"/>
                  </a:lnTo>
                  <a:lnTo>
                    <a:pt x="3129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57" name="object 57"/>
            <p:cNvSpPr/>
            <p:nvPr/>
          </p:nvSpPr>
          <p:spPr>
            <a:xfrm>
              <a:off x="987771" y="7802748"/>
              <a:ext cx="626110" cy="626110"/>
            </a:xfrm>
            <a:custGeom>
              <a:avLst/>
              <a:gdLst/>
              <a:ahLst/>
              <a:cxnLst/>
              <a:rect l="l" t="t" r="r" b="b"/>
              <a:pathLst>
                <a:path w="626110" h="626109">
                  <a:moveTo>
                    <a:pt x="312966" y="625944"/>
                  </a:moveTo>
                  <a:lnTo>
                    <a:pt x="359214" y="622551"/>
                  </a:lnTo>
                  <a:lnTo>
                    <a:pt x="403355" y="612694"/>
                  </a:lnTo>
                  <a:lnTo>
                    <a:pt x="444904" y="596857"/>
                  </a:lnTo>
                  <a:lnTo>
                    <a:pt x="483379" y="575524"/>
                  </a:lnTo>
                  <a:lnTo>
                    <a:pt x="518295" y="549179"/>
                  </a:lnTo>
                  <a:lnTo>
                    <a:pt x="549167" y="518307"/>
                  </a:lnTo>
                  <a:lnTo>
                    <a:pt x="575511" y="483392"/>
                  </a:lnTo>
                  <a:lnTo>
                    <a:pt x="596844" y="444917"/>
                  </a:lnTo>
                  <a:lnTo>
                    <a:pt x="612681" y="403367"/>
                  </a:lnTo>
                  <a:lnTo>
                    <a:pt x="622538" y="359226"/>
                  </a:lnTo>
                  <a:lnTo>
                    <a:pt x="625932" y="312978"/>
                  </a:lnTo>
                  <a:lnTo>
                    <a:pt x="622538" y="266730"/>
                  </a:lnTo>
                  <a:lnTo>
                    <a:pt x="612681" y="222588"/>
                  </a:lnTo>
                  <a:lnTo>
                    <a:pt x="596844" y="181037"/>
                  </a:lnTo>
                  <a:lnTo>
                    <a:pt x="575511" y="142561"/>
                  </a:lnTo>
                  <a:lnTo>
                    <a:pt x="549167" y="107644"/>
                  </a:lnTo>
                  <a:lnTo>
                    <a:pt x="518295" y="76770"/>
                  </a:lnTo>
                  <a:lnTo>
                    <a:pt x="483379" y="50424"/>
                  </a:lnTo>
                  <a:lnTo>
                    <a:pt x="444904" y="29090"/>
                  </a:lnTo>
                  <a:lnTo>
                    <a:pt x="403355" y="13251"/>
                  </a:lnTo>
                  <a:lnTo>
                    <a:pt x="359214" y="3393"/>
                  </a:lnTo>
                  <a:lnTo>
                    <a:pt x="312966" y="0"/>
                  </a:lnTo>
                  <a:lnTo>
                    <a:pt x="266718" y="3393"/>
                  </a:lnTo>
                  <a:lnTo>
                    <a:pt x="222577" y="13251"/>
                  </a:lnTo>
                  <a:lnTo>
                    <a:pt x="181027" y="29090"/>
                  </a:lnTo>
                  <a:lnTo>
                    <a:pt x="142552" y="50424"/>
                  </a:lnTo>
                  <a:lnTo>
                    <a:pt x="107637" y="76770"/>
                  </a:lnTo>
                  <a:lnTo>
                    <a:pt x="76765" y="107644"/>
                  </a:lnTo>
                  <a:lnTo>
                    <a:pt x="50420" y="142561"/>
                  </a:lnTo>
                  <a:lnTo>
                    <a:pt x="29087" y="181037"/>
                  </a:lnTo>
                  <a:lnTo>
                    <a:pt x="13250" y="222588"/>
                  </a:lnTo>
                  <a:lnTo>
                    <a:pt x="3393" y="266730"/>
                  </a:lnTo>
                  <a:lnTo>
                    <a:pt x="0" y="312978"/>
                  </a:lnTo>
                  <a:lnTo>
                    <a:pt x="3393" y="359226"/>
                  </a:lnTo>
                  <a:lnTo>
                    <a:pt x="13250" y="403367"/>
                  </a:lnTo>
                  <a:lnTo>
                    <a:pt x="29087" y="444917"/>
                  </a:lnTo>
                  <a:lnTo>
                    <a:pt x="50420" y="483392"/>
                  </a:lnTo>
                  <a:lnTo>
                    <a:pt x="76765" y="518307"/>
                  </a:lnTo>
                  <a:lnTo>
                    <a:pt x="107637" y="549179"/>
                  </a:lnTo>
                  <a:lnTo>
                    <a:pt x="142552" y="575524"/>
                  </a:lnTo>
                  <a:lnTo>
                    <a:pt x="181027" y="596857"/>
                  </a:lnTo>
                  <a:lnTo>
                    <a:pt x="222577" y="612694"/>
                  </a:lnTo>
                  <a:lnTo>
                    <a:pt x="266718" y="622551"/>
                  </a:lnTo>
                  <a:lnTo>
                    <a:pt x="312966" y="625944"/>
                  </a:lnTo>
                  <a:close/>
                </a:path>
              </a:pathLst>
            </a:custGeom>
            <a:ln w="1258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58" name="object 58"/>
            <p:cNvSpPr/>
            <p:nvPr/>
          </p:nvSpPr>
          <p:spPr>
            <a:xfrm>
              <a:off x="1084564" y="8304639"/>
              <a:ext cx="432434" cy="27305"/>
            </a:xfrm>
            <a:custGeom>
              <a:avLst/>
              <a:gdLst/>
              <a:ahLst/>
              <a:cxnLst/>
              <a:rect l="l" t="t" r="r" b="b"/>
              <a:pathLst>
                <a:path w="432434" h="27304">
                  <a:moveTo>
                    <a:pt x="429933" y="0"/>
                  </a:moveTo>
                  <a:lnTo>
                    <a:pt x="426948" y="0"/>
                  </a:lnTo>
                  <a:lnTo>
                    <a:pt x="415975" y="0"/>
                  </a:lnTo>
                  <a:lnTo>
                    <a:pt x="398399" y="16522"/>
                  </a:lnTo>
                  <a:lnTo>
                    <a:pt x="385152" y="16522"/>
                  </a:lnTo>
                  <a:lnTo>
                    <a:pt x="367576" y="0"/>
                  </a:lnTo>
                  <a:lnTo>
                    <a:pt x="345643" y="0"/>
                  </a:lnTo>
                  <a:lnTo>
                    <a:pt x="328079" y="16522"/>
                  </a:lnTo>
                  <a:lnTo>
                    <a:pt x="314858" y="16522"/>
                  </a:lnTo>
                  <a:lnTo>
                    <a:pt x="297294" y="0"/>
                  </a:lnTo>
                  <a:lnTo>
                    <a:pt x="275386" y="0"/>
                  </a:lnTo>
                  <a:lnTo>
                    <a:pt x="257822" y="16522"/>
                  </a:lnTo>
                  <a:lnTo>
                    <a:pt x="244602" y="16522"/>
                  </a:lnTo>
                  <a:lnTo>
                    <a:pt x="227037" y="0"/>
                  </a:lnTo>
                  <a:lnTo>
                    <a:pt x="205143" y="0"/>
                  </a:lnTo>
                  <a:lnTo>
                    <a:pt x="187579" y="16522"/>
                  </a:lnTo>
                  <a:lnTo>
                    <a:pt x="174358" y="16522"/>
                  </a:lnTo>
                  <a:lnTo>
                    <a:pt x="156794" y="0"/>
                  </a:lnTo>
                  <a:lnTo>
                    <a:pt x="134886" y="0"/>
                  </a:lnTo>
                  <a:lnTo>
                    <a:pt x="117335" y="16522"/>
                  </a:lnTo>
                  <a:lnTo>
                    <a:pt x="104140" y="16522"/>
                  </a:lnTo>
                  <a:lnTo>
                    <a:pt x="86588" y="0"/>
                  </a:lnTo>
                  <a:lnTo>
                    <a:pt x="64693" y="0"/>
                  </a:lnTo>
                  <a:lnTo>
                    <a:pt x="47129" y="16522"/>
                  </a:lnTo>
                  <a:lnTo>
                    <a:pt x="33909" y="16522"/>
                  </a:lnTo>
                  <a:lnTo>
                    <a:pt x="16357" y="0"/>
                  </a:lnTo>
                  <a:lnTo>
                    <a:pt x="2413" y="0"/>
                  </a:lnTo>
                  <a:lnTo>
                    <a:pt x="0" y="2374"/>
                  </a:lnTo>
                  <a:lnTo>
                    <a:pt x="0" y="8216"/>
                  </a:lnTo>
                  <a:lnTo>
                    <a:pt x="2413" y="10591"/>
                  </a:lnTo>
                  <a:lnTo>
                    <a:pt x="12014" y="10591"/>
                  </a:lnTo>
                  <a:lnTo>
                    <a:pt x="29565" y="27114"/>
                  </a:lnTo>
                  <a:lnTo>
                    <a:pt x="51473" y="27114"/>
                  </a:lnTo>
                  <a:lnTo>
                    <a:pt x="69024" y="10591"/>
                  </a:lnTo>
                  <a:lnTo>
                    <a:pt x="82245" y="10591"/>
                  </a:lnTo>
                  <a:lnTo>
                    <a:pt x="99783" y="27114"/>
                  </a:lnTo>
                  <a:lnTo>
                    <a:pt x="121678" y="27114"/>
                  </a:lnTo>
                  <a:lnTo>
                    <a:pt x="139230" y="10591"/>
                  </a:lnTo>
                  <a:lnTo>
                    <a:pt x="152450" y="10591"/>
                  </a:lnTo>
                  <a:lnTo>
                    <a:pt x="170014" y="27114"/>
                  </a:lnTo>
                  <a:lnTo>
                    <a:pt x="191922" y="27114"/>
                  </a:lnTo>
                  <a:lnTo>
                    <a:pt x="209473" y="10591"/>
                  </a:lnTo>
                  <a:lnTo>
                    <a:pt x="222694" y="10591"/>
                  </a:lnTo>
                  <a:lnTo>
                    <a:pt x="240258" y="27114"/>
                  </a:lnTo>
                  <a:lnTo>
                    <a:pt x="262166" y="27114"/>
                  </a:lnTo>
                  <a:lnTo>
                    <a:pt x="279742" y="10591"/>
                  </a:lnTo>
                  <a:lnTo>
                    <a:pt x="292950" y="10591"/>
                  </a:lnTo>
                  <a:lnTo>
                    <a:pt x="310515" y="27114"/>
                  </a:lnTo>
                  <a:lnTo>
                    <a:pt x="332422" y="27114"/>
                  </a:lnTo>
                  <a:lnTo>
                    <a:pt x="349986" y="10591"/>
                  </a:lnTo>
                  <a:lnTo>
                    <a:pt x="363232" y="10591"/>
                  </a:lnTo>
                  <a:lnTo>
                    <a:pt x="380809" y="27114"/>
                  </a:lnTo>
                  <a:lnTo>
                    <a:pt x="402742" y="27114"/>
                  </a:lnTo>
                  <a:lnTo>
                    <a:pt x="420319" y="10591"/>
                  </a:lnTo>
                  <a:lnTo>
                    <a:pt x="429933" y="10591"/>
                  </a:lnTo>
                  <a:lnTo>
                    <a:pt x="432346" y="8216"/>
                  </a:lnTo>
                  <a:lnTo>
                    <a:pt x="432346" y="2374"/>
                  </a:lnTo>
                  <a:lnTo>
                    <a:pt x="429933" y="0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59" name="object 59"/>
            <p:cNvSpPr/>
            <p:nvPr/>
          </p:nvSpPr>
          <p:spPr>
            <a:xfrm>
              <a:off x="1084564" y="8304639"/>
              <a:ext cx="432434" cy="27305"/>
            </a:xfrm>
            <a:custGeom>
              <a:avLst/>
              <a:gdLst/>
              <a:ahLst/>
              <a:cxnLst/>
              <a:rect l="l" t="t" r="r" b="b"/>
              <a:pathLst>
                <a:path w="432434" h="27304">
                  <a:moveTo>
                    <a:pt x="426948" y="0"/>
                  </a:moveTo>
                  <a:lnTo>
                    <a:pt x="415975" y="0"/>
                  </a:lnTo>
                  <a:lnTo>
                    <a:pt x="410235" y="5397"/>
                  </a:lnTo>
                  <a:lnTo>
                    <a:pt x="405625" y="9740"/>
                  </a:lnTo>
                  <a:lnTo>
                    <a:pt x="401421" y="13665"/>
                  </a:lnTo>
                  <a:lnTo>
                    <a:pt x="398399" y="16522"/>
                  </a:lnTo>
                  <a:lnTo>
                    <a:pt x="391782" y="16522"/>
                  </a:lnTo>
                  <a:lnTo>
                    <a:pt x="385152" y="16522"/>
                  </a:lnTo>
                  <a:lnTo>
                    <a:pt x="382130" y="13665"/>
                  </a:lnTo>
                  <a:lnTo>
                    <a:pt x="377939" y="9740"/>
                  </a:lnTo>
                  <a:lnTo>
                    <a:pt x="373316" y="5397"/>
                  </a:lnTo>
                  <a:lnTo>
                    <a:pt x="367576" y="0"/>
                  </a:lnTo>
                  <a:lnTo>
                    <a:pt x="356603" y="0"/>
                  </a:lnTo>
                  <a:lnTo>
                    <a:pt x="345643" y="0"/>
                  </a:lnTo>
                  <a:lnTo>
                    <a:pt x="339902" y="5397"/>
                  </a:lnTo>
                  <a:lnTo>
                    <a:pt x="335292" y="9740"/>
                  </a:lnTo>
                  <a:lnTo>
                    <a:pt x="331101" y="13665"/>
                  </a:lnTo>
                  <a:lnTo>
                    <a:pt x="328079" y="16522"/>
                  </a:lnTo>
                  <a:lnTo>
                    <a:pt x="321462" y="16522"/>
                  </a:lnTo>
                  <a:lnTo>
                    <a:pt x="314858" y="16522"/>
                  </a:lnTo>
                  <a:lnTo>
                    <a:pt x="311835" y="13677"/>
                  </a:lnTo>
                  <a:lnTo>
                    <a:pt x="307644" y="9740"/>
                  </a:lnTo>
                  <a:lnTo>
                    <a:pt x="303034" y="5397"/>
                  </a:lnTo>
                  <a:lnTo>
                    <a:pt x="297294" y="0"/>
                  </a:lnTo>
                  <a:lnTo>
                    <a:pt x="286346" y="0"/>
                  </a:lnTo>
                  <a:lnTo>
                    <a:pt x="275386" y="0"/>
                  </a:lnTo>
                  <a:lnTo>
                    <a:pt x="269646" y="5397"/>
                  </a:lnTo>
                  <a:lnTo>
                    <a:pt x="265036" y="9740"/>
                  </a:lnTo>
                  <a:lnTo>
                    <a:pt x="260845" y="13677"/>
                  </a:lnTo>
                  <a:lnTo>
                    <a:pt x="257822" y="16522"/>
                  </a:lnTo>
                  <a:lnTo>
                    <a:pt x="251218" y="16522"/>
                  </a:lnTo>
                  <a:lnTo>
                    <a:pt x="244602" y="16522"/>
                  </a:lnTo>
                  <a:lnTo>
                    <a:pt x="241579" y="13677"/>
                  </a:lnTo>
                  <a:lnTo>
                    <a:pt x="237388" y="9740"/>
                  </a:lnTo>
                  <a:lnTo>
                    <a:pt x="232778" y="5397"/>
                  </a:lnTo>
                  <a:lnTo>
                    <a:pt x="227037" y="0"/>
                  </a:lnTo>
                  <a:lnTo>
                    <a:pt x="216090" y="0"/>
                  </a:lnTo>
                  <a:lnTo>
                    <a:pt x="205143" y="0"/>
                  </a:lnTo>
                  <a:lnTo>
                    <a:pt x="199402" y="5397"/>
                  </a:lnTo>
                  <a:lnTo>
                    <a:pt x="194792" y="9740"/>
                  </a:lnTo>
                  <a:lnTo>
                    <a:pt x="190601" y="13677"/>
                  </a:lnTo>
                  <a:lnTo>
                    <a:pt x="187579" y="16522"/>
                  </a:lnTo>
                  <a:lnTo>
                    <a:pt x="180962" y="16522"/>
                  </a:lnTo>
                  <a:lnTo>
                    <a:pt x="174358" y="16522"/>
                  </a:lnTo>
                  <a:lnTo>
                    <a:pt x="171335" y="13677"/>
                  </a:lnTo>
                  <a:lnTo>
                    <a:pt x="167144" y="9740"/>
                  </a:lnTo>
                  <a:lnTo>
                    <a:pt x="162534" y="5397"/>
                  </a:lnTo>
                  <a:lnTo>
                    <a:pt x="156794" y="0"/>
                  </a:lnTo>
                  <a:lnTo>
                    <a:pt x="145846" y="0"/>
                  </a:lnTo>
                  <a:lnTo>
                    <a:pt x="134886" y="0"/>
                  </a:lnTo>
                  <a:lnTo>
                    <a:pt x="129146" y="5397"/>
                  </a:lnTo>
                  <a:lnTo>
                    <a:pt x="124548" y="9740"/>
                  </a:lnTo>
                  <a:lnTo>
                    <a:pt x="120357" y="13677"/>
                  </a:lnTo>
                  <a:lnTo>
                    <a:pt x="117335" y="16522"/>
                  </a:lnTo>
                  <a:lnTo>
                    <a:pt x="110731" y="16522"/>
                  </a:lnTo>
                  <a:lnTo>
                    <a:pt x="104140" y="16522"/>
                  </a:lnTo>
                  <a:lnTo>
                    <a:pt x="101104" y="13677"/>
                  </a:lnTo>
                  <a:lnTo>
                    <a:pt x="96926" y="9740"/>
                  </a:lnTo>
                  <a:lnTo>
                    <a:pt x="92316" y="5397"/>
                  </a:lnTo>
                  <a:lnTo>
                    <a:pt x="86588" y="0"/>
                  </a:lnTo>
                  <a:lnTo>
                    <a:pt x="75641" y="0"/>
                  </a:lnTo>
                  <a:lnTo>
                    <a:pt x="64693" y="0"/>
                  </a:lnTo>
                  <a:lnTo>
                    <a:pt x="58953" y="5397"/>
                  </a:lnTo>
                  <a:lnTo>
                    <a:pt x="54343" y="9740"/>
                  </a:lnTo>
                  <a:lnTo>
                    <a:pt x="50152" y="13677"/>
                  </a:lnTo>
                  <a:lnTo>
                    <a:pt x="47129" y="16522"/>
                  </a:lnTo>
                  <a:lnTo>
                    <a:pt x="40513" y="16522"/>
                  </a:lnTo>
                  <a:lnTo>
                    <a:pt x="33909" y="16522"/>
                  </a:lnTo>
                  <a:lnTo>
                    <a:pt x="30886" y="13677"/>
                  </a:lnTo>
                  <a:lnTo>
                    <a:pt x="26695" y="9740"/>
                  </a:lnTo>
                  <a:lnTo>
                    <a:pt x="22085" y="5397"/>
                  </a:lnTo>
                  <a:lnTo>
                    <a:pt x="16357" y="0"/>
                  </a:lnTo>
                  <a:lnTo>
                    <a:pt x="5397" y="0"/>
                  </a:lnTo>
                  <a:lnTo>
                    <a:pt x="2413" y="0"/>
                  </a:lnTo>
                  <a:lnTo>
                    <a:pt x="0" y="2374"/>
                  </a:lnTo>
                  <a:lnTo>
                    <a:pt x="0" y="5295"/>
                  </a:lnTo>
                  <a:lnTo>
                    <a:pt x="0" y="8216"/>
                  </a:lnTo>
                  <a:lnTo>
                    <a:pt x="2413" y="10591"/>
                  </a:lnTo>
                  <a:lnTo>
                    <a:pt x="5397" y="10591"/>
                  </a:lnTo>
                  <a:lnTo>
                    <a:pt x="12014" y="10591"/>
                  </a:lnTo>
                  <a:lnTo>
                    <a:pt x="15036" y="13436"/>
                  </a:lnTo>
                  <a:lnTo>
                    <a:pt x="19215" y="17373"/>
                  </a:lnTo>
                  <a:lnTo>
                    <a:pt x="23825" y="21704"/>
                  </a:lnTo>
                  <a:lnTo>
                    <a:pt x="29565" y="27114"/>
                  </a:lnTo>
                  <a:lnTo>
                    <a:pt x="40513" y="27114"/>
                  </a:lnTo>
                  <a:lnTo>
                    <a:pt x="51473" y="27114"/>
                  </a:lnTo>
                  <a:lnTo>
                    <a:pt x="57213" y="21704"/>
                  </a:lnTo>
                  <a:lnTo>
                    <a:pt x="61823" y="17373"/>
                  </a:lnTo>
                  <a:lnTo>
                    <a:pt x="66014" y="13436"/>
                  </a:lnTo>
                  <a:lnTo>
                    <a:pt x="69024" y="10591"/>
                  </a:lnTo>
                  <a:lnTo>
                    <a:pt x="75641" y="10591"/>
                  </a:lnTo>
                  <a:lnTo>
                    <a:pt x="82245" y="10591"/>
                  </a:lnTo>
                  <a:lnTo>
                    <a:pt x="85267" y="13436"/>
                  </a:lnTo>
                  <a:lnTo>
                    <a:pt x="89446" y="17373"/>
                  </a:lnTo>
                  <a:lnTo>
                    <a:pt x="94056" y="21704"/>
                  </a:lnTo>
                  <a:lnTo>
                    <a:pt x="99783" y="27114"/>
                  </a:lnTo>
                  <a:lnTo>
                    <a:pt x="110731" y="27114"/>
                  </a:lnTo>
                  <a:lnTo>
                    <a:pt x="121678" y="27114"/>
                  </a:lnTo>
                  <a:lnTo>
                    <a:pt x="127419" y="21704"/>
                  </a:lnTo>
                  <a:lnTo>
                    <a:pt x="132029" y="17373"/>
                  </a:lnTo>
                  <a:lnTo>
                    <a:pt x="136207" y="13436"/>
                  </a:lnTo>
                  <a:lnTo>
                    <a:pt x="139230" y="10591"/>
                  </a:lnTo>
                  <a:lnTo>
                    <a:pt x="145846" y="10591"/>
                  </a:lnTo>
                  <a:lnTo>
                    <a:pt x="152450" y="10591"/>
                  </a:lnTo>
                  <a:lnTo>
                    <a:pt x="155473" y="13436"/>
                  </a:lnTo>
                  <a:lnTo>
                    <a:pt x="159664" y="17373"/>
                  </a:lnTo>
                  <a:lnTo>
                    <a:pt x="164274" y="21704"/>
                  </a:lnTo>
                  <a:lnTo>
                    <a:pt x="170014" y="27114"/>
                  </a:lnTo>
                  <a:lnTo>
                    <a:pt x="180962" y="27114"/>
                  </a:lnTo>
                  <a:lnTo>
                    <a:pt x="191922" y="27114"/>
                  </a:lnTo>
                  <a:lnTo>
                    <a:pt x="197662" y="21704"/>
                  </a:lnTo>
                  <a:lnTo>
                    <a:pt x="202272" y="17373"/>
                  </a:lnTo>
                  <a:lnTo>
                    <a:pt x="206451" y="13436"/>
                  </a:lnTo>
                  <a:lnTo>
                    <a:pt x="209473" y="10591"/>
                  </a:lnTo>
                  <a:lnTo>
                    <a:pt x="216090" y="10591"/>
                  </a:lnTo>
                  <a:lnTo>
                    <a:pt x="222694" y="10591"/>
                  </a:lnTo>
                  <a:lnTo>
                    <a:pt x="225717" y="13436"/>
                  </a:lnTo>
                  <a:lnTo>
                    <a:pt x="229908" y="17373"/>
                  </a:lnTo>
                  <a:lnTo>
                    <a:pt x="234518" y="21704"/>
                  </a:lnTo>
                  <a:lnTo>
                    <a:pt x="240258" y="27114"/>
                  </a:lnTo>
                  <a:lnTo>
                    <a:pt x="251218" y="27114"/>
                  </a:lnTo>
                  <a:lnTo>
                    <a:pt x="262166" y="27114"/>
                  </a:lnTo>
                  <a:lnTo>
                    <a:pt x="267906" y="21704"/>
                  </a:lnTo>
                  <a:lnTo>
                    <a:pt x="272516" y="17373"/>
                  </a:lnTo>
                  <a:lnTo>
                    <a:pt x="276707" y="13436"/>
                  </a:lnTo>
                  <a:lnTo>
                    <a:pt x="279742" y="10591"/>
                  </a:lnTo>
                  <a:lnTo>
                    <a:pt x="286346" y="10591"/>
                  </a:lnTo>
                  <a:lnTo>
                    <a:pt x="292950" y="10591"/>
                  </a:lnTo>
                  <a:lnTo>
                    <a:pt x="295973" y="13436"/>
                  </a:lnTo>
                  <a:lnTo>
                    <a:pt x="300164" y="17373"/>
                  </a:lnTo>
                  <a:lnTo>
                    <a:pt x="304774" y="21704"/>
                  </a:lnTo>
                  <a:lnTo>
                    <a:pt x="310515" y="27114"/>
                  </a:lnTo>
                  <a:lnTo>
                    <a:pt x="321462" y="27114"/>
                  </a:lnTo>
                  <a:lnTo>
                    <a:pt x="332422" y="27114"/>
                  </a:lnTo>
                  <a:lnTo>
                    <a:pt x="338162" y="21704"/>
                  </a:lnTo>
                  <a:lnTo>
                    <a:pt x="342773" y="17373"/>
                  </a:lnTo>
                  <a:lnTo>
                    <a:pt x="346964" y="13436"/>
                  </a:lnTo>
                  <a:lnTo>
                    <a:pt x="349986" y="10591"/>
                  </a:lnTo>
                  <a:lnTo>
                    <a:pt x="356603" y="10591"/>
                  </a:lnTo>
                  <a:lnTo>
                    <a:pt x="363232" y="10591"/>
                  </a:lnTo>
                  <a:lnTo>
                    <a:pt x="366255" y="13436"/>
                  </a:lnTo>
                  <a:lnTo>
                    <a:pt x="370459" y="17373"/>
                  </a:lnTo>
                  <a:lnTo>
                    <a:pt x="375069" y="21704"/>
                  </a:lnTo>
                  <a:lnTo>
                    <a:pt x="380809" y="27114"/>
                  </a:lnTo>
                  <a:lnTo>
                    <a:pt x="391782" y="27114"/>
                  </a:lnTo>
                  <a:lnTo>
                    <a:pt x="402742" y="27114"/>
                  </a:lnTo>
                  <a:lnTo>
                    <a:pt x="408482" y="21704"/>
                  </a:lnTo>
                  <a:lnTo>
                    <a:pt x="413092" y="17373"/>
                  </a:lnTo>
                  <a:lnTo>
                    <a:pt x="417296" y="13436"/>
                  </a:lnTo>
                  <a:lnTo>
                    <a:pt x="420319" y="10591"/>
                  </a:lnTo>
                  <a:lnTo>
                    <a:pt x="426948" y="10591"/>
                  </a:lnTo>
                  <a:lnTo>
                    <a:pt x="429933" y="10591"/>
                  </a:lnTo>
                  <a:lnTo>
                    <a:pt x="432346" y="8216"/>
                  </a:lnTo>
                  <a:lnTo>
                    <a:pt x="432346" y="5295"/>
                  </a:lnTo>
                  <a:lnTo>
                    <a:pt x="432346" y="2374"/>
                  </a:lnTo>
                  <a:lnTo>
                    <a:pt x="429933" y="0"/>
                  </a:lnTo>
                  <a:lnTo>
                    <a:pt x="426948" y="0"/>
                  </a:lnTo>
                  <a:close/>
                </a:path>
              </a:pathLst>
            </a:custGeom>
            <a:ln w="32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60" name="object 60"/>
            <p:cNvSpPr/>
            <p:nvPr/>
          </p:nvSpPr>
          <p:spPr>
            <a:xfrm>
              <a:off x="1084564" y="8264889"/>
              <a:ext cx="432434" cy="27305"/>
            </a:xfrm>
            <a:custGeom>
              <a:avLst/>
              <a:gdLst/>
              <a:ahLst/>
              <a:cxnLst/>
              <a:rect l="l" t="t" r="r" b="b"/>
              <a:pathLst>
                <a:path w="432434" h="27304">
                  <a:moveTo>
                    <a:pt x="429933" y="0"/>
                  </a:moveTo>
                  <a:lnTo>
                    <a:pt x="426948" y="0"/>
                  </a:lnTo>
                  <a:lnTo>
                    <a:pt x="415975" y="0"/>
                  </a:lnTo>
                  <a:lnTo>
                    <a:pt x="398399" y="16522"/>
                  </a:lnTo>
                  <a:lnTo>
                    <a:pt x="385152" y="16522"/>
                  </a:lnTo>
                  <a:lnTo>
                    <a:pt x="367576" y="0"/>
                  </a:lnTo>
                  <a:lnTo>
                    <a:pt x="345643" y="0"/>
                  </a:lnTo>
                  <a:lnTo>
                    <a:pt x="328079" y="16522"/>
                  </a:lnTo>
                  <a:lnTo>
                    <a:pt x="314858" y="16522"/>
                  </a:lnTo>
                  <a:lnTo>
                    <a:pt x="297294" y="0"/>
                  </a:lnTo>
                  <a:lnTo>
                    <a:pt x="275386" y="0"/>
                  </a:lnTo>
                  <a:lnTo>
                    <a:pt x="257822" y="16522"/>
                  </a:lnTo>
                  <a:lnTo>
                    <a:pt x="244602" y="16522"/>
                  </a:lnTo>
                  <a:lnTo>
                    <a:pt x="227037" y="0"/>
                  </a:lnTo>
                  <a:lnTo>
                    <a:pt x="205143" y="0"/>
                  </a:lnTo>
                  <a:lnTo>
                    <a:pt x="187579" y="16522"/>
                  </a:lnTo>
                  <a:lnTo>
                    <a:pt x="174358" y="16522"/>
                  </a:lnTo>
                  <a:lnTo>
                    <a:pt x="156794" y="0"/>
                  </a:lnTo>
                  <a:lnTo>
                    <a:pt x="134886" y="0"/>
                  </a:lnTo>
                  <a:lnTo>
                    <a:pt x="117335" y="16522"/>
                  </a:lnTo>
                  <a:lnTo>
                    <a:pt x="104140" y="16522"/>
                  </a:lnTo>
                  <a:lnTo>
                    <a:pt x="86588" y="0"/>
                  </a:lnTo>
                  <a:lnTo>
                    <a:pt x="64693" y="0"/>
                  </a:lnTo>
                  <a:lnTo>
                    <a:pt x="47129" y="16522"/>
                  </a:lnTo>
                  <a:lnTo>
                    <a:pt x="33909" y="16522"/>
                  </a:lnTo>
                  <a:lnTo>
                    <a:pt x="16357" y="0"/>
                  </a:lnTo>
                  <a:lnTo>
                    <a:pt x="2413" y="0"/>
                  </a:lnTo>
                  <a:lnTo>
                    <a:pt x="0" y="2374"/>
                  </a:lnTo>
                  <a:lnTo>
                    <a:pt x="0" y="8216"/>
                  </a:lnTo>
                  <a:lnTo>
                    <a:pt x="2413" y="10591"/>
                  </a:lnTo>
                  <a:lnTo>
                    <a:pt x="12014" y="10591"/>
                  </a:lnTo>
                  <a:lnTo>
                    <a:pt x="29565" y="27114"/>
                  </a:lnTo>
                  <a:lnTo>
                    <a:pt x="51473" y="27114"/>
                  </a:lnTo>
                  <a:lnTo>
                    <a:pt x="69024" y="10591"/>
                  </a:lnTo>
                  <a:lnTo>
                    <a:pt x="82245" y="10591"/>
                  </a:lnTo>
                  <a:lnTo>
                    <a:pt x="99783" y="27114"/>
                  </a:lnTo>
                  <a:lnTo>
                    <a:pt x="121678" y="27114"/>
                  </a:lnTo>
                  <a:lnTo>
                    <a:pt x="139230" y="10591"/>
                  </a:lnTo>
                  <a:lnTo>
                    <a:pt x="152450" y="10591"/>
                  </a:lnTo>
                  <a:lnTo>
                    <a:pt x="170014" y="27114"/>
                  </a:lnTo>
                  <a:lnTo>
                    <a:pt x="191922" y="27114"/>
                  </a:lnTo>
                  <a:lnTo>
                    <a:pt x="209473" y="10591"/>
                  </a:lnTo>
                  <a:lnTo>
                    <a:pt x="222694" y="10591"/>
                  </a:lnTo>
                  <a:lnTo>
                    <a:pt x="240258" y="27114"/>
                  </a:lnTo>
                  <a:lnTo>
                    <a:pt x="262166" y="27114"/>
                  </a:lnTo>
                  <a:lnTo>
                    <a:pt x="279742" y="10591"/>
                  </a:lnTo>
                  <a:lnTo>
                    <a:pt x="292950" y="10591"/>
                  </a:lnTo>
                  <a:lnTo>
                    <a:pt x="310515" y="27114"/>
                  </a:lnTo>
                  <a:lnTo>
                    <a:pt x="332422" y="27114"/>
                  </a:lnTo>
                  <a:lnTo>
                    <a:pt x="349986" y="10591"/>
                  </a:lnTo>
                  <a:lnTo>
                    <a:pt x="363232" y="10591"/>
                  </a:lnTo>
                  <a:lnTo>
                    <a:pt x="380809" y="27114"/>
                  </a:lnTo>
                  <a:lnTo>
                    <a:pt x="402742" y="27114"/>
                  </a:lnTo>
                  <a:lnTo>
                    <a:pt x="420319" y="10591"/>
                  </a:lnTo>
                  <a:lnTo>
                    <a:pt x="429933" y="10591"/>
                  </a:lnTo>
                  <a:lnTo>
                    <a:pt x="432346" y="8216"/>
                  </a:lnTo>
                  <a:lnTo>
                    <a:pt x="432346" y="2374"/>
                  </a:lnTo>
                  <a:lnTo>
                    <a:pt x="429933" y="0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61" name="object 61"/>
            <p:cNvSpPr/>
            <p:nvPr/>
          </p:nvSpPr>
          <p:spPr>
            <a:xfrm>
              <a:off x="1084564" y="8264889"/>
              <a:ext cx="432434" cy="27305"/>
            </a:xfrm>
            <a:custGeom>
              <a:avLst/>
              <a:gdLst/>
              <a:ahLst/>
              <a:cxnLst/>
              <a:rect l="l" t="t" r="r" b="b"/>
              <a:pathLst>
                <a:path w="432434" h="27304">
                  <a:moveTo>
                    <a:pt x="426948" y="0"/>
                  </a:moveTo>
                  <a:lnTo>
                    <a:pt x="415975" y="0"/>
                  </a:lnTo>
                  <a:lnTo>
                    <a:pt x="410235" y="5397"/>
                  </a:lnTo>
                  <a:lnTo>
                    <a:pt x="405625" y="9740"/>
                  </a:lnTo>
                  <a:lnTo>
                    <a:pt x="401421" y="13677"/>
                  </a:lnTo>
                  <a:lnTo>
                    <a:pt x="398399" y="16522"/>
                  </a:lnTo>
                  <a:lnTo>
                    <a:pt x="391782" y="16522"/>
                  </a:lnTo>
                  <a:lnTo>
                    <a:pt x="385152" y="16522"/>
                  </a:lnTo>
                  <a:lnTo>
                    <a:pt x="382130" y="13677"/>
                  </a:lnTo>
                  <a:lnTo>
                    <a:pt x="377939" y="9740"/>
                  </a:lnTo>
                  <a:lnTo>
                    <a:pt x="373316" y="5397"/>
                  </a:lnTo>
                  <a:lnTo>
                    <a:pt x="367576" y="0"/>
                  </a:lnTo>
                  <a:lnTo>
                    <a:pt x="356603" y="0"/>
                  </a:lnTo>
                  <a:lnTo>
                    <a:pt x="345643" y="0"/>
                  </a:lnTo>
                  <a:lnTo>
                    <a:pt x="339902" y="5397"/>
                  </a:lnTo>
                  <a:lnTo>
                    <a:pt x="335292" y="9740"/>
                  </a:lnTo>
                  <a:lnTo>
                    <a:pt x="331101" y="13677"/>
                  </a:lnTo>
                  <a:lnTo>
                    <a:pt x="328079" y="16522"/>
                  </a:lnTo>
                  <a:lnTo>
                    <a:pt x="321462" y="16522"/>
                  </a:lnTo>
                  <a:lnTo>
                    <a:pt x="314858" y="16522"/>
                  </a:lnTo>
                  <a:lnTo>
                    <a:pt x="311835" y="13677"/>
                  </a:lnTo>
                  <a:lnTo>
                    <a:pt x="307644" y="9740"/>
                  </a:lnTo>
                  <a:lnTo>
                    <a:pt x="303034" y="5397"/>
                  </a:lnTo>
                  <a:lnTo>
                    <a:pt x="297294" y="0"/>
                  </a:lnTo>
                  <a:lnTo>
                    <a:pt x="286346" y="0"/>
                  </a:lnTo>
                  <a:lnTo>
                    <a:pt x="275386" y="0"/>
                  </a:lnTo>
                  <a:lnTo>
                    <a:pt x="269646" y="5397"/>
                  </a:lnTo>
                  <a:lnTo>
                    <a:pt x="265036" y="9740"/>
                  </a:lnTo>
                  <a:lnTo>
                    <a:pt x="260845" y="13677"/>
                  </a:lnTo>
                  <a:lnTo>
                    <a:pt x="257822" y="16522"/>
                  </a:lnTo>
                  <a:lnTo>
                    <a:pt x="251218" y="16522"/>
                  </a:lnTo>
                  <a:lnTo>
                    <a:pt x="244602" y="16522"/>
                  </a:lnTo>
                  <a:lnTo>
                    <a:pt x="241579" y="13677"/>
                  </a:lnTo>
                  <a:lnTo>
                    <a:pt x="237388" y="9740"/>
                  </a:lnTo>
                  <a:lnTo>
                    <a:pt x="232778" y="5397"/>
                  </a:lnTo>
                  <a:lnTo>
                    <a:pt x="227037" y="0"/>
                  </a:lnTo>
                  <a:lnTo>
                    <a:pt x="216090" y="0"/>
                  </a:lnTo>
                  <a:lnTo>
                    <a:pt x="205143" y="0"/>
                  </a:lnTo>
                  <a:lnTo>
                    <a:pt x="199402" y="5397"/>
                  </a:lnTo>
                  <a:lnTo>
                    <a:pt x="194792" y="9740"/>
                  </a:lnTo>
                  <a:lnTo>
                    <a:pt x="190601" y="13677"/>
                  </a:lnTo>
                  <a:lnTo>
                    <a:pt x="187579" y="16522"/>
                  </a:lnTo>
                  <a:lnTo>
                    <a:pt x="180962" y="16522"/>
                  </a:lnTo>
                  <a:lnTo>
                    <a:pt x="174358" y="16522"/>
                  </a:lnTo>
                  <a:lnTo>
                    <a:pt x="171335" y="13677"/>
                  </a:lnTo>
                  <a:lnTo>
                    <a:pt x="167144" y="9740"/>
                  </a:lnTo>
                  <a:lnTo>
                    <a:pt x="162534" y="5397"/>
                  </a:lnTo>
                  <a:lnTo>
                    <a:pt x="156794" y="0"/>
                  </a:lnTo>
                  <a:lnTo>
                    <a:pt x="145846" y="0"/>
                  </a:lnTo>
                  <a:lnTo>
                    <a:pt x="134886" y="0"/>
                  </a:lnTo>
                  <a:lnTo>
                    <a:pt x="129146" y="5397"/>
                  </a:lnTo>
                  <a:lnTo>
                    <a:pt x="124548" y="9740"/>
                  </a:lnTo>
                  <a:lnTo>
                    <a:pt x="120357" y="13677"/>
                  </a:lnTo>
                  <a:lnTo>
                    <a:pt x="117335" y="16522"/>
                  </a:lnTo>
                  <a:lnTo>
                    <a:pt x="110731" y="16522"/>
                  </a:lnTo>
                  <a:lnTo>
                    <a:pt x="104140" y="16522"/>
                  </a:lnTo>
                  <a:lnTo>
                    <a:pt x="101104" y="13677"/>
                  </a:lnTo>
                  <a:lnTo>
                    <a:pt x="96926" y="9740"/>
                  </a:lnTo>
                  <a:lnTo>
                    <a:pt x="92316" y="5397"/>
                  </a:lnTo>
                  <a:lnTo>
                    <a:pt x="86588" y="0"/>
                  </a:lnTo>
                  <a:lnTo>
                    <a:pt x="75641" y="0"/>
                  </a:lnTo>
                  <a:lnTo>
                    <a:pt x="64693" y="0"/>
                  </a:lnTo>
                  <a:lnTo>
                    <a:pt x="58953" y="5397"/>
                  </a:lnTo>
                  <a:lnTo>
                    <a:pt x="54343" y="9740"/>
                  </a:lnTo>
                  <a:lnTo>
                    <a:pt x="50152" y="13677"/>
                  </a:lnTo>
                  <a:lnTo>
                    <a:pt x="47129" y="16522"/>
                  </a:lnTo>
                  <a:lnTo>
                    <a:pt x="40513" y="16522"/>
                  </a:lnTo>
                  <a:lnTo>
                    <a:pt x="33909" y="16522"/>
                  </a:lnTo>
                  <a:lnTo>
                    <a:pt x="30886" y="13677"/>
                  </a:lnTo>
                  <a:lnTo>
                    <a:pt x="26695" y="9740"/>
                  </a:lnTo>
                  <a:lnTo>
                    <a:pt x="22085" y="5397"/>
                  </a:lnTo>
                  <a:lnTo>
                    <a:pt x="16357" y="0"/>
                  </a:lnTo>
                  <a:lnTo>
                    <a:pt x="5397" y="0"/>
                  </a:lnTo>
                  <a:lnTo>
                    <a:pt x="2413" y="0"/>
                  </a:lnTo>
                  <a:lnTo>
                    <a:pt x="0" y="2374"/>
                  </a:lnTo>
                  <a:lnTo>
                    <a:pt x="0" y="5295"/>
                  </a:lnTo>
                  <a:lnTo>
                    <a:pt x="0" y="8216"/>
                  </a:lnTo>
                  <a:lnTo>
                    <a:pt x="2413" y="10591"/>
                  </a:lnTo>
                  <a:lnTo>
                    <a:pt x="5397" y="10591"/>
                  </a:lnTo>
                  <a:lnTo>
                    <a:pt x="12014" y="10591"/>
                  </a:lnTo>
                  <a:lnTo>
                    <a:pt x="15036" y="13436"/>
                  </a:lnTo>
                  <a:lnTo>
                    <a:pt x="19215" y="17386"/>
                  </a:lnTo>
                  <a:lnTo>
                    <a:pt x="23825" y="21717"/>
                  </a:lnTo>
                  <a:lnTo>
                    <a:pt x="29565" y="27114"/>
                  </a:lnTo>
                  <a:lnTo>
                    <a:pt x="40513" y="27114"/>
                  </a:lnTo>
                  <a:lnTo>
                    <a:pt x="51473" y="27114"/>
                  </a:lnTo>
                  <a:lnTo>
                    <a:pt x="57213" y="21717"/>
                  </a:lnTo>
                  <a:lnTo>
                    <a:pt x="61823" y="17386"/>
                  </a:lnTo>
                  <a:lnTo>
                    <a:pt x="66014" y="13436"/>
                  </a:lnTo>
                  <a:lnTo>
                    <a:pt x="69024" y="10591"/>
                  </a:lnTo>
                  <a:lnTo>
                    <a:pt x="75641" y="10591"/>
                  </a:lnTo>
                  <a:lnTo>
                    <a:pt x="82245" y="10591"/>
                  </a:lnTo>
                  <a:lnTo>
                    <a:pt x="85267" y="13436"/>
                  </a:lnTo>
                  <a:lnTo>
                    <a:pt x="89446" y="17386"/>
                  </a:lnTo>
                  <a:lnTo>
                    <a:pt x="94056" y="21717"/>
                  </a:lnTo>
                  <a:lnTo>
                    <a:pt x="99783" y="27114"/>
                  </a:lnTo>
                  <a:lnTo>
                    <a:pt x="110731" y="27114"/>
                  </a:lnTo>
                  <a:lnTo>
                    <a:pt x="121678" y="27114"/>
                  </a:lnTo>
                  <a:lnTo>
                    <a:pt x="127419" y="21717"/>
                  </a:lnTo>
                  <a:lnTo>
                    <a:pt x="132029" y="17386"/>
                  </a:lnTo>
                  <a:lnTo>
                    <a:pt x="136207" y="13436"/>
                  </a:lnTo>
                  <a:lnTo>
                    <a:pt x="139230" y="10591"/>
                  </a:lnTo>
                  <a:lnTo>
                    <a:pt x="145846" y="10591"/>
                  </a:lnTo>
                  <a:lnTo>
                    <a:pt x="152450" y="10591"/>
                  </a:lnTo>
                  <a:lnTo>
                    <a:pt x="155473" y="13436"/>
                  </a:lnTo>
                  <a:lnTo>
                    <a:pt x="159664" y="17386"/>
                  </a:lnTo>
                  <a:lnTo>
                    <a:pt x="164274" y="21717"/>
                  </a:lnTo>
                  <a:lnTo>
                    <a:pt x="170014" y="27114"/>
                  </a:lnTo>
                  <a:lnTo>
                    <a:pt x="180962" y="27114"/>
                  </a:lnTo>
                  <a:lnTo>
                    <a:pt x="191922" y="27114"/>
                  </a:lnTo>
                  <a:lnTo>
                    <a:pt x="197662" y="21717"/>
                  </a:lnTo>
                  <a:lnTo>
                    <a:pt x="202272" y="17386"/>
                  </a:lnTo>
                  <a:lnTo>
                    <a:pt x="206451" y="13436"/>
                  </a:lnTo>
                  <a:lnTo>
                    <a:pt x="209473" y="10591"/>
                  </a:lnTo>
                  <a:lnTo>
                    <a:pt x="216090" y="10591"/>
                  </a:lnTo>
                  <a:lnTo>
                    <a:pt x="222694" y="10591"/>
                  </a:lnTo>
                  <a:lnTo>
                    <a:pt x="225717" y="13436"/>
                  </a:lnTo>
                  <a:lnTo>
                    <a:pt x="229908" y="17386"/>
                  </a:lnTo>
                  <a:lnTo>
                    <a:pt x="234518" y="21717"/>
                  </a:lnTo>
                  <a:lnTo>
                    <a:pt x="240258" y="27114"/>
                  </a:lnTo>
                  <a:lnTo>
                    <a:pt x="251218" y="27114"/>
                  </a:lnTo>
                  <a:lnTo>
                    <a:pt x="262166" y="27114"/>
                  </a:lnTo>
                  <a:lnTo>
                    <a:pt x="267906" y="21717"/>
                  </a:lnTo>
                  <a:lnTo>
                    <a:pt x="272516" y="17386"/>
                  </a:lnTo>
                  <a:lnTo>
                    <a:pt x="276707" y="13436"/>
                  </a:lnTo>
                  <a:lnTo>
                    <a:pt x="279742" y="10591"/>
                  </a:lnTo>
                  <a:lnTo>
                    <a:pt x="286346" y="10591"/>
                  </a:lnTo>
                  <a:lnTo>
                    <a:pt x="292950" y="10591"/>
                  </a:lnTo>
                  <a:lnTo>
                    <a:pt x="295973" y="13436"/>
                  </a:lnTo>
                  <a:lnTo>
                    <a:pt x="300164" y="17386"/>
                  </a:lnTo>
                  <a:lnTo>
                    <a:pt x="304774" y="21717"/>
                  </a:lnTo>
                  <a:lnTo>
                    <a:pt x="310515" y="27114"/>
                  </a:lnTo>
                  <a:lnTo>
                    <a:pt x="321462" y="27114"/>
                  </a:lnTo>
                  <a:lnTo>
                    <a:pt x="332422" y="27114"/>
                  </a:lnTo>
                  <a:lnTo>
                    <a:pt x="338162" y="21717"/>
                  </a:lnTo>
                  <a:lnTo>
                    <a:pt x="342773" y="17386"/>
                  </a:lnTo>
                  <a:lnTo>
                    <a:pt x="346964" y="13449"/>
                  </a:lnTo>
                  <a:lnTo>
                    <a:pt x="349986" y="10591"/>
                  </a:lnTo>
                  <a:lnTo>
                    <a:pt x="356603" y="10591"/>
                  </a:lnTo>
                  <a:lnTo>
                    <a:pt x="363232" y="10591"/>
                  </a:lnTo>
                  <a:lnTo>
                    <a:pt x="366255" y="13449"/>
                  </a:lnTo>
                  <a:lnTo>
                    <a:pt x="370459" y="17386"/>
                  </a:lnTo>
                  <a:lnTo>
                    <a:pt x="375069" y="21717"/>
                  </a:lnTo>
                  <a:lnTo>
                    <a:pt x="380809" y="27114"/>
                  </a:lnTo>
                  <a:lnTo>
                    <a:pt x="391782" y="27114"/>
                  </a:lnTo>
                  <a:lnTo>
                    <a:pt x="402742" y="27114"/>
                  </a:lnTo>
                  <a:lnTo>
                    <a:pt x="408482" y="21717"/>
                  </a:lnTo>
                  <a:lnTo>
                    <a:pt x="413092" y="17386"/>
                  </a:lnTo>
                  <a:lnTo>
                    <a:pt x="417296" y="13449"/>
                  </a:lnTo>
                  <a:lnTo>
                    <a:pt x="420319" y="10591"/>
                  </a:lnTo>
                  <a:lnTo>
                    <a:pt x="426948" y="10591"/>
                  </a:lnTo>
                  <a:lnTo>
                    <a:pt x="429933" y="10591"/>
                  </a:lnTo>
                  <a:lnTo>
                    <a:pt x="432346" y="8216"/>
                  </a:lnTo>
                  <a:lnTo>
                    <a:pt x="432346" y="5295"/>
                  </a:lnTo>
                  <a:lnTo>
                    <a:pt x="432346" y="2374"/>
                  </a:lnTo>
                  <a:lnTo>
                    <a:pt x="429933" y="0"/>
                  </a:lnTo>
                  <a:lnTo>
                    <a:pt x="426948" y="0"/>
                  </a:lnTo>
                  <a:close/>
                </a:path>
              </a:pathLst>
            </a:custGeom>
            <a:ln w="32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62" name="object 62"/>
            <p:cNvSpPr/>
            <p:nvPr/>
          </p:nvSpPr>
          <p:spPr>
            <a:xfrm>
              <a:off x="1084566" y="7899698"/>
              <a:ext cx="432434" cy="342900"/>
            </a:xfrm>
            <a:custGeom>
              <a:avLst/>
              <a:gdLst/>
              <a:ahLst/>
              <a:cxnLst/>
              <a:rect l="l" t="t" r="r" b="b"/>
              <a:pathLst>
                <a:path w="432434" h="342900">
                  <a:moveTo>
                    <a:pt x="429742" y="331990"/>
                  </a:moveTo>
                  <a:lnTo>
                    <a:pt x="2412" y="331990"/>
                  </a:lnTo>
                  <a:lnTo>
                    <a:pt x="0" y="334403"/>
                  </a:lnTo>
                  <a:lnTo>
                    <a:pt x="0" y="340385"/>
                  </a:lnTo>
                  <a:lnTo>
                    <a:pt x="2412" y="342798"/>
                  </a:lnTo>
                  <a:lnTo>
                    <a:pt x="429742" y="342798"/>
                  </a:lnTo>
                  <a:lnTo>
                    <a:pt x="432155" y="340385"/>
                  </a:lnTo>
                  <a:lnTo>
                    <a:pt x="432155" y="334403"/>
                  </a:lnTo>
                  <a:lnTo>
                    <a:pt x="429742" y="331990"/>
                  </a:lnTo>
                  <a:close/>
                </a:path>
                <a:path w="432434" h="342900">
                  <a:moveTo>
                    <a:pt x="96405" y="0"/>
                  </a:moveTo>
                  <a:lnTo>
                    <a:pt x="63999" y="6517"/>
                  </a:lnTo>
                  <a:lnTo>
                    <a:pt x="37506" y="24280"/>
                  </a:lnTo>
                  <a:lnTo>
                    <a:pt x="19628" y="50604"/>
                  </a:lnTo>
                  <a:lnTo>
                    <a:pt x="13068" y="82803"/>
                  </a:lnTo>
                  <a:lnTo>
                    <a:pt x="19138" y="113809"/>
                  </a:lnTo>
                  <a:lnTo>
                    <a:pt x="35752" y="139474"/>
                  </a:lnTo>
                  <a:lnTo>
                    <a:pt x="60511" y="157438"/>
                  </a:lnTo>
                  <a:lnTo>
                    <a:pt x="91020" y="165341"/>
                  </a:lnTo>
                  <a:lnTo>
                    <a:pt x="91020" y="331990"/>
                  </a:lnTo>
                  <a:lnTo>
                    <a:pt x="101815" y="331990"/>
                  </a:lnTo>
                  <a:lnTo>
                    <a:pt x="101815" y="165341"/>
                  </a:lnTo>
                  <a:lnTo>
                    <a:pt x="132317" y="157432"/>
                  </a:lnTo>
                  <a:lnTo>
                    <a:pt x="136295" y="154546"/>
                  </a:lnTo>
                  <a:lnTo>
                    <a:pt x="91020" y="154546"/>
                  </a:lnTo>
                  <a:lnTo>
                    <a:pt x="64708" y="147497"/>
                  </a:lnTo>
                  <a:lnTo>
                    <a:pt x="43388" y="131848"/>
                  </a:lnTo>
                  <a:lnTo>
                    <a:pt x="29095" y="109612"/>
                  </a:lnTo>
                  <a:lnTo>
                    <a:pt x="23875" y="82803"/>
                  </a:lnTo>
                  <a:lnTo>
                    <a:pt x="29584" y="54804"/>
                  </a:lnTo>
                  <a:lnTo>
                    <a:pt x="45143" y="31911"/>
                  </a:lnTo>
                  <a:lnTo>
                    <a:pt x="68201" y="16463"/>
                  </a:lnTo>
                  <a:lnTo>
                    <a:pt x="96405" y="10794"/>
                  </a:lnTo>
                  <a:lnTo>
                    <a:pt x="135199" y="10794"/>
                  </a:lnTo>
                  <a:lnTo>
                    <a:pt x="128819" y="6517"/>
                  </a:lnTo>
                  <a:lnTo>
                    <a:pt x="96405" y="0"/>
                  </a:lnTo>
                  <a:close/>
                </a:path>
                <a:path w="432434" h="342900">
                  <a:moveTo>
                    <a:pt x="163626" y="294703"/>
                  </a:moveTo>
                  <a:lnTo>
                    <a:pt x="152819" y="294703"/>
                  </a:lnTo>
                  <a:lnTo>
                    <a:pt x="152819" y="331990"/>
                  </a:lnTo>
                  <a:lnTo>
                    <a:pt x="163626" y="331990"/>
                  </a:lnTo>
                  <a:lnTo>
                    <a:pt x="163626" y="294703"/>
                  </a:lnTo>
                  <a:close/>
                </a:path>
                <a:path w="432434" h="342900">
                  <a:moveTo>
                    <a:pt x="397459" y="294703"/>
                  </a:moveTo>
                  <a:lnTo>
                    <a:pt x="386664" y="294703"/>
                  </a:lnTo>
                  <a:lnTo>
                    <a:pt x="386664" y="331990"/>
                  </a:lnTo>
                  <a:lnTo>
                    <a:pt x="397459" y="331990"/>
                  </a:lnTo>
                  <a:lnTo>
                    <a:pt x="397459" y="294703"/>
                  </a:lnTo>
                  <a:close/>
                </a:path>
                <a:path w="432434" h="342900">
                  <a:moveTo>
                    <a:pt x="408597" y="255676"/>
                  </a:moveTo>
                  <a:lnTo>
                    <a:pt x="142925" y="255676"/>
                  </a:lnTo>
                  <a:lnTo>
                    <a:pt x="140512" y="258089"/>
                  </a:lnTo>
                  <a:lnTo>
                    <a:pt x="140512" y="292290"/>
                  </a:lnTo>
                  <a:lnTo>
                    <a:pt x="142925" y="294703"/>
                  </a:lnTo>
                  <a:lnTo>
                    <a:pt x="408597" y="294703"/>
                  </a:lnTo>
                  <a:lnTo>
                    <a:pt x="411010" y="292290"/>
                  </a:lnTo>
                  <a:lnTo>
                    <a:pt x="411010" y="283908"/>
                  </a:lnTo>
                  <a:lnTo>
                    <a:pt x="151307" y="283908"/>
                  </a:lnTo>
                  <a:lnTo>
                    <a:pt x="151307" y="266471"/>
                  </a:lnTo>
                  <a:lnTo>
                    <a:pt x="411010" y="266471"/>
                  </a:lnTo>
                  <a:lnTo>
                    <a:pt x="411010" y="258089"/>
                  </a:lnTo>
                  <a:lnTo>
                    <a:pt x="408597" y="255676"/>
                  </a:lnTo>
                  <a:close/>
                </a:path>
                <a:path w="432434" h="342900">
                  <a:moveTo>
                    <a:pt x="411010" y="266471"/>
                  </a:moveTo>
                  <a:lnTo>
                    <a:pt x="400202" y="266471"/>
                  </a:lnTo>
                  <a:lnTo>
                    <a:pt x="400202" y="283908"/>
                  </a:lnTo>
                  <a:lnTo>
                    <a:pt x="411010" y="283908"/>
                  </a:lnTo>
                  <a:lnTo>
                    <a:pt x="411010" y="266471"/>
                  </a:lnTo>
                  <a:close/>
                </a:path>
                <a:path w="432434" h="342900">
                  <a:moveTo>
                    <a:pt x="168008" y="162166"/>
                  </a:moveTo>
                  <a:lnTo>
                    <a:pt x="162039" y="162166"/>
                  </a:lnTo>
                  <a:lnTo>
                    <a:pt x="159626" y="164579"/>
                  </a:lnTo>
                  <a:lnTo>
                    <a:pt x="159626" y="255676"/>
                  </a:lnTo>
                  <a:lnTo>
                    <a:pt x="170433" y="255676"/>
                  </a:lnTo>
                  <a:lnTo>
                    <a:pt x="170433" y="239687"/>
                  </a:lnTo>
                  <a:lnTo>
                    <a:pt x="387565" y="239687"/>
                  </a:lnTo>
                  <a:lnTo>
                    <a:pt x="387565" y="228879"/>
                  </a:lnTo>
                  <a:lnTo>
                    <a:pt x="170433" y="228879"/>
                  </a:lnTo>
                  <a:lnTo>
                    <a:pt x="170433" y="210057"/>
                  </a:lnTo>
                  <a:lnTo>
                    <a:pt x="387565" y="210057"/>
                  </a:lnTo>
                  <a:lnTo>
                    <a:pt x="387565" y="199262"/>
                  </a:lnTo>
                  <a:lnTo>
                    <a:pt x="170421" y="199262"/>
                  </a:lnTo>
                  <a:lnTo>
                    <a:pt x="170421" y="183286"/>
                  </a:lnTo>
                  <a:lnTo>
                    <a:pt x="387565" y="183286"/>
                  </a:lnTo>
                  <a:lnTo>
                    <a:pt x="387565" y="172478"/>
                  </a:lnTo>
                  <a:lnTo>
                    <a:pt x="170433" y="172478"/>
                  </a:lnTo>
                  <a:lnTo>
                    <a:pt x="170433" y="164579"/>
                  </a:lnTo>
                  <a:lnTo>
                    <a:pt x="168008" y="162166"/>
                  </a:lnTo>
                  <a:close/>
                </a:path>
                <a:path w="432434" h="342900">
                  <a:moveTo>
                    <a:pt x="387565" y="239687"/>
                  </a:moveTo>
                  <a:lnTo>
                    <a:pt x="376770" y="239687"/>
                  </a:lnTo>
                  <a:lnTo>
                    <a:pt x="376770" y="255676"/>
                  </a:lnTo>
                  <a:lnTo>
                    <a:pt x="387565" y="255676"/>
                  </a:lnTo>
                  <a:lnTo>
                    <a:pt x="387565" y="239687"/>
                  </a:lnTo>
                  <a:close/>
                </a:path>
                <a:path w="432434" h="342900">
                  <a:moveTo>
                    <a:pt x="387565" y="210057"/>
                  </a:moveTo>
                  <a:lnTo>
                    <a:pt x="376770" y="210057"/>
                  </a:lnTo>
                  <a:lnTo>
                    <a:pt x="376770" y="228879"/>
                  </a:lnTo>
                  <a:lnTo>
                    <a:pt x="387565" y="228879"/>
                  </a:lnTo>
                  <a:lnTo>
                    <a:pt x="387565" y="210057"/>
                  </a:lnTo>
                  <a:close/>
                </a:path>
                <a:path w="432434" h="342900">
                  <a:moveTo>
                    <a:pt x="387565" y="183286"/>
                  </a:moveTo>
                  <a:lnTo>
                    <a:pt x="376758" y="183286"/>
                  </a:lnTo>
                  <a:lnTo>
                    <a:pt x="376758" y="199262"/>
                  </a:lnTo>
                  <a:lnTo>
                    <a:pt x="387565" y="199262"/>
                  </a:lnTo>
                  <a:lnTo>
                    <a:pt x="387565" y="183286"/>
                  </a:lnTo>
                  <a:close/>
                </a:path>
                <a:path w="432434" h="342900">
                  <a:moveTo>
                    <a:pt x="385152" y="162166"/>
                  </a:moveTo>
                  <a:lnTo>
                    <a:pt x="379171" y="162166"/>
                  </a:lnTo>
                  <a:lnTo>
                    <a:pt x="376758" y="164579"/>
                  </a:lnTo>
                  <a:lnTo>
                    <a:pt x="376758" y="172478"/>
                  </a:lnTo>
                  <a:lnTo>
                    <a:pt x="387565" y="172478"/>
                  </a:lnTo>
                  <a:lnTo>
                    <a:pt x="387565" y="164579"/>
                  </a:lnTo>
                  <a:lnTo>
                    <a:pt x="385152" y="162166"/>
                  </a:lnTo>
                  <a:close/>
                </a:path>
                <a:path w="432434" h="342900">
                  <a:moveTo>
                    <a:pt x="70802" y="92417"/>
                  </a:moveTo>
                  <a:lnTo>
                    <a:pt x="67373" y="92430"/>
                  </a:lnTo>
                  <a:lnTo>
                    <a:pt x="63157" y="96634"/>
                  </a:lnTo>
                  <a:lnTo>
                    <a:pt x="63157" y="100050"/>
                  </a:lnTo>
                  <a:lnTo>
                    <a:pt x="91020" y="127939"/>
                  </a:lnTo>
                  <a:lnTo>
                    <a:pt x="91020" y="154546"/>
                  </a:lnTo>
                  <a:lnTo>
                    <a:pt x="101815" y="154546"/>
                  </a:lnTo>
                  <a:lnTo>
                    <a:pt x="101815" y="127939"/>
                  </a:lnTo>
                  <a:lnTo>
                    <a:pt x="117080" y="112661"/>
                  </a:lnTo>
                  <a:lnTo>
                    <a:pt x="91020" y="112661"/>
                  </a:lnTo>
                  <a:lnTo>
                    <a:pt x="70802" y="92417"/>
                  </a:lnTo>
                  <a:close/>
                </a:path>
                <a:path w="432434" h="342900">
                  <a:moveTo>
                    <a:pt x="135199" y="10794"/>
                  </a:moveTo>
                  <a:lnTo>
                    <a:pt x="96405" y="10794"/>
                  </a:lnTo>
                  <a:lnTo>
                    <a:pt x="124617" y="16463"/>
                  </a:lnTo>
                  <a:lnTo>
                    <a:pt x="147678" y="31911"/>
                  </a:lnTo>
                  <a:lnTo>
                    <a:pt x="163239" y="54804"/>
                  </a:lnTo>
                  <a:lnTo>
                    <a:pt x="168948" y="82803"/>
                  </a:lnTo>
                  <a:lnTo>
                    <a:pt x="163724" y="109619"/>
                  </a:lnTo>
                  <a:lnTo>
                    <a:pt x="149423" y="131857"/>
                  </a:lnTo>
                  <a:lnTo>
                    <a:pt x="128089" y="147504"/>
                  </a:lnTo>
                  <a:lnTo>
                    <a:pt x="101815" y="154546"/>
                  </a:lnTo>
                  <a:lnTo>
                    <a:pt x="136295" y="154546"/>
                  </a:lnTo>
                  <a:lnTo>
                    <a:pt x="157073" y="139469"/>
                  </a:lnTo>
                  <a:lnTo>
                    <a:pt x="173685" y="113808"/>
                  </a:lnTo>
                  <a:lnTo>
                    <a:pt x="179755" y="82803"/>
                  </a:lnTo>
                  <a:lnTo>
                    <a:pt x="173195" y="50604"/>
                  </a:lnTo>
                  <a:lnTo>
                    <a:pt x="155316" y="24280"/>
                  </a:lnTo>
                  <a:lnTo>
                    <a:pt x="135199" y="10794"/>
                  </a:lnTo>
                  <a:close/>
                </a:path>
                <a:path w="432434" h="342900">
                  <a:moveTo>
                    <a:pt x="99402" y="76428"/>
                  </a:moveTo>
                  <a:lnTo>
                    <a:pt x="93433" y="76428"/>
                  </a:lnTo>
                  <a:lnTo>
                    <a:pt x="91020" y="78841"/>
                  </a:lnTo>
                  <a:lnTo>
                    <a:pt x="91020" y="112661"/>
                  </a:lnTo>
                  <a:lnTo>
                    <a:pt x="101815" y="112661"/>
                  </a:lnTo>
                  <a:lnTo>
                    <a:pt x="101815" y="78841"/>
                  </a:lnTo>
                  <a:lnTo>
                    <a:pt x="99402" y="76428"/>
                  </a:lnTo>
                  <a:close/>
                </a:path>
                <a:path w="432434" h="342900">
                  <a:moveTo>
                    <a:pt x="122034" y="92417"/>
                  </a:moveTo>
                  <a:lnTo>
                    <a:pt x="101815" y="112661"/>
                  </a:lnTo>
                  <a:lnTo>
                    <a:pt x="117080" y="112661"/>
                  </a:lnTo>
                  <a:lnTo>
                    <a:pt x="129679" y="100050"/>
                  </a:lnTo>
                  <a:lnTo>
                    <a:pt x="129679" y="96634"/>
                  </a:lnTo>
                  <a:lnTo>
                    <a:pt x="125463" y="92430"/>
                  </a:lnTo>
                  <a:lnTo>
                    <a:pt x="122034" y="92417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sp>
          <p:nvSpPr>
            <p:cNvPr id="63" name="object 63"/>
            <p:cNvSpPr/>
            <p:nvPr/>
          </p:nvSpPr>
          <p:spPr>
            <a:xfrm>
              <a:off x="1084566" y="7899698"/>
              <a:ext cx="432434" cy="342900"/>
            </a:xfrm>
            <a:custGeom>
              <a:avLst/>
              <a:gdLst/>
              <a:ahLst/>
              <a:cxnLst/>
              <a:rect l="l" t="t" r="r" b="b"/>
              <a:pathLst>
                <a:path w="432434" h="342900">
                  <a:moveTo>
                    <a:pt x="5397" y="342798"/>
                  </a:moveTo>
                  <a:lnTo>
                    <a:pt x="426758" y="342798"/>
                  </a:lnTo>
                  <a:lnTo>
                    <a:pt x="429742" y="342798"/>
                  </a:lnTo>
                  <a:lnTo>
                    <a:pt x="432155" y="340385"/>
                  </a:lnTo>
                  <a:lnTo>
                    <a:pt x="432155" y="337400"/>
                  </a:lnTo>
                  <a:lnTo>
                    <a:pt x="432155" y="334403"/>
                  </a:lnTo>
                  <a:lnTo>
                    <a:pt x="429742" y="331990"/>
                  </a:lnTo>
                  <a:lnTo>
                    <a:pt x="426758" y="331990"/>
                  </a:lnTo>
                  <a:lnTo>
                    <a:pt x="397459" y="331990"/>
                  </a:lnTo>
                  <a:lnTo>
                    <a:pt x="397459" y="294703"/>
                  </a:lnTo>
                  <a:lnTo>
                    <a:pt x="405612" y="294703"/>
                  </a:lnTo>
                  <a:lnTo>
                    <a:pt x="408597" y="294703"/>
                  </a:lnTo>
                  <a:lnTo>
                    <a:pt x="411010" y="292290"/>
                  </a:lnTo>
                  <a:lnTo>
                    <a:pt x="411010" y="289305"/>
                  </a:lnTo>
                  <a:lnTo>
                    <a:pt x="411010" y="261073"/>
                  </a:lnTo>
                  <a:lnTo>
                    <a:pt x="411010" y="258089"/>
                  </a:lnTo>
                  <a:lnTo>
                    <a:pt x="408597" y="255676"/>
                  </a:lnTo>
                  <a:lnTo>
                    <a:pt x="405612" y="255676"/>
                  </a:lnTo>
                  <a:lnTo>
                    <a:pt x="387565" y="255676"/>
                  </a:lnTo>
                  <a:lnTo>
                    <a:pt x="387565" y="167563"/>
                  </a:lnTo>
                  <a:lnTo>
                    <a:pt x="387565" y="164579"/>
                  </a:lnTo>
                  <a:lnTo>
                    <a:pt x="385152" y="162166"/>
                  </a:lnTo>
                  <a:lnTo>
                    <a:pt x="382168" y="162166"/>
                  </a:lnTo>
                  <a:lnTo>
                    <a:pt x="379171" y="162166"/>
                  </a:lnTo>
                  <a:lnTo>
                    <a:pt x="376758" y="164579"/>
                  </a:lnTo>
                  <a:lnTo>
                    <a:pt x="376758" y="167563"/>
                  </a:lnTo>
                  <a:lnTo>
                    <a:pt x="376758" y="172478"/>
                  </a:lnTo>
                  <a:lnTo>
                    <a:pt x="170433" y="172478"/>
                  </a:lnTo>
                  <a:lnTo>
                    <a:pt x="170433" y="167563"/>
                  </a:lnTo>
                  <a:lnTo>
                    <a:pt x="170433" y="164579"/>
                  </a:lnTo>
                  <a:lnTo>
                    <a:pt x="168008" y="162166"/>
                  </a:lnTo>
                  <a:lnTo>
                    <a:pt x="165023" y="162166"/>
                  </a:lnTo>
                  <a:lnTo>
                    <a:pt x="162039" y="162166"/>
                  </a:lnTo>
                  <a:lnTo>
                    <a:pt x="159626" y="164579"/>
                  </a:lnTo>
                  <a:lnTo>
                    <a:pt x="159626" y="167563"/>
                  </a:lnTo>
                  <a:lnTo>
                    <a:pt x="159626" y="255676"/>
                  </a:lnTo>
                  <a:lnTo>
                    <a:pt x="145910" y="255676"/>
                  </a:lnTo>
                  <a:lnTo>
                    <a:pt x="142925" y="255676"/>
                  </a:lnTo>
                  <a:lnTo>
                    <a:pt x="140512" y="258089"/>
                  </a:lnTo>
                  <a:lnTo>
                    <a:pt x="140512" y="261073"/>
                  </a:lnTo>
                  <a:lnTo>
                    <a:pt x="140512" y="289305"/>
                  </a:lnTo>
                  <a:lnTo>
                    <a:pt x="140512" y="292290"/>
                  </a:lnTo>
                  <a:lnTo>
                    <a:pt x="142925" y="294703"/>
                  </a:lnTo>
                  <a:lnTo>
                    <a:pt x="145910" y="294703"/>
                  </a:lnTo>
                  <a:lnTo>
                    <a:pt x="152819" y="294703"/>
                  </a:lnTo>
                  <a:lnTo>
                    <a:pt x="152819" y="331990"/>
                  </a:lnTo>
                  <a:lnTo>
                    <a:pt x="101815" y="331990"/>
                  </a:lnTo>
                  <a:lnTo>
                    <a:pt x="101815" y="165341"/>
                  </a:lnTo>
                  <a:lnTo>
                    <a:pt x="132317" y="157432"/>
                  </a:lnTo>
                  <a:lnTo>
                    <a:pt x="157073" y="139469"/>
                  </a:lnTo>
                  <a:lnTo>
                    <a:pt x="173685" y="113808"/>
                  </a:lnTo>
                  <a:lnTo>
                    <a:pt x="179755" y="82803"/>
                  </a:lnTo>
                  <a:lnTo>
                    <a:pt x="173195" y="50604"/>
                  </a:lnTo>
                  <a:lnTo>
                    <a:pt x="155316" y="24280"/>
                  </a:lnTo>
                  <a:lnTo>
                    <a:pt x="128819" y="6517"/>
                  </a:lnTo>
                  <a:lnTo>
                    <a:pt x="96405" y="0"/>
                  </a:lnTo>
                  <a:lnTo>
                    <a:pt x="63999" y="6517"/>
                  </a:lnTo>
                  <a:lnTo>
                    <a:pt x="37506" y="24280"/>
                  </a:lnTo>
                  <a:lnTo>
                    <a:pt x="19628" y="50604"/>
                  </a:lnTo>
                  <a:lnTo>
                    <a:pt x="13068" y="82803"/>
                  </a:lnTo>
                  <a:lnTo>
                    <a:pt x="19138" y="113809"/>
                  </a:lnTo>
                  <a:lnTo>
                    <a:pt x="35752" y="139474"/>
                  </a:lnTo>
                  <a:lnTo>
                    <a:pt x="60511" y="157438"/>
                  </a:lnTo>
                  <a:lnTo>
                    <a:pt x="91020" y="165341"/>
                  </a:lnTo>
                  <a:lnTo>
                    <a:pt x="91020" y="331990"/>
                  </a:lnTo>
                  <a:lnTo>
                    <a:pt x="5397" y="331990"/>
                  </a:lnTo>
                  <a:lnTo>
                    <a:pt x="2412" y="331990"/>
                  </a:lnTo>
                  <a:lnTo>
                    <a:pt x="0" y="334403"/>
                  </a:lnTo>
                  <a:lnTo>
                    <a:pt x="0" y="337400"/>
                  </a:lnTo>
                  <a:lnTo>
                    <a:pt x="0" y="340385"/>
                  </a:lnTo>
                  <a:lnTo>
                    <a:pt x="2412" y="342798"/>
                  </a:lnTo>
                  <a:lnTo>
                    <a:pt x="5397" y="342798"/>
                  </a:lnTo>
                  <a:close/>
                </a:path>
              </a:pathLst>
            </a:custGeom>
            <a:ln w="32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  <p:pic>
          <p:nvPicPr>
            <p:cNvPr id="64" name="object 6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06797" y="7908849"/>
              <a:ext cx="148361" cy="147040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235873" y="8082985"/>
              <a:ext cx="248920" cy="149225"/>
            </a:xfrm>
            <a:custGeom>
              <a:avLst/>
              <a:gdLst/>
              <a:ahLst/>
              <a:cxnLst/>
              <a:rect l="l" t="t" r="r" b="b"/>
              <a:pathLst>
                <a:path w="248919" h="149225">
                  <a:moveTo>
                    <a:pt x="19126" y="26771"/>
                  </a:moveTo>
                  <a:lnTo>
                    <a:pt x="225463" y="26771"/>
                  </a:lnTo>
                  <a:lnTo>
                    <a:pt x="225463" y="45593"/>
                  </a:lnTo>
                  <a:lnTo>
                    <a:pt x="19126" y="45593"/>
                  </a:lnTo>
                  <a:lnTo>
                    <a:pt x="19126" y="26771"/>
                  </a:lnTo>
                  <a:close/>
                </a:path>
                <a:path w="248919" h="149225">
                  <a:moveTo>
                    <a:pt x="225450" y="15976"/>
                  </a:moveTo>
                  <a:lnTo>
                    <a:pt x="19113" y="15976"/>
                  </a:lnTo>
                  <a:lnTo>
                    <a:pt x="19113" y="0"/>
                  </a:lnTo>
                  <a:lnTo>
                    <a:pt x="225450" y="0"/>
                  </a:lnTo>
                  <a:lnTo>
                    <a:pt x="225450" y="15976"/>
                  </a:lnTo>
                  <a:close/>
                </a:path>
                <a:path w="248919" h="149225">
                  <a:moveTo>
                    <a:pt x="19126" y="56400"/>
                  </a:moveTo>
                  <a:lnTo>
                    <a:pt x="225463" y="56400"/>
                  </a:lnTo>
                  <a:lnTo>
                    <a:pt x="225463" y="72390"/>
                  </a:lnTo>
                  <a:lnTo>
                    <a:pt x="19126" y="72390"/>
                  </a:lnTo>
                  <a:lnTo>
                    <a:pt x="19126" y="56400"/>
                  </a:lnTo>
                  <a:close/>
                </a:path>
                <a:path w="248919" h="149225">
                  <a:moveTo>
                    <a:pt x="0" y="83185"/>
                  </a:moveTo>
                  <a:lnTo>
                    <a:pt x="248894" y="83185"/>
                  </a:lnTo>
                  <a:lnTo>
                    <a:pt x="248894" y="100622"/>
                  </a:lnTo>
                  <a:lnTo>
                    <a:pt x="0" y="100622"/>
                  </a:lnTo>
                  <a:lnTo>
                    <a:pt x="0" y="83185"/>
                  </a:lnTo>
                  <a:close/>
                </a:path>
                <a:path w="248919" h="149225">
                  <a:moveTo>
                    <a:pt x="12318" y="111417"/>
                  </a:moveTo>
                  <a:lnTo>
                    <a:pt x="235356" y="111417"/>
                  </a:lnTo>
                  <a:lnTo>
                    <a:pt x="235356" y="148704"/>
                  </a:lnTo>
                  <a:lnTo>
                    <a:pt x="12318" y="148704"/>
                  </a:lnTo>
                  <a:lnTo>
                    <a:pt x="12318" y="111417"/>
                  </a:lnTo>
                  <a:close/>
                </a:path>
              </a:pathLst>
            </a:custGeom>
            <a:ln w="32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88"/>
            </a:p>
          </p:txBody>
        </p:sp>
      </p:grpSp>
      <p:pic>
        <p:nvPicPr>
          <p:cNvPr id="66" name="object 66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621966" y="1276921"/>
            <a:ext cx="1262263" cy="1184282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660652" y="1276912"/>
            <a:ext cx="1262271" cy="1183683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583278" y="2977673"/>
            <a:ext cx="1262263" cy="1182346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141305" y="1276921"/>
            <a:ext cx="1262271" cy="1184282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583274" y="4716962"/>
            <a:ext cx="1262260" cy="1180419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097178" y="1276921"/>
            <a:ext cx="1273146" cy="1184281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583278" y="1276921"/>
            <a:ext cx="1262263" cy="1182348"/>
          </a:xfrm>
          <a:prstGeom prst="rect">
            <a:avLst/>
          </a:prstGeom>
        </p:spPr>
      </p:pic>
      <p:sp>
        <p:nvSpPr>
          <p:cNvPr id="73" name="object 73"/>
          <p:cNvSpPr txBox="1"/>
          <p:nvPr/>
        </p:nvSpPr>
        <p:spPr>
          <a:xfrm>
            <a:off x="7658418" y="2484166"/>
            <a:ext cx="728219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 marR="3071">
              <a:spcBef>
                <a:spcPts val="60"/>
              </a:spcBef>
            </a:pP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Mid-density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office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Chiswick</a:t>
            </a:r>
            <a:r>
              <a:rPr sz="605" spc="-24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Park,</a:t>
            </a:r>
            <a:r>
              <a:rPr sz="605" spc="-12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London</a:t>
            </a:r>
            <a:endParaRPr sz="605">
              <a:latin typeface="Omnes"/>
              <a:cs typeface="Omnes"/>
            </a:endParaRPr>
          </a:p>
        </p:txBody>
      </p:sp>
      <p:sp>
        <p:nvSpPr>
          <p:cNvPr id="76" name="object 76"/>
          <p:cNvSpPr txBox="1">
            <a:spLocks noGrp="1"/>
          </p:cNvSpPr>
          <p:nvPr>
            <p:ph type="ftr" sz="quarter" idx="5"/>
          </p:nvPr>
        </p:nvSpPr>
        <p:spPr>
          <a:xfrm>
            <a:off x="11784982" y="10374259"/>
            <a:ext cx="2447925" cy="154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i="0" kern="1200">
                <a:solidFill>
                  <a:srgbClr val="414042"/>
                </a:solidFill>
                <a:latin typeface="Omnes SemiBold"/>
                <a:ea typeface="+mn-ea"/>
                <a:cs typeface="Omnes SemiBold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77">
              <a:spcBef>
                <a:spcPts val="73"/>
              </a:spcBef>
            </a:pPr>
            <a:r>
              <a:rPr lang="en-GB"/>
              <a:t>Naas Road / </a:t>
            </a:r>
            <a:r>
              <a:rPr lang="en-GB" spc="-5"/>
              <a:t>Ballymount</a:t>
            </a:r>
            <a:r>
              <a:rPr lang="en-GB"/>
              <a:t> /</a:t>
            </a:r>
            <a:r>
              <a:rPr lang="en-GB" spc="5"/>
              <a:t> </a:t>
            </a:r>
            <a:r>
              <a:rPr lang="en-GB" spc="-5"/>
              <a:t>Park</a:t>
            </a:r>
            <a:r>
              <a:rPr lang="en-GB" spc="-25"/>
              <a:t> </a:t>
            </a:r>
            <a:r>
              <a:rPr lang="en-GB" spc="-15"/>
              <a:t>West</a:t>
            </a:r>
            <a:r>
              <a:rPr lang="en-GB"/>
              <a:t> URDF</a:t>
            </a:r>
            <a:r>
              <a:rPr lang="en-GB" spc="-25"/>
              <a:t> </a:t>
            </a:r>
            <a:r>
              <a:rPr lang="en-GB" spc="-5"/>
              <a:t>Masterplan</a:t>
            </a:r>
            <a:endParaRPr spc="-3"/>
          </a:p>
        </p:txBody>
      </p:sp>
      <p:sp>
        <p:nvSpPr>
          <p:cNvPr id="74" name="object 74"/>
          <p:cNvSpPr txBox="1"/>
          <p:nvPr/>
        </p:nvSpPr>
        <p:spPr>
          <a:xfrm>
            <a:off x="1581074" y="4184903"/>
            <a:ext cx="1226494" cy="193958"/>
          </a:xfrm>
          <a:prstGeom prst="rect">
            <a:avLst/>
          </a:prstGeom>
        </p:spPr>
        <p:txBody>
          <a:bodyPr vert="horz" wrap="square" lIns="0" tIns="7678" rIns="0" bIns="0" rtlCol="0">
            <a:spAutoFit/>
          </a:bodyPr>
          <a:lstStyle/>
          <a:p>
            <a:pPr marL="7677">
              <a:spcBef>
                <a:spcPts val="60"/>
              </a:spcBef>
            </a:pP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Cultural</a:t>
            </a:r>
            <a:r>
              <a:rPr sz="605" spc="-9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institution</a:t>
            </a:r>
            <a:endParaRPr sz="605">
              <a:latin typeface="Omnes"/>
              <a:cs typeface="Omnes"/>
            </a:endParaRPr>
          </a:p>
          <a:p>
            <a:pPr marL="7677"/>
            <a:r>
              <a:rPr sz="605">
                <a:solidFill>
                  <a:srgbClr val="231F20"/>
                </a:solidFill>
                <a:latin typeface="Omnes"/>
                <a:cs typeface="Omnes"/>
              </a:rPr>
              <a:t>Elbphilharmonie,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HafenCity,</a:t>
            </a:r>
            <a:r>
              <a:rPr sz="605" spc="-15">
                <a:solidFill>
                  <a:srgbClr val="231F20"/>
                </a:solidFill>
                <a:latin typeface="Omnes"/>
                <a:cs typeface="Omnes"/>
              </a:rPr>
              <a:t> </a:t>
            </a:r>
            <a:r>
              <a:rPr sz="605" spc="-3">
                <a:solidFill>
                  <a:srgbClr val="231F20"/>
                </a:solidFill>
                <a:latin typeface="Omnes"/>
                <a:cs typeface="Omnes"/>
              </a:rPr>
              <a:t>Hamburg</a:t>
            </a:r>
            <a:endParaRPr sz="605">
              <a:latin typeface="Omnes"/>
              <a:cs typeface="Omne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463CFCD-DDF3-4459-BB6D-53533136079B}"/>
              </a:ext>
            </a:extLst>
          </p:cNvPr>
          <p:cNvSpPr txBox="1"/>
          <p:nvPr/>
        </p:nvSpPr>
        <p:spPr>
          <a:xfrm>
            <a:off x="6810375" y="402436"/>
            <a:ext cx="2333625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1. Commercial Centre</a:t>
            </a:r>
            <a:endParaRPr lang="en-IE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17517</TotalTime>
  <Words>1546</Words>
  <Application>Microsoft Office PowerPoint</Application>
  <PresentationFormat>On-screen Show (4:3)</PresentationFormat>
  <Paragraphs>239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Omnes</vt:lpstr>
      <vt:lpstr>Omnes SemiBold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Deirdre</dc:creator>
  <cp:lastModifiedBy>Jason Frehill</cp:lastModifiedBy>
  <cp:revision>264</cp:revision>
  <dcterms:created xsi:type="dcterms:W3CDTF">2021-02-17T11:04:02Z</dcterms:created>
  <dcterms:modified xsi:type="dcterms:W3CDTF">2021-05-26T05:33:08Z</dcterms:modified>
</cp:coreProperties>
</file>