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2" r:id="rId2"/>
    <p:sldId id="473" r:id="rId3"/>
    <p:sldId id="471" r:id="rId4"/>
    <p:sldId id="265" r:id="rId5"/>
    <p:sldId id="266" r:id="rId6"/>
    <p:sldId id="260" r:id="rId7"/>
    <p:sldId id="288" r:id="rId8"/>
    <p:sldId id="469" r:id="rId9"/>
    <p:sldId id="258" r:id="rId10"/>
    <p:sldId id="316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622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728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208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038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504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808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099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041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070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691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747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763C-A61E-4C18-AE4A-37A77ED7919A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37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54997A-4A70-455E-81FE-7A87748A2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76ECEC-4C7C-471D-9138-F806168F0927}"/>
              </a:ext>
            </a:extLst>
          </p:cNvPr>
          <p:cNvCxnSpPr>
            <a:cxnSpLocks/>
          </p:cNvCxnSpPr>
          <p:nvPr/>
        </p:nvCxnSpPr>
        <p:spPr>
          <a:xfrm>
            <a:off x="4388871" y="543340"/>
            <a:ext cx="475512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6BAE8E-0F85-4528-B331-2CADEA15A478}"/>
              </a:ext>
            </a:extLst>
          </p:cNvPr>
          <p:cNvSpPr txBox="1"/>
          <p:nvPr/>
        </p:nvSpPr>
        <p:spPr>
          <a:xfrm>
            <a:off x="5883965" y="2155208"/>
            <a:ext cx="326003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b="1" dirty="0" err="1"/>
              <a:t>Clonburris</a:t>
            </a:r>
            <a:r>
              <a:rPr lang="en-IE" b="1" dirty="0"/>
              <a:t> SDZ Planning Scheme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4BB6D-D050-4BA9-A5C7-F2B6B506BF56}"/>
              </a:ext>
            </a:extLst>
          </p:cNvPr>
          <p:cNvSpPr txBox="1"/>
          <p:nvPr/>
        </p:nvSpPr>
        <p:spPr>
          <a:xfrm>
            <a:off x="187718" y="6099036"/>
            <a:ext cx="32600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4"/>
                </a:solidFill>
              </a:rPr>
              <a:t>SDZ Elected Members Briefing</a:t>
            </a:r>
          </a:p>
          <a:p>
            <a:r>
              <a:rPr lang="en-IE" b="1" dirty="0"/>
              <a:t>May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1CF1FB-B871-41B4-8E05-9DCF1B1E8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85" b="1278"/>
          <a:stretch/>
        </p:blipFill>
        <p:spPr>
          <a:xfrm>
            <a:off x="0" y="577208"/>
            <a:ext cx="9144000" cy="54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79"/>
    </mc:Choice>
    <mc:Fallback xmlns="">
      <p:transition spd="slow" advTm="645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EAD54F1-9C86-4A53-B9D4-F0B851FE8384}"/>
              </a:ext>
            </a:extLst>
          </p:cNvPr>
          <p:cNvSpPr txBox="1"/>
          <p:nvPr/>
        </p:nvSpPr>
        <p:spPr>
          <a:xfrm>
            <a:off x="-27759" y="270014"/>
            <a:ext cx="60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Adamstown SDZ URDF Update: </a:t>
            </a:r>
            <a:r>
              <a:rPr lang="en-IE" b="1" u="sng" dirty="0"/>
              <a:t>Bid Successful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2769F1-6314-45F5-8666-6AB0C2AACB9B}"/>
              </a:ext>
            </a:extLst>
          </p:cNvPr>
          <p:cNvSpPr txBox="1"/>
          <p:nvPr/>
        </p:nvSpPr>
        <p:spPr>
          <a:xfrm>
            <a:off x="52817" y="4459114"/>
            <a:ext cx="2639581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4"/>
                </a:solidFill>
              </a:rPr>
              <a:t>585 Homes by 2024</a:t>
            </a:r>
          </a:p>
          <a:p>
            <a:r>
              <a:rPr lang="en-GB" sz="1500" b="1" dirty="0">
                <a:solidFill>
                  <a:schemeClr val="accent4"/>
                </a:solidFill>
              </a:rPr>
              <a:t>20% Social / Affordable Homes</a:t>
            </a:r>
            <a:endParaRPr lang="en-GB" sz="1500" dirty="0">
              <a:solidFill>
                <a:schemeClr val="bg1"/>
              </a:solidFill>
            </a:endParaRPr>
          </a:p>
          <a:p>
            <a:r>
              <a:rPr lang="en-GB" sz="1500" b="1" dirty="0">
                <a:solidFill>
                  <a:schemeClr val="bg1"/>
                </a:solidFill>
              </a:rPr>
              <a:t>€12m Funding Application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€220m Investment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9FF91-DD75-4228-9839-FDBF47F0DBC5}"/>
              </a:ext>
            </a:extLst>
          </p:cNvPr>
          <p:cNvSpPr txBox="1"/>
          <p:nvPr/>
        </p:nvSpPr>
        <p:spPr>
          <a:xfrm>
            <a:off x="58463" y="1292576"/>
            <a:ext cx="2639581" cy="17081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4"/>
                </a:solidFill>
              </a:rPr>
              <a:t>Priority 1 – Town Centre Projects </a:t>
            </a:r>
            <a:endParaRPr lang="en-GB" sz="1500" dirty="0">
              <a:solidFill>
                <a:schemeClr val="bg1"/>
              </a:solidFill>
            </a:endParaRPr>
          </a:p>
          <a:p>
            <a:r>
              <a:rPr lang="en-GB" sz="1500" b="1" dirty="0">
                <a:solidFill>
                  <a:schemeClr val="bg1"/>
                </a:solidFill>
              </a:rPr>
              <a:t>Plaza:		€3.35m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Civic Building:	€3.93m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Housing:	329 of 585 Homes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Planning:	Majority Secured 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Completion:	2023 </a:t>
            </a:r>
          </a:p>
        </p:txBody>
      </p:sp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0201FA91-480E-4E32-8CC8-BD62B1E19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r="20259" b="-1"/>
          <a:stretch/>
        </p:blipFill>
        <p:spPr>
          <a:xfrm>
            <a:off x="5536240" y="891123"/>
            <a:ext cx="3607760" cy="5143493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Picture 6" descr="Several tall buildings in a city&#10;&#10;Description automatically generated">
            <a:extLst>
              <a:ext uri="{FF2B5EF4-FFF2-40B4-BE49-F238E27FC236}">
                <a16:creationId xmlns:a16="http://schemas.microsoft.com/office/drawing/2014/main" id="{613669A5-370E-40EB-8695-4AFBAC71E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r="13078" b="3"/>
          <a:stretch/>
        </p:blipFill>
        <p:spPr>
          <a:xfrm>
            <a:off x="2352292" y="857257"/>
            <a:ext cx="3734478" cy="2551169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Content Placeholder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C1F5204E-B8E4-4C3F-93CA-9987556D0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-1" b="-1"/>
          <a:stretch/>
        </p:blipFill>
        <p:spPr>
          <a:xfrm>
            <a:off x="2392072" y="3449574"/>
            <a:ext cx="3694109" cy="2551176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43AD7E-9147-47DB-A7DC-5E93708B90AA}"/>
              </a:ext>
            </a:extLst>
          </p:cNvPr>
          <p:cNvCxnSpPr>
            <a:cxnSpLocks/>
          </p:cNvCxnSpPr>
          <p:nvPr/>
        </p:nvCxnSpPr>
        <p:spPr>
          <a:xfrm>
            <a:off x="0" y="619614"/>
            <a:ext cx="4447822" cy="1973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721BEE5-C318-4F95-B753-E04BD1735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" y="5886801"/>
            <a:ext cx="1455552" cy="8114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ACA0A7-B11A-44B1-BFA9-1FF4B44B183E}"/>
              </a:ext>
            </a:extLst>
          </p:cNvPr>
          <p:cNvSpPr txBox="1"/>
          <p:nvPr/>
        </p:nvSpPr>
        <p:spPr>
          <a:xfrm>
            <a:off x="57874" y="3119728"/>
            <a:ext cx="2639581" cy="12464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1500" b="1" dirty="0"/>
              <a:t>Priority 2 – Central Boulevard </a:t>
            </a:r>
            <a:endParaRPr lang="en-GB" sz="1500" dirty="0"/>
          </a:p>
          <a:p>
            <a:r>
              <a:rPr lang="en-GB" sz="1500" dirty="0"/>
              <a:t>The Park:	€5.68m</a:t>
            </a:r>
          </a:p>
          <a:p>
            <a:r>
              <a:rPr lang="en-GB" sz="1500" dirty="0"/>
              <a:t>Housing:	256 of 585 Homes</a:t>
            </a:r>
          </a:p>
          <a:p>
            <a:r>
              <a:rPr lang="en-GB" sz="1500" dirty="0"/>
              <a:t>Planning:	Pre-planning</a:t>
            </a:r>
          </a:p>
          <a:p>
            <a:r>
              <a:rPr lang="en-GB" sz="1500" dirty="0"/>
              <a:t>Completion:	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17D8A-B906-45F3-B253-2EA72D3F7ABF}"/>
              </a:ext>
            </a:extLst>
          </p:cNvPr>
          <p:cNvSpPr txBox="1"/>
          <p:nvPr/>
        </p:nvSpPr>
        <p:spPr>
          <a:xfrm>
            <a:off x="8128979" y="3754669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Civic </a:t>
            </a:r>
          </a:p>
          <a:p>
            <a:r>
              <a:rPr lang="en-IE" b="1" dirty="0"/>
              <a:t>Building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D75540-3C8F-4683-B87C-5F5C24A82FB6}"/>
              </a:ext>
            </a:extLst>
          </p:cNvPr>
          <p:cNvSpPr txBox="1"/>
          <p:nvPr/>
        </p:nvSpPr>
        <p:spPr>
          <a:xfrm>
            <a:off x="6580684" y="4124520"/>
            <a:ext cx="73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Plaza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D680F7-561E-45CB-9519-B5F690DA4000}"/>
              </a:ext>
            </a:extLst>
          </p:cNvPr>
          <p:cNvSpPr txBox="1"/>
          <p:nvPr/>
        </p:nvSpPr>
        <p:spPr>
          <a:xfrm>
            <a:off x="6580684" y="1528371"/>
            <a:ext cx="1153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Central </a:t>
            </a:r>
          </a:p>
          <a:p>
            <a:r>
              <a:rPr lang="en-IE" b="1" dirty="0"/>
              <a:t>Boulevard</a:t>
            </a:r>
          </a:p>
          <a:p>
            <a:r>
              <a:rPr lang="en-IE" b="1" dirty="0"/>
              <a:t>Park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B77C20-C982-456B-8E65-CA328138237B}"/>
              </a:ext>
            </a:extLst>
          </p:cNvPr>
          <p:cNvSpPr txBox="1"/>
          <p:nvPr/>
        </p:nvSpPr>
        <p:spPr>
          <a:xfrm>
            <a:off x="6609261" y="5871294"/>
            <a:ext cx="18404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300" b="1" dirty="0">
                <a:solidFill>
                  <a:srgbClr val="3EBAC3"/>
                </a:solidFill>
              </a:rPr>
              <a:t>Train station  </a:t>
            </a:r>
          </a:p>
        </p:txBody>
      </p:sp>
    </p:spTree>
    <p:extLst>
      <p:ext uri="{BB962C8B-B14F-4D97-AF65-F5344CB8AC3E}">
        <p14:creationId xmlns:p14="http://schemas.microsoft.com/office/powerpoint/2010/main" val="15764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87707D-8CB3-4461-BEDF-67C238F69E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9BB38-7B5A-432C-8228-DF870CA12AFA}"/>
              </a:ext>
            </a:extLst>
          </p:cNvPr>
          <p:cNvSpPr txBox="1"/>
          <p:nvPr/>
        </p:nvSpPr>
        <p:spPr>
          <a:xfrm>
            <a:off x="145775" y="2782669"/>
            <a:ext cx="227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C8503B-E693-4974-9E61-065B96656CC2}"/>
              </a:ext>
            </a:extLst>
          </p:cNvPr>
          <p:cNvCxnSpPr>
            <a:cxnSpLocks/>
          </p:cNvCxnSpPr>
          <p:nvPr/>
        </p:nvCxnSpPr>
        <p:spPr>
          <a:xfrm>
            <a:off x="265043" y="2782669"/>
            <a:ext cx="186855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21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54997A-4A70-455E-81FE-7A87748A2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BAE8E-0F85-4528-B331-2CADEA15A478}"/>
              </a:ext>
            </a:extLst>
          </p:cNvPr>
          <p:cNvSpPr txBox="1"/>
          <p:nvPr/>
        </p:nvSpPr>
        <p:spPr>
          <a:xfrm>
            <a:off x="438150" y="1126508"/>
            <a:ext cx="326003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Agenda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4BB6D-D050-4BA9-A5C7-F2B6B506BF56}"/>
              </a:ext>
            </a:extLst>
          </p:cNvPr>
          <p:cNvSpPr txBox="1"/>
          <p:nvPr/>
        </p:nvSpPr>
        <p:spPr>
          <a:xfrm>
            <a:off x="187718" y="6099036"/>
            <a:ext cx="32600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4"/>
                </a:solidFill>
              </a:rPr>
              <a:t>SDZ Elected Members Briefing</a:t>
            </a:r>
          </a:p>
          <a:p>
            <a:r>
              <a:rPr lang="en-IE" b="1" dirty="0"/>
              <a:t>May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74E0A-DB77-429D-A1C1-DF22DA465715}"/>
              </a:ext>
            </a:extLst>
          </p:cNvPr>
          <p:cNvSpPr txBox="1"/>
          <p:nvPr/>
        </p:nvSpPr>
        <p:spPr>
          <a:xfrm>
            <a:off x="438149" y="1669433"/>
            <a:ext cx="3260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URDF Update</a:t>
            </a:r>
          </a:p>
          <a:p>
            <a:r>
              <a:rPr lang="en-IE" b="1" dirty="0"/>
              <a:t>Infrastructure Programme</a:t>
            </a:r>
          </a:p>
          <a:p>
            <a:r>
              <a:rPr lang="en-IE" b="1" dirty="0"/>
              <a:t>Planning Activity</a:t>
            </a:r>
          </a:p>
          <a:p>
            <a:r>
              <a:rPr lang="en-IE" b="1" dirty="0"/>
              <a:t>Phase 0 Updates</a:t>
            </a:r>
          </a:p>
          <a:p>
            <a:r>
              <a:rPr lang="en-IE" b="1" dirty="0"/>
              <a:t>Adamstown URDF Update</a:t>
            </a:r>
          </a:p>
          <a:p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9329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79"/>
    </mc:Choice>
    <mc:Fallback xmlns="">
      <p:transition spd="slow" advTm="645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5759DD-4120-4BB4-8DD2-829EA3DCF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1" b="199"/>
          <a:stretch/>
        </p:blipFill>
        <p:spPr>
          <a:xfrm>
            <a:off x="0" y="543340"/>
            <a:ext cx="9144000" cy="5420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4997A-4A70-455E-81FE-7A87748A2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FD8D98C-9392-4968-B41E-32BA80F9A8AC}"/>
              </a:ext>
            </a:extLst>
          </p:cNvPr>
          <p:cNvSpPr/>
          <p:nvPr/>
        </p:nvSpPr>
        <p:spPr>
          <a:xfrm>
            <a:off x="5976278" y="3013724"/>
            <a:ext cx="1457739" cy="1351721"/>
          </a:xfrm>
          <a:prstGeom prst="ellipse">
            <a:avLst/>
          </a:prstGeom>
          <a:solidFill>
            <a:schemeClr val="tx1">
              <a:alpha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92DBB-7F5F-4F0C-A88F-B42D9513D0FB}"/>
              </a:ext>
            </a:extLst>
          </p:cNvPr>
          <p:cNvSpPr txBox="1"/>
          <p:nvPr/>
        </p:nvSpPr>
        <p:spPr>
          <a:xfrm>
            <a:off x="5991170" y="3403531"/>
            <a:ext cx="14577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8,714 Homes Over 10 years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AE92CB-9A84-4CAA-A8E7-A1D5F75C566C}"/>
              </a:ext>
            </a:extLst>
          </p:cNvPr>
          <p:cNvSpPr/>
          <p:nvPr/>
        </p:nvSpPr>
        <p:spPr>
          <a:xfrm>
            <a:off x="7567585" y="3013723"/>
            <a:ext cx="1457739" cy="1351721"/>
          </a:xfrm>
          <a:prstGeom prst="ellipse">
            <a:avLst/>
          </a:prstGeom>
          <a:solidFill>
            <a:schemeClr val="tx1">
              <a:alpha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8AC6C-B19B-4D93-AF16-956DCBD5833C}"/>
              </a:ext>
            </a:extLst>
          </p:cNvPr>
          <p:cNvSpPr txBox="1"/>
          <p:nvPr/>
        </p:nvSpPr>
        <p:spPr>
          <a:xfrm>
            <a:off x="7567585" y="3273668"/>
            <a:ext cx="145773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€235m Funding Application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4DD0C7-160E-4328-A80D-C58B2BCE88EC}"/>
              </a:ext>
            </a:extLst>
          </p:cNvPr>
          <p:cNvSpPr/>
          <p:nvPr/>
        </p:nvSpPr>
        <p:spPr>
          <a:xfrm>
            <a:off x="5966860" y="4511131"/>
            <a:ext cx="1457739" cy="1351721"/>
          </a:xfrm>
          <a:prstGeom prst="ellipse">
            <a:avLst/>
          </a:prstGeom>
          <a:solidFill>
            <a:schemeClr val="tx1">
              <a:alpha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C1E10-6C94-40BC-A840-7677D104B829}"/>
              </a:ext>
            </a:extLst>
          </p:cNvPr>
          <p:cNvSpPr txBox="1"/>
          <p:nvPr/>
        </p:nvSpPr>
        <p:spPr>
          <a:xfrm>
            <a:off x="5976277" y="4743489"/>
            <a:ext cx="145773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38% Social &amp; Affordable Homes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AEB3B6-5B52-4F50-A95A-71AFAB714125}"/>
              </a:ext>
            </a:extLst>
          </p:cNvPr>
          <p:cNvSpPr/>
          <p:nvPr/>
        </p:nvSpPr>
        <p:spPr>
          <a:xfrm>
            <a:off x="7567585" y="4511131"/>
            <a:ext cx="1457739" cy="1351721"/>
          </a:xfrm>
          <a:prstGeom prst="ellipse">
            <a:avLst/>
          </a:prstGeom>
          <a:solidFill>
            <a:schemeClr val="tx1">
              <a:alpha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86684-0D4C-492F-A1B7-93F77B7D5D1B}"/>
              </a:ext>
            </a:extLst>
          </p:cNvPr>
          <p:cNvSpPr txBox="1"/>
          <p:nvPr/>
        </p:nvSpPr>
        <p:spPr>
          <a:xfrm>
            <a:off x="7567585" y="4771493"/>
            <a:ext cx="145773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€2.3bn Regeneration Project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EF07DD-1BEB-4EBF-818C-294D533615D0}"/>
              </a:ext>
            </a:extLst>
          </p:cNvPr>
          <p:cNvSpPr txBox="1"/>
          <p:nvPr/>
        </p:nvSpPr>
        <p:spPr>
          <a:xfrm>
            <a:off x="118676" y="4137333"/>
            <a:ext cx="4827472" cy="1661993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IE" sz="1700" b="1" dirty="0"/>
              <a:t>Next Stages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700" dirty="0"/>
              <a:t>Public Spending Code Gateway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700" dirty="0"/>
              <a:t>Preliminary Business Case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700" dirty="0"/>
              <a:t>Request for Tenders for Stage 1 infrastructure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700" dirty="0"/>
              <a:t>Detailed Business Case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700" dirty="0"/>
              <a:t>Ongoing Implementation and Review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CEC73C-BD03-4E78-A761-ED96125BA068}"/>
              </a:ext>
            </a:extLst>
          </p:cNvPr>
          <p:cNvSpPr txBox="1"/>
          <p:nvPr/>
        </p:nvSpPr>
        <p:spPr>
          <a:xfrm>
            <a:off x="-27759" y="258725"/>
            <a:ext cx="29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Clonburris SDZ URDF Update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71120C-661D-4BE2-AD37-9CB3E3D73FC2}"/>
              </a:ext>
            </a:extLst>
          </p:cNvPr>
          <p:cNvSpPr txBox="1"/>
          <p:nvPr/>
        </p:nvSpPr>
        <p:spPr>
          <a:xfrm>
            <a:off x="4316528" y="818176"/>
            <a:ext cx="4827472" cy="3539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sz="1700" b="1" dirty="0"/>
              <a:t>URDF Approval in Principle: </a:t>
            </a:r>
            <a:r>
              <a:rPr lang="en-IE" sz="1700" b="1" u="sng" dirty="0"/>
              <a:t>€176.6m (March 2021)</a:t>
            </a:r>
          </a:p>
        </p:txBody>
      </p:sp>
    </p:spTree>
    <p:extLst>
      <p:ext uri="{BB962C8B-B14F-4D97-AF65-F5344CB8AC3E}">
        <p14:creationId xmlns:p14="http://schemas.microsoft.com/office/powerpoint/2010/main" val="7419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79"/>
    </mc:Choice>
    <mc:Fallback xmlns="">
      <p:transition spd="slow" advTm="6457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1C428-D851-46BF-B034-A62D0E4EB8E4}"/>
              </a:ext>
            </a:extLst>
          </p:cNvPr>
          <p:cNvSpPr txBox="1"/>
          <p:nvPr/>
        </p:nvSpPr>
        <p:spPr>
          <a:xfrm>
            <a:off x="-13252" y="274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  <a:p>
            <a:r>
              <a:rPr lang="en-IE" b="1" dirty="0"/>
              <a:t>Phase 1: 		Infrastructure Programme South of the Railway</a:t>
            </a:r>
          </a:p>
          <a:p>
            <a:endParaRPr lang="en-IE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CEFDB9-E8CC-497A-84D2-B591BF904E41}"/>
              </a:ext>
            </a:extLst>
          </p:cNvPr>
          <p:cNvCxnSpPr/>
          <p:nvPr/>
        </p:nvCxnSpPr>
        <p:spPr>
          <a:xfrm>
            <a:off x="0" y="923494"/>
            <a:ext cx="3016155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9F7692-8894-44A3-9FB6-A84D0081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7A1BDD-A4F2-436F-A0B4-82140F016701}"/>
              </a:ext>
            </a:extLst>
          </p:cNvPr>
          <p:cNvSpPr txBox="1"/>
          <p:nvPr/>
        </p:nvSpPr>
        <p:spPr>
          <a:xfrm>
            <a:off x="0" y="3684251"/>
            <a:ext cx="695740" cy="338554"/>
          </a:xfrm>
          <a:prstGeom prst="rect">
            <a:avLst/>
          </a:prstGeom>
          <a:solidFill>
            <a:srgbClr val="3EBAC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/>
              <a:t>South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9389D-AA69-4B8D-9985-01AAD81EB24A}"/>
              </a:ext>
            </a:extLst>
          </p:cNvPr>
          <p:cNvSpPr txBox="1"/>
          <p:nvPr/>
        </p:nvSpPr>
        <p:spPr>
          <a:xfrm>
            <a:off x="0" y="3158561"/>
            <a:ext cx="69574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sz="1600" b="1" dirty="0"/>
              <a:t>North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4A3F6E-164C-4BC2-953B-212AF3B762AE}"/>
              </a:ext>
            </a:extLst>
          </p:cNvPr>
          <p:cNvGrpSpPr/>
          <p:nvPr/>
        </p:nvGrpSpPr>
        <p:grpSpPr>
          <a:xfrm>
            <a:off x="-26504" y="1029488"/>
            <a:ext cx="9170504" cy="4883865"/>
            <a:chOff x="-26504" y="1029488"/>
            <a:chExt cx="9170504" cy="48838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60DF80-0E54-4AE7-A5A5-7A7EA9C4F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27" t="19646" r="13333" b="12301"/>
            <a:stretch/>
          </p:blipFill>
          <p:spPr>
            <a:xfrm>
              <a:off x="-26504" y="1029488"/>
              <a:ext cx="9170504" cy="488386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C04E12-C294-41A4-A295-6C91CD410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7965" y="4816123"/>
              <a:ext cx="284987" cy="1848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5CEA0A-B4AC-424A-AC52-4B03D899E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4409" y="4883558"/>
              <a:ext cx="284987" cy="184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1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7945FF-211F-49C6-9BCB-19C558BB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20936" r="14927" b="9465"/>
          <a:stretch/>
        </p:blipFill>
        <p:spPr>
          <a:xfrm>
            <a:off x="-13252" y="1016410"/>
            <a:ext cx="9144000" cy="4987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9CA6A5-17C2-40C1-AF61-02A398C72A95}"/>
              </a:ext>
            </a:extLst>
          </p:cNvPr>
          <p:cNvSpPr txBox="1"/>
          <p:nvPr/>
        </p:nvSpPr>
        <p:spPr>
          <a:xfrm>
            <a:off x="-13252" y="274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  <a:p>
            <a:r>
              <a:rPr lang="en-IE" b="1" dirty="0"/>
              <a:t>Phase 2: 		Infrastructure Programme North of the Railway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2B9CF-C945-4E49-81B7-A46D82DEF466}"/>
              </a:ext>
            </a:extLst>
          </p:cNvPr>
          <p:cNvCxnSpPr/>
          <p:nvPr/>
        </p:nvCxnSpPr>
        <p:spPr>
          <a:xfrm>
            <a:off x="0" y="923494"/>
            <a:ext cx="3016155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3239277-C732-4251-BA1E-B45D6C294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0D7E65-CDBE-4785-881B-70E518F7D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4" t="37426" r="7619" b="5181"/>
          <a:stretch/>
        </p:blipFill>
        <p:spPr>
          <a:xfrm>
            <a:off x="-2312" y="899886"/>
            <a:ext cx="9147072" cy="50945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4697E-030D-447D-A471-10142174C9CB}"/>
              </a:ext>
            </a:extLst>
          </p:cNvPr>
          <p:cNvSpPr txBox="1"/>
          <p:nvPr/>
        </p:nvSpPr>
        <p:spPr>
          <a:xfrm>
            <a:off x="-27759" y="303881"/>
            <a:ext cx="507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Clonburris SDZ Updates – Preliminary Discussions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A04EC3-ADD1-4AD9-AE5E-5DEE5206C1DB}"/>
              </a:ext>
            </a:extLst>
          </p:cNvPr>
          <p:cNvCxnSpPr>
            <a:cxnSpLocks/>
          </p:cNvCxnSpPr>
          <p:nvPr/>
        </p:nvCxnSpPr>
        <p:spPr>
          <a:xfrm>
            <a:off x="0" y="673213"/>
            <a:ext cx="28492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952362-920D-4121-ACA7-4DED0C899ABE}"/>
              </a:ext>
            </a:extLst>
          </p:cNvPr>
          <p:cNvSpPr txBox="1"/>
          <p:nvPr/>
        </p:nvSpPr>
        <p:spPr>
          <a:xfrm>
            <a:off x="132520" y="885973"/>
            <a:ext cx="2557671" cy="2031325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rgbClr val="D024AF"/>
                </a:solidFill>
              </a:rPr>
              <a:t>Fire Station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 err="1">
                <a:solidFill>
                  <a:schemeClr val="accent6"/>
                </a:solidFill>
              </a:rPr>
              <a:t>Griffeen</a:t>
            </a:r>
            <a:r>
              <a:rPr lang="en-IE" b="1" dirty="0">
                <a:solidFill>
                  <a:schemeClr val="accent6"/>
                </a:solidFill>
              </a:rPr>
              <a:t> School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rgbClr val="FF0000"/>
                </a:solidFill>
              </a:rPr>
              <a:t>South Link Street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rgbClr val="7030A0"/>
                </a:solidFill>
              </a:rPr>
              <a:t>Kelland Homes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/>
              <a:t>IW Pumping Station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rgbClr val="C00000"/>
                </a:solidFill>
              </a:rPr>
              <a:t>Cairn Homes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rgbClr val="00B0F0"/>
                </a:solidFill>
              </a:rPr>
              <a:t>SDCC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A39578-1D2D-48BF-9E37-87885D63C8D8}"/>
              </a:ext>
            </a:extLst>
          </p:cNvPr>
          <p:cNvSpPr/>
          <p:nvPr/>
        </p:nvSpPr>
        <p:spPr>
          <a:xfrm>
            <a:off x="3962400" y="1842051"/>
            <a:ext cx="225287" cy="2252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530BA9-7B0F-4BE9-8388-146F4A4C9FF0}"/>
              </a:ext>
            </a:extLst>
          </p:cNvPr>
          <p:cNvSpPr/>
          <p:nvPr/>
        </p:nvSpPr>
        <p:spPr>
          <a:xfrm>
            <a:off x="7646504" y="3697005"/>
            <a:ext cx="225287" cy="2252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871198-D5B2-4198-A9EB-ABAEC3611531}"/>
              </a:ext>
            </a:extLst>
          </p:cNvPr>
          <p:cNvSpPr/>
          <p:nvPr/>
        </p:nvSpPr>
        <p:spPr>
          <a:xfrm>
            <a:off x="7712765" y="3337810"/>
            <a:ext cx="225287" cy="2252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57F9A0-E612-4AC8-9829-1EA5526D3F17}"/>
              </a:ext>
            </a:extLst>
          </p:cNvPr>
          <p:cNvSpPr/>
          <p:nvPr/>
        </p:nvSpPr>
        <p:spPr>
          <a:xfrm>
            <a:off x="1888435" y="3107634"/>
            <a:ext cx="225287" cy="2252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C2B5F5-DB21-4101-A003-02C077A6BF84}"/>
              </a:ext>
            </a:extLst>
          </p:cNvPr>
          <p:cNvSpPr/>
          <p:nvPr/>
        </p:nvSpPr>
        <p:spPr>
          <a:xfrm>
            <a:off x="6115880" y="2201821"/>
            <a:ext cx="225287" cy="225287"/>
          </a:xfrm>
          <a:prstGeom prst="ellipse">
            <a:avLst/>
          </a:prstGeom>
          <a:solidFill>
            <a:srgbClr val="D024A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1107B1-C13D-465D-9483-82139FB88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6D64B40-FF53-4C83-BF09-AD9F6C9CB809}"/>
              </a:ext>
            </a:extLst>
          </p:cNvPr>
          <p:cNvSpPr/>
          <p:nvPr/>
        </p:nvSpPr>
        <p:spPr>
          <a:xfrm>
            <a:off x="3422587" y="3155010"/>
            <a:ext cx="225287" cy="2252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140CCA-2F2C-4FDD-A4F4-56D796298D94}"/>
              </a:ext>
            </a:extLst>
          </p:cNvPr>
          <p:cNvSpPr/>
          <p:nvPr/>
        </p:nvSpPr>
        <p:spPr>
          <a:xfrm>
            <a:off x="6852356" y="3697004"/>
            <a:ext cx="225287" cy="2252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DD6DE-7540-4CAA-83D9-867EC14429B5}"/>
              </a:ext>
            </a:extLst>
          </p:cNvPr>
          <p:cNvSpPr txBox="1"/>
          <p:nvPr/>
        </p:nvSpPr>
        <p:spPr>
          <a:xfrm>
            <a:off x="132519" y="3978224"/>
            <a:ext cx="2557671" cy="369332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IE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23D5AF-6F82-4014-964B-C1A97A03CD9E}"/>
              </a:ext>
            </a:extLst>
          </p:cNvPr>
          <p:cNvSpPr/>
          <p:nvPr/>
        </p:nvSpPr>
        <p:spPr>
          <a:xfrm>
            <a:off x="6115880" y="4056199"/>
            <a:ext cx="2747602" cy="1139291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Branding Strategy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NTA Discussions</a:t>
            </a:r>
          </a:p>
        </p:txBody>
      </p:sp>
    </p:spTree>
    <p:extLst>
      <p:ext uri="{BB962C8B-B14F-4D97-AF65-F5344CB8AC3E}">
        <p14:creationId xmlns:p14="http://schemas.microsoft.com/office/powerpoint/2010/main" val="279908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383F-23DD-42C3-9820-DFBE3D9E2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76" y="1720960"/>
            <a:ext cx="7886700" cy="2128551"/>
          </a:xfrm>
          <a:ln w="28575"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E" sz="1400" dirty="0">
                <a:solidFill>
                  <a:srgbClr val="000000"/>
                </a:solidFill>
                <a:latin typeface="FranklinGothicURWBoo"/>
              </a:rPr>
              <a:t>Prior to the commencement of development, strategic district level measures and detailed design shall be prepared by the developer(s) and agreed with South Dublin County Council through a </a:t>
            </a:r>
            <a:r>
              <a:rPr lang="en-IE" sz="1400" b="1" u="sng" dirty="0">
                <a:solidFill>
                  <a:srgbClr val="000000"/>
                </a:solidFill>
                <a:latin typeface="FranklinGothicURWBoo"/>
              </a:rPr>
              <a:t>Surface Water Management Plan </a:t>
            </a:r>
            <a:r>
              <a:rPr lang="en-IE" sz="1400" dirty="0">
                <a:solidFill>
                  <a:srgbClr val="000000"/>
                </a:solidFill>
                <a:latin typeface="FranklinGothicURWBoo"/>
              </a:rPr>
              <a:t>to implement the prepared Surface Water Strategy.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sz="1400" dirty="0">
                <a:solidFill>
                  <a:srgbClr val="000000"/>
                </a:solidFill>
                <a:latin typeface="FranklinGothicURWBoo"/>
              </a:rPr>
              <a:t>Prior to the commencement of development, a strategic level </a:t>
            </a:r>
            <a:r>
              <a:rPr lang="en-IE" sz="1400" b="1" u="sng" dirty="0">
                <a:solidFill>
                  <a:srgbClr val="000000"/>
                </a:solidFill>
                <a:latin typeface="FranklinGothicURWBoo"/>
              </a:rPr>
              <a:t>Parks and Landscape Strategy (incorporating a Biodiversity Management Plan)</a:t>
            </a:r>
            <a:r>
              <a:rPr lang="en-IE" sz="1400" dirty="0">
                <a:solidFill>
                  <a:srgbClr val="000000"/>
                </a:solidFill>
                <a:latin typeface="FranklinGothicURWBoo"/>
              </a:rPr>
              <a:t> shall be prepared by the developer(s) and agreed in writing with South Dublin County Council.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sz="1400" dirty="0">
                <a:solidFill>
                  <a:srgbClr val="000000"/>
                </a:solidFill>
                <a:latin typeface="FranklinGothicURWBoo"/>
              </a:rPr>
              <a:t>Prior to the commencement of development, detailed </a:t>
            </a:r>
            <a:r>
              <a:rPr lang="en-IE" sz="1400" b="1" u="sng" dirty="0">
                <a:solidFill>
                  <a:srgbClr val="000000"/>
                </a:solidFill>
                <a:latin typeface="FranklinGothicURWBoo"/>
              </a:rPr>
              <a:t>Water and Wastewater plans</a:t>
            </a:r>
            <a:r>
              <a:rPr lang="en-IE" sz="1400" b="1" dirty="0">
                <a:solidFill>
                  <a:srgbClr val="000000"/>
                </a:solidFill>
                <a:latin typeface="FranklinGothicURWBoo"/>
              </a:rPr>
              <a:t> </a:t>
            </a:r>
            <a:r>
              <a:rPr lang="en-IE" sz="1400" dirty="0">
                <a:solidFill>
                  <a:srgbClr val="000000"/>
                </a:solidFill>
                <a:latin typeface="FranklinGothicURWBoo"/>
              </a:rPr>
              <a:t>for the Planning Scheme shall be prepared by the developers and agreed with Irish Water and South Dublin County Council.</a:t>
            </a:r>
            <a:endParaRPr lang="en-IE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28650" lvl="1" indent="-285750">
              <a:buFont typeface="Wingdings" panose="05000000000000000000" pitchFamily="2" charset="2"/>
              <a:buChar char="§"/>
            </a:pPr>
            <a:endParaRPr lang="en-IE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F29B7-72A2-423D-B47E-078AF4F2CC57}"/>
              </a:ext>
            </a:extLst>
          </p:cNvPr>
          <p:cNvSpPr txBox="1"/>
          <p:nvPr/>
        </p:nvSpPr>
        <p:spPr>
          <a:xfrm>
            <a:off x="370176" y="348590"/>
            <a:ext cx="367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SDZ Phasing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B1087-9787-4EF4-A74A-48E86A9C9943}"/>
              </a:ext>
            </a:extLst>
          </p:cNvPr>
          <p:cNvSpPr txBox="1"/>
          <p:nvPr/>
        </p:nvSpPr>
        <p:spPr>
          <a:xfrm>
            <a:off x="370176" y="969798"/>
            <a:ext cx="5453849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sz="2400" b="1" dirty="0"/>
              <a:t>Prior to Commencement of Development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14CEC-956D-4556-AE63-22818369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1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9CA6A5-17C2-40C1-AF61-02A398C72A95}"/>
              </a:ext>
            </a:extLst>
          </p:cNvPr>
          <p:cNvSpPr txBox="1"/>
          <p:nvPr/>
        </p:nvSpPr>
        <p:spPr>
          <a:xfrm>
            <a:off x="-13252" y="274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  <a:p>
            <a:r>
              <a:rPr lang="en-IE" b="1" dirty="0"/>
              <a:t>Planning Application Reference No: SDZ20A/0021</a:t>
            </a:r>
          </a:p>
          <a:p>
            <a:r>
              <a:rPr lang="en-IE" b="1" dirty="0"/>
              <a:t>South Link Street and Utility Corridor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2B9CF-C945-4E49-81B7-A46D82DEF466}"/>
              </a:ext>
            </a:extLst>
          </p:cNvPr>
          <p:cNvCxnSpPr/>
          <p:nvPr/>
        </p:nvCxnSpPr>
        <p:spPr>
          <a:xfrm>
            <a:off x="0" y="923494"/>
            <a:ext cx="3016155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3239277-C732-4251-BA1E-B45D6C294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71378-A7CD-4AFB-97C4-A49DB673F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9156"/>
            <a:ext cx="9149886" cy="3728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802F03-7C66-49CE-895F-D5AC137BC300}"/>
              </a:ext>
            </a:extLst>
          </p:cNvPr>
          <p:cNvSpPr txBox="1"/>
          <p:nvPr/>
        </p:nvSpPr>
        <p:spPr>
          <a:xfrm>
            <a:off x="0" y="54544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  <a:p>
            <a:r>
              <a:rPr lang="en-IE" b="1" dirty="0"/>
              <a:t>Decision 24</a:t>
            </a:r>
            <a:r>
              <a:rPr lang="en-IE" b="1" baseline="30000" dirty="0"/>
              <a:t>th</a:t>
            </a:r>
            <a:r>
              <a:rPr lang="en-IE" b="1" dirty="0"/>
              <a:t> Feb 2021: Request for Further Information – 14 Items requested</a:t>
            </a:r>
          </a:p>
        </p:txBody>
      </p:sp>
    </p:spTree>
    <p:extLst>
      <p:ext uri="{BB962C8B-B14F-4D97-AF65-F5344CB8AC3E}">
        <p14:creationId xmlns:p14="http://schemas.microsoft.com/office/powerpoint/2010/main" val="278174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D729B-9EB4-40A0-8923-E37FEAC4B9E9}"/>
              </a:ext>
            </a:extLst>
          </p:cNvPr>
          <p:cNvSpPr txBox="1"/>
          <p:nvPr/>
        </p:nvSpPr>
        <p:spPr>
          <a:xfrm>
            <a:off x="437322" y="700636"/>
            <a:ext cx="553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Southern Link Road Planning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F67DD-4F29-41D9-B53A-5E1611F62944}"/>
              </a:ext>
            </a:extLst>
          </p:cNvPr>
          <p:cNvSpPr txBox="1"/>
          <p:nvPr/>
        </p:nvSpPr>
        <p:spPr>
          <a:xfrm>
            <a:off x="437322" y="1239077"/>
            <a:ext cx="3829877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sz="2400" b="1" dirty="0"/>
              <a:t>Further Information Request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E73CA1-27F2-4C86-88B3-0C884A48A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24065"/>
              </p:ext>
            </p:extLst>
          </p:nvPr>
        </p:nvGraphicFramePr>
        <p:xfrm>
          <a:off x="437322" y="2472587"/>
          <a:ext cx="8189841" cy="288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947">
                  <a:extLst>
                    <a:ext uri="{9D8B030D-6E8A-4147-A177-3AD203B41FA5}">
                      <a16:colId xmlns:a16="http://schemas.microsoft.com/office/drawing/2014/main" val="4003871778"/>
                    </a:ext>
                  </a:extLst>
                </a:gridCol>
                <a:gridCol w="2729947">
                  <a:extLst>
                    <a:ext uri="{9D8B030D-6E8A-4147-A177-3AD203B41FA5}">
                      <a16:colId xmlns:a16="http://schemas.microsoft.com/office/drawing/2014/main" val="4003724533"/>
                    </a:ext>
                  </a:extLst>
                </a:gridCol>
                <a:gridCol w="2729947">
                  <a:extLst>
                    <a:ext uri="{9D8B030D-6E8A-4147-A177-3AD203B41FA5}">
                      <a16:colId xmlns:a16="http://schemas.microsoft.com/office/drawing/2014/main" val="339659346"/>
                    </a:ext>
                  </a:extLst>
                </a:gridCol>
              </a:tblGrid>
              <a:tr h="571390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1. Phase 0 Reports Compliance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6. Embankments &amp; Access to train station.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11. Pumping Station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17181"/>
                  </a:ext>
                </a:extLst>
              </a:tr>
              <a:tr h="571390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2. Cycle Lanes/ Pedestrian Crossings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7. Culvert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12. Compound/Storage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22121"/>
                  </a:ext>
                </a:extLst>
              </a:tr>
              <a:tr h="571390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3. Junction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8. EIAR Update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13. Outer Ring-Road Interface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81066"/>
                  </a:ext>
                </a:extLst>
              </a:tr>
              <a:tr h="571390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4. Surface 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9. Taking in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14. Whitton Avenue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967183"/>
                  </a:ext>
                </a:extLst>
              </a:tr>
              <a:tr h="571390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5. Landscaping &amp; GI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10. Demolition of Existing Structures</a:t>
                      </a:r>
                      <a:endParaRPr lang="en-IE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1869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B4CD67-279D-440E-9173-C69DE08B24E6}"/>
              </a:ext>
            </a:extLst>
          </p:cNvPr>
          <p:cNvSpPr txBox="1"/>
          <p:nvPr/>
        </p:nvSpPr>
        <p:spPr>
          <a:xfrm>
            <a:off x="437322" y="5890100"/>
            <a:ext cx="3067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/>
              <a:t>*Decision Issued 24/2/21</a:t>
            </a:r>
          </a:p>
          <a:p>
            <a:r>
              <a:rPr lang="en-IE" sz="1600" b="1" dirty="0"/>
              <a:t>App Reference no: SDZ20A/0021</a:t>
            </a:r>
          </a:p>
          <a:p>
            <a:endParaRPr lang="en-IE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0A01C6-34CC-4DEB-853D-5F8EED812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472</Words>
  <Application>Microsoft Office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FranklinGothicURWBoo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Byrne</dc:creator>
  <cp:lastModifiedBy>Jason Frehill</cp:lastModifiedBy>
  <cp:revision>20</cp:revision>
  <dcterms:created xsi:type="dcterms:W3CDTF">2021-02-18T12:09:49Z</dcterms:created>
  <dcterms:modified xsi:type="dcterms:W3CDTF">2021-05-25T16:32:17Z</dcterms:modified>
</cp:coreProperties>
</file>