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9" r:id="rId3"/>
    <p:sldId id="298" r:id="rId4"/>
    <p:sldId id="292" r:id="rId5"/>
    <p:sldId id="288" r:id="rId6"/>
    <p:sldId id="281" r:id="rId7"/>
    <p:sldId id="291" r:id="rId8"/>
    <p:sldId id="293" r:id="rId9"/>
    <p:sldId id="294" r:id="rId10"/>
    <p:sldId id="296" r:id="rId11"/>
    <p:sldId id="295" r:id="rId12"/>
    <p:sldId id="2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568"/>
    <a:srgbClr val="F46E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78615" autoAdjust="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FE405-9B56-4E4D-8221-083E2FB6D0C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69C5D2A-F6BA-4646-9631-EA7D9BBBEE2F}">
      <dgm:prSet/>
      <dgm:spPr/>
      <dgm:t>
        <a:bodyPr/>
        <a:lstStyle/>
        <a:p>
          <a:pPr>
            <a:lnSpc>
              <a:spcPct val="100000"/>
            </a:lnSpc>
          </a:pPr>
          <a:r>
            <a:rPr lang="en-IE" b="1" dirty="0"/>
            <a:t>Feb 2021 </a:t>
          </a:r>
          <a:r>
            <a:rPr lang="en-IE" dirty="0"/>
            <a:t>- Communal Bin Area cleared at Block 31-39 Meile An Ri Road</a:t>
          </a:r>
          <a:endParaRPr lang="en-US" dirty="0"/>
        </a:p>
      </dgm:t>
    </dgm:pt>
    <dgm:pt modelId="{8E5467B1-0BFE-4F2C-811F-75D366481995}" type="parTrans" cxnId="{64CFF258-498A-416B-A0BC-613EED884316}">
      <dgm:prSet/>
      <dgm:spPr/>
      <dgm:t>
        <a:bodyPr/>
        <a:lstStyle/>
        <a:p>
          <a:endParaRPr lang="en-US"/>
        </a:p>
      </dgm:t>
    </dgm:pt>
    <dgm:pt modelId="{DA630A50-79D2-4A2F-A4B1-2BDFE4D4249C}" type="sibTrans" cxnId="{64CFF258-498A-416B-A0BC-613EED884316}">
      <dgm:prSet/>
      <dgm:spPr/>
      <dgm:t>
        <a:bodyPr/>
        <a:lstStyle/>
        <a:p>
          <a:endParaRPr lang="en-US"/>
        </a:p>
      </dgm:t>
    </dgm:pt>
    <dgm:pt modelId="{C789A10E-63F3-48EB-8EB7-C01DACBDB600}">
      <dgm:prSet/>
      <dgm:spPr/>
      <dgm:t>
        <a:bodyPr/>
        <a:lstStyle/>
        <a:p>
          <a:pPr>
            <a:lnSpc>
              <a:spcPct val="100000"/>
            </a:lnSpc>
          </a:pPr>
          <a:r>
            <a:rPr lang="en-IE" b="1" dirty="0"/>
            <a:t>April 2021</a:t>
          </a:r>
          <a:r>
            <a:rPr lang="en-IE" dirty="0"/>
            <a:t> - Virtual Spring Planting Workshop with a group of 10 Residents, this will also take place in May as part of the Bealtaine Programme</a:t>
          </a:r>
          <a:endParaRPr lang="en-US" dirty="0"/>
        </a:p>
      </dgm:t>
    </dgm:pt>
    <dgm:pt modelId="{D8C50323-8F70-4326-A35B-80EF0A700DF2}" type="parTrans" cxnId="{2154BAD7-64C6-41D8-A4BA-5FA3B731957A}">
      <dgm:prSet/>
      <dgm:spPr/>
      <dgm:t>
        <a:bodyPr/>
        <a:lstStyle/>
        <a:p>
          <a:endParaRPr lang="en-US"/>
        </a:p>
      </dgm:t>
    </dgm:pt>
    <dgm:pt modelId="{42621D65-A0E6-4640-92C0-C0F8EBC99B7B}" type="sibTrans" cxnId="{2154BAD7-64C6-41D8-A4BA-5FA3B731957A}">
      <dgm:prSet/>
      <dgm:spPr/>
      <dgm:t>
        <a:bodyPr/>
        <a:lstStyle/>
        <a:p>
          <a:endParaRPr lang="en-US"/>
        </a:p>
      </dgm:t>
    </dgm:pt>
    <dgm:pt modelId="{C975CC7A-A33D-411F-A7E5-A701484E038C}">
      <dgm:prSet/>
      <dgm:spPr/>
      <dgm:t>
        <a:bodyPr/>
        <a:lstStyle/>
        <a:p>
          <a:pPr>
            <a:lnSpc>
              <a:spcPct val="100000"/>
            </a:lnSpc>
          </a:pPr>
          <a:r>
            <a:rPr lang="en-IE" b="1"/>
            <a:t>April 2021</a:t>
          </a:r>
          <a:r>
            <a:rPr lang="en-IE"/>
            <a:t> – Virtual Easter Hunt. Photos emailed of each clue and Easter eggs presented to families as prizes.</a:t>
          </a:r>
          <a:endParaRPr lang="en-US"/>
        </a:p>
      </dgm:t>
    </dgm:pt>
    <dgm:pt modelId="{0D56C3B3-53EA-47D8-BA25-6A569FDA7AE9}" type="parTrans" cxnId="{0D832077-8D97-4D22-8704-285C7EAFD0CC}">
      <dgm:prSet/>
      <dgm:spPr/>
      <dgm:t>
        <a:bodyPr/>
        <a:lstStyle/>
        <a:p>
          <a:endParaRPr lang="en-US"/>
        </a:p>
      </dgm:t>
    </dgm:pt>
    <dgm:pt modelId="{09D64455-23FA-4B35-AABD-7A409AE5BF42}" type="sibTrans" cxnId="{0D832077-8D97-4D22-8704-285C7EAFD0CC}">
      <dgm:prSet/>
      <dgm:spPr/>
      <dgm:t>
        <a:bodyPr/>
        <a:lstStyle/>
        <a:p>
          <a:endParaRPr lang="en-US"/>
        </a:p>
      </dgm:t>
    </dgm:pt>
    <dgm:pt modelId="{06A297AA-5523-4D74-8635-61A8F6CF0F0E}">
      <dgm:prSet/>
      <dgm:spPr/>
      <dgm:t>
        <a:bodyPr/>
        <a:lstStyle/>
        <a:p>
          <a:pPr>
            <a:lnSpc>
              <a:spcPct val="100000"/>
            </a:lnSpc>
          </a:pPr>
          <a:r>
            <a:rPr lang="en-IE" b="1"/>
            <a:t>April 2021 </a:t>
          </a:r>
          <a:r>
            <a:rPr lang="en-IE"/>
            <a:t>– Estate Clean-up organised with the Balgaddy Residents Association. All materials provided by the Estate Management Unit.</a:t>
          </a:r>
          <a:endParaRPr lang="en-US"/>
        </a:p>
      </dgm:t>
    </dgm:pt>
    <dgm:pt modelId="{8435C501-2892-414C-A5AC-42C55D7E0470}" type="parTrans" cxnId="{FB91D3C5-5E28-485D-B661-9252F5D5A87E}">
      <dgm:prSet/>
      <dgm:spPr/>
      <dgm:t>
        <a:bodyPr/>
        <a:lstStyle/>
        <a:p>
          <a:endParaRPr lang="en-US"/>
        </a:p>
      </dgm:t>
    </dgm:pt>
    <dgm:pt modelId="{E1E16B08-EE43-461B-98BD-CE05E4D33F33}" type="sibTrans" cxnId="{FB91D3C5-5E28-485D-B661-9252F5D5A87E}">
      <dgm:prSet/>
      <dgm:spPr/>
      <dgm:t>
        <a:bodyPr/>
        <a:lstStyle/>
        <a:p>
          <a:endParaRPr lang="en-US"/>
        </a:p>
      </dgm:t>
    </dgm:pt>
    <dgm:pt modelId="{A7461442-B9EE-41D6-85CE-B8F8D0D7C5F9}">
      <dgm:prSet/>
      <dgm:spPr/>
      <dgm:t>
        <a:bodyPr/>
        <a:lstStyle/>
        <a:p>
          <a:pPr>
            <a:lnSpc>
              <a:spcPct val="100000"/>
            </a:lnSpc>
          </a:pPr>
          <a:r>
            <a:rPr lang="en-IE" b="1"/>
            <a:t>April 2021 </a:t>
          </a:r>
          <a:r>
            <a:rPr lang="en-IE"/>
            <a:t>– Estate Management Unit are working closely with the Ronanstown Gardai and local agencies on a new initiative to target and address specific anti-social issues within the area. </a:t>
          </a:r>
          <a:endParaRPr lang="en-US"/>
        </a:p>
      </dgm:t>
    </dgm:pt>
    <dgm:pt modelId="{31B89EC0-E633-4440-802E-00031C8076E2}" type="parTrans" cxnId="{43626864-C568-4AE9-8FCB-2CFF8F7D192C}">
      <dgm:prSet/>
      <dgm:spPr/>
      <dgm:t>
        <a:bodyPr/>
        <a:lstStyle/>
        <a:p>
          <a:endParaRPr lang="en-US"/>
        </a:p>
      </dgm:t>
    </dgm:pt>
    <dgm:pt modelId="{9C5A5338-60FE-4116-BA3C-AC840833647A}" type="sibTrans" cxnId="{43626864-C568-4AE9-8FCB-2CFF8F7D192C}">
      <dgm:prSet/>
      <dgm:spPr/>
      <dgm:t>
        <a:bodyPr/>
        <a:lstStyle/>
        <a:p>
          <a:endParaRPr lang="en-US"/>
        </a:p>
      </dgm:t>
    </dgm:pt>
    <dgm:pt modelId="{C97489F3-0BB0-4918-AEA3-35DE42CF7896}" type="pres">
      <dgm:prSet presAssocID="{E06FE405-9B56-4E4D-8221-083E2FB6D0C8}" presName="root" presStyleCnt="0">
        <dgm:presLayoutVars>
          <dgm:dir/>
          <dgm:resizeHandles val="exact"/>
        </dgm:presLayoutVars>
      </dgm:prSet>
      <dgm:spPr/>
    </dgm:pt>
    <dgm:pt modelId="{4A500B2A-B977-43BA-B829-B7296FEE1586}" type="pres">
      <dgm:prSet presAssocID="{369C5D2A-F6BA-4646-9631-EA7D9BBBEE2F}" presName="compNode" presStyleCnt="0"/>
      <dgm:spPr/>
    </dgm:pt>
    <dgm:pt modelId="{29A293DF-F196-46B5-B91B-8E3D0F24BDD8}" type="pres">
      <dgm:prSet presAssocID="{369C5D2A-F6BA-4646-9631-EA7D9BBBEE2F}" presName="bgRect" presStyleLbl="bgShp" presStyleIdx="0" presStyleCnt="5"/>
      <dgm:spPr/>
    </dgm:pt>
    <dgm:pt modelId="{FCDABB97-3743-4728-BE98-849865FD7403}" type="pres">
      <dgm:prSet presAssocID="{369C5D2A-F6BA-4646-9631-EA7D9BBBEE2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ycle Sign"/>
        </a:ext>
      </dgm:extLst>
    </dgm:pt>
    <dgm:pt modelId="{1B123DB2-340C-479F-923C-C022FD7412DC}" type="pres">
      <dgm:prSet presAssocID="{369C5D2A-F6BA-4646-9631-EA7D9BBBEE2F}" presName="spaceRect" presStyleCnt="0"/>
      <dgm:spPr/>
    </dgm:pt>
    <dgm:pt modelId="{F30244CD-3710-4FF2-A169-DFF005C48B18}" type="pres">
      <dgm:prSet presAssocID="{369C5D2A-F6BA-4646-9631-EA7D9BBBEE2F}" presName="parTx" presStyleLbl="revTx" presStyleIdx="0" presStyleCnt="5">
        <dgm:presLayoutVars>
          <dgm:chMax val="0"/>
          <dgm:chPref val="0"/>
        </dgm:presLayoutVars>
      </dgm:prSet>
      <dgm:spPr/>
    </dgm:pt>
    <dgm:pt modelId="{6D02FE01-F226-466C-A9B5-348F49A2EE26}" type="pres">
      <dgm:prSet presAssocID="{DA630A50-79D2-4A2F-A4B1-2BDFE4D4249C}" presName="sibTrans" presStyleCnt="0"/>
      <dgm:spPr/>
    </dgm:pt>
    <dgm:pt modelId="{3FFB6866-ED8C-429D-88F8-FA4D75F91B37}" type="pres">
      <dgm:prSet presAssocID="{C789A10E-63F3-48EB-8EB7-C01DACBDB600}" presName="compNode" presStyleCnt="0"/>
      <dgm:spPr/>
    </dgm:pt>
    <dgm:pt modelId="{CEFCDE49-A37D-4C10-9F37-B53CBB671ADD}" type="pres">
      <dgm:prSet presAssocID="{C789A10E-63F3-48EB-8EB7-C01DACBDB600}" presName="bgRect" presStyleLbl="bgShp" presStyleIdx="1" presStyleCnt="5"/>
      <dgm:spPr/>
    </dgm:pt>
    <dgm:pt modelId="{B4DA70F2-6B4E-4860-B020-F21B6A1DB6F7}" type="pres">
      <dgm:prSet presAssocID="{C789A10E-63F3-48EB-8EB7-C01DACBDB6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73A7C4F0-AD14-4899-9CE8-E341616134BD}" type="pres">
      <dgm:prSet presAssocID="{C789A10E-63F3-48EB-8EB7-C01DACBDB600}" presName="spaceRect" presStyleCnt="0"/>
      <dgm:spPr/>
    </dgm:pt>
    <dgm:pt modelId="{420E31D0-80D9-48EC-B731-B44B7355EA82}" type="pres">
      <dgm:prSet presAssocID="{C789A10E-63F3-48EB-8EB7-C01DACBDB600}" presName="parTx" presStyleLbl="revTx" presStyleIdx="1" presStyleCnt="5">
        <dgm:presLayoutVars>
          <dgm:chMax val="0"/>
          <dgm:chPref val="0"/>
        </dgm:presLayoutVars>
      </dgm:prSet>
      <dgm:spPr/>
    </dgm:pt>
    <dgm:pt modelId="{DEC5E217-9597-4835-96F0-A644DB533BF7}" type="pres">
      <dgm:prSet presAssocID="{42621D65-A0E6-4640-92C0-C0F8EBC99B7B}" presName="sibTrans" presStyleCnt="0"/>
      <dgm:spPr/>
    </dgm:pt>
    <dgm:pt modelId="{6F5525A5-4437-4068-A2BC-09570EA7D04F}" type="pres">
      <dgm:prSet presAssocID="{C975CC7A-A33D-411F-A7E5-A701484E038C}" presName="compNode" presStyleCnt="0"/>
      <dgm:spPr/>
    </dgm:pt>
    <dgm:pt modelId="{1358056B-AC35-4A8A-B176-25308C9017D9}" type="pres">
      <dgm:prSet presAssocID="{C975CC7A-A33D-411F-A7E5-A701484E038C}" presName="bgRect" presStyleLbl="bgShp" presStyleIdx="2" presStyleCnt="5"/>
      <dgm:spPr/>
    </dgm:pt>
    <dgm:pt modelId="{413E7D40-1C04-4E19-A95A-720DBC1E770B}" type="pres">
      <dgm:prSet presAssocID="{C975CC7A-A33D-411F-A7E5-A701484E038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ggs In Basket"/>
        </a:ext>
      </dgm:extLst>
    </dgm:pt>
    <dgm:pt modelId="{B2723B6A-93F2-469B-8DD1-5FFF0D9243FE}" type="pres">
      <dgm:prSet presAssocID="{C975CC7A-A33D-411F-A7E5-A701484E038C}" presName="spaceRect" presStyleCnt="0"/>
      <dgm:spPr/>
    </dgm:pt>
    <dgm:pt modelId="{DB6002F8-2E3D-4D8B-88AC-2BF7D775EE77}" type="pres">
      <dgm:prSet presAssocID="{C975CC7A-A33D-411F-A7E5-A701484E038C}" presName="parTx" presStyleLbl="revTx" presStyleIdx="2" presStyleCnt="5">
        <dgm:presLayoutVars>
          <dgm:chMax val="0"/>
          <dgm:chPref val="0"/>
        </dgm:presLayoutVars>
      </dgm:prSet>
      <dgm:spPr/>
    </dgm:pt>
    <dgm:pt modelId="{7D84996C-428F-4B02-95FF-A24D7AECB8C0}" type="pres">
      <dgm:prSet presAssocID="{09D64455-23FA-4B35-AABD-7A409AE5BF42}" presName="sibTrans" presStyleCnt="0"/>
      <dgm:spPr/>
    </dgm:pt>
    <dgm:pt modelId="{D48C87C1-1BAE-438E-9841-CDAE2D13AEC5}" type="pres">
      <dgm:prSet presAssocID="{06A297AA-5523-4D74-8635-61A8F6CF0F0E}" presName="compNode" presStyleCnt="0"/>
      <dgm:spPr/>
    </dgm:pt>
    <dgm:pt modelId="{07913905-2812-488C-9C9C-47D5B6A8D0F6}" type="pres">
      <dgm:prSet presAssocID="{06A297AA-5523-4D74-8635-61A8F6CF0F0E}" presName="bgRect" presStyleLbl="bgShp" presStyleIdx="3" presStyleCnt="5"/>
      <dgm:spPr/>
    </dgm:pt>
    <dgm:pt modelId="{9AA3DA4A-0B9A-4CC8-8345-A45EC7BCCAAD}" type="pres">
      <dgm:prSet presAssocID="{06A297AA-5523-4D74-8635-61A8F6CF0F0E}" presName="iconRect" presStyleLbl="node1" presStyleIdx="3" presStyleCnt="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ffice Worker"/>
        </a:ext>
      </dgm:extLst>
    </dgm:pt>
    <dgm:pt modelId="{88C127FD-CDDC-4C53-AA18-8ECB7D909209}" type="pres">
      <dgm:prSet presAssocID="{06A297AA-5523-4D74-8635-61A8F6CF0F0E}" presName="spaceRect" presStyleCnt="0"/>
      <dgm:spPr/>
    </dgm:pt>
    <dgm:pt modelId="{1775F25D-2314-4E0D-8653-DDBD1ED38C32}" type="pres">
      <dgm:prSet presAssocID="{06A297AA-5523-4D74-8635-61A8F6CF0F0E}" presName="parTx" presStyleLbl="revTx" presStyleIdx="3" presStyleCnt="5">
        <dgm:presLayoutVars>
          <dgm:chMax val="0"/>
          <dgm:chPref val="0"/>
        </dgm:presLayoutVars>
      </dgm:prSet>
      <dgm:spPr/>
    </dgm:pt>
    <dgm:pt modelId="{212ECE0F-57E9-44AB-97C3-2BBE8A14863D}" type="pres">
      <dgm:prSet presAssocID="{E1E16B08-EE43-461B-98BD-CE05E4D33F33}" presName="sibTrans" presStyleCnt="0"/>
      <dgm:spPr/>
    </dgm:pt>
    <dgm:pt modelId="{19E54796-1F42-4383-B8D5-BD9293678622}" type="pres">
      <dgm:prSet presAssocID="{A7461442-B9EE-41D6-85CE-B8F8D0D7C5F9}" presName="compNode" presStyleCnt="0"/>
      <dgm:spPr/>
    </dgm:pt>
    <dgm:pt modelId="{E71D906B-347F-45CC-A9A3-15B21D8A28C2}" type="pres">
      <dgm:prSet presAssocID="{A7461442-B9EE-41D6-85CE-B8F8D0D7C5F9}" presName="bgRect" presStyleLbl="bgShp" presStyleIdx="4" presStyleCnt="5"/>
      <dgm:spPr/>
    </dgm:pt>
    <dgm:pt modelId="{92F08B5E-6E35-4A91-92D7-E161B4ED8A29}" type="pres">
      <dgm:prSet presAssocID="{A7461442-B9EE-41D6-85CE-B8F8D0D7C5F9}"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ctions"/>
        </a:ext>
      </dgm:extLst>
    </dgm:pt>
    <dgm:pt modelId="{918B7425-D5A0-4E2E-B8A2-F280CFFA4D3A}" type="pres">
      <dgm:prSet presAssocID="{A7461442-B9EE-41D6-85CE-B8F8D0D7C5F9}" presName="spaceRect" presStyleCnt="0"/>
      <dgm:spPr/>
    </dgm:pt>
    <dgm:pt modelId="{C6C30215-710B-4627-8795-6CA6FC0FE6DE}" type="pres">
      <dgm:prSet presAssocID="{A7461442-B9EE-41D6-85CE-B8F8D0D7C5F9}" presName="parTx" presStyleLbl="revTx" presStyleIdx="4" presStyleCnt="5">
        <dgm:presLayoutVars>
          <dgm:chMax val="0"/>
          <dgm:chPref val="0"/>
        </dgm:presLayoutVars>
      </dgm:prSet>
      <dgm:spPr/>
    </dgm:pt>
  </dgm:ptLst>
  <dgm:cxnLst>
    <dgm:cxn modelId="{3C11E23E-59F1-45E0-8E4A-EAB9A9E9EB8D}" type="presOf" srcId="{369C5D2A-F6BA-4646-9631-EA7D9BBBEE2F}" destId="{F30244CD-3710-4FF2-A169-DFF005C48B18}" srcOrd="0" destOrd="0" presId="urn:microsoft.com/office/officeart/2018/2/layout/IconVerticalSolidList"/>
    <dgm:cxn modelId="{43626864-C568-4AE9-8FCB-2CFF8F7D192C}" srcId="{E06FE405-9B56-4E4D-8221-083E2FB6D0C8}" destId="{A7461442-B9EE-41D6-85CE-B8F8D0D7C5F9}" srcOrd="4" destOrd="0" parTransId="{31B89EC0-E633-4440-802E-00031C8076E2}" sibTransId="{9C5A5338-60FE-4116-BA3C-AC840833647A}"/>
    <dgm:cxn modelId="{89ECB465-80E7-4926-9785-8C0308D7C934}" type="presOf" srcId="{A7461442-B9EE-41D6-85CE-B8F8D0D7C5F9}" destId="{C6C30215-710B-4627-8795-6CA6FC0FE6DE}" srcOrd="0" destOrd="0" presId="urn:microsoft.com/office/officeart/2018/2/layout/IconVerticalSolidList"/>
    <dgm:cxn modelId="{0D832077-8D97-4D22-8704-285C7EAFD0CC}" srcId="{E06FE405-9B56-4E4D-8221-083E2FB6D0C8}" destId="{C975CC7A-A33D-411F-A7E5-A701484E038C}" srcOrd="2" destOrd="0" parTransId="{0D56C3B3-53EA-47D8-BA25-6A569FDA7AE9}" sibTransId="{09D64455-23FA-4B35-AABD-7A409AE5BF42}"/>
    <dgm:cxn modelId="{64CFF258-498A-416B-A0BC-613EED884316}" srcId="{E06FE405-9B56-4E4D-8221-083E2FB6D0C8}" destId="{369C5D2A-F6BA-4646-9631-EA7D9BBBEE2F}" srcOrd="0" destOrd="0" parTransId="{8E5467B1-0BFE-4F2C-811F-75D366481995}" sibTransId="{DA630A50-79D2-4A2F-A4B1-2BDFE4D4249C}"/>
    <dgm:cxn modelId="{D6493D7C-C41E-4526-8A12-7BE9EDA69018}" type="presOf" srcId="{C975CC7A-A33D-411F-A7E5-A701484E038C}" destId="{DB6002F8-2E3D-4D8B-88AC-2BF7D775EE77}" srcOrd="0" destOrd="0" presId="urn:microsoft.com/office/officeart/2018/2/layout/IconVerticalSolidList"/>
    <dgm:cxn modelId="{C8386AAA-63AA-4994-A84A-96AD613866A3}" type="presOf" srcId="{E06FE405-9B56-4E4D-8221-083E2FB6D0C8}" destId="{C97489F3-0BB0-4918-AEA3-35DE42CF7896}" srcOrd="0" destOrd="0" presId="urn:microsoft.com/office/officeart/2018/2/layout/IconVerticalSolidList"/>
    <dgm:cxn modelId="{FB91D3C5-5E28-485D-B661-9252F5D5A87E}" srcId="{E06FE405-9B56-4E4D-8221-083E2FB6D0C8}" destId="{06A297AA-5523-4D74-8635-61A8F6CF0F0E}" srcOrd="3" destOrd="0" parTransId="{8435C501-2892-414C-A5AC-42C55D7E0470}" sibTransId="{E1E16B08-EE43-461B-98BD-CE05E4D33F33}"/>
    <dgm:cxn modelId="{24556CCA-7E3E-4CDA-80FE-514ED2867235}" type="presOf" srcId="{C789A10E-63F3-48EB-8EB7-C01DACBDB600}" destId="{420E31D0-80D9-48EC-B731-B44B7355EA82}" srcOrd="0" destOrd="0" presId="urn:microsoft.com/office/officeart/2018/2/layout/IconVerticalSolidList"/>
    <dgm:cxn modelId="{2154BAD7-64C6-41D8-A4BA-5FA3B731957A}" srcId="{E06FE405-9B56-4E4D-8221-083E2FB6D0C8}" destId="{C789A10E-63F3-48EB-8EB7-C01DACBDB600}" srcOrd="1" destOrd="0" parTransId="{D8C50323-8F70-4326-A35B-80EF0A700DF2}" sibTransId="{42621D65-A0E6-4640-92C0-C0F8EBC99B7B}"/>
    <dgm:cxn modelId="{5D8B9CE6-216C-46D6-8C1F-7AF43141D079}" type="presOf" srcId="{06A297AA-5523-4D74-8635-61A8F6CF0F0E}" destId="{1775F25D-2314-4E0D-8653-DDBD1ED38C32}" srcOrd="0" destOrd="0" presId="urn:microsoft.com/office/officeart/2018/2/layout/IconVerticalSolidList"/>
    <dgm:cxn modelId="{AE16C71E-849B-426D-A982-4EEB0FC43F76}" type="presParOf" srcId="{C97489F3-0BB0-4918-AEA3-35DE42CF7896}" destId="{4A500B2A-B977-43BA-B829-B7296FEE1586}" srcOrd="0" destOrd="0" presId="urn:microsoft.com/office/officeart/2018/2/layout/IconVerticalSolidList"/>
    <dgm:cxn modelId="{5FAC65D4-93BD-47B7-AF12-95CBF4EF351F}" type="presParOf" srcId="{4A500B2A-B977-43BA-B829-B7296FEE1586}" destId="{29A293DF-F196-46B5-B91B-8E3D0F24BDD8}" srcOrd="0" destOrd="0" presId="urn:microsoft.com/office/officeart/2018/2/layout/IconVerticalSolidList"/>
    <dgm:cxn modelId="{72207C78-ACF3-471F-8C75-9CCC3043B95F}" type="presParOf" srcId="{4A500B2A-B977-43BA-B829-B7296FEE1586}" destId="{FCDABB97-3743-4728-BE98-849865FD7403}" srcOrd="1" destOrd="0" presId="urn:microsoft.com/office/officeart/2018/2/layout/IconVerticalSolidList"/>
    <dgm:cxn modelId="{78BA12F5-6850-4739-991B-2240834021F0}" type="presParOf" srcId="{4A500B2A-B977-43BA-B829-B7296FEE1586}" destId="{1B123DB2-340C-479F-923C-C022FD7412DC}" srcOrd="2" destOrd="0" presId="urn:microsoft.com/office/officeart/2018/2/layout/IconVerticalSolidList"/>
    <dgm:cxn modelId="{1AF0829C-6419-4729-ACF2-D224119D16A0}" type="presParOf" srcId="{4A500B2A-B977-43BA-B829-B7296FEE1586}" destId="{F30244CD-3710-4FF2-A169-DFF005C48B18}" srcOrd="3" destOrd="0" presId="urn:microsoft.com/office/officeart/2018/2/layout/IconVerticalSolidList"/>
    <dgm:cxn modelId="{4BFC9D3D-E43A-41BB-8BC7-AF7F60DF3984}" type="presParOf" srcId="{C97489F3-0BB0-4918-AEA3-35DE42CF7896}" destId="{6D02FE01-F226-466C-A9B5-348F49A2EE26}" srcOrd="1" destOrd="0" presId="urn:microsoft.com/office/officeart/2018/2/layout/IconVerticalSolidList"/>
    <dgm:cxn modelId="{3F80A45D-D264-49EC-AE10-A5C5B5FA3B27}" type="presParOf" srcId="{C97489F3-0BB0-4918-AEA3-35DE42CF7896}" destId="{3FFB6866-ED8C-429D-88F8-FA4D75F91B37}" srcOrd="2" destOrd="0" presId="urn:microsoft.com/office/officeart/2018/2/layout/IconVerticalSolidList"/>
    <dgm:cxn modelId="{4E61147B-BD11-45DA-89BC-B2964A30C7B1}" type="presParOf" srcId="{3FFB6866-ED8C-429D-88F8-FA4D75F91B37}" destId="{CEFCDE49-A37D-4C10-9F37-B53CBB671ADD}" srcOrd="0" destOrd="0" presId="urn:microsoft.com/office/officeart/2018/2/layout/IconVerticalSolidList"/>
    <dgm:cxn modelId="{6A80FA78-6FFA-41E2-B375-C6B2F62706C8}" type="presParOf" srcId="{3FFB6866-ED8C-429D-88F8-FA4D75F91B37}" destId="{B4DA70F2-6B4E-4860-B020-F21B6A1DB6F7}" srcOrd="1" destOrd="0" presId="urn:microsoft.com/office/officeart/2018/2/layout/IconVerticalSolidList"/>
    <dgm:cxn modelId="{62B7DC33-DF2A-45D5-9599-B428904CCE88}" type="presParOf" srcId="{3FFB6866-ED8C-429D-88F8-FA4D75F91B37}" destId="{73A7C4F0-AD14-4899-9CE8-E341616134BD}" srcOrd="2" destOrd="0" presId="urn:microsoft.com/office/officeart/2018/2/layout/IconVerticalSolidList"/>
    <dgm:cxn modelId="{ECDD61FD-3743-4909-A892-79FF9AA517AA}" type="presParOf" srcId="{3FFB6866-ED8C-429D-88F8-FA4D75F91B37}" destId="{420E31D0-80D9-48EC-B731-B44B7355EA82}" srcOrd="3" destOrd="0" presId="urn:microsoft.com/office/officeart/2018/2/layout/IconVerticalSolidList"/>
    <dgm:cxn modelId="{7FAF4F05-CAEA-4D05-BB8F-C48D1E8B36A5}" type="presParOf" srcId="{C97489F3-0BB0-4918-AEA3-35DE42CF7896}" destId="{DEC5E217-9597-4835-96F0-A644DB533BF7}" srcOrd="3" destOrd="0" presId="urn:microsoft.com/office/officeart/2018/2/layout/IconVerticalSolidList"/>
    <dgm:cxn modelId="{BD16D91F-9614-4348-95C6-85F29CB771B0}" type="presParOf" srcId="{C97489F3-0BB0-4918-AEA3-35DE42CF7896}" destId="{6F5525A5-4437-4068-A2BC-09570EA7D04F}" srcOrd="4" destOrd="0" presId="urn:microsoft.com/office/officeart/2018/2/layout/IconVerticalSolidList"/>
    <dgm:cxn modelId="{5A1E0A2F-B8A5-4F45-B898-D78C67C62E2A}" type="presParOf" srcId="{6F5525A5-4437-4068-A2BC-09570EA7D04F}" destId="{1358056B-AC35-4A8A-B176-25308C9017D9}" srcOrd="0" destOrd="0" presId="urn:microsoft.com/office/officeart/2018/2/layout/IconVerticalSolidList"/>
    <dgm:cxn modelId="{17C26B8F-B847-4A5C-8FA8-A3BCB2B1164A}" type="presParOf" srcId="{6F5525A5-4437-4068-A2BC-09570EA7D04F}" destId="{413E7D40-1C04-4E19-A95A-720DBC1E770B}" srcOrd="1" destOrd="0" presId="urn:microsoft.com/office/officeart/2018/2/layout/IconVerticalSolidList"/>
    <dgm:cxn modelId="{B47A6FB0-2F7C-4DB5-9D14-D1344C387370}" type="presParOf" srcId="{6F5525A5-4437-4068-A2BC-09570EA7D04F}" destId="{B2723B6A-93F2-469B-8DD1-5FFF0D9243FE}" srcOrd="2" destOrd="0" presId="urn:microsoft.com/office/officeart/2018/2/layout/IconVerticalSolidList"/>
    <dgm:cxn modelId="{F366F5FB-F954-4DAD-91F5-17AD4380699E}" type="presParOf" srcId="{6F5525A5-4437-4068-A2BC-09570EA7D04F}" destId="{DB6002F8-2E3D-4D8B-88AC-2BF7D775EE77}" srcOrd="3" destOrd="0" presId="urn:microsoft.com/office/officeart/2018/2/layout/IconVerticalSolidList"/>
    <dgm:cxn modelId="{4120A420-5507-40AB-9AD1-44CFDFF5F8B5}" type="presParOf" srcId="{C97489F3-0BB0-4918-AEA3-35DE42CF7896}" destId="{7D84996C-428F-4B02-95FF-A24D7AECB8C0}" srcOrd="5" destOrd="0" presId="urn:microsoft.com/office/officeart/2018/2/layout/IconVerticalSolidList"/>
    <dgm:cxn modelId="{F2CA60CE-5B58-4B79-995F-3BD3215E7554}" type="presParOf" srcId="{C97489F3-0BB0-4918-AEA3-35DE42CF7896}" destId="{D48C87C1-1BAE-438E-9841-CDAE2D13AEC5}" srcOrd="6" destOrd="0" presId="urn:microsoft.com/office/officeart/2018/2/layout/IconVerticalSolidList"/>
    <dgm:cxn modelId="{D588516E-D204-4A06-BF99-264CFD0AAD8E}" type="presParOf" srcId="{D48C87C1-1BAE-438E-9841-CDAE2D13AEC5}" destId="{07913905-2812-488C-9C9C-47D5B6A8D0F6}" srcOrd="0" destOrd="0" presId="urn:microsoft.com/office/officeart/2018/2/layout/IconVerticalSolidList"/>
    <dgm:cxn modelId="{15C1796F-763B-4A95-ACF6-140298FEB873}" type="presParOf" srcId="{D48C87C1-1BAE-438E-9841-CDAE2D13AEC5}" destId="{9AA3DA4A-0B9A-4CC8-8345-A45EC7BCCAAD}" srcOrd="1" destOrd="0" presId="urn:microsoft.com/office/officeart/2018/2/layout/IconVerticalSolidList"/>
    <dgm:cxn modelId="{18AC4FF0-42A3-4D3C-B6F4-2D9CDDF86785}" type="presParOf" srcId="{D48C87C1-1BAE-438E-9841-CDAE2D13AEC5}" destId="{88C127FD-CDDC-4C53-AA18-8ECB7D909209}" srcOrd="2" destOrd="0" presId="urn:microsoft.com/office/officeart/2018/2/layout/IconVerticalSolidList"/>
    <dgm:cxn modelId="{FB291579-2FF7-41FB-82DC-81496E77A27C}" type="presParOf" srcId="{D48C87C1-1BAE-438E-9841-CDAE2D13AEC5}" destId="{1775F25D-2314-4E0D-8653-DDBD1ED38C32}" srcOrd="3" destOrd="0" presId="urn:microsoft.com/office/officeart/2018/2/layout/IconVerticalSolidList"/>
    <dgm:cxn modelId="{B1492AF2-F5FC-441A-A32E-C8D17EF6A043}" type="presParOf" srcId="{C97489F3-0BB0-4918-AEA3-35DE42CF7896}" destId="{212ECE0F-57E9-44AB-97C3-2BBE8A14863D}" srcOrd="7" destOrd="0" presId="urn:microsoft.com/office/officeart/2018/2/layout/IconVerticalSolidList"/>
    <dgm:cxn modelId="{5F83D664-AA1D-4B2A-8E25-317241EF2DF7}" type="presParOf" srcId="{C97489F3-0BB0-4918-AEA3-35DE42CF7896}" destId="{19E54796-1F42-4383-B8D5-BD9293678622}" srcOrd="8" destOrd="0" presId="urn:microsoft.com/office/officeart/2018/2/layout/IconVerticalSolidList"/>
    <dgm:cxn modelId="{C6917D0B-F321-41F8-ADF5-C490356CDF4B}" type="presParOf" srcId="{19E54796-1F42-4383-B8D5-BD9293678622}" destId="{E71D906B-347F-45CC-A9A3-15B21D8A28C2}" srcOrd="0" destOrd="0" presId="urn:microsoft.com/office/officeart/2018/2/layout/IconVerticalSolidList"/>
    <dgm:cxn modelId="{09F65807-9A8B-4173-82ED-EB86C407B337}" type="presParOf" srcId="{19E54796-1F42-4383-B8D5-BD9293678622}" destId="{92F08B5E-6E35-4A91-92D7-E161B4ED8A29}" srcOrd="1" destOrd="0" presId="urn:microsoft.com/office/officeart/2018/2/layout/IconVerticalSolidList"/>
    <dgm:cxn modelId="{C58BD873-AADD-45C7-9D8C-2067353E5ABB}" type="presParOf" srcId="{19E54796-1F42-4383-B8D5-BD9293678622}" destId="{918B7425-D5A0-4E2E-B8A2-F280CFFA4D3A}" srcOrd="2" destOrd="0" presId="urn:microsoft.com/office/officeart/2018/2/layout/IconVerticalSolidList"/>
    <dgm:cxn modelId="{E6133621-6F3D-4062-BE40-144E40F89DFA}" type="presParOf" srcId="{19E54796-1F42-4383-B8D5-BD9293678622}" destId="{C6C30215-710B-4627-8795-6CA6FC0FE6D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293DF-F196-46B5-B91B-8E3D0F24BDD8}">
      <dsp:nvSpPr>
        <dsp:cNvPr id="0" name=""/>
        <dsp:cNvSpPr/>
      </dsp:nvSpPr>
      <dsp:spPr>
        <a:xfrm>
          <a:off x="0" y="4524"/>
          <a:ext cx="6897017" cy="9636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ABB97-3743-4728-BE98-849865FD7403}">
      <dsp:nvSpPr>
        <dsp:cNvPr id="0" name=""/>
        <dsp:cNvSpPr/>
      </dsp:nvSpPr>
      <dsp:spPr>
        <a:xfrm>
          <a:off x="291516" y="221355"/>
          <a:ext cx="530030" cy="5300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0244CD-3710-4FF2-A169-DFF005C48B18}">
      <dsp:nvSpPr>
        <dsp:cNvPr id="0" name=""/>
        <dsp:cNvSpPr/>
      </dsp:nvSpPr>
      <dsp:spPr>
        <a:xfrm>
          <a:off x="1113064" y="4524"/>
          <a:ext cx="5783952" cy="96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91" tIns="101991" rIns="101991" bIns="101991" numCol="1" spcCol="1270" anchor="ctr" anchorCtr="0">
          <a:noAutofit/>
        </a:bodyPr>
        <a:lstStyle/>
        <a:p>
          <a:pPr marL="0" lvl="0" indent="0" algn="l" defTabSz="711200">
            <a:lnSpc>
              <a:spcPct val="100000"/>
            </a:lnSpc>
            <a:spcBef>
              <a:spcPct val="0"/>
            </a:spcBef>
            <a:spcAft>
              <a:spcPct val="35000"/>
            </a:spcAft>
            <a:buNone/>
          </a:pPr>
          <a:r>
            <a:rPr lang="en-IE" sz="1600" b="1" kern="1200" dirty="0"/>
            <a:t>Feb 2021 </a:t>
          </a:r>
          <a:r>
            <a:rPr lang="en-IE" sz="1600" kern="1200" dirty="0"/>
            <a:t>- Communal Bin Area cleared at Block 31-39 Meile An Ri Road</a:t>
          </a:r>
          <a:endParaRPr lang="en-US" sz="1600" kern="1200" dirty="0"/>
        </a:p>
      </dsp:txBody>
      <dsp:txXfrm>
        <a:off x="1113064" y="4524"/>
        <a:ext cx="5783952" cy="963691"/>
      </dsp:txXfrm>
    </dsp:sp>
    <dsp:sp modelId="{CEFCDE49-A37D-4C10-9F37-B53CBB671ADD}">
      <dsp:nvSpPr>
        <dsp:cNvPr id="0" name=""/>
        <dsp:cNvSpPr/>
      </dsp:nvSpPr>
      <dsp:spPr>
        <a:xfrm>
          <a:off x="0" y="1209139"/>
          <a:ext cx="6897017" cy="9636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A70F2-6B4E-4860-B020-F21B6A1DB6F7}">
      <dsp:nvSpPr>
        <dsp:cNvPr id="0" name=""/>
        <dsp:cNvSpPr/>
      </dsp:nvSpPr>
      <dsp:spPr>
        <a:xfrm>
          <a:off x="291516" y="1425969"/>
          <a:ext cx="530030" cy="5300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0E31D0-80D9-48EC-B731-B44B7355EA82}">
      <dsp:nvSpPr>
        <dsp:cNvPr id="0" name=""/>
        <dsp:cNvSpPr/>
      </dsp:nvSpPr>
      <dsp:spPr>
        <a:xfrm>
          <a:off x="1113064" y="1209139"/>
          <a:ext cx="5783952" cy="96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91" tIns="101991" rIns="101991" bIns="101991" numCol="1" spcCol="1270" anchor="ctr" anchorCtr="0">
          <a:noAutofit/>
        </a:bodyPr>
        <a:lstStyle/>
        <a:p>
          <a:pPr marL="0" lvl="0" indent="0" algn="l" defTabSz="711200">
            <a:lnSpc>
              <a:spcPct val="100000"/>
            </a:lnSpc>
            <a:spcBef>
              <a:spcPct val="0"/>
            </a:spcBef>
            <a:spcAft>
              <a:spcPct val="35000"/>
            </a:spcAft>
            <a:buNone/>
          </a:pPr>
          <a:r>
            <a:rPr lang="en-IE" sz="1600" b="1" kern="1200" dirty="0"/>
            <a:t>April 2021</a:t>
          </a:r>
          <a:r>
            <a:rPr lang="en-IE" sz="1600" kern="1200" dirty="0"/>
            <a:t> - Virtual Spring Planting Workshop with a group of 10 Residents, this will also take place in May as part of the Bealtaine Programme</a:t>
          </a:r>
          <a:endParaRPr lang="en-US" sz="1600" kern="1200" dirty="0"/>
        </a:p>
      </dsp:txBody>
      <dsp:txXfrm>
        <a:off x="1113064" y="1209139"/>
        <a:ext cx="5783952" cy="963691"/>
      </dsp:txXfrm>
    </dsp:sp>
    <dsp:sp modelId="{1358056B-AC35-4A8A-B176-25308C9017D9}">
      <dsp:nvSpPr>
        <dsp:cNvPr id="0" name=""/>
        <dsp:cNvSpPr/>
      </dsp:nvSpPr>
      <dsp:spPr>
        <a:xfrm>
          <a:off x="0" y="2413754"/>
          <a:ext cx="6897017" cy="9636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3E7D40-1C04-4E19-A95A-720DBC1E770B}">
      <dsp:nvSpPr>
        <dsp:cNvPr id="0" name=""/>
        <dsp:cNvSpPr/>
      </dsp:nvSpPr>
      <dsp:spPr>
        <a:xfrm>
          <a:off x="291516" y="2630584"/>
          <a:ext cx="530030" cy="5300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6002F8-2E3D-4D8B-88AC-2BF7D775EE77}">
      <dsp:nvSpPr>
        <dsp:cNvPr id="0" name=""/>
        <dsp:cNvSpPr/>
      </dsp:nvSpPr>
      <dsp:spPr>
        <a:xfrm>
          <a:off x="1113064" y="2413754"/>
          <a:ext cx="5783952" cy="96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91" tIns="101991" rIns="101991" bIns="101991" numCol="1" spcCol="1270" anchor="ctr" anchorCtr="0">
          <a:noAutofit/>
        </a:bodyPr>
        <a:lstStyle/>
        <a:p>
          <a:pPr marL="0" lvl="0" indent="0" algn="l" defTabSz="711200">
            <a:lnSpc>
              <a:spcPct val="100000"/>
            </a:lnSpc>
            <a:spcBef>
              <a:spcPct val="0"/>
            </a:spcBef>
            <a:spcAft>
              <a:spcPct val="35000"/>
            </a:spcAft>
            <a:buNone/>
          </a:pPr>
          <a:r>
            <a:rPr lang="en-IE" sz="1600" b="1" kern="1200"/>
            <a:t>April 2021</a:t>
          </a:r>
          <a:r>
            <a:rPr lang="en-IE" sz="1600" kern="1200"/>
            <a:t> – Virtual Easter Hunt. Photos emailed of each clue and Easter eggs presented to families as prizes.</a:t>
          </a:r>
          <a:endParaRPr lang="en-US" sz="1600" kern="1200"/>
        </a:p>
      </dsp:txBody>
      <dsp:txXfrm>
        <a:off x="1113064" y="2413754"/>
        <a:ext cx="5783952" cy="963691"/>
      </dsp:txXfrm>
    </dsp:sp>
    <dsp:sp modelId="{07913905-2812-488C-9C9C-47D5B6A8D0F6}">
      <dsp:nvSpPr>
        <dsp:cNvPr id="0" name=""/>
        <dsp:cNvSpPr/>
      </dsp:nvSpPr>
      <dsp:spPr>
        <a:xfrm>
          <a:off x="0" y="3618368"/>
          <a:ext cx="6897017" cy="9636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A3DA4A-0B9A-4CC8-8345-A45EC7BCCAAD}">
      <dsp:nvSpPr>
        <dsp:cNvPr id="0" name=""/>
        <dsp:cNvSpPr/>
      </dsp:nvSpPr>
      <dsp:spPr>
        <a:xfrm>
          <a:off x="291516" y="3835199"/>
          <a:ext cx="530030" cy="53003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5F25D-2314-4E0D-8653-DDBD1ED38C32}">
      <dsp:nvSpPr>
        <dsp:cNvPr id="0" name=""/>
        <dsp:cNvSpPr/>
      </dsp:nvSpPr>
      <dsp:spPr>
        <a:xfrm>
          <a:off x="1113064" y="3618368"/>
          <a:ext cx="5783952" cy="96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91" tIns="101991" rIns="101991" bIns="101991" numCol="1" spcCol="1270" anchor="ctr" anchorCtr="0">
          <a:noAutofit/>
        </a:bodyPr>
        <a:lstStyle/>
        <a:p>
          <a:pPr marL="0" lvl="0" indent="0" algn="l" defTabSz="711200">
            <a:lnSpc>
              <a:spcPct val="100000"/>
            </a:lnSpc>
            <a:spcBef>
              <a:spcPct val="0"/>
            </a:spcBef>
            <a:spcAft>
              <a:spcPct val="35000"/>
            </a:spcAft>
            <a:buNone/>
          </a:pPr>
          <a:r>
            <a:rPr lang="en-IE" sz="1600" b="1" kern="1200"/>
            <a:t>April 2021 </a:t>
          </a:r>
          <a:r>
            <a:rPr lang="en-IE" sz="1600" kern="1200"/>
            <a:t>– Estate Clean-up organised with the Balgaddy Residents Association. All materials provided by the Estate Management Unit.</a:t>
          </a:r>
          <a:endParaRPr lang="en-US" sz="1600" kern="1200"/>
        </a:p>
      </dsp:txBody>
      <dsp:txXfrm>
        <a:off x="1113064" y="3618368"/>
        <a:ext cx="5783952" cy="963691"/>
      </dsp:txXfrm>
    </dsp:sp>
    <dsp:sp modelId="{E71D906B-347F-45CC-A9A3-15B21D8A28C2}">
      <dsp:nvSpPr>
        <dsp:cNvPr id="0" name=""/>
        <dsp:cNvSpPr/>
      </dsp:nvSpPr>
      <dsp:spPr>
        <a:xfrm>
          <a:off x="0" y="4822983"/>
          <a:ext cx="6897017" cy="96369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08B5E-6E35-4A91-92D7-E161B4ED8A29}">
      <dsp:nvSpPr>
        <dsp:cNvPr id="0" name=""/>
        <dsp:cNvSpPr/>
      </dsp:nvSpPr>
      <dsp:spPr>
        <a:xfrm>
          <a:off x="291516" y="5039814"/>
          <a:ext cx="530030" cy="5300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C30215-710B-4627-8795-6CA6FC0FE6DE}">
      <dsp:nvSpPr>
        <dsp:cNvPr id="0" name=""/>
        <dsp:cNvSpPr/>
      </dsp:nvSpPr>
      <dsp:spPr>
        <a:xfrm>
          <a:off x="1113064" y="4822983"/>
          <a:ext cx="5783952" cy="963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991" tIns="101991" rIns="101991" bIns="101991" numCol="1" spcCol="1270" anchor="ctr" anchorCtr="0">
          <a:noAutofit/>
        </a:bodyPr>
        <a:lstStyle/>
        <a:p>
          <a:pPr marL="0" lvl="0" indent="0" algn="l" defTabSz="711200">
            <a:lnSpc>
              <a:spcPct val="100000"/>
            </a:lnSpc>
            <a:spcBef>
              <a:spcPct val="0"/>
            </a:spcBef>
            <a:spcAft>
              <a:spcPct val="35000"/>
            </a:spcAft>
            <a:buNone/>
          </a:pPr>
          <a:r>
            <a:rPr lang="en-IE" sz="1600" b="1" kern="1200"/>
            <a:t>April 2021 </a:t>
          </a:r>
          <a:r>
            <a:rPr lang="en-IE" sz="1600" kern="1200"/>
            <a:t>– Estate Management Unit are working closely with the Ronanstown Gardai and local agencies on a new initiative to target and address specific anti-social issues within the area. </a:t>
          </a:r>
          <a:endParaRPr lang="en-US" sz="1600" kern="1200"/>
        </a:p>
      </dsp:txBody>
      <dsp:txXfrm>
        <a:off x="1113064" y="4822983"/>
        <a:ext cx="5783952" cy="9636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90D4B-8510-43A8-A9F9-9C2BB187BCA0}" type="datetimeFigureOut">
              <a:rPr lang="en-IE" smtClean="0"/>
              <a:t>24/05/2021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3C489-BDE9-4C89-B415-BC6A85D5BAA1}" type="slidenum">
              <a:rPr lang="en-IE" smtClean="0"/>
              <a:t>‹#›</a:t>
            </a:fld>
            <a:endParaRPr lang="en-IE"/>
          </a:p>
        </p:txBody>
      </p:sp>
    </p:spTree>
    <p:extLst>
      <p:ext uri="{BB962C8B-B14F-4D97-AF65-F5344CB8AC3E}">
        <p14:creationId xmlns:p14="http://schemas.microsoft.com/office/powerpoint/2010/main" val="148652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863C489-BDE9-4C89-B415-BC6A85D5BAA1}" type="slidenum">
              <a:rPr lang="en-IE" smtClean="0"/>
              <a:t>6</a:t>
            </a:fld>
            <a:endParaRPr lang="en-IE"/>
          </a:p>
        </p:txBody>
      </p:sp>
    </p:spTree>
    <p:extLst>
      <p:ext uri="{BB962C8B-B14F-4D97-AF65-F5344CB8AC3E}">
        <p14:creationId xmlns:p14="http://schemas.microsoft.com/office/powerpoint/2010/main" val="393079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863C489-BDE9-4C89-B415-BC6A85D5BAA1}" type="slidenum">
              <a:rPr lang="en-IE" smtClean="0"/>
              <a:t>10</a:t>
            </a:fld>
            <a:endParaRPr lang="en-IE"/>
          </a:p>
        </p:txBody>
      </p:sp>
    </p:spTree>
    <p:extLst>
      <p:ext uri="{BB962C8B-B14F-4D97-AF65-F5344CB8AC3E}">
        <p14:creationId xmlns:p14="http://schemas.microsoft.com/office/powerpoint/2010/main" val="235015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863C489-BDE9-4C89-B415-BC6A85D5BAA1}" type="slidenum">
              <a:rPr lang="en-IE" smtClean="0"/>
              <a:t>11</a:t>
            </a:fld>
            <a:endParaRPr lang="en-IE"/>
          </a:p>
        </p:txBody>
      </p:sp>
    </p:spTree>
    <p:extLst>
      <p:ext uri="{BB962C8B-B14F-4D97-AF65-F5344CB8AC3E}">
        <p14:creationId xmlns:p14="http://schemas.microsoft.com/office/powerpoint/2010/main" val="348226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863C489-BDE9-4C89-B415-BC6A85D5BAA1}" type="slidenum">
              <a:rPr lang="en-IE" smtClean="0"/>
              <a:t>12</a:t>
            </a:fld>
            <a:endParaRPr lang="en-IE"/>
          </a:p>
        </p:txBody>
      </p:sp>
    </p:spTree>
    <p:extLst>
      <p:ext uri="{BB962C8B-B14F-4D97-AF65-F5344CB8AC3E}">
        <p14:creationId xmlns:p14="http://schemas.microsoft.com/office/powerpoint/2010/main" val="316998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6AE1C-0BD3-40D1-86EF-0F45E9B4F1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D1886A4-A0D4-438C-8B9F-92C315946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C8B38A50-84D5-40BB-9ED5-6BA00ABC7E16}"/>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5" name="Footer Placeholder 4">
            <a:extLst>
              <a:ext uri="{FF2B5EF4-FFF2-40B4-BE49-F238E27FC236}">
                <a16:creationId xmlns:a16="http://schemas.microsoft.com/office/drawing/2014/main" id="{EAE8D538-8410-4161-B743-9A7E0209157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3AD571-7782-4557-A4AC-6B93CBB4798E}"/>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295666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60FB-1A81-4E4D-A5B1-4335CE376A7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134C933-7078-4A6C-88C0-DDB4B8BD5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B9481A0-D576-46B4-A4FB-AD340223BECB}"/>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5" name="Footer Placeholder 4">
            <a:extLst>
              <a:ext uri="{FF2B5EF4-FFF2-40B4-BE49-F238E27FC236}">
                <a16:creationId xmlns:a16="http://schemas.microsoft.com/office/drawing/2014/main" id="{BBDBBFE7-38C6-45F1-B80A-0A1251587C9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AA0548-B3F9-4F5A-9139-A52F4BA047C5}"/>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323963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B359AE-EA66-41B7-9465-5E7D176556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CF624A2-6E49-4AFD-A255-44DB87C63C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9A7782F-DCAF-40E3-BA37-D398BB411A64}"/>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5" name="Footer Placeholder 4">
            <a:extLst>
              <a:ext uri="{FF2B5EF4-FFF2-40B4-BE49-F238E27FC236}">
                <a16:creationId xmlns:a16="http://schemas.microsoft.com/office/drawing/2014/main" id="{174BCA24-47DF-4276-9D67-F034E4EB152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0BB048D-4AEF-4122-A586-F768AB167C93}"/>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294054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227D-9FAB-426E-8904-8CFA99E7880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97D2E6F-43E9-420F-B7B8-DD168CE53C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DEA8EE6-FEE8-479C-98DD-B36520906F3C}"/>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5" name="Footer Placeholder 4">
            <a:extLst>
              <a:ext uri="{FF2B5EF4-FFF2-40B4-BE49-F238E27FC236}">
                <a16:creationId xmlns:a16="http://schemas.microsoft.com/office/drawing/2014/main" id="{0FCB7438-2936-4F78-9E46-7CBE997D5D4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8AE98F4-F263-49EE-9B9F-61C7D18CB2C2}"/>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3522403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2C2C-0CAC-46CC-8FE6-7508A4A5E9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77821B-918F-4BC9-81CD-402F7CE863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7FA1B1-A7AE-45E8-9D37-72E40F8CB9EC}"/>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5" name="Footer Placeholder 4">
            <a:extLst>
              <a:ext uri="{FF2B5EF4-FFF2-40B4-BE49-F238E27FC236}">
                <a16:creationId xmlns:a16="http://schemas.microsoft.com/office/drawing/2014/main" id="{D30BD5C7-2E01-4F87-B181-28AEB884DFD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450B23-011D-4676-B464-FFF102CB0711}"/>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29697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E3FF-5234-40B7-8AB8-2EB496D79E4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E5D8C87-8EB5-4487-9827-E9A4E2D612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B05857F9-7D97-4603-9F1F-6A2EF78A86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FAD3368-E842-4E0D-9331-3710B6030307}"/>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6" name="Footer Placeholder 5">
            <a:extLst>
              <a:ext uri="{FF2B5EF4-FFF2-40B4-BE49-F238E27FC236}">
                <a16:creationId xmlns:a16="http://schemas.microsoft.com/office/drawing/2014/main" id="{78A841F0-B85B-4D97-BC7E-814FC19D51D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EB4E5C4-11A0-42E5-A659-7BF9FC01185C}"/>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240934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D2D8-8B7D-40F7-829F-4D9654BBEF6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EF2E234-7FFE-4849-8B73-CF8F6C660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A1149E-CECB-44FB-9D55-5E24075BF9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E26B995-04AC-4A66-9770-02480D7E6A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FBA4B-1A7A-4AEA-827F-853626662D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71151F8A-2032-4C7F-8A3D-7581B3B6C6C2}"/>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8" name="Footer Placeholder 7">
            <a:extLst>
              <a:ext uri="{FF2B5EF4-FFF2-40B4-BE49-F238E27FC236}">
                <a16:creationId xmlns:a16="http://schemas.microsoft.com/office/drawing/2014/main" id="{874389D8-4246-4571-9801-7C783BBE4140}"/>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D4F9C2BA-BB59-430E-AB75-A20D94A8FFED}"/>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46619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9D97-157A-46C3-9861-4E56DA237CD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60648F2-69BE-4856-9DDE-5578C8F8C1A2}"/>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4" name="Footer Placeholder 3">
            <a:extLst>
              <a:ext uri="{FF2B5EF4-FFF2-40B4-BE49-F238E27FC236}">
                <a16:creationId xmlns:a16="http://schemas.microsoft.com/office/drawing/2014/main" id="{D225CC6D-4001-42CE-B58C-58D744403A7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A9E1B11D-7F41-4B72-97FE-6E11D1A2CECB}"/>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328586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DB8DA-B136-4F77-9072-FD56BFC2E1D0}"/>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3" name="Footer Placeholder 2">
            <a:extLst>
              <a:ext uri="{FF2B5EF4-FFF2-40B4-BE49-F238E27FC236}">
                <a16:creationId xmlns:a16="http://schemas.microsoft.com/office/drawing/2014/main" id="{607AD24C-1A85-444A-96F6-D355252AB44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1A4342DE-C85B-43E0-A5C7-2D751960BECB}"/>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132117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4B20-37B8-4EF3-AA18-4A24870A9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9F1512CC-5032-4498-B2C4-A27E233D4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767A365B-9444-45A4-B9A2-36EAECB4A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8EE89-92EC-40EF-BADD-5375B460E4B7}"/>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6" name="Footer Placeholder 5">
            <a:extLst>
              <a:ext uri="{FF2B5EF4-FFF2-40B4-BE49-F238E27FC236}">
                <a16:creationId xmlns:a16="http://schemas.microsoft.com/office/drawing/2014/main" id="{D07E7F1B-F1B1-4F70-94F8-D210AA6E631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E64E009-0761-4743-ACA0-0B0D26431AD4}"/>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105444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8B4D-0616-4F1A-BA52-781A9BAF3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21F2011-6C77-44E1-B9F4-7B7F4E2AD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3B3957B-02CA-4C70-B358-286B53FC6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88DCB-1FBD-4186-A822-913903536244}"/>
              </a:ext>
            </a:extLst>
          </p:cNvPr>
          <p:cNvSpPr>
            <a:spLocks noGrp="1"/>
          </p:cNvSpPr>
          <p:nvPr>
            <p:ph type="dt" sz="half" idx="10"/>
          </p:nvPr>
        </p:nvSpPr>
        <p:spPr/>
        <p:txBody>
          <a:bodyPr/>
          <a:lstStyle/>
          <a:p>
            <a:fld id="{60521C9E-9457-4C99-B043-771F0A153EFF}" type="datetimeFigureOut">
              <a:rPr lang="en-IE" smtClean="0"/>
              <a:t>24/05/2021</a:t>
            </a:fld>
            <a:endParaRPr lang="en-IE"/>
          </a:p>
        </p:txBody>
      </p:sp>
      <p:sp>
        <p:nvSpPr>
          <p:cNvPr id="6" name="Footer Placeholder 5">
            <a:extLst>
              <a:ext uri="{FF2B5EF4-FFF2-40B4-BE49-F238E27FC236}">
                <a16:creationId xmlns:a16="http://schemas.microsoft.com/office/drawing/2014/main" id="{4097A2FD-D5F7-48BE-BDD1-1B4CB74CF50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97E9C5B-1459-45FB-851E-D5E74732F4FA}"/>
              </a:ext>
            </a:extLst>
          </p:cNvPr>
          <p:cNvSpPr>
            <a:spLocks noGrp="1"/>
          </p:cNvSpPr>
          <p:nvPr>
            <p:ph type="sldNum" sz="quarter" idx="12"/>
          </p:nvPr>
        </p:nvSpPr>
        <p:spPr/>
        <p:txBody>
          <a:bodyPr/>
          <a:lstStyle/>
          <a:p>
            <a:fld id="{4D0D5178-2996-4AF0-879A-0398FD398A59}" type="slidenum">
              <a:rPr lang="en-IE" smtClean="0"/>
              <a:t>‹#›</a:t>
            </a:fld>
            <a:endParaRPr lang="en-IE"/>
          </a:p>
        </p:txBody>
      </p:sp>
    </p:spTree>
    <p:extLst>
      <p:ext uri="{BB962C8B-B14F-4D97-AF65-F5344CB8AC3E}">
        <p14:creationId xmlns:p14="http://schemas.microsoft.com/office/powerpoint/2010/main" val="318304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6F526F-DB61-49C2-8C93-660D0A3F70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DACA5F0-FB8B-4A11-AE63-AC5B180C2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E2C1CC2-DB69-4AC6-BDD6-EC1120A0E5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21C9E-9457-4C99-B043-771F0A153EFF}" type="datetimeFigureOut">
              <a:rPr lang="en-IE" smtClean="0"/>
              <a:t>24/05/2021</a:t>
            </a:fld>
            <a:endParaRPr lang="en-IE"/>
          </a:p>
        </p:txBody>
      </p:sp>
      <p:sp>
        <p:nvSpPr>
          <p:cNvPr id="5" name="Footer Placeholder 4">
            <a:extLst>
              <a:ext uri="{FF2B5EF4-FFF2-40B4-BE49-F238E27FC236}">
                <a16:creationId xmlns:a16="http://schemas.microsoft.com/office/drawing/2014/main" id="{678585A4-9A98-46DB-B5B7-75B68BF74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5246462-5D54-4BF2-B7FC-38256FB36E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D5178-2996-4AF0-879A-0398FD398A59}" type="slidenum">
              <a:rPr lang="en-IE" smtClean="0"/>
              <a:t>‹#›</a:t>
            </a:fld>
            <a:endParaRPr lang="en-IE"/>
          </a:p>
        </p:txBody>
      </p:sp>
    </p:spTree>
    <p:extLst>
      <p:ext uri="{BB962C8B-B14F-4D97-AF65-F5344CB8AC3E}">
        <p14:creationId xmlns:p14="http://schemas.microsoft.com/office/powerpoint/2010/main" val="1763215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B67C0D-636D-4806-B237-562B01892CE6}"/>
              </a:ext>
            </a:extLst>
          </p:cNvPr>
          <p:cNvSpPr txBox="1"/>
          <p:nvPr/>
        </p:nvSpPr>
        <p:spPr>
          <a:xfrm>
            <a:off x="6362119" y="-188651"/>
            <a:ext cx="6172782" cy="5867129"/>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kern="1200" dirty="0">
              <a:solidFill>
                <a:schemeClr val="bg1"/>
              </a:solidFill>
              <a:latin typeface="+mj-lt"/>
              <a:ea typeface="+mj-ea"/>
              <a:cs typeface="+mj-cs"/>
            </a:endParaRPr>
          </a:p>
          <a:p>
            <a:pPr>
              <a:lnSpc>
                <a:spcPct val="90000"/>
              </a:lnSpc>
              <a:spcBef>
                <a:spcPct val="0"/>
              </a:spcBef>
              <a:spcAft>
                <a:spcPts val="600"/>
              </a:spcAft>
            </a:pPr>
            <a:r>
              <a:rPr lang="en-US" sz="4000" kern="1200" dirty="0">
                <a:solidFill>
                  <a:schemeClr val="bg1"/>
                </a:solidFill>
                <a:latin typeface="+mj-lt"/>
                <a:ea typeface="+mj-ea"/>
                <a:cs typeface="+mj-cs"/>
              </a:rPr>
              <a:t>Balgaddy Quarter 2-Update</a:t>
            </a:r>
          </a:p>
          <a:p>
            <a:pPr>
              <a:lnSpc>
                <a:spcPct val="90000"/>
              </a:lnSpc>
              <a:spcBef>
                <a:spcPct val="0"/>
              </a:spcBef>
              <a:spcAft>
                <a:spcPts val="600"/>
              </a:spcAft>
            </a:pPr>
            <a:endParaRPr lang="en-US" sz="4000" dirty="0">
              <a:solidFill>
                <a:schemeClr val="bg1"/>
              </a:solidFill>
              <a:latin typeface="+mj-lt"/>
              <a:ea typeface="+mj-ea"/>
              <a:cs typeface="+mj-cs"/>
            </a:endParaRPr>
          </a:p>
          <a:p>
            <a:pPr>
              <a:lnSpc>
                <a:spcPct val="90000"/>
              </a:lnSpc>
              <a:spcBef>
                <a:spcPct val="0"/>
              </a:spcBef>
              <a:spcAft>
                <a:spcPts val="600"/>
              </a:spcAft>
            </a:pPr>
            <a:r>
              <a:rPr lang="en-US" sz="4000" dirty="0">
                <a:solidFill>
                  <a:schemeClr val="bg1"/>
                </a:solidFill>
                <a:latin typeface="+mj-lt"/>
                <a:ea typeface="+mj-ea"/>
                <a:cs typeface="+mj-cs"/>
              </a:rPr>
              <a:t>Lucan/Palmerstown/North Clondalkin ACM</a:t>
            </a:r>
            <a:r>
              <a:rPr lang="en-US" sz="4000" kern="1200" dirty="0">
                <a:solidFill>
                  <a:schemeClr val="bg1"/>
                </a:solidFill>
                <a:latin typeface="+mj-lt"/>
                <a:ea typeface="+mj-ea"/>
                <a:cs typeface="+mj-cs"/>
              </a:rPr>
              <a:t> Meeting</a:t>
            </a:r>
          </a:p>
          <a:p>
            <a:pPr>
              <a:lnSpc>
                <a:spcPct val="90000"/>
              </a:lnSpc>
              <a:spcBef>
                <a:spcPct val="0"/>
              </a:spcBef>
              <a:spcAft>
                <a:spcPts val="600"/>
              </a:spcAft>
            </a:pPr>
            <a:r>
              <a:rPr lang="en-US" sz="3200" baseline="30000" dirty="0">
                <a:solidFill>
                  <a:schemeClr val="bg1"/>
                </a:solidFill>
                <a:latin typeface="+mj-lt"/>
                <a:ea typeface="+mj-ea"/>
                <a:cs typeface="+mj-cs"/>
              </a:rPr>
              <a:t>25th May 2021</a:t>
            </a:r>
            <a:endParaRPr lang="en-US" sz="3200" dirty="0">
              <a:solidFill>
                <a:schemeClr val="bg1"/>
              </a:solidFill>
              <a:latin typeface="+mj-lt"/>
              <a:ea typeface="+mj-ea"/>
              <a:cs typeface="+mj-cs"/>
            </a:endParaRPr>
          </a:p>
          <a:p>
            <a:pPr>
              <a:lnSpc>
                <a:spcPct val="90000"/>
              </a:lnSpc>
              <a:spcBef>
                <a:spcPct val="0"/>
              </a:spcBef>
              <a:spcAft>
                <a:spcPts val="600"/>
              </a:spcAft>
            </a:pPr>
            <a:endParaRPr lang="en-US" sz="3200" baseline="30000" dirty="0">
              <a:solidFill>
                <a:schemeClr val="bg1"/>
              </a:solidFill>
              <a:latin typeface="+mj-lt"/>
              <a:ea typeface="+mj-ea"/>
              <a:cs typeface="+mj-cs"/>
            </a:endParaRPr>
          </a:p>
          <a:p>
            <a:pPr>
              <a:lnSpc>
                <a:spcPct val="90000"/>
              </a:lnSpc>
              <a:spcBef>
                <a:spcPct val="0"/>
              </a:spcBef>
              <a:spcAft>
                <a:spcPts val="600"/>
              </a:spcAft>
            </a:pPr>
            <a:r>
              <a:rPr lang="en-US" sz="3200" baseline="30000" dirty="0">
                <a:solidFill>
                  <a:schemeClr val="bg1"/>
                </a:solidFill>
                <a:latin typeface="+mj-lt"/>
                <a:ea typeface="+mj-ea"/>
                <a:cs typeface="+mj-cs"/>
              </a:rPr>
              <a:t>  </a:t>
            </a:r>
            <a:endParaRPr lang="en-US" sz="6000" kern="1200" dirty="0">
              <a:solidFill>
                <a:schemeClr val="bg1"/>
              </a:solidFill>
              <a:latin typeface="+mj-lt"/>
              <a:ea typeface="+mj-ea"/>
              <a:cs typeface="+mj-cs"/>
            </a:endParaRPr>
          </a:p>
        </p:txBody>
      </p:sp>
      <p:sp>
        <p:nvSpPr>
          <p:cNvPr id="18" name="Freeform: Shape 1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58863" y="1859449"/>
            <a:ext cx="3768881" cy="1770931"/>
          </a:xfrm>
          <a:prstGeom prst="rect">
            <a:avLst/>
          </a:prstGeom>
        </p:spPr>
      </p:pic>
    </p:spTree>
    <p:extLst>
      <p:ext uri="{BB962C8B-B14F-4D97-AF65-F5344CB8AC3E}">
        <p14:creationId xmlns:p14="http://schemas.microsoft.com/office/powerpoint/2010/main" val="413537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838201" y="345810"/>
            <a:ext cx="4960945" cy="1325563"/>
          </a:xfrm>
        </p:spPr>
        <p:txBody>
          <a:bodyPr>
            <a:normAutofit/>
          </a:bodyPr>
          <a:lstStyle/>
          <a:p>
            <a:r>
              <a:rPr lang="en-IE" sz="3100" b="1"/>
              <a:t>Estate Management Initiatives </a:t>
            </a:r>
            <a:br>
              <a:rPr lang="en-IE" sz="3100" b="1"/>
            </a:br>
            <a:endParaRPr lang="en-IE" sz="3100" b="1"/>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477676" y="3007910"/>
            <a:ext cx="5455977" cy="4351338"/>
          </a:xfrm>
        </p:spPr>
        <p:txBody>
          <a:bodyPr>
            <a:normAutofit/>
          </a:bodyPr>
          <a:lstStyle/>
          <a:p>
            <a:pPr marL="0" lvl="0" indent="0">
              <a:spcAft>
                <a:spcPts val="0"/>
              </a:spcAft>
              <a:buNone/>
            </a:pPr>
            <a:endParaRPr lang="en-IE" dirty="0">
              <a:effectLst/>
              <a:latin typeface="Calibri" panose="020F0502020204030204" pitchFamily="34" charset="0"/>
              <a:ea typeface="Times New Roman" panose="02020603050405020304" pitchFamily="18" charset="0"/>
            </a:endParaRPr>
          </a:p>
          <a:p>
            <a:pPr marL="0" lvl="0" indent="0">
              <a:spcAft>
                <a:spcPts val="0"/>
              </a:spcAft>
              <a:buNone/>
            </a:pPr>
            <a:r>
              <a:rPr lang="en-IE" dirty="0">
                <a:effectLst/>
                <a:latin typeface="Calibri" panose="020F0502020204030204" pitchFamily="34" charset="0"/>
                <a:ea typeface="Times New Roman" panose="02020603050405020304" pitchFamily="18" charset="0"/>
              </a:rPr>
              <a:t>Gateway linking </a:t>
            </a:r>
            <a:r>
              <a:rPr lang="en-IE" dirty="0" err="1">
                <a:effectLst/>
                <a:latin typeface="Calibri" panose="020F0502020204030204" pitchFamily="34" charset="0"/>
                <a:ea typeface="Times New Roman" panose="02020603050405020304" pitchFamily="18" charset="0"/>
              </a:rPr>
              <a:t>Buirg</a:t>
            </a:r>
            <a:r>
              <a:rPr lang="en-IE" dirty="0">
                <a:effectLst/>
                <a:latin typeface="Calibri" panose="020F0502020204030204" pitchFamily="34" charset="0"/>
                <a:ea typeface="Times New Roman" panose="02020603050405020304" pitchFamily="18" charset="0"/>
              </a:rPr>
              <a:t> An Ri Glen and Lucan Community National School was welded shut to alleviate ASB and illegal activities which proved to alleviate the problem for </a:t>
            </a:r>
            <a:r>
              <a:rPr lang="en-IE" dirty="0" err="1">
                <a:effectLst/>
                <a:latin typeface="Calibri" panose="020F0502020204030204" pitchFamily="34" charset="0"/>
                <a:ea typeface="Times New Roman" panose="02020603050405020304" pitchFamily="18" charset="0"/>
              </a:rPr>
              <a:t>Buirg</a:t>
            </a:r>
            <a:r>
              <a:rPr lang="en-IE" dirty="0">
                <a:effectLst/>
                <a:latin typeface="Calibri" panose="020F0502020204030204" pitchFamily="34" charset="0"/>
                <a:ea typeface="Times New Roman" panose="02020603050405020304" pitchFamily="18" charset="0"/>
              </a:rPr>
              <a:t> An Ri Residents, the school and residents in Rosscourt.</a:t>
            </a:r>
            <a:endParaRPr lang="en-IE" dirty="0">
              <a:effectLst/>
              <a:latin typeface="Calibri" panose="020F0502020204030204" pitchFamily="34" charset="0"/>
              <a:ea typeface="Calibri" panose="020F0502020204030204" pitchFamily="34" charset="0"/>
            </a:endParaRPr>
          </a:p>
          <a:p>
            <a:pPr lvl="1"/>
            <a:endParaRPr lang="en-IE" dirty="0"/>
          </a:p>
          <a:p>
            <a:endParaRPr lang="en-IE" dirty="0"/>
          </a:p>
        </p:txBody>
      </p:sp>
      <p:pic>
        <p:nvPicPr>
          <p:cNvPr id="8" name="Picture 7">
            <a:extLst>
              <a:ext uri="{FF2B5EF4-FFF2-40B4-BE49-F238E27FC236}">
                <a16:creationId xmlns:a16="http://schemas.microsoft.com/office/drawing/2014/main" id="{EC8F89C2-3F74-429A-981D-1D5BEC26601A}"/>
              </a:ext>
            </a:extLst>
          </p:cNvPr>
          <p:cNvPicPr>
            <a:picLocks noChangeAspect="1"/>
          </p:cNvPicPr>
          <p:nvPr/>
        </p:nvPicPr>
        <p:blipFill rotWithShape="1">
          <a:blip r:embed="rId3"/>
          <a:srcRect l="22451" r="-4" b="-4"/>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1" name="Arc 2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24E2F21B-133F-4C3E-AB95-4EC59593DE94}"/>
              </a:ext>
            </a:extLst>
          </p:cNvPr>
          <p:cNvPicPr>
            <a:picLocks noChangeAspect="1"/>
          </p:cNvPicPr>
          <p:nvPr/>
        </p:nvPicPr>
        <p:blipFill rotWithShape="1">
          <a:blip r:embed="rId4"/>
          <a:srcRect t="4742" b="20901"/>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9" name="Picture 8">
            <a:extLst>
              <a:ext uri="{FF2B5EF4-FFF2-40B4-BE49-F238E27FC236}">
                <a16:creationId xmlns:a16="http://schemas.microsoft.com/office/drawing/2014/main" id="{2688D9FF-30B2-4F0F-88E8-12F47F34C83A}"/>
              </a:ext>
            </a:extLst>
          </p:cNvPr>
          <p:cNvPicPr>
            <a:picLocks noChangeAspect="1"/>
          </p:cNvPicPr>
          <p:nvPr/>
        </p:nvPicPr>
        <p:blipFill rotWithShape="1">
          <a:blip r:embed="rId5"/>
          <a:srcRect l="10476" r="4811"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4" name="TextBox 3">
            <a:extLst>
              <a:ext uri="{FF2B5EF4-FFF2-40B4-BE49-F238E27FC236}">
                <a16:creationId xmlns:a16="http://schemas.microsoft.com/office/drawing/2014/main" id="{611FBE5B-82C5-43DE-8429-B717BCC400BB}"/>
              </a:ext>
            </a:extLst>
          </p:cNvPr>
          <p:cNvSpPr txBox="1"/>
          <p:nvPr/>
        </p:nvSpPr>
        <p:spPr>
          <a:xfrm>
            <a:off x="477676" y="1445226"/>
            <a:ext cx="5081777" cy="1384995"/>
          </a:xfrm>
          <a:prstGeom prst="rect">
            <a:avLst/>
          </a:prstGeom>
          <a:noFill/>
        </p:spPr>
        <p:txBody>
          <a:bodyPr wrap="square" rtlCol="0">
            <a:spAutoFit/>
          </a:bodyPr>
          <a:lstStyle/>
          <a:p>
            <a:pPr>
              <a:spcAft>
                <a:spcPts val="600"/>
              </a:spcAft>
            </a:pPr>
            <a:r>
              <a:rPr lang="en-GB" sz="2800" dirty="0"/>
              <a:t>2 new Public Lighting Collum’s to installed in the coming weeks in the public park.</a:t>
            </a:r>
            <a:endParaRPr lang="en-IE" sz="2800" dirty="0"/>
          </a:p>
        </p:txBody>
      </p:sp>
    </p:spTree>
    <p:extLst>
      <p:ext uri="{BB962C8B-B14F-4D97-AF65-F5344CB8AC3E}">
        <p14:creationId xmlns:p14="http://schemas.microsoft.com/office/powerpoint/2010/main" val="106253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451052" y="-55562"/>
            <a:ext cx="3932237" cy="1600200"/>
          </a:xfrm>
        </p:spPr>
        <p:txBody>
          <a:bodyPr>
            <a:normAutofit/>
          </a:bodyPr>
          <a:lstStyle/>
          <a:p>
            <a:pPr algn="ctr"/>
            <a:r>
              <a:rPr lang="en-IE" b="1" dirty="0"/>
              <a:t>Estate Management Initiatives </a:t>
            </a:r>
            <a:br>
              <a:rPr lang="en-IE" b="1" dirty="0"/>
            </a:br>
            <a:endParaRPr lang="en-IE" b="1" dirty="0"/>
          </a:p>
        </p:txBody>
      </p:sp>
      <p:graphicFrame>
        <p:nvGraphicFramePr>
          <p:cNvPr id="10" name="Content Placeholder 2">
            <a:extLst>
              <a:ext uri="{FF2B5EF4-FFF2-40B4-BE49-F238E27FC236}">
                <a16:creationId xmlns:a16="http://schemas.microsoft.com/office/drawing/2014/main" id="{9D1EB53E-D596-4324-BA9F-0DF4FC5652E8}"/>
              </a:ext>
            </a:extLst>
          </p:cNvPr>
          <p:cNvGraphicFramePr>
            <a:graphicFrameLocks noGrp="1"/>
          </p:cNvGraphicFramePr>
          <p:nvPr>
            <p:ph idx="1"/>
            <p:extLst>
              <p:ext uri="{D42A27DB-BD31-4B8C-83A1-F6EECF244321}">
                <p14:modId xmlns:p14="http://schemas.microsoft.com/office/powerpoint/2010/main" val="799487900"/>
              </p:ext>
            </p:extLst>
          </p:nvPr>
        </p:nvGraphicFramePr>
        <p:xfrm>
          <a:off x="5028282" y="742950"/>
          <a:ext cx="6897017"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65D1BB4-3110-435C-8679-68141E3769CC}"/>
              </a:ext>
            </a:extLst>
          </p:cNvPr>
          <p:cNvSpPr>
            <a:spLocks noGrp="1"/>
          </p:cNvSpPr>
          <p:nvPr>
            <p:ph type="body" sz="half" idx="2"/>
          </p:nvPr>
        </p:nvSpPr>
        <p:spPr/>
        <p:txBody>
          <a:bodyPr/>
          <a:lstStyle/>
          <a:p>
            <a:endParaRPr lang="en-IE" dirty="0"/>
          </a:p>
        </p:txBody>
      </p:sp>
      <p:pic>
        <p:nvPicPr>
          <p:cNvPr id="8" name="Picture 7">
            <a:extLst>
              <a:ext uri="{FF2B5EF4-FFF2-40B4-BE49-F238E27FC236}">
                <a16:creationId xmlns:a16="http://schemas.microsoft.com/office/drawing/2014/main" id="{9AF6050C-E141-4B0A-AADD-4DD8182E4B30}"/>
              </a:ext>
            </a:extLst>
          </p:cNvPr>
          <p:cNvPicPr>
            <a:picLocks noChangeAspect="1"/>
          </p:cNvPicPr>
          <p:nvPr/>
        </p:nvPicPr>
        <p:blipFill>
          <a:blip r:embed="rId8"/>
          <a:stretch>
            <a:fillRect/>
          </a:stretch>
        </p:blipFill>
        <p:spPr>
          <a:xfrm>
            <a:off x="36713" y="1224793"/>
            <a:ext cx="5076825" cy="5124450"/>
          </a:xfrm>
          <a:prstGeom prst="rect">
            <a:avLst/>
          </a:prstGeom>
        </p:spPr>
      </p:pic>
    </p:spTree>
    <p:extLst>
      <p:ext uri="{BB962C8B-B14F-4D97-AF65-F5344CB8AC3E}">
        <p14:creationId xmlns:p14="http://schemas.microsoft.com/office/powerpoint/2010/main" val="206244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838200" y="4669978"/>
            <a:ext cx="4391024" cy="1173700"/>
          </a:xfrm>
        </p:spPr>
        <p:txBody>
          <a:bodyPr anchor="t">
            <a:normAutofit/>
          </a:bodyPr>
          <a:lstStyle/>
          <a:p>
            <a:r>
              <a:rPr lang="en-IE" sz="2500" b="1">
                <a:solidFill>
                  <a:schemeClr val="bg1"/>
                </a:solidFill>
              </a:rPr>
              <a:t>Africa Day Event- 24</a:t>
            </a:r>
            <a:r>
              <a:rPr lang="en-IE" sz="2500" b="1" baseline="30000">
                <a:solidFill>
                  <a:schemeClr val="bg1"/>
                </a:solidFill>
              </a:rPr>
              <a:t>th</a:t>
            </a:r>
            <a:r>
              <a:rPr lang="en-IE" sz="2500" b="1">
                <a:solidFill>
                  <a:schemeClr val="bg1"/>
                </a:solidFill>
              </a:rPr>
              <a:t> May 2021 </a:t>
            </a:r>
            <a:br>
              <a:rPr lang="en-IE" sz="2500" b="1">
                <a:solidFill>
                  <a:schemeClr val="bg1"/>
                </a:solidFill>
              </a:rPr>
            </a:br>
            <a:endParaRPr lang="en-IE" sz="2500" b="1">
              <a:solidFill>
                <a:schemeClr val="bg1"/>
              </a:solidFill>
            </a:endParaRPr>
          </a:p>
        </p:txBody>
      </p:sp>
      <p:pic>
        <p:nvPicPr>
          <p:cNvPr id="9" name="Picture 8" descr="A picture containing tree, grass, outdoor, people&#10;&#10;Description automatically generated">
            <a:extLst>
              <a:ext uri="{FF2B5EF4-FFF2-40B4-BE49-F238E27FC236}">
                <a16:creationId xmlns:a16="http://schemas.microsoft.com/office/drawing/2014/main" id="{497205E2-9EA6-4634-BF49-F11193D4E093}"/>
              </a:ext>
            </a:extLst>
          </p:cNvPr>
          <p:cNvPicPr>
            <a:picLocks noChangeAspect="1"/>
          </p:cNvPicPr>
          <p:nvPr/>
        </p:nvPicPr>
        <p:blipFill rotWithShape="1">
          <a:blip r:embed="rId3">
            <a:extLst>
              <a:ext uri="{28A0092B-C50C-407E-A947-70E740481C1C}">
                <a14:useLocalDpi xmlns:a14="http://schemas.microsoft.com/office/drawing/2010/main" val="0"/>
              </a:ext>
            </a:extLst>
          </a:blip>
          <a:srcRect l="4979" r="18183" b="-2"/>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1" name="Picture 10" descr="A group of people around a fire pit&#10;&#10;Description automatically generated with low confidence">
            <a:extLst>
              <a:ext uri="{FF2B5EF4-FFF2-40B4-BE49-F238E27FC236}">
                <a16:creationId xmlns:a16="http://schemas.microsoft.com/office/drawing/2014/main" id="{0FB948E0-47F9-40D2-9370-5D0EE4921D9C}"/>
              </a:ext>
            </a:extLst>
          </p:cNvPr>
          <p:cNvPicPr>
            <a:picLocks noChangeAspect="1"/>
          </p:cNvPicPr>
          <p:nvPr/>
        </p:nvPicPr>
        <p:blipFill rotWithShape="1">
          <a:blip r:embed="rId4">
            <a:extLst>
              <a:ext uri="{28A0092B-C50C-407E-A947-70E740481C1C}">
                <a14:useLocalDpi xmlns:a14="http://schemas.microsoft.com/office/drawing/2010/main" val="0"/>
              </a:ext>
            </a:extLst>
          </a:blip>
          <a:srcRect t="12660" b="1047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7" name="Picture 6" descr="A picture containing text, ground, outdoor, person&#10;&#10;Description automatically generated">
            <a:extLst>
              <a:ext uri="{FF2B5EF4-FFF2-40B4-BE49-F238E27FC236}">
                <a16:creationId xmlns:a16="http://schemas.microsoft.com/office/drawing/2014/main" id="{BD29DA31-30BE-49BC-9903-78F7F2242621}"/>
              </a:ext>
            </a:extLst>
          </p:cNvPr>
          <p:cNvPicPr>
            <a:picLocks noChangeAspect="1"/>
          </p:cNvPicPr>
          <p:nvPr/>
        </p:nvPicPr>
        <p:blipFill rotWithShape="1">
          <a:blip r:embed="rId5">
            <a:extLst>
              <a:ext uri="{28A0092B-C50C-407E-A947-70E740481C1C}">
                <a14:useLocalDpi xmlns:a14="http://schemas.microsoft.com/office/drawing/2010/main" val="0"/>
              </a:ext>
            </a:extLst>
          </a:blip>
          <a:srcRect l="7944" r="17202" b="-3"/>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29" name="Group 28">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30" name="Freeform: Shape 29">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5664201" y="4201887"/>
            <a:ext cx="5692774" cy="2492828"/>
          </a:xfrm>
        </p:spPr>
        <p:txBody>
          <a:bodyPr>
            <a:normAutofit/>
          </a:bodyPr>
          <a:lstStyle/>
          <a:p>
            <a:pPr marL="342900" lvl="0" indent="-342900">
              <a:spcAft>
                <a:spcPts val="0"/>
              </a:spcAft>
              <a:buFont typeface="Symbol" panose="05050102010706020507" pitchFamily="18" charset="2"/>
              <a:buChar char=""/>
            </a:pPr>
            <a:endParaRPr lang="en-IE" sz="1300" dirty="0">
              <a:solidFill>
                <a:schemeClr val="bg1">
                  <a:alpha val="80000"/>
                </a:schemeClr>
              </a:solidFill>
              <a:effectLst/>
              <a:latin typeface="Calibri" panose="020F0502020204030204" pitchFamily="34" charset="0"/>
              <a:ea typeface="Calibri" panose="020F0502020204030204" pitchFamily="34" charset="0"/>
            </a:endParaRPr>
          </a:p>
          <a:p>
            <a:pPr marL="0" lvl="0" indent="0">
              <a:spcAft>
                <a:spcPts val="0"/>
              </a:spcAft>
              <a:buNone/>
            </a:pPr>
            <a:r>
              <a:rPr lang="en-IE" sz="2400" dirty="0">
                <a:solidFill>
                  <a:schemeClr val="bg1">
                    <a:alpha val="80000"/>
                  </a:schemeClr>
                </a:solidFill>
                <a:effectLst/>
                <a:latin typeface="Calibri" panose="020F0502020204030204" pitchFamily="34" charset="0"/>
                <a:ea typeface="Times New Roman" panose="02020603050405020304" pitchFamily="18" charset="0"/>
              </a:rPr>
              <a:t>The Social Inclusion Unit and Estate Management Team have teamed up with </a:t>
            </a:r>
            <a:r>
              <a:rPr lang="en-IE" sz="2400" dirty="0" err="1">
                <a:solidFill>
                  <a:schemeClr val="bg1">
                    <a:alpha val="80000"/>
                  </a:schemeClr>
                </a:solidFill>
                <a:effectLst/>
                <a:latin typeface="Calibri" panose="020F0502020204030204" pitchFamily="34" charset="0"/>
                <a:ea typeface="Times New Roman" panose="02020603050405020304" pitchFamily="18" charset="0"/>
              </a:rPr>
              <a:t>Gomba</a:t>
            </a:r>
            <a:r>
              <a:rPr lang="en-IE" sz="2400" dirty="0">
                <a:solidFill>
                  <a:schemeClr val="bg1">
                    <a:alpha val="80000"/>
                  </a:schemeClr>
                </a:solidFill>
                <a:effectLst/>
                <a:latin typeface="Calibri" panose="020F0502020204030204" pitchFamily="34" charset="0"/>
                <a:ea typeface="Times New Roman" panose="02020603050405020304" pitchFamily="18" charset="0"/>
              </a:rPr>
              <a:t> </a:t>
            </a:r>
            <a:r>
              <a:rPr lang="en-IE" sz="2400" dirty="0" err="1">
                <a:solidFill>
                  <a:schemeClr val="bg1">
                    <a:alpha val="80000"/>
                  </a:schemeClr>
                </a:solidFill>
                <a:effectLst/>
                <a:latin typeface="Calibri" panose="020F0502020204030204" pitchFamily="34" charset="0"/>
                <a:ea typeface="Times New Roman" panose="02020603050405020304" pitchFamily="18" charset="0"/>
              </a:rPr>
              <a:t>Educare</a:t>
            </a:r>
            <a:r>
              <a:rPr lang="en-IE" sz="2400" dirty="0">
                <a:solidFill>
                  <a:schemeClr val="bg1">
                    <a:alpha val="80000"/>
                  </a:schemeClr>
                </a:solidFill>
                <a:effectLst/>
                <a:latin typeface="Calibri" panose="020F0502020204030204" pitchFamily="34" charset="0"/>
                <a:ea typeface="Times New Roman" panose="02020603050405020304" pitchFamily="18" charset="0"/>
              </a:rPr>
              <a:t> to provide an interactive storytelling session for a group of young children in the Balgaddy Child and Family Centre, </a:t>
            </a:r>
            <a:r>
              <a:rPr lang="en-IE" sz="2400" dirty="0" err="1">
                <a:solidFill>
                  <a:schemeClr val="bg1">
                    <a:alpha val="80000"/>
                  </a:schemeClr>
                </a:solidFill>
                <a:effectLst/>
                <a:latin typeface="Calibri" panose="020F0502020204030204" pitchFamily="34" charset="0"/>
                <a:ea typeface="Times New Roman" panose="02020603050405020304" pitchFamily="18" charset="0"/>
              </a:rPr>
              <a:t>Meile</a:t>
            </a:r>
            <a:r>
              <a:rPr lang="en-IE" sz="2400" dirty="0">
                <a:solidFill>
                  <a:schemeClr val="bg1">
                    <a:alpha val="80000"/>
                  </a:schemeClr>
                </a:solidFill>
                <a:effectLst/>
                <a:latin typeface="Calibri" panose="020F0502020204030204" pitchFamily="34" charset="0"/>
                <a:ea typeface="Times New Roman" panose="02020603050405020304" pitchFamily="18" charset="0"/>
              </a:rPr>
              <a:t> An Ri Road.</a:t>
            </a:r>
          </a:p>
          <a:p>
            <a:pPr marL="342900" lvl="0" indent="-342900">
              <a:spcAft>
                <a:spcPts val="0"/>
              </a:spcAft>
              <a:buFont typeface="Symbol" panose="05050102010706020507" pitchFamily="18" charset="2"/>
              <a:buChar char=""/>
            </a:pPr>
            <a:endParaRPr lang="en-IE" sz="2400" dirty="0">
              <a:solidFill>
                <a:schemeClr val="bg1">
                  <a:alpha val="80000"/>
                </a:schemeClr>
              </a:solidFill>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endParaRPr lang="en-IE" sz="1300" dirty="0">
              <a:solidFill>
                <a:schemeClr val="bg1">
                  <a:alpha val="80000"/>
                </a:schemeClr>
              </a:solidFill>
              <a:effectLst/>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endParaRPr lang="en-IE" sz="1300" dirty="0">
              <a:solidFill>
                <a:schemeClr val="bg1">
                  <a:alpha val="80000"/>
                </a:schemeClr>
              </a:solidFill>
              <a:latin typeface="Calibri" panose="020F0502020204030204" pitchFamily="34" charset="0"/>
              <a:ea typeface="Calibri" panose="020F0502020204030204" pitchFamily="34" charset="0"/>
            </a:endParaRPr>
          </a:p>
          <a:p>
            <a:pPr lvl="1"/>
            <a:endParaRPr lang="en-IE" sz="1300" dirty="0">
              <a:solidFill>
                <a:schemeClr val="bg1">
                  <a:alpha val="80000"/>
                </a:schemeClr>
              </a:solidFill>
            </a:endParaRPr>
          </a:p>
          <a:p>
            <a:endParaRPr lang="en-IE" sz="1300" dirty="0">
              <a:solidFill>
                <a:schemeClr val="bg1">
                  <a:alpha val="80000"/>
                </a:schemeClr>
              </a:solidFill>
            </a:endParaRPr>
          </a:p>
        </p:txBody>
      </p:sp>
    </p:spTree>
    <p:extLst>
      <p:ext uri="{BB962C8B-B14F-4D97-AF65-F5344CB8AC3E}">
        <p14:creationId xmlns:p14="http://schemas.microsoft.com/office/powerpoint/2010/main" val="228495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F2B1B-A9B6-46AF-BAB5-71D26A151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9243" y="4431071"/>
            <a:ext cx="2922757" cy="243700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1119560" y="321047"/>
            <a:ext cx="8149683" cy="993656"/>
          </a:xfrm>
        </p:spPr>
        <p:txBody>
          <a:bodyPr>
            <a:normAutofit fontScale="90000"/>
          </a:bodyPr>
          <a:lstStyle/>
          <a:p>
            <a:pPr algn="ctr"/>
            <a:r>
              <a:rPr lang="en-GB" sz="4000" b="1" dirty="0">
                <a:latin typeface="+mn-lt"/>
              </a:rPr>
              <a:t>Voids Programme/Allocations/Transfers</a:t>
            </a:r>
            <a:endParaRPr lang="en-IE" sz="4000" b="1" dirty="0">
              <a:latin typeface="+mn-lt"/>
            </a:endParaRPr>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452128" y="1574652"/>
            <a:ext cx="10975509" cy="5033473"/>
          </a:xfrm>
        </p:spPr>
        <p:txBody>
          <a:bodyPr>
            <a:normAutofit/>
          </a:bodyPr>
          <a:lstStyle/>
          <a:p>
            <a:r>
              <a:rPr lang="en-IE" sz="3200" dirty="0">
                <a:effectLst/>
                <a:ea typeface="Times New Roman" panose="02020603050405020304" pitchFamily="18" charset="0"/>
                <a:cs typeface="Times New Roman" panose="02020603050405020304" pitchFamily="18" charset="0"/>
              </a:rPr>
              <a:t>7 Transfers</a:t>
            </a:r>
            <a:r>
              <a:rPr lang="en-IE" sz="3200" dirty="0">
                <a:ea typeface="Times New Roman" panose="02020603050405020304" pitchFamily="18" charset="0"/>
                <a:cs typeface="Times New Roman" panose="02020603050405020304" pitchFamily="18" charset="0"/>
              </a:rPr>
              <a:t> in 2021 to date- Legacy Maintenance / Estate Management/Rightsizing </a:t>
            </a:r>
          </a:p>
          <a:p>
            <a:r>
              <a:rPr lang="en-IE" sz="3200" dirty="0">
                <a:ea typeface="Times New Roman" panose="02020603050405020304" pitchFamily="18" charset="0"/>
                <a:cs typeface="Times New Roman" panose="02020603050405020304" pitchFamily="18" charset="0"/>
              </a:rPr>
              <a:t>5 allocations to date in 2021</a:t>
            </a:r>
            <a:endParaRPr lang="en-IE" sz="3200" dirty="0">
              <a:effectLst/>
              <a:ea typeface="Times New Roman" panose="02020603050405020304" pitchFamily="18" charset="0"/>
              <a:cs typeface="Times New Roman" panose="02020603050405020304" pitchFamily="18" charset="0"/>
            </a:endParaRPr>
          </a:p>
          <a:p>
            <a:r>
              <a:rPr lang="en-IE" sz="3200" dirty="0">
                <a:effectLst/>
                <a:ea typeface="Times New Roman" panose="02020603050405020304" pitchFamily="18" charset="0"/>
                <a:cs typeface="Times New Roman" panose="02020603050405020304" pitchFamily="18" charset="0"/>
              </a:rPr>
              <a:t>Breakdown and status of the 16 vacant properties currently in our housing stock at 25th May 2021 in Balgaddy Estate is as follows:</a:t>
            </a:r>
            <a:endParaRPr lang="en-IE" sz="3200" dirty="0">
              <a:effectLst/>
              <a:ea typeface="Calibri" panose="020F0502020204030204" pitchFamily="34" charset="0"/>
              <a:cs typeface="Times New Roman" panose="02020603050405020304" pitchFamily="18" charset="0"/>
            </a:endParaRPr>
          </a:p>
          <a:p>
            <a:endParaRPr lang="en-IE" sz="4000" dirty="0"/>
          </a:p>
        </p:txBody>
      </p:sp>
      <p:graphicFrame>
        <p:nvGraphicFramePr>
          <p:cNvPr id="8" name="Table 8">
            <a:extLst>
              <a:ext uri="{FF2B5EF4-FFF2-40B4-BE49-F238E27FC236}">
                <a16:creationId xmlns:a16="http://schemas.microsoft.com/office/drawing/2014/main" id="{64BEE22A-7F04-47CE-9E3F-C173187C1728}"/>
              </a:ext>
            </a:extLst>
          </p:cNvPr>
          <p:cNvGraphicFramePr>
            <a:graphicFrameLocks noGrp="1"/>
          </p:cNvGraphicFramePr>
          <p:nvPr>
            <p:extLst>
              <p:ext uri="{D42A27DB-BD31-4B8C-83A1-F6EECF244321}">
                <p14:modId xmlns:p14="http://schemas.microsoft.com/office/powerpoint/2010/main" val="4174031099"/>
              </p:ext>
            </p:extLst>
          </p:nvPr>
        </p:nvGraphicFramePr>
        <p:xfrm>
          <a:off x="764364" y="4719692"/>
          <a:ext cx="8626248" cy="1463040"/>
        </p:xfrm>
        <a:graphic>
          <a:graphicData uri="http://schemas.openxmlformats.org/drawingml/2006/table">
            <a:tbl>
              <a:tblPr firstRow="1" bandRow="1">
                <a:tableStyleId>{073A0DAA-6AF3-43AB-8588-CEC1D06C72B9}</a:tableStyleId>
              </a:tblPr>
              <a:tblGrid>
                <a:gridCol w="2875416">
                  <a:extLst>
                    <a:ext uri="{9D8B030D-6E8A-4147-A177-3AD203B41FA5}">
                      <a16:colId xmlns:a16="http://schemas.microsoft.com/office/drawing/2014/main" val="1990740717"/>
                    </a:ext>
                  </a:extLst>
                </a:gridCol>
                <a:gridCol w="2875416">
                  <a:extLst>
                    <a:ext uri="{9D8B030D-6E8A-4147-A177-3AD203B41FA5}">
                      <a16:colId xmlns:a16="http://schemas.microsoft.com/office/drawing/2014/main" val="395381955"/>
                    </a:ext>
                  </a:extLst>
                </a:gridCol>
                <a:gridCol w="2875416">
                  <a:extLst>
                    <a:ext uri="{9D8B030D-6E8A-4147-A177-3AD203B41FA5}">
                      <a16:colId xmlns:a16="http://schemas.microsoft.com/office/drawing/2014/main" val="2601625616"/>
                    </a:ext>
                  </a:extLst>
                </a:gridCol>
              </a:tblGrid>
              <a:tr h="0">
                <a:tc>
                  <a:txBody>
                    <a:bodyPr/>
                    <a:lstStyle/>
                    <a:p>
                      <a:r>
                        <a:rPr lang="en-GB" sz="2800" dirty="0"/>
                        <a:t>Ready for Allocation</a:t>
                      </a:r>
                      <a:endParaRPr lang="en-IE" sz="2800" dirty="0"/>
                    </a:p>
                  </a:txBody>
                  <a:tcPr/>
                </a:tc>
                <a:tc>
                  <a:txBody>
                    <a:bodyPr/>
                    <a:lstStyle/>
                    <a:p>
                      <a:r>
                        <a:rPr lang="en-GB" sz="2800" dirty="0"/>
                        <a:t>Tender Stage</a:t>
                      </a:r>
                      <a:endParaRPr lang="en-IE" sz="2800" dirty="0"/>
                    </a:p>
                  </a:txBody>
                  <a:tcPr/>
                </a:tc>
                <a:tc>
                  <a:txBody>
                    <a:bodyPr/>
                    <a:lstStyle/>
                    <a:p>
                      <a:r>
                        <a:rPr lang="en-GB" sz="2800" dirty="0"/>
                        <a:t>Works Pending</a:t>
                      </a:r>
                      <a:endParaRPr lang="en-IE" sz="2800" dirty="0"/>
                    </a:p>
                  </a:txBody>
                  <a:tcPr/>
                </a:tc>
                <a:extLst>
                  <a:ext uri="{0D108BD9-81ED-4DB2-BD59-A6C34878D82A}">
                    <a16:rowId xmlns:a16="http://schemas.microsoft.com/office/drawing/2014/main" val="15141067"/>
                  </a:ext>
                </a:extLst>
              </a:tr>
              <a:tr h="391730">
                <a:tc>
                  <a:txBody>
                    <a:bodyPr/>
                    <a:lstStyle/>
                    <a:p>
                      <a:r>
                        <a:rPr lang="en-GB" sz="2800" dirty="0"/>
                        <a:t>4</a:t>
                      </a:r>
                      <a:endParaRPr lang="en-IE" sz="2800" dirty="0"/>
                    </a:p>
                  </a:txBody>
                  <a:tcPr/>
                </a:tc>
                <a:tc>
                  <a:txBody>
                    <a:bodyPr/>
                    <a:lstStyle/>
                    <a:p>
                      <a:r>
                        <a:rPr lang="en-GB" sz="2800" dirty="0"/>
                        <a:t>8</a:t>
                      </a:r>
                      <a:endParaRPr lang="en-IE" sz="2800" dirty="0"/>
                    </a:p>
                  </a:txBody>
                  <a:tcPr/>
                </a:tc>
                <a:tc>
                  <a:txBody>
                    <a:bodyPr/>
                    <a:lstStyle/>
                    <a:p>
                      <a:r>
                        <a:rPr lang="en-GB" sz="2800" dirty="0"/>
                        <a:t>4</a:t>
                      </a:r>
                      <a:endParaRPr lang="en-IE" sz="2800" dirty="0"/>
                    </a:p>
                  </a:txBody>
                  <a:tcPr/>
                </a:tc>
                <a:extLst>
                  <a:ext uri="{0D108BD9-81ED-4DB2-BD59-A6C34878D82A}">
                    <a16:rowId xmlns:a16="http://schemas.microsoft.com/office/drawing/2014/main" val="4086841075"/>
                  </a:ext>
                </a:extLst>
              </a:tr>
            </a:tbl>
          </a:graphicData>
        </a:graphic>
      </p:graphicFrame>
    </p:spTree>
    <p:extLst>
      <p:ext uri="{BB962C8B-B14F-4D97-AF65-F5344CB8AC3E}">
        <p14:creationId xmlns:p14="http://schemas.microsoft.com/office/powerpoint/2010/main" val="355072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F2B1B-A9B6-46AF-BAB5-71D26A151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69243" y="4431071"/>
            <a:ext cx="2922757" cy="243700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657226" y="321047"/>
            <a:ext cx="8612018" cy="993656"/>
          </a:xfrm>
        </p:spPr>
        <p:txBody>
          <a:bodyPr>
            <a:normAutofit fontScale="90000"/>
          </a:bodyPr>
          <a:lstStyle/>
          <a:p>
            <a:pPr algn="ctr"/>
            <a:r>
              <a:rPr lang="en-GB" sz="4000" b="1" dirty="0">
                <a:latin typeface="+mn-lt"/>
              </a:rPr>
              <a:t>Costing and Finance- Planned Maintenance</a:t>
            </a:r>
            <a:endParaRPr lang="en-IE" sz="4000" b="1" dirty="0">
              <a:latin typeface="+mn-lt"/>
            </a:endParaRPr>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452128" y="1574652"/>
            <a:ext cx="10975509" cy="5033473"/>
          </a:xfrm>
        </p:spPr>
        <p:txBody>
          <a:bodyPr>
            <a:normAutofit/>
          </a:bodyPr>
          <a:lstStyle/>
          <a:p>
            <a:r>
              <a:rPr lang="en-GB" sz="4000" dirty="0"/>
              <a:t>Painting Programme- €750K</a:t>
            </a:r>
          </a:p>
          <a:p>
            <a:r>
              <a:rPr lang="en-GB" sz="4000" dirty="0"/>
              <a:t>Safety Works- €1m</a:t>
            </a:r>
          </a:p>
          <a:p>
            <a:r>
              <a:rPr lang="en-GB" sz="4000" dirty="0"/>
              <a:t>Balgaddy Specific Works €500K</a:t>
            </a:r>
          </a:p>
          <a:p>
            <a:r>
              <a:rPr lang="en-GB" sz="4000" dirty="0"/>
              <a:t>Windows and Doors Programme €8.5 M </a:t>
            </a:r>
            <a:endParaRPr lang="en-IE" sz="4000" dirty="0"/>
          </a:p>
        </p:txBody>
      </p:sp>
    </p:spTree>
    <p:extLst>
      <p:ext uri="{BB962C8B-B14F-4D97-AF65-F5344CB8AC3E}">
        <p14:creationId xmlns:p14="http://schemas.microsoft.com/office/powerpoint/2010/main" val="334061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838201" y="345810"/>
            <a:ext cx="5120561" cy="1325563"/>
          </a:xfrm>
        </p:spPr>
        <p:txBody>
          <a:bodyPr>
            <a:normAutofit/>
          </a:bodyPr>
          <a:lstStyle/>
          <a:p>
            <a:r>
              <a:rPr lang="en-IE" sz="3100" b="1" dirty="0"/>
              <a:t>Roof Repairs and Inspections</a:t>
            </a:r>
            <a:br>
              <a:rPr lang="en-IE" sz="3100" b="1" dirty="0"/>
            </a:br>
            <a:endParaRPr lang="en-IE" sz="3100" b="1" dirty="0"/>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721151" y="1278000"/>
            <a:ext cx="5092194" cy="5234190"/>
          </a:xfrm>
        </p:spPr>
        <p:txBody>
          <a:bodyPr>
            <a:normAutofit lnSpcReduction="10000"/>
          </a:bodyPr>
          <a:lstStyle/>
          <a:p>
            <a:endParaRPr lang="en-IE" sz="1000" dirty="0"/>
          </a:p>
          <a:p>
            <a:r>
              <a:rPr lang="en-IE" sz="2000" dirty="0" err="1"/>
              <a:t>Foxdene</a:t>
            </a:r>
            <a:r>
              <a:rPr lang="en-IE" sz="2000" dirty="0"/>
              <a:t> Avenue -  Roof inspection was carried out 7th May 2021.  The inspection included inspection of the roof space, wall construction and external inspection of the valley of the roof.  Specification and bill of quantities for the works required is currently being prepared for tendering.  Tender process to commence week of 28th June 2021</a:t>
            </a:r>
          </a:p>
          <a:p>
            <a:r>
              <a:rPr lang="en-IE" sz="2000" dirty="0"/>
              <a:t>Tor an </a:t>
            </a:r>
            <a:r>
              <a:rPr lang="en-IE" sz="2000" dirty="0" err="1"/>
              <a:t>Rí</a:t>
            </a:r>
            <a:r>
              <a:rPr lang="en-IE" sz="2000" dirty="0"/>
              <a:t> Lane – Roof and terrace inspection to take place on 24th May 2021.  Following the inspection specification and bill of quantities for the works required will be prepared. Commencement of the tender process to be confirmed.</a:t>
            </a:r>
          </a:p>
          <a:p>
            <a:r>
              <a:rPr lang="en-IE" sz="2000" dirty="0" err="1"/>
              <a:t>Meile</a:t>
            </a:r>
            <a:r>
              <a:rPr lang="en-IE" sz="2000" dirty="0"/>
              <a:t> and </a:t>
            </a:r>
            <a:r>
              <a:rPr lang="en-IE" sz="2000" dirty="0" err="1"/>
              <a:t>Rí</a:t>
            </a:r>
            <a:r>
              <a:rPr lang="en-IE" sz="2000" dirty="0"/>
              <a:t> – Roof inspections to be carried out.  Date for the inspection to be confirmed in the coming week.</a:t>
            </a:r>
          </a:p>
          <a:p>
            <a:endParaRPr lang="en-IE" sz="1000" dirty="0"/>
          </a:p>
          <a:p>
            <a:endParaRPr lang="en-IE" sz="1000" dirty="0"/>
          </a:p>
          <a:p>
            <a:pPr lvl="1"/>
            <a:endParaRPr lang="en-IE" sz="1000" dirty="0"/>
          </a:p>
          <a:p>
            <a:endParaRPr lang="en-IE" sz="1000" dirty="0"/>
          </a:p>
        </p:txBody>
      </p:sp>
      <p:sp>
        <p:nvSpPr>
          <p:cNvPr id="27" name="Oval 2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A25C876-921B-40DA-9181-7F05C8230FF0}"/>
              </a:ext>
            </a:extLst>
          </p:cNvPr>
          <p:cNvPicPr>
            <a:picLocks noChangeAspect="1"/>
          </p:cNvPicPr>
          <p:nvPr/>
        </p:nvPicPr>
        <p:blipFill rotWithShape="1">
          <a:blip r:embed="rId2"/>
          <a:srcRect t="12001" r="1" b="1607"/>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9" name="Arc 2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a:extLst>
              <a:ext uri="{FF2B5EF4-FFF2-40B4-BE49-F238E27FC236}">
                <a16:creationId xmlns:a16="http://schemas.microsoft.com/office/drawing/2014/main" id="{335E9748-298F-4F55-992E-A3A05CBA960D}"/>
              </a:ext>
            </a:extLst>
          </p:cNvPr>
          <p:cNvPicPr>
            <a:picLocks noChangeAspect="1"/>
          </p:cNvPicPr>
          <p:nvPr/>
        </p:nvPicPr>
        <p:blipFill rotWithShape="1">
          <a:blip r:embed="rId3"/>
          <a:srcRect b="4252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31075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F2B1B-A9B6-46AF-BAB5-71D26A151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2530" y="4335541"/>
            <a:ext cx="2922757" cy="243700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1407762" y="266847"/>
            <a:ext cx="7355237" cy="993656"/>
          </a:xfrm>
        </p:spPr>
        <p:txBody>
          <a:bodyPr>
            <a:normAutofit fontScale="90000"/>
          </a:bodyPr>
          <a:lstStyle/>
          <a:p>
            <a:pPr algn="ctr"/>
            <a:r>
              <a:rPr lang="en-IE" b="1" dirty="0"/>
              <a:t>Painting of Communal Areas </a:t>
            </a:r>
            <a:br>
              <a:rPr lang="en-IE" b="1" dirty="0"/>
            </a:br>
            <a:r>
              <a:rPr lang="en-IE" b="1" dirty="0"/>
              <a:t>Indoor/Outdoor</a:t>
            </a:r>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215900" y="1355237"/>
            <a:ext cx="9671877" cy="5417307"/>
          </a:xfrm>
        </p:spPr>
        <p:txBody>
          <a:bodyPr>
            <a:noAutofit/>
          </a:bodyPr>
          <a:lstStyle/>
          <a:p>
            <a:r>
              <a:rPr lang="en-IE" sz="2400" dirty="0">
                <a:effectLst/>
                <a:latin typeface="Calibri" panose="020F0502020204030204" pitchFamily="34" charset="0"/>
                <a:ea typeface="Times New Roman" panose="02020603050405020304" pitchFamily="18" charset="0"/>
              </a:rPr>
              <a:t>Painting contractor has completed painting works, week ending 21</a:t>
            </a:r>
            <a:r>
              <a:rPr lang="en-IE" sz="2400" baseline="30000" dirty="0">
                <a:effectLst/>
                <a:latin typeface="Calibri" panose="020F0502020204030204" pitchFamily="34" charset="0"/>
                <a:ea typeface="Times New Roman" panose="02020603050405020304" pitchFamily="18" charset="0"/>
              </a:rPr>
              <a:t>st</a:t>
            </a:r>
            <a:r>
              <a:rPr lang="en-IE" sz="2400" dirty="0">
                <a:effectLst/>
                <a:latin typeface="Calibri" panose="020F0502020204030204" pitchFamily="34" charset="0"/>
                <a:ea typeface="Times New Roman" panose="02020603050405020304" pitchFamily="18" charset="0"/>
              </a:rPr>
              <a:t> May 2021 in the communal areas of 31-39 </a:t>
            </a:r>
            <a:r>
              <a:rPr lang="en-IE" sz="2400" dirty="0" err="1">
                <a:effectLst/>
                <a:latin typeface="Calibri" panose="020F0502020204030204" pitchFamily="34" charset="0"/>
                <a:ea typeface="Times New Roman" panose="02020603050405020304" pitchFamily="18" charset="0"/>
              </a:rPr>
              <a:t>Meil</a:t>
            </a:r>
            <a:r>
              <a:rPr lang="en-IE" sz="2400" dirty="0">
                <a:effectLst/>
                <a:latin typeface="Calibri" panose="020F0502020204030204" pitchFamily="34" charset="0"/>
                <a:ea typeface="Times New Roman" panose="02020603050405020304" pitchFamily="18" charset="0"/>
              </a:rPr>
              <a:t> an </a:t>
            </a:r>
            <a:r>
              <a:rPr lang="en-IE" sz="2400" dirty="0" err="1">
                <a:effectLst/>
                <a:latin typeface="Calibri" panose="020F0502020204030204" pitchFamily="34" charset="0"/>
                <a:ea typeface="Times New Roman" panose="02020603050405020304" pitchFamily="18" charset="0"/>
                <a:cs typeface="Times New Roman" panose="02020603050405020304" pitchFamily="18" charset="0"/>
              </a:rPr>
              <a:t>Rí</a:t>
            </a:r>
            <a:r>
              <a:rPr lang="en-IE" sz="2400" dirty="0">
                <a:effectLst/>
                <a:latin typeface="Calibri" panose="020F0502020204030204" pitchFamily="34" charset="0"/>
                <a:ea typeface="Times New Roman" panose="02020603050405020304" pitchFamily="18" charset="0"/>
                <a:cs typeface="Times New Roman" panose="02020603050405020304" pitchFamily="18" charset="0"/>
              </a:rPr>
              <a:t> Road.</a:t>
            </a:r>
          </a:p>
          <a:p>
            <a:r>
              <a:rPr lang="en-IE" sz="2400" dirty="0">
                <a:effectLst/>
                <a:latin typeface="Calibri" panose="020F0502020204030204" pitchFamily="34" charset="0"/>
                <a:ea typeface="Times New Roman" panose="02020603050405020304" pitchFamily="18" charset="0"/>
              </a:rPr>
              <a:t>Tendering for painting of the following communal areas is under way in the following areas:</a:t>
            </a:r>
            <a:endParaRPr lang="en-IE" sz="2400" dirty="0">
              <a:effectLst/>
              <a:latin typeface="Calibri" panose="020F0502020204030204" pitchFamily="34" charset="0"/>
              <a:ea typeface="Calibri" panose="020F0502020204030204" pitchFamily="34" charset="0"/>
            </a:endParaRPr>
          </a:p>
          <a:p>
            <a:pPr lvl="1">
              <a:spcAft>
                <a:spcPts val="0"/>
              </a:spcAft>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Foxdene Avenue between 32 and 134</a:t>
            </a:r>
            <a:endParaRPr lang="en-IE" dirty="0">
              <a:effectLst/>
              <a:latin typeface="Calibri" panose="020F0502020204030204" pitchFamily="34" charset="0"/>
              <a:ea typeface="Calibri" panose="020F0502020204030204" pitchFamily="34" charset="0"/>
            </a:endParaRPr>
          </a:p>
          <a:p>
            <a:pPr lvl="1">
              <a:spcAft>
                <a:spcPts val="0"/>
              </a:spcAft>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Road between 11 and 63</a:t>
            </a:r>
            <a:endParaRPr lang="en-IE" dirty="0">
              <a:effectLst/>
              <a:latin typeface="Calibri" panose="020F0502020204030204" pitchFamily="34" charset="0"/>
              <a:ea typeface="Calibri" panose="020F0502020204030204" pitchFamily="34" charset="0"/>
            </a:endParaRPr>
          </a:p>
          <a:p>
            <a:pPr lvl="1">
              <a:spcAft>
                <a:spcPts val="0"/>
              </a:spcAft>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View between 11 and 17</a:t>
            </a:r>
            <a:endParaRPr lang="en-IE" dirty="0">
              <a:effectLst/>
              <a:latin typeface="Calibri" panose="020F0502020204030204" pitchFamily="34" charset="0"/>
              <a:ea typeface="Calibri" panose="020F0502020204030204" pitchFamily="34" charset="0"/>
            </a:endParaRPr>
          </a:p>
          <a:p>
            <a:pPr lvl="1">
              <a:spcAft>
                <a:spcPts val="0"/>
              </a:spcAft>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Drive between 2 and 47</a:t>
            </a:r>
            <a:endParaRPr lang="en-IE" dirty="0">
              <a:effectLst/>
              <a:latin typeface="Calibri" panose="020F0502020204030204" pitchFamily="34" charset="0"/>
              <a:ea typeface="Calibri" panose="020F0502020204030204" pitchFamily="34" charset="0"/>
            </a:endParaRPr>
          </a:p>
          <a:p>
            <a:pPr lvl="1">
              <a:spcAft>
                <a:spcPts val="0"/>
              </a:spcAft>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Green between 3 and 16</a:t>
            </a:r>
            <a:endParaRPr lang="en-IE" dirty="0">
              <a:effectLst/>
              <a:latin typeface="Calibri" panose="020F0502020204030204" pitchFamily="34" charset="0"/>
              <a:ea typeface="Calibri" panose="020F0502020204030204" pitchFamily="34" charset="0"/>
            </a:endParaRPr>
          </a:p>
          <a:p>
            <a:r>
              <a:rPr lang="en-IE" sz="2400" dirty="0">
                <a:effectLst/>
                <a:latin typeface="Calibri" panose="020F0502020204030204" pitchFamily="34" charset="0"/>
                <a:ea typeface="Calibri" panose="020F0502020204030204" pitchFamily="34" charset="0"/>
                <a:cs typeface="Times New Roman" panose="02020603050405020304" pitchFamily="18" charset="0"/>
              </a:rPr>
              <a:t>Closing date for tenders week ending 11</a:t>
            </a:r>
            <a:r>
              <a:rPr lang="en-IE"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2400" dirty="0">
                <a:effectLst/>
                <a:latin typeface="Calibri" panose="020F0502020204030204" pitchFamily="34" charset="0"/>
                <a:ea typeface="Calibri" panose="020F0502020204030204" pitchFamily="34" charset="0"/>
                <a:cs typeface="Times New Roman" panose="02020603050405020304" pitchFamily="18" charset="0"/>
              </a:rPr>
              <a:t> June 2021</a:t>
            </a:r>
            <a:endParaRPr lang="en-IE" sz="2400" dirty="0">
              <a:latin typeface="Calibri" panose="020F0502020204030204" pitchFamily="34" charset="0"/>
              <a:ea typeface="Calibri" panose="020F0502020204030204" pitchFamily="34" charset="0"/>
              <a:cs typeface="Times New Roman" panose="02020603050405020304" pitchFamily="18" charset="0"/>
            </a:endParaRPr>
          </a:p>
          <a:p>
            <a:r>
              <a:rPr lang="en-IE" sz="2400" dirty="0">
                <a:effectLst/>
                <a:latin typeface="Calibri" panose="020F0502020204030204" pitchFamily="34" charset="0"/>
                <a:ea typeface="Times New Roman" panose="02020603050405020304" pitchFamily="18" charset="0"/>
                <a:cs typeface="Times New Roman" panose="02020603050405020304" pitchFamily="18" charset="0"/>
              </a:rPr>
              <a:t>External areas are currently being assessed and a works program will be confirmed for 2021.  Subject to findings from roof inspections, this may lead to delays in the painting of some external areas.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400" dirty="0">
              <a:effectLst/>
              <a:latin typeface="Calibri" panose="020F0502020204030204" pitchFamily="34" charset="0"/>
              <a:ea typeface="Calibri" panose="020F0502020204030204" pitchFamily="34" charset="0"/>
            </a:endParaRPr>
          </a:p>
          <a:p>
            <a:pPr lvl="1"/>
            <a:endParaRPr lang="en-IE" dirty="0"/>
          </a:p>
          <a:p>
            <a:endParaRPr lang="en-IE" sz="2400" dirty="0"/>
          </a:p>
        </p:txBody>
      </p:sp>
    </p:spTree>
    <p:extLst>
      <p:ext uri="{BB962C8B-B14F-4D97-AF65-F5344CB8AC3E}">
        <p14:creationId xmlns:p14="http://schemas.microsoft.com/office/powerpoint/2010/main" val="245451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p:txBody>
          <a:bodyPr>
            <a:normAutofit/>
          </a:bodyPr>
          <a:lstStyle/>
          <a:p>
            <a:pPr algn="ctr"/>
            <a:r>
              <a:rPr lang="en-IE" b="1" dirty="0"/>
              <a:t>Cleaning of Communal Areas </a:t>
            </a:r>
            <a:br>
              <a:rPr lang="en-IE" b="1" dirty="0"/>
            </a:br>
            <a:r>
              <a:rPr lang="en-IE" b="1" dirty="0"/>
              <a:t>Indoor/Outdoor</a:t>
            </a:r>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p:txBody>
          <a:bodyPr>
            <a:noAutofit/>
          </a:bodyPr>
          <a:lstStyle/>
          <a:p>
            <a:r>
              <a:rPr lang="en-IE" sz="3200" dirty="0">
                <a:effectLst/>
                <a:latin typeface="Calibri" panose="020F0502020204030204" pitchFamily="34" charset="0"/>
                <a:ea typeface="Times New Roman" panose="02020603050405020304" pitchFamily="18" charset="0"/>
              </a:rPr>
              <a:t>On Saturdays 24</a:t>
            </a:r>
            <a:r>
              <a:rPr lang="en-IE" sz="3200" baseline="30000" dirty="0">
                <a:effectLst/>
                <a:latin typeface="Calibri" panose="020F0502020204030204" pitchFamily="34" charset="0"/>
                <a:ea typeface="Times New Roman" panose="02020603050405020304" pitchFamily="18" charset="0"/>
              </a:rPr>
              <a:t>th</a:t>
            </a:r>
            <a:r>
              <a:rPr lang="en-IE" sz="3200" dirty="0">
                <a:effectLst/>
                <a:latin typeface="Calibri" panose="020F0502020204030204" pitchFamily="34" charset="0"/>
                <a:ea typeface="Times New Roman" panose="02020603050405020304" pitchFamily="18" charset="0"/>
              </a:rPr>
              <a:t> April and 15</a:t>
            </a:r>
            <a:r>
              <a:rPr lang="en-IE" sz="3200" baseline="30000" dirty="0">
                <a:effectLst/>
                <a:latin typeface="Calibri" panose="020F0502020204030204" pitchFamily="34" charset="0"/>
                <a:ea typeface="Times New Roman" panose="02020603050405020304" pitchFamily="18" charset="0"/>
              </a:rPr>
              <a:t>th</a:t>
            </a:r>
            <a:r>
              <a:rPr lang="en-IE" sz="3200" dirty="0">
                <a:effectLst/>
                <a:latin typeface="Calibri" panose="020F0502020204030204" pitchFamily="34" charset="0"/>
                <a:ea typeface="Times New Roman" panose="02020603050405020304" pitchFamily="18" charset="0"/>
              </a:rPr>
              <a:t> May, housing maintenance crews carried out extensive cleaning and removal of waste in communal areas of properties in Balgaddy.  </a:t>
            </a:r>
            <a:endParaRPr lang="en-IE" sz="3200" dirty="0">
              <a:effectLst/>
              <a:latin typeface="Calibri" panose="020F0502020204030204" pitchFamily="34" charset="0"/>
              <a:ea typeface="Calibri" panose="020F0502020204030204" pitchFamily="34" charset="0"/>
            </a:endParaRPr>
          </a:p>
          <a:p>
            <a:endParaRPr lang="en-IE" sz="4000" dirty="0">
              <a:effectLst/>
              <a:latin typeface="Calibri" panose="020F0502020204030204" pitchFamily="34" charset="0"/>
              <a:ea typeface="Calibri" panose="020F0502020204030204" pitchFamily="34" charset="0"/>
            </a:endParaRPr>
          </a:p>
          <a:p>
            <a:pPr lvl="1"/>
            <a:endParaRPr lang="en-IE" sz="4000" dirty="0"/>
          </a:p>
          <a:p>
            <a:endParaRPr lang="en-IE" sz="4000" dirty="0"/>
          </a:p>
        </p:txBody>
      </p:sp>
      <p:pic>
        <p:nvPicPr>
          <p:cNvPr id="22" name="Picture 21">
            <a:extLst>
              <a:ext uri="{FF2B5EF4-FFF2-40B4-BE49-F238E27FC236}">
                <a16:creationId xmlns:a16="http://schemas.microsoft.com/office/drawing/2014/main" id="{1A20C0E4-16C4-4F7B-A250-F103671C2ED6}"/>
              </a:ext>
            </a:extLst>
          </p:cNvPr>
          <p:cNvPicPr>
            <a:picLocks noChangeAspect="1"/>
          </p:cNvPicPr>
          <p:nvPr/>
        </p:nvPicPr>
        <p:blipFill>
          <a:blip r:embed="rId4"/>
          <a:stretch>
            <a:fillRect/>
          </a:stretch>
        </p:blipFill>
        <p:spPr>
          <a:xfrm>
            <a:off x="1047750" y="3429001"/>
            <a:ext cx="9715500" cy="3063874"/>
          </a:xfrm>
          <a:prstGeom prst="rect">
            <a:avLst/>
          </a:prstGeom>
        </p:spPr>
      </p:pic>
    </p:spTree>
    <p:extLst>
      <p:ext uri="{BB962C8B-B14F-4D97-AF65-F5344CB8AC3E}">
        <p14:creationId xmlns:p14="http://schemas.microsoft.com/office/powerpoint/2010/main" val="217279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F2B1B-A9B6-46AF-BAB5-71D26A151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2530" y="4335541"/>
            <a:ext cx="2922757" cy="243700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1407762" y="266847"/>
            <a:ext cx="7355237" cy="993656"/>
          </a:xfrm>
        </p:spPr>
        <p:txBody>
          <a:bodyPr>
            <a:normAutofit fontScale="90000"/>
          </a:bodyPr>
          <a:lstStyle/>
          <a:p>
            <a:pPr algn="ctr"/>
            <a:r>
              <a:rPr lang="en-IE" b="1" dirty="0"/>
              <a:t>Communal Doors</a:t>
            </a:r>
            <a:br>
              <a:rPr lang="en-IE" b="1" dirty="0"/>
            </a:br>
            <a:endParaRPr lang="en-IE" b="1" dirty="0"/>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215900" y="1355237"/>
            <a:ext cx="9671877" cy="5417307"/>
          </a:xfrm>
        </p:spPr>
        <p:txBody>
          <a:bodyPr>
            <a:noAutofit/>
          </a:bodyPr>
          <a:lstStyle/>
          <a:p>
            <a:r>
              <a:rPr lang="en-IE" sz="3200" dirty="0">
                <a:effectLst/>
                <a:latin typeface="Calibri" panose="020F0502020204030204" pitchFamily="34" charset="0"/>
                <a:ea typeface="Calibri" panose="020F0502020204030204" pitchFamily="34" charset="0"/>
                <a:cs typeface="Times New Roman" panose="02020603050405020304" pitchFamily="18" charset="0"/>
              </a:rPr>
              <a:t>Roofing and Door Contractor has been appointed and will be on site week commencing 24</a:t>
            </a:r>
            <a:r>
              <a:rPr lang="en-IE" sz="3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sz="3200" dirty="0">
                <a:effectLst/>
                <a:latin typeface="Calibri" panose="020F0502020204030204" pitchFamily="34" charset="0"/>
                <a:ea typeface="Calibri" panose="020F0502020204030204" pitchFamily="34" charset="0"/>
                <a:cs typeface="Times New Roman" panose="02020603050405020304" pitchFamily="18" charset="0"/>
              </a:rPr>
              <a:t> May 2021. </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 A number of doors and locks have been replaced but have subsequently been damaged due to vandalism. </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 Contractor will be tasked to look at an alternate design solution to provide a robust entrance door whilst ensuring tenants safety and where possible aesthetics are is maintained.</a:t>
            </a:r>
          </a:p>
          <a:p>
            <a:r>
              <a:rPr lang="en-IE" sz="3200" dirty="0">
                <a:effectLst/>
                <a:latin typeface="Calibri" panose="020F0502020204030204" pitchFamily="34" charset="0"/>
                <a:ea typeface="Calibri" panose="020F0502020204030204" pitchFamily="34" charset="0"/>
                <a:cs typeface="Times New Roman" panose="02020603050405020304" pitchFamily="18" charset="0"/>
              </a:rPr>
              <a:t>  Once design established a price for the works will sought in order to carry out works on a phased basis.</a:t>
            </a:r>
          </a:p>
          <a:p>
            <a:endParaRPr lang="en-IE" sz="3200" dirty="0">
              <a:effectLst/>
              <a:latin typeface="Calibri" panose="020F0502020204030204" pitchFamily="34" charset="0"/>
              <a:ea typeface="Calibri" panose="020F0502020204030204" pitchFamily="34" charset="0"/>
            </a:endParaRPr>
          </a:p>
          <a:p>
            <a:pPr lvl="1"/>
            <a:endParaRPr lang="en-IE" sz="3200" dirty="0"/>
          </a:p>
          <a:p>
            <a:endParaRPr lang="en-IE" sz="3200" dirty="0"/>
          </a:p>
        </p:txBody>
      </p:sp>
    </p:spTree>
    <p:extLst>
      <p:ext uri="{BB962C8B-B14F-4D97-AF65-F5344CB8AC3E}">
        <p14:creationId xmlns:p14="http://schemas.microsoft.com/office/powerpoint/2010/main" val="3509724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F2B1B-A9B6-46AF-BAB5-71D26A151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2530" y="4335541"/>
            <a:ext cx="2922757" cy="243700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a:off x="1407762" y="266847"/>
            <a:ext cx="7355237" cy="993656"/>
          </a:xfrm>
        </p:spPr>
        <p:txBody>
          <a:bodyPr>
            <a:normAutofit fontScale="90000"/>
          </a:bodyPr>
          <a:lstStyle/>
          <a:p>
            <a:pPr algn="ctr"/>
            <a:r>
              <a:rPr lang="en-IE" b="1" dirty="0"/>
              <a:t>Replacement of Utility Box Covers</a:t>
            </a:r>
            <a:br>
              <a:rPr lang="en-IE" b="1" dirty="0"/>
            </a:br>
            <a:endParaRPr lang="en-IE" b="1" dirty="0"/>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idx="1"/>
          </p:nvPr>
        </p:nvSpPr>
        <p:spPr>
          <a:xfrm>
            <a:off x="215900" y="1355237"/>
            <a:ext cx="10699750" cy="5417307"/>
          </a:xfrm>
        </p:spPr>
        <p:txBody>
          <a:bodyPr>
            <a:noAutofit/>
          </a:bodyPr>
          <a:lstStyle/>
          <a:p>
            <a:pPr marL="0" lvl="0" indent="0">
              <a:spcAft>
                <a:spcPts val="0"/>
              </a:spcAft>
              <a:buNone/>
            </a:pPr>
            <a:r>
              <a:rPr lang="en-IE" dirty="0">
                <a:effectLst/>
                <a:latin typeface="Calibri" panose="020F0502020204030204" pitchFamily="34" charset="0"/>
                <a:ea typeface="Times New Roman" panose="02020603050405020304" pitchFamily="18" charset="0"/>
              </a:rPr>
              <a:t>Tendering for the provision and installation of steel utility boxes is broken up into two lots. Tendering for  Lot 1 is under way in the following areas:</a:t>
            </a:r>
          </a:p>
          <a:p>
            <a:pPr>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Communal areas at Foxdene Avenue between 90 and 134</a:t>
            </a:r>
            <a:endParaRPr lang="en-IE" dirty="0">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Communal areas at 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Road between 11 and 63</a:t>
            </a:r>
            <a:endParaRPr lang="en-IE" dirty="0">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Own door properties at 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Park between 3 and 13</a:t>
            </a:r>
            <a:endParaRPr lang="en-IE" dirty="0">
              <a:latin typeface="Calibri" panose="020F0502020204030204" pitchFamily="34" charset="0"/>
              <a:ea typeface="Times New Roman" panose="02020603050405020304" pitchFamily="18" charset="0"/>
            </a:endParaRPr>
          </a:p>
          <a:p>
            <a:pPr marL="0" lvl="0" indent="0">
              <a:spcAft>
                <a:spcPts val="0"/>
              </a:spcAft>
              <a:buNone/>
            </a:pPr>
            <a:r>
              <a:rPr lang="en-IE" dirty="0">
                <a:effectLst/>
                <a:latin typeface="Calibri" panose="020F0502020204030204" pitchFamily="34" charset="0"/>
                <a:ea typeface="Calibri" panose="020F0502020204030204" pitchFamily="34" charset="0"/>
                <a:cs typeface="Times New Roman" panose="02020603050405020304" pitchFamily="18" charset="0"/>
              </a:rPr>
              <a:t>Closing date for tenders week ending 11</a:t>
            </a:r>
            <a:r>
              <a:rPr lang="en-IE"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dirty="0">
                <a:effectLst/>
                <a:latin typeface="Calibri" panose="020F0502020204030204" pitchFamily="34" charset="0"/>
                <a:ea typeface="Calibri" panose="020F0502020204030204" pitchFamily="34" charset="0"/>
                <a:cs typeface="Times New Roman" panose="02020603050405020304" pitchFamily="18" charset="0"/>
              </a:rPr>
              <a:t> June 2021.</a:t>
            </a:r>
          </a:p>
          <a:p>
            <a:pPr marL="0" lvl="0" indent="0">
              <a:spcAft>
                <a:spcPts val="0"/>
              </a:spcAft>
              <a:buNone/>
            </a:pPr>
            <a:r>
              <a:rPr lang="en-IE" dirty="0">
                <a:effectLst/>
                <a:latin typeface="Calibri" panose="020F0502020204030204" pitchFamily="34" charset="0"/>
                <a:ea typeface="Times New Roman" panose="02020603050405020304" pitchFamily="18" charset="0"/>
              </a:rPr>
              <a:t>Tendering for the provision and installation of steel utility boxes for the remaining properties will commence once Lot 1 tender is complete </a:t>
            </a:r>
            <a:endParaRPr lang="en-IE" dirty="0">
              <a:latin typeface="Calibri" panose="020F0502020204030204" pitchFamily="34" charset="0"/>
              <a:ea typeface="Times New Roman" panose="02020603050405020304" pitchFamily="18" charset="0"/>
            </a:endParaRPr>
          </a:p>
          <a:p>
            <a:pPr>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rPr>
              <a:t>Meile and </a:t>
            </a:r>
            <a:r>
              <a:rPr lang="en-IE" dirty="0" err="1">
                <a:effectLst/>
                <a:latin typeface="Calibri" panose="020F0502020204030204" pitchFamily="34" charset="0"/>
                <a:ea typeface="Times New Roman" panose="02020603050405020304" pitchFamily="18" charset="0"/>
              </a:rPr>
              <a:t>Rí</a:t>
            </a:r>
            <a:r>
              <a:rPr lang="en-IE" dirty="0">
                <a:effectLst/>
                <a:latin typeface="Calibri" panose="020F0502020204030204" pitchFamily="34" charset="0"/>
                <a:ea typeface="Times New Roman" panose="02020603050405020304" pitchFamily="18" charset="0"/>
              </a:rPr>
              <a:t> Road between 1 and 65</a:t>
            </a:r>
            <a:endParaRPr lang="en-IE" dirty="0">
              <a:effectLst/>
              <a:latin typeface="Calibri" panose="020F0502020204030204" pitchFamily="34" charset="0"/>
              <a:ea typeface="Calibri" panose="020F0502020204030204" pitchFamily="34" charset="0"/>
            </a:endParaRPr>
          </a:p>
          <a:p>
            <a:pPr>
              <a:lnSpc>
                <a:spcPct val="107000"/>
              </a:lnSpc>
              <a:spcAft>
                <a:spcPts val="800"/>
              </a:spcAft>
              <a:buFont typeface="Wingdings" panose="05000000000000000000" pitchFamily="2" charset="2"/>
              <a:buChar char="Ø"/>
            </a:pPr>
            <a:r>
              <a:rPr lang="en-IE" dirty="0">
                <a:effectLst/>
                <a:latin typeface="Calibri" panose="020F0502020204030204" pitchFamily="34" charset="0"/>
                <a:ea typeface="Times New Roman" panose="02020603050405020304" pitchFamily="18" charset="0"/>
                <a:cs typeface="Times New Roman" panose="02020603050405020304" pitchFamily="18" charset="0"/>
              </a:rPr>
              <a:t>Meile and </a:t>
            </a:r>
            <a:r>
              <a:rPr lang="en-IE" dirty="0" err="1">
                <a:effectLst/>
                <a:latin typeface="Calibri" panose="020F0502020204030204" pitchFamily="34" charset="0"/>
                <a:ea typeface="Times New Roman" panose="02020603050405020304" pitchFamily="18" charset="0"/>
                <a:cs typeface="Times New Roman" panose="02020603050405020304" pitchFamily="18" charset="0"/>
              </a:rPr>
              <a:t>Rí</a:t>
            </a:r>
            <a:r>
              <a:rPr lang="en-IE" dirty="0">
                <a:effectLst/>
                <a:latin typeface="Calibri" panose="020F0502020204030204" pitchFamily="34" charset="0"/>
                <a:ea typeface="Times New Roman" panose="02020603050405020304" pitchFamily="18" charset="0"/>
                <a:cs typeface="Times New Roman" panose="02020603050405020304" pitchFamily="18" charset="0"/>
              </a:rPr>
              <a:t> View between 3 and 25</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IE" dirty="0"/>
          </a:p>
          <a:p>
            <a:endParaRPr lang="en-IE" sz="2400" dirty="0"/>
          </a:p>
        </p:txBody>
      </p:sp>
    </p:spTree>
    <p:extLst>
      <p:ext uri="{BB962C8B-B14F-4D97-AF65-F5344CB8AC3E}">
        <p14:creationId xmlns:p14="http://schemas.microsoft.com/office/powerpoint/2010/main" val="1081188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A0BACE-96ED-4299-BC1E-D5474C0C0FCD}"/>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9390612" y="0"/>
            <a:ext cx="2606594" cy="122479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1E3F2B1B-A9B6-46AF-BAB5-71D26A151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2530" y="4335541"/>
            <a:ext cx="2922757" cy="2437003"/>
          </a:xfrm>
          <a:prstGeom prst="rect">
            <a:avLst/>
          </a:prstGeom>
        </p:spPr>
      </p:pic>
      <p:sp>
        <p:nvSpPr>
          <p:cNvPr id="2" name="Title 1">
            <a:extLst>
              <a:ext uri="{FF2B5EF4-FFF2-40B4-BE49-F238E27FC236}">
                <a16:creationId xmlns:a16="http://schemas.microsoft.com/office/drawing/2014/main" id="{469F674D-88F1-450A-8A6B-4B7BF4B189B7}"/>
              </a:ext>
            </a:extLst>
          </p:cNvPr>
          <p:cNvSpPr>
            <a:spLocks noGrp="1"/>
          </p:cNvSpPr>
          <p:nvPr>
            <p:ph type="title"/>
          </p:nvPr>
        </p:nvSpPr>
        <p:spPr>
          <a:xfrm flipH="1">
            <a:off x="11355388" y="668337"/>
            <a:ext cx="341312" cy="1022351"/>
          </a:xfrm>
        </p:spPr>
        <p:txBody>
          <a:bodyPr>
            <a:normAutofit fontScale="90000"/>
          </a:bodyPr>
          <a:lstStyle/>
          <a:p>
            <a:pPr algn="ctr"/>
            <a:br>
              <a:rPr lang="en-IE" b="1" dirty="0"/>
            </a:br>
            <a:endParaRPr lang="en-IE" b="1" dirty="0"/>
          </a:p>
        </p:txBody>
      </p:sp>
      <p:sp>
        <p:nvSpPr>
          <p:cNvPr id="4" name="Text Placeholder 3">
            <a:extLst>
              <a:ext uri="{FF2B5EF4-FFF2-40B4-BE49-F238E27FC236}">
                <a16:creationId xmlns:a16="http://schemas.microsoft.com/office/drawing/2014/main" id="{0D105859-CCD2-4C4B-8B31-3E82F9F9DD3D}"/>
              </a:ext>
            </a:extLst>
          </p:cNvPr>
          <p:cNvSpPr>
            <a:spLocks noGrp="1"/>
          </p:cNvSpPr>
          <p:nvPr>
            <p:ph type="body" idx="1"/>
          </p:nvPr>
        </p:nvSpPr>
        <p:spPr>
          <a:xfrm>
            <a:off x="5683413" y="1063556"/>
            <a:ext cx="6747036" cy="1022351"/>
          </a:xfrm>
        </p:spPr>
        <p:txBody>
          <a:bodyPr>
            <a:noAutofit/>
          </a:bodyPr>
          <a:lstStyle/>
          <a:p>
            <a:r>
              <a:rPr lang="en-IE" sz="3600" b="1" dirty="0"/>
              <a:t>Replacement of Glass Windows</a:t>
            </a:r>
            <a:endParaRPr lang="en-IE" sz="3600" dirty="0"/>
          </a:p>
        </p:txBody>
      </p:sp>
      <p:sp>
        <p:nvSpPr>
          <p:cNvPr id="3" name="Content Placeholder 2">
            <a:extLst>
              <a:ext uri="{FF2B5EF4-FFF2-40B4-BE49-F238E27FC236}">
                <a16:creationId xmlns:a16="http://schemas.microsoft.com/office/drawing/2014/main" id="{9FDC8F1F-2A48-420B-98D1-FE4A14A19ECA}"/>
              </a:ext>
            </a:extLst>
          </p:cNvPr>
          <p:cNvSpPr>
            <a:spLocks noGrp="1"/>
          </p:cNvSpPr>
          <p:nvPr>
            <p:ph sz="half" idx="2"/>
          </p:nvPr>
        </p:nvSpPr>
        <p:spPr>
          <a:xfrm>
            <a:off x="5383052" y="1869454"/>
            <a:ext cx="5597525" cy="3684588"/>
          </a:xfrm>
        </p:spPr>
        <p:txBody>
          <a:bodyPr>
            <a:noAutofit/>
          </a:bodyPr>
          <a:lstStyle/>
          <a:p>
            <a:pPr marL="457200" lvl="1" indent="0">
              <a:buNone/>
            </a:pPr>
            <a:endParaRPr lang="en-IE"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r>
              <a:rPr lang="en-IE" dirty="0">
                <a:effectLst/>
                <a:latin typeface="Calibri" panose="020F0502020204030204" pitchFamily="34" charset="0"/>
                <a:ea typeface="Calibri" panose="020F0502020204030204" pitchFamily="34" charset="0"/>
                <a:cs typeface="Times New Roman" panose="02020603050405020304" pitchFamily="18" charset="0"/>
              </a:rPr>
              <a:t>Tender document has been prepared and tendering process commenced for the replacement of various broken glazing units in the Balgaddy area.  A total 20 glazing units to individual properties will be replaced as part of the works.  Installation date is to be confirmed in the coming week</a:t>
            </a:r>
          </a:p>
          <a:p>
            <a:pPr lvl="1"/>
            <a:endParaRPr lang="en-IE" dirty="0"/>
          </a:p>
          <a:p>
            <a:endParaRPr lang="en-IE" sz="2400" dirty="0"/>
          </a:p>
        </p:txBody>
      </p:sp>
      <p:sp>
        <p:nvSpPr>
          <p:cNvPr id="7" name="Text Placeholder 6">
            <a:extLst>
              <a:ext uri="{FF2B5EF4-FFF2-40B4-BE49-F238E27FC236}">
                <a16:creationId xmlns:a16="http://schemas.microsoft.com/office/drawing/2014/main" id="{AB3E2FA0-2CC6-4DE9-86E1-FFB6BB5C0A9D}"/>
              </a:ext>
            </a:extLst>
          </p:cNvPr>
          <p:cNvSpPr>
            <a:spLocks noGrp="1"/>
          </p:cNvSpPr>
          <p:nvPr>
            <p:ph type="body" sz="quarter" idx="3"/>
          </p:nvPr>
        </p:nvSpPr>
        <p:spPr>
          <a:xfrm>
            <a:off x="424024" y="253440"/>
            <a:ext cx="5411788" cy="1390651"/>
          </a:xfrm>
        </p:spPr>
        <p:txBody>
          <a:bodyPr>
            <a:normAutofit fontScale="25000" lnSpcReduction="20000"/>
          </a:bodyPr>
          <a:lstStyle/>
          <a:p>
            <a:r>
              <a:rPr lang="en-IE" sz="2400" b="1" dirty="0"/>
              <a:t> </a:t>
            </a:r>
            <a:endParaRPr lang="en-IE" sz="2400" dirty="0"/>
          </a:p>
          <a:p>
            <a:endParaRPr lang="en-IE" sz="14400" b="1" dirty="0"/>
          </a:p>
          <a:p>
            <a:endParaRPr lang="en-IE" sz="14400" dirty="0"/>
          </a:p>
          <a:p>
            <a:endParaRPr lang="en-IE" sz="14400" b="1" dirty="0"/>
          </a:p>
          <a:p>
            <a:endParaRPr lang="en-IE" sz="14400" dirty="0"/>
          </a:p>
          <a:p>
            <a:endParaRPr lang="en-IE" sz="14400" b="1" dirty="0"/>
          </a:p>
          <a:p>
            <a:endParaRPr lang="en-IE" sz="14400" dirty="0"/>
          </a:p>
          <a:p>
            <a:endParaRPr lang="en-IE" sz="14400" b="1" dirty="0"/>
          </a:p>
          <a:p>
            <a:r>
              <a:rPr lang="en-IE" sz="14400" b="1" dirty="0"/>
              <a:t>Replacement of Fire </a:t>
            </a:r>
          </a:p>
          <a:p>
            <a:r>
              <a:rPr lang="en-IE" sz="14400" dirty="0"/>
              <a:t>Damaged Fencing</a:t>
            </a:r>
          </a:p>
          <a:p>
            <a:endParaRPr lang="en-IE" dirty="0"/>
          </a:p>
        </p:txBody>
      </p:sp>
      <p:pic>
        <p:nvPicPr>
          <p:cNvPr id="9" name="Content Placeholder 8">
            <a:extLst>
              <a:ext uri="{FF2B5EF4-FFF2-40B4-BE49-F238E27FC236}">
                <a16:creationId xmlns:a16="http://schemas.microsoft.com/office/drawing/2014/main" id="{5EC68CA2-E50E-4D95-AB90-D305955CA7B2}"/>
              </a:ext>
            </a:extLst>
          </p:cNvPr>
          <p:cNvPicPr>
            <a:picLocks noGrp="1"/>
          </p:cNvPicPr>
          <p:nvPr>
            <p:ph sz="quarter" idx="4"/>
          </p:nvPr>
        </p:nvPicPr>
        <p:blipFill>
          <a:blip r:embed="rId4"/>
          <a:stretch>
            <a:fillRect/>
          </a:stretch>
        </p:blipFill>
        <p:spPr>
          <a:xfrm>
            <a:off x="199864" y="1725613"/>
            <a:ext cx="5183188" cy="2359148"/>
          </a:xfrm>
          <a:prstGeom prst="rect">
            <a:avLst/>
          </a:prstGeom>
        </p:spPr>
      </p:pic>
      <p:pic>
        <p:nvPicPr>
          <p:cNvPr id="10" name="Picture 9">
            <a:extLst>
              <a:ext uri="{FF2B5EF4-FFF2-40B4-BE49-F238E27FC236}">
                <a16:creationId xmlns:a16="http://schemas.microsoft.com/office/drawing/2014/main" id="{A1C0E781-36D6-4394-8342-A22E3A375608}"/>
              </a:ext>
            </a:extLst>
          </p:cNvPr>
          <p:cNvPicPr/>
          <p:nvPr/>
        </p:nvPicPr>
        <p:blipFill>
          <a:blip r:embed="rId5"/>
          <a:stretch>
            <a:fillRect/>
          </a:stretch>
        </p:blipFill>
        <p:spPr>
          <a:xfrm>
            <a:off x="199864" y="4504155"/>
            <a:ext cx="5183188" cy="1967865"/>
          </a:xfrm>
          <a:prstGeom prst="rect">
            <a:avLst/>
          </a:prstGeom>
        </p:spPr>
      </p:pic>
    </p:spTree>
    <p:extLst>
      <p:ext uri="{BB962C8B-B14F-4D97-AF65-F5344CB8AC3E}">
        <p14:creationId xmlns:p14="http://schemas.microsoft.com/office/powerpoint/2010/main" val="392845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887</Words>
  <Application>Microsoft Office PowerPoint</Application>
  <PresentationFormat>Widescreen</PresentationFormat>
  <Paragraphs>92</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Wingdings</vt:lpstr>
      <vt:lpstr>Office Theme</vt:lpstr>
      <vt:lpstr>PowerPoint Presentation</vt:lpstr>
      <vt:lpstr>Voids Programme/Allocations/Transfers</vt:lpstr>
      <vt:lpstr>Costing and Finance- Planned Maintenance</vt:lpstr>
      <vt:lpstr>Roof Repairs and Inspections </vt:lpstr>
      <vt:lpstr>Painting of Communal Areas  Indoor/Outdoor</vt:lpstr>
      <vt:lpstr>Cleaning of Communal Areas  Indoor/Outdoor</vt:lpstr>
      <vt:lpstr>Communal Doors </vt:lpstr>
      <vt:lpstr>Replacement of Utility Box Covers </vt:lpstr>
      <vt:lpstr> </vt:lpstr>
      <vt:lpstr>Estate Management Initiatives  </vt:lpstr>
      <vt:lpstr>Estate Management Initiatives  </vt:lpstr>
      <vt:lpstr>Africa Day Event- 24th May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Leech</dc:creator>
  <cp:lastModifiedBy>Elaine Leech</cp:lastModifiedBy>
  <cp:revision>13</cp:revision>
  <dcterms:created xsi:type="dcterms:W3CDTF">2021-05-22T08:56:15Z</dcterms:created>
  <dcterms:modified xsi:type="dcterms:W3CDTF">2021-05-24T15:49:59Z</dcterms:modified>
</cp:coreProperties>
</file>