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56" r:id="rId5"/>
    <p:sldId id="262" r:id="rId6"/>
    <p:sldId id="278" r:id="rId7"/>
    <p:sldId id="279" r:id="rId8"/>
    <p:sldId id="265" r:id="rId9"/>
    <p:sldId id="263" r:id="rId10"/>
    <p:sldId id="273" r:id="rId11"/>
    <p:sldId id="275" r:id="rId12"/>
    <p:sldId id="268" r:id="rId13"/>
    <p:sldId id="269" r:id="rId14"/>
    <p:sldId id="270" r:id="rId15"/>
    <p:sldId id="274" r:id="rId16"/>
    <p:sldId id="276" r:id="rId17"/>
    <p:sldId id="277"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36" dt="2021-05-19T15:56:32.418"/>
    <p1510:client id="{93F2DD2D-CB1F-EA4C-6392-DAF5AA36EC84}" v="787" dt="2021-05-19T23:04:18.618"/>
    <p1510:client id="{D93ADF00-2D2D-4222-B59F-52E199A16E3E}" v="6" vWet="12" dt="2021-05-19T22:46:56.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3D485-9F74-4A05-941C-72A832443094}" type="datetimeFigureOut">
              <a:rPr lang="en-IE" smtClean="0"/>
              <a:t>24/05/2021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53EBA-7F49-4903-8018-0DB757B6376A}" type="slidenum">
              <a:rPr lang="en-IE" smtClean="0"/>
              <a:t>‹#›</a:t>
            </a:fld>
            <a:endParaRPr lang="en-IE"/>
          </a:p>
        </p:txBody>
      </p:sp>
    </p:spTree>
    <p:extLst>
      <p:ext uri="{BB962C8B-B14F-4D97-AF65-F5344CB8AC3E}">
        <p14:creationId xmlns:p14="http://schemas.microsoft.com/office/powerpoint/2010/main" val="3351301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3815C843-CD8A-48F1-8EC3-362D8520547F}" type="datetimeFigureOut">
              <a:rPr lang="en-IE" smtClean="0"/>
              <a:t>24/05/2021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FE1B782-3374-4AF0-A1BB-E8A515CEB4EA}"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48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15C843-CD8A-48F1-8EC3-362D8520547F}" type="datetimeFigureOut">
              <a:rPr lang="en-IE" smtClean="0"/>
              <a:t>24/05/2021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FE1B782-3374-4AF0-A1BB-E8A515CEB4EA}" type="slidenum">
              <a:rPr lang="en-IE" smtClean="0"/>
              <a:t>‹#›</a:t>
            </a:fld>
            <a:endParaRPr lang="en-IE"/>
          </a:p>
        </p:txBody>
      </p:sp>
    </p:spTree>
    <p:extLst>
      <p:ext uri="{BB962C8B-B14F-4D97-AF65-F5344CB8AC3E}">
        <p14:creationId xmlns:p14="http://schemas.microsoft.com/office/powerpoint/2010/main" val="89279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15C843-CD8A-48F1-8EC3-362D8520547F}" type="datetimeFigureOut">
              <a:rPr lang="en-IE" smtClean="0"/>
              <a:t>24/05/2021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FE1B782-3374-4AF0-A1BB-E8A515CEB4EA}" type="slidenum">
              <a:rPr lang="en-IE" smtClean="0"/>
              <a:t>‹#›</a:t>
            </a:fld>
            <a:endParaRPr lang="en-IE"/>
          </a:p>
        </p:txBody>
      </p:sp>
    </p:spTree>
    <p:extLst>
      <p:ext uri="{BB962C8B-B14F-4D97-AF65-F5344CB8AC3E}">
        <p14:creationId xmlns:p14="http://schemas.microsoft.com/office/powerpoint/2010/main" val="3176255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15C843-CD8A-48F1-8EC3-362D8520547F}" type="datetimeFigureOut">
              <a:rPr lang="en-IE" smtClean="0"/>
              <a:t>24/05/2021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FE1B782-3374-4AF0-A1BB-E8A515CEB4EA}" type="slidenum">
              <a:rPr lang="en-IE" smtClean="0"/>
              <a:t>‹#›</a:t>
            </a:fld>
            <a:endParaRPr lang="en-IE"/>
          </a:p>
        </p:txBody>
      </p:sp>
    </p:spTree>
    <p:extLst>
      <p:ext uri="{BB962C8B-B14F-4D97-AF65-F5344CB8AC3E}">
        <p14:creationId xmlns:p14="http://schemas.microsoft.com/office/powerpoint/2010/main" val="242601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15C843-CD8A-48F1-8EC3-362D8520547F}" type="datetimeFigureOut">
              <a:rPr lang="en-IE" smtClean="0"/>
              <a:t>24/05/2021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FE1B782-3374-4AF0-A1BB-E8A515CEB4EA}"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93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15C843-CD8A-48F1-8EC3-362D8520547F}" type="datetimeFigureOut">
              <a:rPr lang="en-IE" smtClean="0"/>
              <a:t>24/05/2021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FE1B782-3374-4AF0-A1BB-E8A515CEB4EA}" type="slidenum">
              <a:rPr lang="en-IE" smtClean="0"/>
              <a:t>‹#›</a:t>
            </a:fld>
            <a:endParaRPr lang="en-IE"/>
          </a:p>
        </p:txBody>
      </p:sp>
    </p:spTree>
    <p:extLst>
      <p:ext uri="{BB962C8B-B14F-4D97-AF65-F5344CB8AC3E}">
        <p14:creationId xmlns:p14="http://schemas.microsoft.com/office/powerpoint/2010/main" val="203166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15C843-CD8A-48F1-8EC3-362D8520547F}" type="datetimeFigureOut">
              <a:rPr lang="en-IE" smtClean="0"/>
              <a:t>24/05/2021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FE1B782-3374-4AF0-A1BB-E8A515CEB4EA}" type="slidenum">
              <a:rPr lang="en-IE" smtClean="0"/>
              <a:t>‹#›</a:t>
            </a:fld>
            <a:endParaRPr lang="en-IE"/>
          </a:p>
        </p:txBody>
      </p:sp>
    </p:spTree>
    <p:extLst>
      <p:ext uri="{BB962C8B-B14F-4D97-AF65-F5344CB8AC3E}">
        <p14:creationId xmlns:p14="http://schemas.microsoft.com/office/powerpoint/2010/main" val="363227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15C843-CD8A-48F1-8EC3-362D8520547F}" type="datetimeFigureOut">
              <a:rPr lang="en-IE" smtClean="0"/>
              <a:t>24/05/2021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FE1B782-3374-4AF0-A1BB-E8A515CEB4EA}" type="slidenum">
              <a:rPr lang="en-IE" smtClean="0"/>
              <a:t>‹#›</a:t>
            </a:fld>
            <a:endParaRPr lang="en-IE"/>
          </a:p>
        </p:txBody>
      </p:sp>
    </p:spTree>
    <p:extLst>
      <p:ext uri="{BB962C8B-B14F-4D97-AF65-F5344CB8AC3E}">
        <p14:creationId xmlns:p14="http://schemas.microsoft.com/office/powerpoint/2010/main" val="361212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15C843-CD8A-48F1-8EC3-362D8520547F}" type="datetimeFigureOut">
              <a:rPr lang="en-IE" smtClean="0"/>
              <a:t>24/05/2021</a:t>
            </a:fld>
            <a:endParaRPr lang="en-I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E"/>
          </a:p>
        </p:txBody>
      </p:sp>
      <p:sp>
        <p:nvSpPr>
          <p:cNvPr id="9" name="Slide Number Placeholder 8"/>
          <p:cNvSpPr>
            <a:spLocks noGrp="1"/>
          </p:cNvSpPr>
          <p:nvPr>
            <p:ph type="sldNum" sz="quarter" idx="12"/>
          </p:nvPr>
        </p:nvSpPr>
        <p:spPr/>
        <p:txBody>
          <a:bodyPr/>
          <a:lstStyle/>
          <a:p>
            <a:fld id="{AFE1B782-3374-4AF0-A1BB-E8A515CEB4EA}" type="slidenum">
              <a:rPr lang="en-IE" smtClean="0"/>
              <a:t>‹#›</a:t>
            </a:fld>
            <a:endParaRPr lang="en-IE"/>
          </a:p>
        </p:txBody>
      </p:sp>
    </p:spTree>
    <p:extLst>
      <p:ext uri="{BB962C8B-B14F-4D97-AF65-F5344CB8AC3E}">
        <p14:creationId xmlns:p14="http://schemas.microsoft.com/office/powerpoint/2010/main" val="76656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815C843-CD8A-48F1-8EC3-362D8520547F}" type="datetimeFigureOut">
              <a:rPr lang="en-IE" smtClean="0"/>
              <a:t>24/05/2021</a:t>
            </a:fld>
            <a:endParaRPr lang="en-I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E1B782-3374-4AF0-A1BB-E8A515CEB4EA}" type="slidenum">
              <a:rPr lang="en-IE" smtClean="0"/>
              <a:t>‹#›</a:t>
            </a:fld>
            <a:endParaRPr lang="en-IE"/>
          </a:p>
        </p:txBody>
      </p:sp>
    </p:spTree>
    <p:extLst>
      <p:ext uri="{BB962C8B-B14F-4D97-AF65-F5344CB8AC3E}">
        <p14:creationId xmlns:p14="http://schemas.microsoft.com/office/powerpoint/2010/main" val="369199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15C843-CD8A-48F1-8EC3-362D8520547F}" type="datetimeFigureOut">
              <a:rPr lang="en-IE" smtClean="0"/>
              <a:t>24/05/2021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FE1B782-3374-4AF0-A1BB-E8A515CEB4EA}" type="slidenum">
              <a:rPr lang="en-IE" smtClean="0"/>
              <a:t>‹#›</a:t>
            </a:fld>
            <a:endParaRPr lang="en-IE"/>
          </a:p>
        </p:txBody>
      </p:sp>
    </p:spTree>
    <p:extLst>
      <p:ext uri="{BB962C8B-B14F-4D97-AF65-F5344CB8AC3E}">
        <p14:creationId xmlns:p14="http://schemas.microsoft.com/office/powerpoint/2010/main" val="77946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100000">
              <a:schemeClr val="bg1">
                <a:shade val="80000"/>
              </a:schemeClr>
            </a:gs>
          </a:gsLst>
          <a:path path="circle">
            <a:fillToRect l="43000" r="43000" b="100000"/>
          </a:path>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815C843-CD8A-48F1-8EC3-362D8520547F}" type="datetimeFigureOut">
              <a:rPr lang="en-IE" smtClean="0"/>
              <a:t>24/05/2021</a:t>
            </a:fld>
            <a:endParaRPr lang="en-I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FE1B782-3374-4AF0-A1BB-E8A515CEB4EA}" type="slidenum">
              <a:rPr lang="en-IE" smtClean="0"/>
              <a:t>‹#›</a:t>
            </a:fld>
            <a:endParaRPr lang="en-I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620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BFC46-5C27-4058-B9B5-51EADE356EB6}"/>
              </a:ext>
            </a:extLst>
          </p:cNvPr>
          <p:cNvSpPr>
            <a:spLocks noGrp="1"/>
          </p:cNvSpPr>
          <p:nvPr>
            <p:ph type="ctrTitle"/>
          </p:nvPr>
        </p:nvSpPr>
        <p:spPr>
          <a:xfrm>
            <a:off x="627796" y="109183"/>
            <a:ext cx="10421203" cy="4043717"/>
          </a:xfrm>
        </p:spPr>
        <p:txBody>
          <a:bodyPr>
            <a:noAutofit/>
          </a:bodyPr>
          <a:lstStyle/>
          <a:p>
            <a:pPr algn="ctr"/>
            <a:br>
              <a:rPr lang="en-IE" sz="3200" b="1" u="sng">
                <a:solidFill>
                  <a:srgbClr val="000000"/>
                </a:solidFill>
                <a:effectLst/>
                <a:latin typeface="Calibri" panose="020F0502020204030204" pitchFamily="34" charset="0"/>
                <a:ea typeface="Calibri" panose="020F0502020204030204" pitchFamily="34" charset="0"/>
                <a:cs typeface="Calibri" panose="020F0502020204030204" pitchFamily="34" charset="0"/>
              </a:rPr>
            </a:br>
            <a:br>
              <a:rPr lang="en-IE" sz="3200" b="1" u="sng">
                <a:solidFill>
                  <a:srgbClr val="000000"/>
                </a:solidFill>
                <a:effectLst/>
                <a:latin typeface="Calibri" panose="020F0502020204030204" pitchFamily="34" charset="0"/>
                <a:ea typeface="Calibri" panose="020F0502020204030204" pitchFamily="34" charset="0"/>
                <a:cs typeface="Calibri" panose="020F0502020204030204" pitchFamily="34" charset="0"/>
              </a:rPr>
            </a:br>
            <a:br>
              <a:rPr lang="en-IE" sz="3200" b="1" u="sng">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IE" sz="3200" b="1" u="sng">
                <a:solidFill>
                  <a:srgbClr val="000000"/>
                </a:solidFill>
                <a:latin typeface="Calibri" panose="020F0502020204030204" pitchFamily="34" charset="0"/>
                <a:ea typeface="Calibri" panose="020F0502020204030204" pitchFamily="34" charset="0"/>
                <a:cs typeface="Calibri" panose="020F0502020204030204" pitchFamily="34" charset="0"/>
              </a:rPr>
              <a:t>Meeting of the Tallaght Area Committee on 24 May ‘21.</a:t>
            </a:r>
            <a:br>
              <a:rPr lang="en-IE" sz="3200" b="1" u="sng">
                <a:solidFill>
                  <a:srgbClr val="000000"/>
                </a:solidFill>
                <a:latin typeface="Calibri" panose="020F0502020204030204" pitchFamily="34" charset="0"/>
                <a:ea typeface="Calibri" panose="020F0502020204030204" pitchFamily="34" charset="0"/>
                <a:cs typeface="Calibri" panose="020F0502020204030204" pitchFamily="34" charset="0"/>
              </a:rPr>
            </a:br>
            <a:br>
              <a:rPr lang="en-IE" sz="3200" b="1" u="sng">
                <a:solidFill>
                  <a:srgbClr val="000000"/>
                </a:solidFill>
                <a:latin typeface="Calibri" panose="020F0502020204030204" pitchFamily="34" charset="0"/>
                <a:ea typeface="Calibri" panose="020F0502020204030204" pitchFamily="34" charset="0"/>
                <a:cs typeface="Calibri" panose="020F0502020204030204" pitchFamily="34" charset="0"/>
              </a:rPr>
            </a:br>
            <a:r>
              <a:rPr lang="en-IE" sz="3200" b="1" u="sng">
                <a:solidFill>
                  <a:srgbClr val="000000"/>
                </a:solidFill>
                <a:effectLst/>
                <a:latin typeface="Calibri" panose="020F0502020204030204" pitchFamily="34" charset="0"/>
                <a:ea typeface="Calibri" panose="020F0502020204030204" pitchFamily="34" charset="0"/>
                <a:cs typeface="Calibri" panose="020F0502020204030204" pitchFamily="34" charset="0"/>
              </a:rPr>
              <a:t>Proposals to counteract anti-social behaviour at the Whitestown Stream through </a:t>
            </a:r>
            <a:r>
              <a:rPr lang="en-IE" sz="3200" b="1" u="sng" err="1">
                <a:solidFill>
                  <a:srgbClr val="000000"/>
                </a:solidFill>
                <a:effectLst/>
                <a:latin typeface="Calibri" panose="020F0502020204030204" pitchFamily="34" charset="0"/>
                <a:ea typeface="Calibri" panose="020F0502020204030204" pitchFamily="34" charset="0"/>
                <a:cs typeface="Calibri" panose="020F0502020204030204" pitchFamily="34" charset="0"/>
              </a:rPr>
              <a:t>Jobstown</a:t>
            </a:r>
            <a:r>
              <a:rPr lang="en-IE" sz="3200" b="1" u="sng">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IE" sz="13800"/>
          </a:p>
        </p:txBody>
      </p:sp>
      <p:pic>
        <p:nvPicPr>
          <p:cNvPr id="8" name="Picture 7" descr="Image result for sdcc logo">
            <a:extLst>
              <a:ext uri="{FF2B5EF4-FFF2-40B4-BE49-F238E27FC236}">
                <a16:creationId xmlns:a16="http://schemas.microsoft.com/office/drawing/2014/main" id="{22F08EE1-6967-4D73-955D-BB37BAF8C8F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845" y="5197475"/>
            <a:ext cx="2226310" cy="872490"/>
          </a:xfrm>
          <a:prstGeom prst="rect">
            <a:avLst/>
          </a:prstGeom>
          <a:noFill/>
          <a:ln>
            <a:noFill/>
          </a:ln>
        </p:spPr>
      </p:pic>
      <p:pic>
        <p:nvPicPr>
          <p:cNvPr id="9" name="Picture 8" descr="Image result for sdcc logo">
            <a:extLst>
              <a:ext uri="{FF2B5EF4-FFF2-40B4-BE49-F238E27FC236}">
                <a16:creationId xmlns:a16="http://schemas.microsoft.com/office/drawing/2014/main" id="{238D01E3-67F6-4E96-A8AA-226836B362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4845" y="5141595"/>
            <a:ext cx="2226310" cy="872490"/>
          </a:xfrm>
          <a:prstGeom prst="rect">
            <a:avLst/>
          </a:prstGeom>
          <a:noFill/>
          <a:ln>
            <a:noFill/>
          </a:ln>
        </p:spPr>
      </p:pic>
    </p:spTree>
    <p:extLst>
      <p:ext uri="{BB962C8B-B14F-4D97-AF65-F5344CB8AC3E}">
        <p14:creationId xmlns:p14="http://schemas.microsoft.com/office/powerpoint/2010/main" val="1592358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A77E1-EE38-456D-9CD0-B865AE770038}"/>
              </a:ext>
            </a:extLst>
          </p:cNvPr>
          <p:cNvSpPr>
            <a:spLocks noGrp="1"/>
          </p:cNvSpPr>
          <p:nvPr>
            <p:ph type="title"/>
          </p:nvPr>
        </p:nvSpPr>
        <p:spPr/>
        <p:txBody>
          <a:bodyPr/>
          <a:lstStyle/>
          <a:p>
            <a:r>
              <a:rPr lang="en-GB" dirty="0"/>
              <a:t>Other infrastructure and hard landscape issues and costings.</a:t>
            </a:r>
            <a:endParaRPr lang="en-IE" dirty="0"/>
          </a:p>
        </p:txBody>
      </p:sp>
      <p:sp>
        <p:nvSpPr>
          <p:cNvPr id="3" name="Content Placeholder 2">
            <a:extLst>
              <a:ext uri="{FF2B5EF4-FFF2-40B4-BE49-F238E27FC236}">
                <a16:creationId xmlns:a16="http://schemas.microsoft.com/office/drawing/2014/main" id="{1D7B0F21-1591-435F-9BB6-C7524CCE2554}"/>
              </a:ext>
            </a:extLst>
          </p:cNvPr>
          <p:cNvSpPr>
            <a:spLocks noGrp="1"/>
          </p:cNvSpPr>
          <p:nvPr>
            <p:ph idx="1"/>
          </p:nvPr>
        </p:nvSpPr>
        <p:spPr/>
        <p:txBody>
          <a:bodyPr>
            <a:normAutofit fontScale="92500" lnSpcReduction="20000"/>
          </a:bodyPr>
          <a:lstStyle/>
          <a:p>
            <a:r>
              <a:rPr lang="en-GB" dirty="0"/>
              <a:t>It is proposed that the existing footpaths along the stream will be repaired and overlaid and that the footpath will be completed between </a:t>
            </a:r>
            <a:r>
              <a:rPr lang="en-GB" dirty="0" err="1"/>
              <a:t>Cloonmore</a:t>
            </a:r>
            <a:r>
              <a:rPr lang="en-GB" dirty="0"/>
              <a:t> Green and </a:t>
            </a:r>
            <a:r>
              <a:rPr lang="en-GB" dirty="0" err="1"/>
              <a:t>Cloonmore</a:t>
            </a:r>
            <a:r>
              <a:rPr lang="en-GB" dirty="0"/>
              <a:t> Close.  Estimated cost of footpath works is €80,000.</a:t>
            </a:r>
          </a:p>
          <a:p>
            <a:r>
              <a:rPr lang="en-GB" dirty="0"/>
              <a:t>It is proposed that the existing bridge at the crossing between </a:t>
            </a:r>
            <a:r>
              <a:rPr lang="en-GB" dirty="0" err="1"/>
              <a:t>Cloonmore</a:t>
            </a:r>
            <a:r>
              <a:rPr lang="en-GB" dirty="0"/>
              <a:t> Road and </a:t>
            </a:r>
            <a:r>
              <a:rPr lang="en-GB" dirty="0" err="1"/>
              <a:t>Bawlea</a:t>
            </a:r>
            <a:r>
              <a:rPr lang="en-GB" dirty="0"/>
              <a:t> Avenue be removed as it currently appears to facilitate anti-social behaviour.  It is proposed that two new decorative cast iron pedestrian bridges be installed at the crossing from </a:t>
            </a:r>
            <a:r>
              <a:rPr lang="en-GB" dirty="0" err="1"/>
              <a:t>Cloonmore</a:t>
            </a:r>
            <a:r>
              <a:rPr lang="en-GB" dirty="0"/>
              <a:t> Crescent to </a:t>
            </a:r>
            <a:r>
              <a:rPr lang="en-GB" dirty="0" err="1"/>
              <a:t>Bawnlea</a:t>
            </a:r>
            <a:r>
              <a:rPr lang="en-GB" dirty="0"/>
              <a:t> Crescent and from </a:t>
            </a:r>
            <a:r>
              <a:rPr lang="en-GB" dirty="0" err="1"/>
              <a:t>Cloonmore</a:t>
            </a:r>
            <a:r>
              <a:rPr lang="en-GB" dirty="0"/>
              <a:t> Close to </a:t>
            </a:r>
            <a:r>
              <a:rPr lang="en-GB" dirty="0" err="1"/>
              <a:t>Gort</a:t>
            </a:r>
            <a:r>
              <a:rPr lang="en-GB" dirty="0"/>
              <a:t> Lar.  Estimated cost of these bridge works is €75,000.</a:t>
            </a:r>
          </a:p>
          <a:p>
            <a:r>
              <a:rPr lang="en-GB" dirty="0"/>
              <a:t>The public lighting section has been asked to examine the existing lighting on the </a:t>
            </a:r>
            <a:r>
              <a:rPr lang="en-GB" dirty="0" err="1"/>
              <a:t>Bawnlea</a:t>
            </a:r>
            <a:r>
              <a:rPr lang="en-GB" dirty="0"/>
              <a:t>/</a:t>
            </a:r>
            <a:r>
              <a:rPr lang="en-GB" dirty="0" err="1"/>
              <a:t>Dromcarra</a:t>
            </a:r>
            <a:r>
              <a:rPr lang="en-GB" dirty="0"/>
              <a:t> side of the stream and the need for lighting on the proposed new path at the </a:t>
            </a:r>
            <a:r>
              <a:rPr lang="en-GB" dirty="0" err="1"/>
              <a:t>Cloonmore</a:t>
            </a:r>
            <a:r>
              <a:rPr lang="en-GB" dirty="0"/>
              <a:t> side.  A proposal and costing is awaited.</a:t>
            </a:r>
          </a:p>
          <a:p>
            <a:r>
              <a:rPr lang="en-GB" dirty="0"/>
              <a:t>In order to close off ‘hidden corners’ and incorporate the land into existing gardens it will require approximately 150 linear metres of 2.4m high block wall to be built.  Estimated cost of this is €35,000.  Note -  confirmation is awaited from the Housing Dept that this is feasible in their view.</a:t>
            </a:r>
          </a:p>
          <a:p>
            <a:r>
              <a:rPr lang="en-GB" dirty="0"/>
              <a:t>Total cost of above which excludes public lighting improvements is €190,000.</a:t>
            </a:r>
          </a:p>
          <a:p>
            <a:endParaRPr lang="en-IE" dirty="0"/>
          </a:p>
        </p:txBody>
      </p:sp>
    </p:spTree>
    <p:extLst>
      <p:ext uri="{BB962C8B-B14F-4D97-AF65-F5344CB8AC3E}">
        <p14:creationId xmlns:p14="http://schemas.microsoft.com/office/powerpoint/2010/main" val="294422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431A-DE9E-45BC-91F6-C7EDA30A8668}"/>
              </a:ext>
            </a:extLst>
          </p:cNvPr>
          <p:cNvSpPr>
            <a:spLocks noGrp="1"/>
          </p:cNvSpPr>
          <p:nvPr>
            <p:ph type="title"/>
          </p:nvPr>
        </p:nvSpPr>
        <p:spPr/>
        <p:txBody>
          <a:bodyPr/>
          <a:lstStyle/>
          <a:p>
            <a:r>
              <a:rPr lang="en-GB"/>
              <a:t>Soft landscaping.</a:t>
            </a:r>
            <a:br>
              <a:rPr lang="en-GB"/>
            </a:br>
            <a:endParaRPr lang="en-IE"/>
          </a:p>
        </p:txBody>
      </p:sp>
      <p:sp>
        <p:nvSpPr>
          <p:cNvPr id="3" name="Content Placeholder 2">
            <a:extLst>
              <a:ext uri="{FF2B5EF4-FFF2-40B4-BE49-F238E27FC236}">
                <a16:creationId xmlns:a16="http://schemas.microsoft.com/office/drawing/2014/main" id="{7CA190D6-8E32-452A-A8E2-9A00639AA132}"/>
              </a:ext>
            </a:extLst>
          </p:cNvPr>
          <p:cNvSpPr>
            <a:spLocks noGrp="1"/>
          </p:cNvSpPr>
          <p:nvPr>
            <p:ph idx="1"/>
          </p:nvPr>
        </p:nvSpPr>
        <p:spPr/>
        <p:txBody>
          <a:bodyPr vert="horz" lIns="0" tIns="45720" rIns="0" bIns="45720" rtlCol="0" anchor="t">
            <a:normAutofit/>
          </a:bodyPr>
          <a:lstStyle/>
          <a:p>
            <a:r>
              <a:rPr lang="en-GB" dirty="0"/>
              <a:t>In order to soften the effect of the proposed new railings it is proposed to plant 130 trees both along the pathways and also behind the proposed new railings.  Estimated cost to plant 130 mature trees is €50,000. </a:t>
            </a:r>
          </a:p>
          <a:p>
            <a:r>
              <a:rPr lang="en-GB" dirty="0"/>
              <a:t>Other planting proposed is the planting of wildflower bulbs and seeds.  Approximately 1,000 sqm proposed at an estimated cost of €20,000.</a:t>
            </a:r>
            <a:endParaRPr lang="en-GB" dirty="0">
              <a:cs typeface="Calibri"/>
            </a:endParaRPr>
          </a:p>
          <a:p>
            <a:r>
              <a:rPr lang="en-GB" dirty="0">
                <a:cs typeface="Calibri"/>
              </a:rPr>
              <a:t>Work to repair soft landscaping such as grass areas extensively damaged by burning over the years will be carried out at an estimated cost of €20,000.</a:t>
            </a:r>
            <a:endParaRPr lang="en-GB" dirty="0"/>
          </a:p>
          <a:p>
            <a:r>
              <a:rPr lang="en-GB" dirty="0"/>
              <a:t>Also to provide a sum of €10,000 for the provision of street furniture such as seating.</a:t>
            </a:r>
            <a:endParaRPr lang="en-GB" dirty="0">
              <a:cs typeface="Calibri"/>
            </a:endParaRPr>
          </a:p>
          <a:p>
            <a:r>
              <a:rPr lang="en-GB" dirty="0"/>
              <a:t>Estimated cost of tree planting, wildflower planting, repairs to grass areas and street furniture is €100,000.</a:t>
            </a:r>
            <a:endParaRPr lang="en-IE" dirty="0"/>
          </a:p>
        </p:txBody>
      </p:sp>
    </p:spTree>
    <p:extLst>
      <p:ext uri="{BB962C8B-B14F-4D97-AF65-F5344CB8AC3E}">
        <p14:creationId xmlns:p14="http://schemas.microsoft.com/office/powerpoint/2010/main" val="145529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0140BA-7802-4AD0-98FE-EC3129EE07E6}"/>
              </a:ext>
            </a:extLst>
          </p:cNvPr>
          <p:cNvSpPr>
            <a:spLocks noGrp="1"/>
          </p:cNvSpPr>
          <p:nvPr>
            <p:ph type="title"/>
          </p:nvPr>
        </p:nvSpPr>
        <p:spPr>
          <a:xfrm>
            <a:off x="294640" y="565894"/>
            <a:ext cx="5894070" cy="884972"/>
          </a:xfrm>
        </p:spPr>
        <p:txBody>
          <a:bodyPr/>
          <a:lstStyle/>
          <a:p>
            <a:r>
              <a:rPr lang="en-GB" sz="4800" b="1" u="sng"/>
              <a:t>Soft Landscaping Plan </a:t>
            </a:r>
            <a:endParaRPr lang="en-IE"/>
          </a:p>
        </p:txBody>
      </p:sp>
      <p:pic>
        <p:nvPicPr>
          <p:cNvPr id="6" name="Picture 5">
            <a:extLst>
              <a:ext uri="{FF2B5EF4-FFF2-40B4-BE49-F238E27FC236}">
                <a16:creationId xmlns:a16="http://schemas.microsoft.com/office/drawing/2014/main" id="{095F992D-5597-4E54-B57F-50436BC0957C}"/>
              </a:ext>
            </a:extLst>
          </p:cNvPr>
          <p:cNvPicPr>
            <a:picLocks noChangeAspect="1"/>
          </p:cNvPicPr>
          <p:nvPr/>
        </p:nvPicPr>
        <p:blipFill>
          <a:blip r:embed="rId2"/>
          <a:stretch>
            <a:fillRect/>
          </a:stretch>
        </p:blipFill>
        <p:spPr>
          <a:xfrm>
            <a:off x="95250" y="1904999"/>
            <a:ext cx="8004159" cy="4681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083AE83D-9EEB-40ED-B7D1-A19B04CA97A2}"/>
              </a:ext>
            </a:extLst>
          </p:cNvPr>
          <p:cNvPicPr>
            <a:picLocks noChangeAspect="1"/>
          </p:cNvPicPr>
          <p:nvPr/>
        </p:nvPicPr>
        <p:blipFill>
          <a:blip r:embed="rId3"/>
          <a:stretch>
            <a:fillRect/>
          </a:stretch>
        </p:blipFill>
        <p:spPr>
          <a:xfrm>
            <a:off x="9120238" y="3586677"/>
            <a:ext cx="2120417" cy="3159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60C31F19-5564-45C0-9A3B-33EF5EC55BC9}"/>
              </a:ext>
            </a:extLst>
          </p:cNvPr>
          <p:cNvPicPr>
            <a:picLocks noChangeAspect="1"/>
          </p:cNvPicPr>
          <p:nvPr/>
        </p:nvPicPr>
        <p:blipFill>
          <a:blip r:embed="rId4"/>
          <a:stretch>
            <a:fillRect/>
          </a:stretch>
        </p:blipFill>
        <p:spPr>
          <a:xfrm>
            <a:off x="7425558" y="111760"/>
            <a:ext cx="4675078" cy="3025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83147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0CBF79-F2A6-46E9-9892-1FB84DB0EF99}"/>
              </a:ext>
            </a:extLst>
          </p:cNvPr>
          <p:cNvSpPr>
            <a:spLocks noGrp="1"/>
          </p:cNvSpPr>
          <p:nvPr>
            <p:ph type="title"/>
          </p:nvPr>
        </p:nvSpPr>
        <p:spPr>
          <a:xfrm>
            <a:off x="292036" y="301049"/>
            <a:ext cx="5894070" cy="884972"/>
          </a:xfrm>
        </p:spPr>
        <p:txBody>
          <a:bodyPr/>
          <a:lstStyle/>
          <a:p>
            <a:r>
              <a:rPr lang="en-GB" sz="4800" b="1" u="sng"/>
              <a:t>Soft Landscaping Plan </a:t>
            </a:r>
            <a:endParaRPr lang="en-IE"/>
          </a:p>
        </p:txBody>
      </p:sp>
      <p:pic>
        <p:nvPicPr>
          <p:cNvPr id="6" name="Picture 5">
            <a:extLst>
              <a:ext uri="{FF2B5EF4-FFF2-40B4-BE49-F238E27FC236}">
                <a16:creationId xmlns:a16="http://schemas.microsoft.com/office/drawing/2014/main" id="{B545769A-D1F9-451F-9627-A69FA3FD726A}"/>
              </a:ext>
            </a:extLst>
          </p:cNvPr>
          <p:cNvPicPr>
            <a:picLocks noChangeAspect="1"/>
          </p:cNvPicPr>
          <p:nvPr/>
        </p:nvPicPr>
        <p:blipFill>
          <a:blip r:embed="rId2"/>
          <a:stretch>
            <a:fillRect/>
          </a:stretch>
        </p:blipFill>
        <p:spPr>
          <a:xfrm>
            <a:off x="66674" y="1512034"/>
            <a:ext cx="8734425" cy="5174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CF5B725B-2161-4284-8D65-168D69EAA37A}"/>
              </a:ext>
            </a:extLst>
          </p:cNvPr>
          <p:cNvPicPr>
            <a:picLocks noChangeAspect="1"/>
          </p:cNvPicPr>
          <p:nvPr/>
        </p:nvPicPr>
        <p:blipFill>
          <a:blip r:embed="rId3"/>
          <a:stretch>
            <a:fillRect/>
          </a:stretch>
        </p:blipFill>
        <p:spPr>
          <a:xfrm rot="5400000">
            <a:off x="6550501" y="1648083"/>
            <a:ext cx="2306320" cy="2034223"/>
          </a:xfrm>
          <a:prstGeom prst="rect">
            <a:avLst/>
          </a:prstGeom>
        </p:spPr>
      </p:pic>
      <p:pic>
        <p:nvPicPr>
          <p:cNvPr id="8" name="Picture 7">
            <a:extLst>
              <a:ext uri="{FF2B5EF4-FFF2-40B4-BE49-F238E27FC236}">
                <a16:creationId xmlns:a16="http://schemas.microsoft.com/office/drawing/2014/main" id="{B0BBED6A-9137-4753-B20F-E013F172D9C1}"/>
              </a:ext>
            </a:extLst>
          </p:cNvPr>
          <p:cNvPicPr>
            <a:picLocks noChangeAspect="1"/>
          </p:cNvPicPr>
          <p:nvPr/>
        </p:nvPicPr>
        <p:blipFill>
          <a:blip r:embed="rId4"/>
          <a:stretch>
            <a:fillRect/>
          </a:stretch>
        </p:blipFill>
        <p:spPr>
          <a:xfrm>
            <a:off x="9355476" y="3724275"/>
            <a:ext cx="2103077" cy="3133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A5570A01-3ACC-493A-89F3-A255703D4BF8}"/>
              </a:ext>
            </a:extLst>
          </p:cNvPr>
          <p:cNvPicPr>
            <a:picLocks noChangeAspect="1"/>
          </p:cNvPicPr>
          <p:nvPr/>
        </p:nvPicPr>
        <p:blipFill>
          <a:blip r:embed="rId5"/>
          <a:stretch>
            <a:fillRect/>
          </a:stretch>
        </p:blipFill>
        <p:spPr>
          <a:xfrm>
            <a:off x="6560018" y="-85725"/>
            <a:ext cx="5166589" cy="3695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3E6DDCDB-CC50-411E-93D7-26F5C517B7DC}"/>
              </a:ext>
            </a:extLst>
          </p:cNvPr>
          <p:cNvPicPr>
            <a:picLocks noChangeAspect="1"/>
          </p:cNvPicPr>
          <p:nvPr/>
        </p:nvPicPr>
        <p:blipFill>
          <a:blip r:embed="rId3"/>
          <a:stretch>
            <a:fillRect/>
          </a:stretch>
        </p:blipFill>
        <p:spPr>
          <a:xfrm rot="5400000">
            <a:off x="6624180" y="-149887"/>
            <a:ext cx="1658519" cy="1786844"/>
          </a:xfrm>
          <a:prstGeom prst="rect">
            <a:avLst/>
          </a:prstGeom>
        </p:spPr>
      </p:pic>
    </p:spTree>
    <p:extLst>
      <p:ext uri="{BB962C8B-B14F-4D97-AF65-F5344CB8AC3E}">
        <p14:creationId xmlns:p14="http://schemas.microsoft.com/office/powerpoint/2010/main" val="114987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2929-8140-445E-AABE-769E079D5A8E}"/>
              </a:ext>
            </a:extLst>
          </p:cNvPr>
          <p:cNvSpPr>
            <a:spLocks noGrp="1"/>
          </p:cNvSpPr>
          <p:nvPr>
            <p:ph type="title"/>
          </p:nvPr>
        </p:nvSpPr>
        <p:spPr/>
        <p:txBody>
          <a:bodyPr/>
          <a:lstStyle/>
          <a:p>
            <a:r>
              <a:rPr lang="en-US" dirty="0">
                <a:cs typeface="Calibri Light"/>
              </a:rPr>
              <a:t>Other issues to be costed</a:t>
            </a:r>
            <a:br>
              <a:rPr lang="en-US" dirty="0">
                <a:cs typeface="Calibri Light"/>
              </a:rPr>
            </a:br>
            <a:endParaRPr lang="en-US" dirty="0"/>
          </a:p>
        </p:txBody>
      </p:sp>
      <p:sp>
        <p:nvSpPr>
          <p:cNvPr id="3" name="Content Placeholder 2">
            <a:extLst>
              <a:ext uri="{FF2B5EF4-FFF2-40B4-BE49-F238E27FC236}">
                <a16:creationId xmlns:a16="http://schemas.microsoft.com/office/drawing/2014/main" id="{A35D21C0-D40E-44CB-A3C8-E540B3170CD7}"/>
              </a:ext>
            </a:extLst>
          </p:cNvPr>
          <p:cNvSpPr>
            <a:spLocks noGrp="1"/>
          </p:cNvSpPr>
          <p:nvPr>
            <p:ph idx="1"/>
          </p:nvPr>
        </p:nvSpPr>
        <p:spPr/>
        <p:txBody>
          <a:bodyPr vert="horz" lIns="0" tIns="45720" rIns="0" bIns="45720" rtlCol="0" anchor="t">
            <a:normAutofit/>
          </a:bodyPr>
          <a:lstStyle/>
          <a:p>
            <a:r>
              <a:rPr lang="en-US" dirty="0">
                <a:cs typeface="Calibri"/>
              </a:rPr>
              <a:t>Removal of graffiti</a:t>
            </a:r>
          </a:p>
          <a:p>
            <a:r>
              <a:rPr lang="en-US" dirty="0">
                <a:cs typeface="Calibri"/>
              </a:rPr>
              <a:t>Closure of access from </a:t>
            </a:r>
            <a:r>
              <a:rPr lang="en-US" dirty="0" err="1">
                <a:cs typeface="Calibri"/>
              </a:rPr>
              <a:t>Bawnlea</a:t>
            </a:r>
            <a:r>
              <a:rPr lang="en-US" dirty="0">
                <a:cs typeface="Calibri"/>
              </a:rPr>
              <a:t> Drive</a:t>
            </a:r>
          </a:p>
          <a:p>
            <a:r>
              <a:rPr lang="en-US" dirty="0">
                <a:cs typeface="Calibri"/>
              </a:rPr>
              <a:t>Measures required at adjoining boundary walls to secure those areas</a:t>
            </a:r>
          </a:p>
          <a:p>
            <a:r>
              <a:rPr lang="en-US" dirty="0">
                <a:cs typeface="Calibri"/>
              </a:rPr>
              <a:t>Modifications to swing barriers which allow access for grass cutting machinery, to prevent scramblers from gaining access under these</a:t>
            </a:r>
          </a:p>
          <a:p>
            <a:r>
              <a:rPr lang="en-US" dirty="0">
                <a:cs typeface="Calibri"/>
              </a:rPr>
              <a:t>Improvements to public lighting system</a:t>
            </a:r>
          </a:p>
          <a:p>
            <a:endParaRPr lang="en-US" dirty="0">
              <a:cs typeface="Calibri"/>
            </a:endParaRPr>
          </a:p>
          <a:p>
            <a:r>
              <a:rPr lang="en-US" dirty="0">
                <a:cs typeface="Calibri"/>
              </a:rPr>
              <a:t>Provisional sum of €100,000 for all of the above to be included.</a:t>
            </a:r>
          </a:p>
          <a:p>
            <a:endParaRPr lang="en-US" dirty="0">
              <a:cs typeface="Calibri"/>
            </a:endParaRPr>
          </a:p>
        </p:txBody>
      </p:sp>
    </p:spTree>
    <p:extLst>
      <p:ext uri="{BB962C8B-B14F-4D97-AF65-F5344CB8AC3E}">
        <p14:creationId xmlns:p14="http://schemas.microsoft.com/office/powerpoint/2010/main" val="3946441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2CA4-76A1-49E2-ACAE-87937040050E}"/>
              </a:ext>
            </a:extLst>
          </p:cNvPr>
          <p:cNvSpPr>
            <a:spLocks noGrp="1"/>
          </p:cNvSpPr>
          <p:nvPr>
            <p:ph type="title"/>
          </p:nvPr>
        </p:nvSpPr>
        <p:spPr/>
        <p:txBody>
          <a:bodyPr/>
          <a:lstStyle/>
          <a:p>
            <a:r>
              <a:rPr lang="en-GB"/>
              <a:t>Total costs</a:t>
            </a:r>
            <a:br>
              <a:rPr lang="en-GB"/>
            </a:br>
            <a:endParaRPr lang="en-IE"/>
          </a:p>
        </p:txBody>
      </p:sp>
      <p:sp>
        <p:nvSpPr>
          <p:cNvPr id="3" name="Content Placeholder 2">
            <a:extLst>
              <a:ext uri="{FF2B5EF4-FFF2-40B4-BE49-F238E27FC236}">
                <a16:creationId xmlns:a16="http://schemas.microsoft.com/office/drawing/2014/main" id="{6E3E7643-2FBF-4F81-B577-BB472B708DF0}"/>
              </a:ext>
            </a:extLst>
          </p:cNvPr>
          <p:cNvSpPr>
            <a:spLocks noGrp="1"/>
          </p:cNvSpPr>
          <p:nvPr>
            <p:ph idx="1"/>
          </p:nvPr>
        </p:nvSpPr>
        <p:spPr/>
        <p:txBody>
          <a:bodyPr vert="horz" lIns="0" tIns="45720" rIns="0" bIns="45720" rtlCol="0" anchor="t">
            <a:normAutofit/>
          </a:bodyPr>
          <a:lstStyle/>
          <a:p>
            <a:r>
              <a:rPr lang="en-GB" dirty="0"/>
              <a:t>Boundary railings and access control	€290,000</a:t>
            </a:r>
          </a:p>
          <a:p>
            <a:r>
              <a:rPr lang="en-GB" dirty="0"/>
              <a:t>Other hard landscaping			€190,000</a:t>
            </a:r>
            <a:endParaRPr lang="en-GB" dirty="0">
              <a:cs typeface="Calibri"/>
            </a:endParaRPr>
          </a:p>
          <a:p>
            <a:r>
              <a:rPr lang="en-GB" dirty="0"/>
              <a:t>Trees and Soft landscaping		€100,000</a:t>
            </a:r>
          </a:p>
          <a:p>
            <a:r>
              <a:rPr lang="en-GB" dirty="0">
                <a:cs typeface="Calibri"/>
              </a:rPr>
              <a:t>Other costs as outlined			</a:t>
            </a:r>
            <a:r>
              <a:rPr lang="en-GB" u="sng" dirty="0">
                <a:cs typeface="Calibri"/>
              </a:rPr>
              <a:t>€100,000</a:t>
            </a:r>
          </a:p>
          <a:p>
            <a:r>
              <a:rPr lang="en-GB" b="1" dirty="0"/>
              <a:t>Total for the proposed scheme		€680,000</a:t>
            </a:r>
            <a:endParaRPr lang="en-GB" b="1" dirty="0">
              <a:cs typeface="Calibri"/>
            </a:endParaRPr>
          </a:p>
          <a:p>
            <a:endParaRPr lang="en-GB" b="1" dirty="0"/>
          </a:p>
          <a:p>
            <a:endParaRPr lang="en-IE" dirty="0"/>
          </a:p>
        </p:txBody>
      </p:sp>
    </p:spTree>
    <p:extLst>
      <p:ext uri="{BB962C8B-B14F-4D97-AF65-F5344CB8AC3E}">
        <p14:creationId xmlns:p14="http://schemas.microsoft.com/office/powerpoint/2010/main" val="407542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A7FDD-5626-4DD1-9598-EC813268CE0F}"/>
              </a:ext>
            </a:extLst>
          </p:cNvPr>
          <p:cNvSpPr>
            <a:spLocks noGrp="1"/>
          </p:cNvSpPr>
          <p:nvPr>
            <p:ph type="title"/>
          </p:nvPr>
        </p:nvSpPr>
        <p:spPr/>
        <p:txBody>
          <a:bodyPr/>
          <a:lstStyle/>
          <a:p>
            <a:r>
              <a:rPr lang="en-GB" b="1" u="sng"/>
              <a:t>Background and purpose of report</a:t>
            </a:r>
            <a:br>
              <a:rPr lang="en-GB" b="1" u="sng"/>
            </a:br>
            <a:endParaRPr lang="en-IE" b="1" u="sng"/>
          </a:p>
        </p:txBody>
      </p:sp>
      <p:sp>
        <p:nvSpPr>
          <p:cNvPr id="3" name="Content Placeholder 2">
            <a:extLst>
              <a:ext uri="{FF2B5EF4-FFF2-40B4-BE49-F238E27FC236}">
                <a16:creationId xmlns:a16="http://schemas.microsoft.com/office/drawing/2014/main" id="{07FC2BF8-585D-4460-A7FF-A7B1AB651E40}"/>
              </a:ext>
            </a:extLst>
          </p:cNvPr>
          <p:cNvSpPr>
            <a:spLocks noGrp="1"/>
          </p:cNvSpPr>
          <p:nvPr>
            <p:ph idx="1"/>
          </p:nvPr>
        </p:nvSpPr>
        <p:spPr/>
        <p:txBody>
          <a:bodyPr vert="horz" lIns="0" tIns="45720" rIns="0" bIns="45720" rtlCol="0" anchor="t">
            <a:normAutofit fontScale="92500" lnSpcReduction="10000"/>
          </a:bodyPr>
          <a:lstStyle/>
          <a:p>
            <a:pPr marL="0" indent="0">
              <a:buNone/>
            </a:pPr>
            <a:r>
              <a:rPr lang="en-IE" sz="1800" b="1" i="0" u="none" strike="noStrike" baseline="0" dirty="0">
                <a:solidFill>
                  <a:srgbClr val="000000"/>
                </a:solidFill>
                <a:latin typeface="Calibri" panose="020F0502020204030204" pitchFamily="34" charset="0"/>
              </a:rPr>
              <a:t> Background </a:t>
            </a:r>
            <a:endParaRPr lang="en-IE" sz="1800" b="0" i="0" u="none" strike="noStrike" baseline="0" dirty="0">
              <a:solidFill>
                <a:srgbClr val="000000"/>
              </a:solidFill>
              <a:latin typeface="Calibri" panose="020F0502020204030204" pitchFamily="34" charset="0"/>
            </a:endParaRPr>
          </a:p>
          <a:p>
            <a:r>
              <a:rPr lang="en-IE" sz="1800" b="0" i="0" u="none" strike="noStrike" baseline="0" dirty="0">
                <a:solidFill>
                  <a:srgbClr val="000000"/>
                </a:solidFill>
                <a:latin typeface="Calibri" panose="020F0502020204030204" pitchFamily="34" charset="0"/>
              </a:rPr>
              <a:t>The issues of illegal dumping and burning of waste, the illegal operation of scramblers and the driving of stolen cars in the green spaces adjacent to the Whitestown Stream in </a:t>
            </a:r>
            <a:r>
              <a:rPr lang="en-IE" sz="1800" b="0" i="0" u="none" strike="noStrike" baseline="0" dirty="0" err="1">
                <a:solidFill>
                  <a:srgbClr val="000000"/>
                </a:solidFill>
                <a:latin typeface="Calibri" panose="020F0502020204030204" pitchFamily="34" charset="0"/>
              </a:rPr>
              <a:t>Jobstown</a:t>
            </a:r>
            <a:r>
              <a:rPr lang="en-IE" sz="1800" b="0" i="0" u="none" strike="noStrike" baseline="0" dirty="0">
                <a:solidFill>
                  <a:srgbClr val="000000"/>
                </a:solidFill>
                <a:latin typeface="Calibri" panose="020F0502020204030204" pitchFamily="34" charset="0"/>
              </a:rPr>
              <a:t> have been raised many times over the years by local elected members.</a:t>
            </a:r>
          </a:p>
          <a:p>
            <a:r>
              <a:rPr lang="en-IE" sz="1800" dirty="0">
                <a:solidFill>
                  <a:srgbClr val="000000"/>
                </a:solidFill>
                <a:latin typeface="Calibri" panose="020F0502020204030204" pitchFamily="34" charset="0"/>
              </a:rPr>
              <a:t>The matter was placed on the agenda of both the January and February ‘21 meetings of the Tallaght area committee, the members of the committee requested that the matter be dealt with by way of a headed item report at the March meeting and that it would remain on the agenda of the ACM as a headed item until such time as a set of measures to resolve these problems are agreed.</a:t>
            </a:r>
          </a:p>
          <a:p>
            <a:r>
              <a:rPr lang="en-IE" sz="1800" dirty="0">
                <a:solidFill>
                  <a:srgbClr val="000000"/>
                </a:solidFill>
                <a:latin typeface="Calibri"/>
                <a:cs typeface="Calibri"/>
              </a:rPr>
              <a:t>A report outlining the issues in the area requiring attention was presented to the March area committee meeting.  The report being presented</a:t>
            </a:r>
            <a:r>
              <a:rPr lang="en-IE" sz="1800" b="0" i="0" u="none" strike="noStrike" baseline="0" dirty="0">
                <a:solidFill>
                  <a:srgbClr val="000000"/>
                </a:solidFill>
                <a:latin typeface="Calibri"/>
                <a:cs typeface="Calibri"/>
              </a:rPr>
              <a:t> </a:t>
            </a:r>
            <a:r>
              <a:rPr lang="en-IE" sz="1800" dirty="0">
                <a:solidFill>
                  <a:srgbClr val="000000"/>
                </a:solidFill>
                <a:latin typeface="Calibri"/>
                <a:cs typeface="Calibri"/>
              </a:rPr>
              <a:t>today </a:t>
            </a:r>
            <a:r>
              <a:rPr lang="en-IE" sz="1800" b="0" i="0" u="none" strike="noStrike" baseline="0" dirty="0">
                <a:solidFill>
                  <a:srgbClr val="000000"/>
                </a:solidFill>
                <a:latin typeface="Calibri"/>
                <a:cs typeface="Calibri"/>
              </a:rPr>
              <a:t>is intended </a:t>
            </a:r>
            <a:r>
              <a:rPr lang="en-IE" sz="1800" dirty="0">
                <a:solidFill>
                  <a:srgbClr val="000000"/>
                </a:solidFill>
                <a:latin typeface="Calibri"/>
                <a:cs typeface="Calibri"/>
              </a:rPr>
              <a:t>to identify measures to be taken in response to the variety of issues outlined in the first </a:t>
            </a:r>
            <a:r>
              <a:rPr lang="en-IE" sz="1800" b="0" i="0" u="none" strike="noStrike" baseline="0" dirty="0">
                <a:solidFill>
                  <a:srgbClr val="000000"/>
                </a:solidFill>
                <a:latin typeface="Calibri"/>
                <a:cs typeface="Calibri"/>
              </a:rPr>
              <a:t>report.</a:t>
            </a:r>
          </a:p>
          <a:p>
            <a:r>
              <a:rPr lang="en-IE" sz="1800" dirty="0">
                <a:solidFill>
                  <a:srgbClr val="000000"/>
                </a:solidFill>
                <a:latin typeface="Calibri"/>
                <a:cs typeface="Calibri"/>
              </a:rPr>
              <a:t>As outlined in the March report there </a:t>
            </a:r>
            <a:r>
              <a:rPr lang="en-IE" sz="1800" b="0" i="0" u="none" strike="noStrike" baseline="0" dirty="0">
                <a:solidFill>
                  <a:srgbClr val="000000"/>
                </a:solidFill>
                <a:latin typeface="Calibri"/>
                <a:cs typeface="Calibri"/>
              </a:rPr>
              <a:t>is currently no provision either in the revenue or capital budgets for a programme of works to address these issues.</a:t>
            </a:r>
            <a:r>
              <a:rPr lang="en-IE" sz="1800" dirty="0">
                <a:solidFill>
                  <a:srgbClr val="000000"/>
                </a:solidFill>
                <a:latin typeface="Calibri"/>
                <a:cs typeface="Calibri"/>
              </a:rPr>
              <a:t> </a:t>
            </a:r>
            <a:r>
              <a:rPr lang="en-IE" sz="1800" b="0" i="0" u="none" strike="noStrike" baseline="0" dirty="0">
                <a:solidFill>
                  <a:srgbClr val="000000"/>
                </a:solidFill>
                <a:latin typeface="Calibri"/>
                <a:cs typeface="Calibri"/>
              </a:rPr>
              <a:t> It is intended that this process will lead to agreement on a set of measures which can be costed and proposed for inclusion in the budget for 2022.</a:t>
            </a:r>
          </a:p>
        </p:txBody>
      </p:sp>
    </p:spTree>
    <p:extLst>
      <p:ext uri="{BB962C8B-B14F-4D97-AF65-F5344CB8AC3E}">
        <p14:creationId xmlns:p14="http://schemas.microsoft.com/office/powerpoint/2010/main" val="244797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41F3-85EC-4529-9330-97B9F45ED81C}"/>
              </a:ext>
            </a:extLst>
          </p:cNvPr>
          <p:cNvSpPr>
            <a:spLocks noGrp="1"/>
          </p:cNvSpPr>
          <p:nvPr>
            <p:ph type="title"/>
          </p:nvPr>
        </p:nvSpPr>
        <p:spPr>
          <a:xfrm>
            <a:off x="1097280" y="286604"/>
            <a:ext cx="10058400" cy="1179590"/>
          </a:xfrm>
        </p:spPr>
        <p:txBody>
          <a:bodyPr>
            <a:normAutofit fontScale="90000"/>
          </a:bodyPr>
          <a:lstStyle/>
          <a:p>
            <a:r>
              <a:rPr lang="en-GB" dirty="0"/>
              <a:t>Summary of proposed actions </a:t>
            </a:r>
            <a:br>
              <a:rPr lang="en-GB" dirty="0"/>
            </a:br>
            <a:endParaRPr lang="en-IE" dirty="0"/>
          </a:p>
        </p:txBody>
      </p:sp>
      <p:sp>
        <p:nvSpPr>
          <p:cNvPr id="3" name="Content Placeholder 2">
            <a:extLst>
              <a:ext uri="{FF2B5EF4-FFF2-40B4-BE49-F238E27FC236}">
                <a16:creationId xmlns:a16="http://schemas.microsoft.com/office/drawing/2014/main" id="{119DDFDE-BA44-4FB9-A689-585855C7EC45}"/>
              </a:ext>
            </a:extLst>
          </p:cNvPr>
          <p:cNvSpPr>
            <a:spLocks noGrp="1"/>
          </p:cNvSpPr>
          <p:nvPr>
            <p:ph idx="1"/>
          </p:nvPr>
        </p:nvSpPr>
        <p:spPr>
          <a:xfrm>
            <a:off x="1097280" y="1845733"/>
            <a:ext cx="10058400" cy="4271287"/>
          </a:xfrm>
        </p:spPr>
        <p:txBody>
          <a:bodyPr>
            <a:normAutofit fontScale="47500" lnSpcReduction="20000"/>
          </a:bodyPr>
          <a:lstStyle/>
          <a:p>
            <a:r>
              <a:rPr lang="en-GB" sz="4800" dirty="0"/>
              <a:t>The main issue to be tackled is the lack of a secure boundary around the green area which adjoins the Whitestown Stream on both sides.  This provision of a 1.2m high railing on top of the existing low wall is intended to prevent entry by stolen cars and scrambler motorbikes and it is hoped will remove this aspect of the anti-social behaviour from the area.  </a:t>
            </a:r>
          </a:p>
          <a:p>
            <a:r>
              <a:rPr lang="en-GB" sz="4800" dirty="0"/>
              <a:t>In addition to this an investment in other aspects of hard landscaping as well as soft landscaping will result in a major improvement to the area which will increase legitimate use of the area, increase passive supervision in the area and thereby counteract the other main aspect of anti-social behaviour in the area which is the illegal dumping and burning of waste.  </a:t>
            </a:r>
          </a:p>
          <a:p>
            <a:endParaRPr lang="en-GB" sz="4800" dirty="0"/>
          </a:p>
          <a:p>
            <a:endParaRPr lang="en-GB" dirty="0"/>
          </a:p>
          <a:p>
            <a:endParaRPr lang="en-GB" dirty="0"/>
          </a:p>
          <a:p>
            <a:r>
              <a:rPr lang="en-GB" dirty="0"/>
              <a:t> </a:t>
            </a:r>
          </a:p>
          <a:p>
            <a:endParaRPr lang="en-GB" dirty="0"/>
          </a:p>
          <a:p>
            <a:endParaRPr lang="en-GB" dirty="0"/>
          </a:p>
          <a:p>
            <a:endParaRPr lang="en-IE" dirty="0"/>
          </a:p>
        </p:txBody>
      </p:sp>
    </p:spTree>
    <p:extLst>
      <p:ext uri="{BB962C8B-B14F-4D97-AF65-F5344CB8AC3E}">
        <p14:creationId xmlns:p14="http://schemas.microsoft.com/office/powerpoint/2010/main" val="4017246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7E0BC-64D6-4558-96F6-9DEAB298ED66}"/>
              </a:ext>
            </a:extLst>
          </p:cNvPr>
          <p:cNvSpPr>
            <a:spLocks noGrp="1"/>
          </p:cNvSpPr>
          <p:nvPr>
            <p:ph type="title"/>
          </p:nvPr>
        </p:nvSpPr>
        <p:spPr/>
        <p:txBody>
          <a:bodyPr>
            <a:normAutofit fontScale="90000"/>
          </a:bodyPr>
          <a:lstStyle/>
          <a:p>
            <a:r>
              <a:rPr lang="en-GB" dirty="0"/>
              <a:t>Summary of proposed actions (continued).</a:t>
            </a:r>
            <a:br>
              <a:rPr lang="en-GB" dirty="0"/>
            </a:br>
            <a:endParaRPr lang="en-IE" dirty="0"/>
          </a:p>
        </p:txBody>
      </p:sp>
      <p:sp>
        <p:nvSpPr>
          <p:cNvPr id="3" name="Content Placeholder 2">
            <a:extLst>
              <a:ext uri="{FF2B5EF4-FFF2-40B4-BE49-F238E27FC236}">
                <a16:creationId xmlns:a16="http://schemas.microsoft.com/office/drawing/2014/main" id="{DB6E7D6B-A7C1-40BB-8AF0-7571D1F6FCBA}"/>
              </a:ext>
            </a:extLst>
          </p:cNvPr>
          <p:cNvSpPr>
            <a:spLocks noGrp="1"/>
          </p:cNvSpPr>
          <p:nvPr>
            <p:ph idx="1"/>
          </p:nvPr>
        </p:nvSpPr>
        <p:spPr/>
        <p:txBody>
          <a:bodyPr>
            <a:normAutofit fontScale="85000" lnSpcReduction="20000"/>
          </a:bodyPr>
          <a:lstStyle/>
          <a:p>
            <a:r>
              <a:rPr lang="en-GB" sz="2000" dirty="0"/>
              <a:t>Secure 1.01km of boundary.</a:t>
            </a:r>
          </a:p>
          <a:p>
            <a:r>
              <a:rPr lang="en-GB" sz="2000" dirty="0"/>
              <a:t>Install access control at 20 entry points.</a:t>
            </a:r>
          </a:p>
          <a:p>
            <a:r>
              <a:rPr lang="en-GB" sz="2000" dirty="0"/>
              <a:t>Provide new footpath at </a:t>
            </a:r>
            <a:r>
              <a:rPr lang="en-GB" sz="2000" dirty="0" err="1"/>
              <a:t>Cloonmore</a:t>
            </a:r>
            <a:r>
              <a:rPr lang="en-GB" sz="2000" dirty="0"/>
              <a:t> to complete footpath loop around the area and overlay existing footpaths which have been damaged by vandalism.</a:t>
            </a:r>
          </a:p>
          <a:p>
            <a:r>
              <a:rPr lang="en-GB" sz="2000" dirty="0"/>
              <a:t>Remove existing bridge linking </a:t>
            </a:r>
            <a:r>
              <a:rPr lang="en-GB" sz="2000" dirty="0" err="1"/>
              <a:t>Bawnlea</a:t>
            </a:r>
            <a:r>
              <a:rPr lang="en-GB" sz="2000" dirty="0"/>
              <a:t> Avenue and </a:t>
            </a:r>
            <a:r>
              <a:rPr lang="en-GB" sz="2000" dirty="0" err="1"/>
              <a:t>Cloonmore</a:t>
            </a:r>
            <a:r>
              <a:rPr lang="en-GB" sz="2000" dirty="0"/>
              <a:t> Road and replace with 2 new bridges one at either end of the stream (as shown on the hard landscaping plan).</a:t>
            </a:r>
          </a:p>
          <a:p>
            <a:r>
              <a:rPr lang="en-GB" sz="2000" dirty="0"/>
              <a:t>Remove graffiti as required from boundary walls and other locations.</a:t>
            </a:r>
          </a:p>
          <a:p>
            <a:r>
              <a:rPr lang="en-GB" sz="2000" dirty="0"/>
              <a:t>Realign boundaries of properties to remove hidden corners which currently facilitate dumping and burning of waste.</a:t>
            </a:r>
          </a:p>
          <a:p>
            <a:r>
              <a:rPr lang="en-GB" sz="2000" dirty="0"/>
              <a:t>Audit of public lighting is being carried out to identify any improvements necessary.</a:t>
            </a:r>
          </a:p>
          <a:p>
            <a:r>
              <a:rPr lang="en-GB" sz="2000" dirty="0"/>
              <a:t>Planting of 130 mature trees in an avenue formation along the pathway and at the new boundary railing.</a:t>
            </a:r>
          </a:p>
          <a:p>
            <a:r>
              <a:rPr lang="en-GB" sz="2000" dirty="0"/>
              <a:t>Planting of 1,000 square metres of wildflowers at locations as shown on the soft landscaping plan.</a:t>
            </a:r>
          </a:p>
          <a:p>
            <a:endParaRPr lang="en-IE" dirty="0"/>
          </a:p>
        </p:txBody>
      </p:sp>
    </p:spTree>
    <p:extLst>
      <p:ext uri="{BB962C8B-B14F-4D97-AF65-F5344CB8AC3E}">
        <p14:creationId xmlns:p14="http://schemas.microsoft.com/office/powerpoint/2010/main" val="2492822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664B8-6C83-41EA-A1BA-7F0227DD8E12}"/>
              </a:ext>
            </a:extLst>
          </p:cNvPr>
          <p:cNvSpPr>
            <a:spLocks noGrp="1"/>
          </p:cNvSpPr>
          <p:nvPr>
            <p:ph type="title"/>
          </p:nvPr>
        </p:nvSpPr>
        <p:spPr/>
        <p:txBody>
          <a:bodyPr>
            <a:normAutofit/>
          </a:bodyPr>
          <a:lstStyle/>
          <a:p>
            <a:r>
              <a:rPr lang="en-GB" sz="3100" b="1" u="sng" dirty="0"/>
              <a:t>Summary of issues referred to the Housing Dept</a:t>
            </a:r>
            <a:br>
              <a:rPr lang="en-GB" b="1" u="sng" dirty="0"/>
            </a:br>
            <a:endParaRPr lang="en-IE" b="1" u="sng" dirty="0"/>
          </a:p>
        </p:txBody>
      </p:sp>
      <p:sp>
        <p:nvSpPr>
          <p:cNvPr id="3" name="Content Placeholder 2">
            <a:extLst>
              <a:ext uri="{FF2B5EF4-FFF2-40B4-BE49-F238E27FC236}">
                <a16:creationId xmlns:a16="http://schemas.microsoft.com/office/drawing/2014/main" id="{A4663B9E-092C-4B20-850D-0B3C14260F39}"/>
              </a:ext>
            </a:extLst>
          </p:cNvPr>
          <p:cNvSpPr>
            <a:spLocks noGrp="1"/>
          </p:cNvSpPr>
          <p:nvPr>
            <p:ph idx="1"/>
          </p:nvPr>
        </p:nvSpPr>
        <p:spPr/>
        <p:txBody>
          <a:bodyPr>
            <a:normAutofit fontScale="62500" lnSpcReduction="20000"/>
          </a:bodyPr>
          <a:lstStyle/>
          <a:p>
            <a:pPr marL="0" indent="0">
              <a:buNone/>
            </a:pPr>
            <a:r>
              <a:rPr lang="en-GB" sz="2900" dirty="0"/>
              <a:t>The following issues have been referred to the Housing Dept for consideration :</a:t>
            </a:r>
          </a:p>
          <a:p>
            <a:endParaRPr lang="en-GB" sz="2900" dirty="0"/>
          </a:p>
          <a:p>
            <a:r>
              <a:rPr lang="en-GB" sz="2900" dirty="0"/>
              <a:t>Proposed realignment of boundary walls at </a:t>
            </a:r>
            <a:r>
              <a:rPr lang="en-GB" sz="2900" dirty="0" err="1"/>
              <a:t>Bawnlea</a:t>
            </a:r>
            <a:r>
              <a:rPr lang="en-GB" sz="2900" dirty="0"/>
              <a:t> Drive and Crescent and at </a:t>
            </a:r>
            <a:r>
              <a:rPr lang="en-GB" sz="2900" dirty="0" err="1"/>
              <a:t>Cloonmore</a:t>
            </a:r>
            <a:r>
              <a:rPr lang="en-GB" sz="2900" dirty="0"/>
              <a:t> Park and Green (to eliminate hidden corners which currently facilitate illegal dumping), </a:t>
            </a:r>
          </a:p>
          <a:p>
            <a:endParaRPr lang="en-GB" sz="2900" dirty="0"/>
          </a:p>
          <a:p>
            <a:r>
              <a:rPr lang="en-GB" sz="2900" dirty="0"/>
              <a:t>Proposed closure of access to the Whitestown Stream  at </a:t>
            </a:r>
            <a:r>
              <a:rPr lang="en-GB" sz="2900" dirty="0" err="1"/>
              <a:t>Bawnlea</a:t>
            </a:r>
            <a:r>
              <a:rPr lang="en-GB" sz="2900" dirty="0"/>
              <a:t> Drive (this is one of the 2 main sites of illegal dumping and burning of waste),</a:t>
            </a:r>
          </a:p>
          <a:p>
            <a:endParaRPr lang="en-GB" sz="2900" dirty="0"/>
          </a:p>
          <a:p>
            <a:r>
              <a:rPr lang="en-GB" sz="2900" dirty="0"/>
              <a:t>Proposed removal of the pedestrian bridge linking </a:t>
            </a:r>
            <a:r>
              <a:rPr lang="en-GB" sz="2900" dirty="0" err="1"/>
              <a:t>Bawnlea</a:t>
            </a:r>
            <a:r>
              <a:rPr lang="en-GB" sz="2900" dirty="0"/>
              <a:t> Avenue to </a:t>
            </a:r>
            <a:r>
              <a:rPr lang="en-GB" sz="2900" dirty="0" err="1"/>
              <a:t>Cloonmore</a:t>
            </a:r>
            <a:r>
              <a:rPr lang="en-GB" sz="2900" dirty="0"/>
              <a:t> Road (this is the second site, it seems to be regularly used by scramblers and is the location of a lot of the illegal burning of waste and burning of stolen vehicles).</a:t>
            </a:r>
            <a:br>
              <a:rPr lang="en-GB" sz="2900" b="1" u="sng" dirty="0"/>
            </a:br>
            <a:endParaRPr lang="en-GB" sz="2900" dirty="0"/>
          </a:p>
          <a:p>
            <a:r>
              <a:rPr lang="en-GB" dirty="0"/>
              <a:t> </a:t>
            </a:r>
            <a:endParaRPr lang="en-IE" dirty="0"/>
          </a:p>
        </p:txBody>
      </p:sp>
    </p:spTree>
    <p:extLst>
      <p:ext uri="{BB962C8B-B14F-4D97-AF65-F5344CB8AC3E}">
        <p14:creationId xmlns:p14="http://schemas.microsoft.com/office/powerpoint/2010/main" val="387328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CE17-7F1B-4AEE-BE8E-F68F7F191FDA}"/>
              </a:ext>
            </a:extLst>
          </p:cNvPr>
          <p:cNvSpPr>
            <a:spLocks noGrp="1"/>
          </p:cNvSpPr>
          <p:nvPr>
            <p:ph type="title"/>
          </p:nvPr>
        </p:nvSpPr>
        <p:spPr>
          <a:xfrm>
            <a:off x="1066800" y="263528"/>
            <a:ext cx="10465558" cy="1415148"/>
          </a:xfrm>
        </p:spPr>
        <p:txBody>
          <a:bodyPr>
            <a:normAutofit fontScale="90000"/>
          </a:bodyPr>
          <a:lstStyle/>
          <a:p>
            <a:r>
              <a:rPr lang="en-GB" b="1" u="sng"/>
              <a:t>Summary of locations and lengths of low boundary wall that can be easily crossed.</a:t>
            </a:r>
            <a:br>
              <a:rPr lang="en-GB" b="1" u="sng"/>
            </a:br>
            <a:endParaRPr lang="en-IE" b="1" u="sng"/>
          </a:p>
        </p:txBody>
      </p:sp>
      <p:sp>
        <p:nvSpPr>
          <p:cNvPr id="3" name="Content Placeholder 2">
            <a:extLst>
              <a:ext uri="{FF2B5EF4-FFF2-40B4-BE49-F238E27FC236}">
                <a16:creationId xmlns:a16="http://schemas.microsoft.com/office/drawing/2014/main" id="{562A7E72-3866-41BD-92B7-7E48AAC8A2B7}"/>
              </a:ext>
            </a:extLst>
          </p:cNvPr>
          <p:cNvSpPr>
            <a:spLocks noGrp="1"/>
          </p:cNvSpPr>
          <p:nvPr>
            <p:ph idx="1"/>
          </p:nvPr>
        </p:nvSpPr>
        <p:spPr>
          <a:xfrm>
            <a:off x="887104" y="1337481"/>
            <a:ext cx="10268576" cy="4531613"/>
          </a:xfrm>
        </p:spPr>
        <p:txBody>
          <a:bodyPr/>
          <a:lstStyle/>
          <a:p>
            <a:pPr marL="457200" indent="-457200">
              <a:buFont typeface="+mj-lt"/>
              <a:buAutoNum type="arabicPeriod"/>
            </a:pPr>
            <a:r>
              <a:rPr lang="en-GB" err="1"/>
              <a:t>Bawnlea</a:t>
            </a:r>
            <a:r>
              <a:rPr lang="en-GB"/>
              <a:t> Dr to </a:t>
            </a:r>
            <a:r>
              <a:rPr lang="en-GB" err="1"/>
              <a:t>Jobstown</a:t>
            </a:r>
            <a:r>
              <a:rPr lang="en-GB"/>
              <a:t> Rd to </a:t>
            </a:r>
            <a:r>
              <a:rPr lang="en-GB" err="1"/>
              <a:t>Cloonmore</a:t>
            </a:r>
            <a:r>
              <a:rPr lang="en-GB"/>
              <a:t> </a:t>
            </a:r>
            <a:r>
              <a:rPr lang="en-GB" err="1"/>
              <a:t>Pk</a:t>
            </a:r>
            <a:r>
              <a:rPr lang="en-GB"/>
              <a:t>	150m</a:t>
            </a:r>
          </a:p>
          <a:p>
            <a:pPr marL="457200" indent="-457200">
              <a:buFont typeface="+mj-lt"/>
              <a:buAutoNum type="arabicPeriod"/>
            </a:pPr>
            <a:r>
              <a:rPr lang="en-GB" err="1"/>
              <a:t>Bawnlea</a:t>
            </a:r>
            <a:r>
              <a:rPr lang="en-GB"/>
              <a:t> Crescent				  63m</a:t>
            </a:r>
          </a:p>
          <a:p>
            <a:pPr marL="457200" indent="-457200">
              <a:buFont typeface="+mj-lt"/>
              <a:buAutoNum type="arabicPeriod"/>
            </a:pPr>
            <a:r>
              <a:rPr lang="en-GB" err="1"/>
              <a:t>Bawnlea</a:t>
            </a:r>
            <a:r>
              <a:rPr lang="en-GB"/>
              <a:t> Avenue				160m</a:t>
            </a:r>
          </a:p>
          <a:p>
            <a:pPr marL="457200" indent="-457200">
              <a:buFont typeface="+mj-lt"/>
              <a:buAutoNum type="arabicPeriod"/>
            </a:pPr>
            <a:r>
              <a:rPr lang="en-GB" err="1"/>
              <a:t>Dromcarra</a:t>
            </a:r>
            <a:r>
              <a:rPr lang="en-GB"/>
              <a:t> Grove				160m</a:t>
            </a:r>
          </a:p>
          <a:p>
            <a:pPr marL="457200" indent="-457200">
              <a:buFont typeface="+mj-lt"/>
              <a:buAutoNum type="arabicPeriod"/>
            </a:pPr>
            <a:r>
              <a:rPr lang="en-GB" err="1"/>
              <a:t>Cloonmore</a:t>
            </a:r>
            <a:r>
              <a:rPr lang="en-GB"/>
              <a:t> Green				128m</a:t>
            </a:r>
          </a:p>
          <a:p>
            <a:pPr marL="457200" indent="-457200">
              <a:buFont typeface="+mj-lt"/>
              <a:buAutoNum type="arabicPeriod"/>
            </a:pPr>
            <a:r>
              <a:rPr lang="en-GB" err="1"/>
              <a:t>Cloonmore</a:t>
            </a:r>
            <a:r>
              <a:rPr lang="en-GB"/>
              <a:t> Road				120m</a:t>
            </a:r>
          </a:p>
          <a:p>
            <a:pPr marL="457200" indent="-457200">
              <a:buFont typeface="+mj-lt"/>
              <a:buAutoNum type="arabicPeriod"/>
            </a:pPr>
            <a:r>
              <a:rPr lang="en-GB" err="1"/>
              <a:t>Cloonmore</a:t>
            </a:r>
            <a:r>
              <a:rPr lang="en-GB"/>
              <a:t> Gardens				100m</a:t>
            </a:r>
          </a:p>
          <a:p>
            <a:pPr marL="457200" indent="-457200">
              <a:buFont typeface="+mj-lt"/>
              <a:buAutoNum type="arabicPeriod"/>
            </a:pPr>
            <a:r>
              <a:rPr lang="en-GB" err="1"/>
              <a:t>Cloonmore</a:t>
            </a:r>
            <a:r>
              <a:rPr lang="en-GB"/>
              <a:t> Close				  15m</a:t>
            </a:r>
          </a:p>
          <a:p>
            <a:pPr marL="457200" indent="-457200">
              <a:buFont typeface="+mj-lt"/>
              <a:buAutoNum type="arabicPeriod"/>
            </a:pPr>
            <a:r>
              <a:rPr lang="en-GB" err="1"/>
              <a:t>Cloonmore</a:t>
            </a:r>
            <a:r>
              <a:rPr lang="en-GB"/>
              <a:t> Avenue				  15m</a:t>
            </a:r>
          </a:p>
          <a:p>
            <a:pPr marL="457200" indent="-457200">
              <a:buFont typeface="+mj-lt"/>
              <a:buAutoNum type="arabicPeriod"/>
            </a:pPr>
            <a:r>
              <a:rPr lang="en-GB" err="1"/>
              <a:t>Cloonmore</a:t>
            </a:r>
            <a:r>
              <a:rPr lang="en-GB"/>
              <a:t> Avenue to </a:t>
            </a:r>
            <a:r>
              <a:rPr lang="en-GB" err="1"/>
              <a:t>Dromcarra</a:t>
            </a:r>
            <a:r>
              <a:rPr lang="en-GB"/>
              <a:t> Avenue	</a:t>
            </a:r>
            <a:r>
              <a:rPr lang="en-GB" u="sng"/>
              <a:t>100m</a:t>
            </a:r>
            <a:r>
              <a:rPr lang="en-GB"/>
              <a:t>		Total 1.01 km</a:t>
            </a:r>
            <a:endParaRPr lang="en-GB" u="sng"/>
          </a:p>
          <a:p>
            <a:endParaRPr lang="en-IE"/>
          </a:p>
        </p:txBody>
      </p:sp>
    </p:spTree>
    <p:extLst>
      <p:ext uri="{BB962C8B-B14F-4D97-AF65-F5344CB8AC3E}">
        <p14:creationId xmlns:p14="http://schemas.microsoft.com/office/powerpoint/2010/main" val="227014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25AE4-ACF3-4B79-B73F-7C119BCB1160}"/>
              </a:ext>
            </a:extLst>
          </p:cNvPr>
          <p:cNvSpPr>
            <a:spLocks noGrp="1"/>
          </p:cNvSpPr>
          <p:nvPr>
            <p:ph type="title"/>
          </p:nvPr>
        </p:nvSpPr>
        <p:spPr>
          <a:xfrm>
            <a:off x="294640" y="111760"/>
            <a:ext cx="5894070" cy="884972"/>
          </a:xfrm>
        </p:spPr>
        <p:txBody>
          <a:bodyPr/>
          <a:lstStyle/>
          <a:p>
            <a:r>
              <a:rPr lang="en-GB" sz="4800" b="1" u="sng"/>
              <a:t>Hard Landscaping Plan </a:t>
            </a:r>
            <a:endParaRPr lang="en-IE"/>
          </a:p>
        </p:txBody>
      </p:sp>
      <p:pic>
        <p:nvPicPr>
          <p:cNvPr id="4" name="Picture 3">
            <a:extLst>
              <a:ext uri="{FF2B5EF4-FFF2-40B4-BE49-F238E27FC236}">
                <a16:creationId xmlns:a16="http://schemas.microsoft.com/office/drawing/2014/main" id="{ED4F9EAD-A39E-4F2E-8601-E46F37B05FBE}"/>
              </a:ext>
            </a:extLst>
          </p:cNvPr>
          <p:cNvPicPr>
            <a:picLocks noChangeAspect="1"/>
          </p:cNvPicPr>
          <p:nvPr/>
        </p:nvPicPr>
        <p:blipFill>
          <a:blip r:embed="rId2"/>
          <a:stretch>
            <a:fillRect/>
          </a:stretch>
        </p:blipFill>
        <p:spPr>
          <a:xfrm>
            <a:off x="201930" y="1162051"/>
            <a:ext cx="8929053" cy="5035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9082C2D4-819E-412B-B055-52EA0D570457}"/>
              </a:ext>
            </a:extLst>
          </p:cNvPr>
          <p:cNvPicPr>
            <a:picLocks noChangeAspect="1"/>
          </p:cNvPicPr>
          <p:nvPr/>
        </p:nvPicPr>
        <p:blipFill>
          <a:blip r:embed="rId3"/>
          <a:stretch>
            <a:fillRect/>
          </a:stretch>
        </p:blipFill>
        <p:spPr>
          <a:xfrm>
            <a:off x="9310301" y="2840434"/>
            <a:ext cx="2444446" cy="33572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5D97A836-0A91-455E-8662-50B6C6ECE35F}"/>
              </a:ext>
            </a:extLst>
          </p:cNvPr>
          <p:cNvPicPr>
            <a:picLocks noChangeAspect="1"/>
          </p:cNvPicPr>
          <p:nvPr/>
        </p:nvPicPr>
        <p:blipFill>
          <a:blip r:embed="rId4"/>
          <a:stretch>
            <a:fillRect/>
          </a:stretch>
        </p:blipFill>
        <p:spPr>
          <a:xfrm>
            <a:off x="201930" y="4510113"/>
            <a:ext cx="2444446" cy="1725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CA8C96F4-9C78-49E9-AAB2-243B40DC0E7F}"/>
              </a:ext>
            </a:extLst>
          </p:cNvPr>
          <p:cNvPicPr>
            <a:picLocks noChangeAspect="1"/>
          </p:cNvPicPr>
          <p:nvPr/>
        </p:nvPicPr>
        <p:blipFill>
          <a:blip r:embed="rId5"/>
          <a:stretch>
            <a:fillRect/>
          </a:stretch>
        </p:blipFill>
        <p:spPr>
          <a:xfrm>
            <a:off x="9225664" y="227214"/>
            <a:ext cx="2671696" cy="1917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7470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30599F-3298-4108-AFD3-C6F713FBE5FB}"/>
              </a:ext>
            </a:extLst>
          </p:cNvPr>
          <p:cNvPicPr>
            <a:picLocks noChangeAspect="1"/>
          </p:cNvPicPr>
          <p:nvPr/>
        </p:nvPicPr>
        <p:blipFill>
          <a:blip r:embed="rId2"/>
          <a:stretch>
            <a:fillRect/>
          </a:stretch>
        </p:blipFill>
        <p:spPr>
          <a:xfrm>
            <a:off x="120015" y="1887684"/>
            <a:ext cx="8536305" cy="4683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A1C0BB46-002A-4D2C-8960-17512230ADC1}"/>
              </a:ext>
            </a:extLst>
          </p:cNvPr>
          <p:cNvPicPr>
            <a:picLocks noChangeAspect="1"/>
          </p:cNvPicPr>
          <p:nvPr/>
        </p:nvPicPr>
        <p:blipFill rotWithShape="1">
          <a:blip r:embed="rId3"/>
          <a:srcRect l="11886"/>
          <a:stretch/>
        </p:blipFill>
        <p:spPr>
          <a:xfrm>
            <a:off x="8834604" y="3889112"/>
            <a:ext cx="3068320" cy="2338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itle 1">
            <a:extLst>
              <a:ext uri="{FF2B5EF4-FFF2-40B4-BE49-F238E27FC236}">
                <a16:creationId xmlns:a16="http://schemas.microsoft.com/office/drawing/2014/main" id="{1CA8FF88-9779-4D4C-A2A2-611EC976A710}"/>
              </a:ext>
            </a:extLst>
          </p:cNvPr>
          <p:cNvSpPr>
            <a:spLocks noGrp="1"/>
          </p:cNvSpPr>
          <p:nvPr>
            <p:ph type="title"/>
          </p:nvPr>
        </p:nvSpPr>
        <p:spPr>
          <a:xfrm>
            <a:off x="294640" y="530860"/>
            <a:ext cx="5894070" cy="884972"/>
          </a:xfrm>
        </p:spPr>
        <p:txBody>
          <a:bodyPr/>
          <a:lstStyle/>
          <a:p>
            <a:r>
              <a:rPr lang="en-GB" sz="4800" b="1" u="sng"/>
              <a:t>Hard Landscaping Plan </a:t>
            </a:r>
            <a:endParaRPr lang="en-IE"/>
          </a:p>
        </p:txBody>
      </p:sp>
      <p:pic>
        <p:nvPicPr>
          <p:cNvPr id="13" name="Picture 12">
            <a:extLst>
              <a:ext uri="{FF2B5EF4-FFF2-40B4-BE49-F238E27FC236}">
                <a16:creationId xmlns:a16="http://schemas.microsoft.com/office/drawing/2014/main" id="{594EA577-A72C-4C98-829B-CEDCD2EEC678}"/>
              </a:ext>
            </a:extLst>
          </p:cNvPr>
          <p:cNvPicPr>
            <a:picLocks noChangeAspect="1"/>
          </p:cNvPicPr>
          <p:nvPr/>
        </p:nvPicPr>
        <p:blipFill>
          <a:blip r:embed="rId4"/>
          <a:stretch>
            <a:fillRect/>
          </a:stretch>
        </p:blipFill>
        <p:spPr>
          <a:xfrm>
            <a:off x="6096000" y="1887684"/>
            <a:ext cx="2306320" cy="1285875"/>
          </a:xfrm>
          <a:prstGeom prst="rect">
            <a:avLst/>
          </a:prstGeom>
        </p:spPr>
      </p:pic>
      <p:pic>
        <p:nvPicPr>
          <p:cNvPr id="14" name="Picture 13">
            <a:extLst>
              <a:ext uri="{FF2B5EF4-FFF2-40B4-BE49-F238E27FC236}">
                <a16:creationId xmlns:a16="http://schemas.microsoft.com/office/drawing/2014/main" id="{66180A32-CF9A-4C9C-A5E2-6A741F339230}"/>
              </a:ext>
            </a:extLst>
          </p:cNvPr>
          <p:cNvPicPr>
            <a:picLocks noChangeAspect="1"/>
          </p:cNvPicPr>
          <p:nvPr/>
        </p:nvPicPr>
        <p:blipFill>
          <a:blip r:embed="rId5"/>
          <a:stretch>
            <a:fillRect/>
          </a:stretch>
        </p:blipFill>
        <p:spPr>
          <a:xfrm>
            <a:off x="120015" y="4845905"/>
            <a:ext cx="2444446" cy="1725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DEA0F2A3-0825-4349-B38A-06B901463E5D}"/>
              </a:ext>
            </a:extLst>
          </p:cNvPr>
          <p:cNvPicPr>
            <a:picLocks noChangeAspect="1"/>
          </p:cNvPicPr>
          <p:nvPr/>
        </p:nvPicPr>
        <p:blipFill>
          <a:blip r:embed="rId6"/>
          <a:stretch>
            <a:fillRect/>
          </a:stretch>
        </p:blipFill>
        <p:spPr>
          <a:xfrm>
            <a:off x="8832177" y="535013"/>
            <a:ext cx="3239808" cy="2168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352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46B0-4274-4151-ABC4-B4492D829685}"/>
              </a:ext>
            </a:extLst>
          </p:cNvPr>
          <p:cNvSpPr>
            <a:spLocks noGrp="1"/>
          </p:cNvSpPr>
          <p:nvPr>
            <p:ph type="title"/>
          </p:nvPr>
        </p:nvSpPr>
        <p:spPr>
          <a:xfrm>
            <a:off x="1097280" y="286604"/>
            <a:ext cx="10058400" cy="1212587"/>
          </a:xfrm>
        </p:spPr>
        <p:txBody>
          <a:bodyPr>
            <a:normAutofit fontScale="90000"/>
          </a:bodyPr>
          <a:lstStyle/>
          <a:p>
            <a:r>
              <a:rPr lang="en-GB"/>
              <a:t>Costings to address access issues.</a:t>
            </a:r>
            <a:br>
              <a:rPr lang="en-GB"/>
            </a:br>
            <a:endParaRPr lang="en-IE"/>
          </a:p>
        </p:txBody>
      </p:sp>
      <p:sp>
        <p:nvSpPr>
          <p:cNvPr id="3" name="Content Placeholder 2">
            <a:extLst>
              <a:ext uri="{FF2B5EF4-FFF2-40B4-BE49-F238E27FC236}">
                <a16:creationId xmlns:a16="http://schemas.microsoft.com/office/drawing/2014/main" id="{8F53EAAD-F0C1-441C-A77C-694A2A15245E}"/>
              </a:ext>
            </a:extLst>
          </p:cNvPr>
          <p:cNvSpPr>
            <a:spLocks noGrp="1"/>
          </p:cNvSpPr>
          <p:nvPr>
            <p:ph idx="1"/>
          </p:nvPr>
        </p:nvSpPr>
        <p:spPr>
          <a:xfrm>
            <a:off x="1097280" y="1824468"/>
            <a:ext cx="10058400" cy="4023360"/>
          </a:xfrm>
        </p:spPr>
        <p:txBody>
          <a:bodyPr vert="horz" lIns="0" tIns="45720" rIns="0" bIns="45720" rtlCol="0" anchor="t">
            <a:normAutofit lnSpcReduction="10000"/>
          </a:bodyPr>
          <a:lstStyle/>
          <a:p>
            <a:r>
              <a:rPr lang="en-GB" dirty="0"/>
              <a:t>Total length of exposed boundary around the Whitestown Stream area is 1.01km.  It is proposed to secure these areas and </a:t>
            </a:r>
            <a:r>
              <a:rPr lang="en-GB"/>
              <a:t>to install </a:t>
            </a:r>
            <a:r>
              <a:rPr lang="en-GB" dirty="0"/>
              <a:t>controlled access at all entry points to the Whitestown </a:t>
            </a:r>
            <a:r>
              <a:rPr lang="en-GB"/>
              <a:t>Stream area.</a:t>
            </a:r>
            <a:endParaRPr lang="en-GB" dirty="0"/>
          </a:p>
          <a:p>
            <a:r>
              <a:rPr lang="en-GB" dirty="0"/>
              <a:t>Cost to secure the low boundaries by the provision of a 1.2m high railing on top of existing stub walls, and similarly on top of the new stone wall at </a:t>
            </a:r>
            <a:r>
              <a:rPr lang="en-GB" dirty="0" err="1"/>
              <a:t>Gort</a:t>
            </a:r>
            <a:r>
              <a:rPr lang="en-GB" dirty="0"/>
              <a:t> Lar, is approximately €210,000. </a:t>
            </a:r>
          </a:p>
          <a:p>
            <a:r>
              <a:rPr lang="en-GB" dirty="0"/>
              <a:t>Cost to install access control such as a heavy duty kissing gate at all 20 access points to the Whitestown Stream area is approximately €80,000.</a:t>
            </a:r>
          </a:p>
          <a:p>
            <a:r>
              <a:rPr lang="en-GB" dirty="0"/>
              <a:t>The cost to secure the area around the stream using these two features is therefore estimated to be in the region of €290,000.</a:t>
            </a:r>
          </a:p>
          <a:p>
            <a:r>
              <a:rPr lang="en-GB" dirty="0"/>
              <a:t>The railings proposed are decorative and have a bow top, such as those installed at Butler McGee Park.  The steel sections to be used will be substantial in size so as to be vandal resistant, fixings will be vandal proof and each railing/fence post will be supported from the ground by a backing strut or support.</a:t>
            </a:r>
          </a:p>
          <a:p>
            <a:endParaRPr lang="en-IE" dirty="0"/>
          </a:p>
        </p:txBody>
      </p:sp>
    </p:spTree>
    <p:extLst>
      <p:ext uri="{BB962C8B-B14F-4D97-AF65-F5344CB8AC3E}">
        <p14:creationId xmlns:p14="http://schemas.microsoft.com/office/powerpoint/2010/main" val="97348467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8984A99D37844EA728838D117CC21F" ma:contentTypeVersion="10" ma:contentTypeDescription="Create a new document." ma:contentTypeScope="" ma:versionID="6bc40dc4c2e8fce3f6947ac8e529a119">
  <xsd:schema xmlns:xsd="http://www.w3.org/2001/XMLSchema" xmlns:xs="http://www.w3.org/2001/XMLSchema" xmlns:p="http://schemas.microsoft.com/office/2006/metadata/properties" xmlns:ns3="0a273788-a56b-48c8-ae5a-1b8588215b5c" xmlns:ns4="f70abbc7-760c-4631-b865-6ef9d371c53c" targetNamespace="http://schemas.microsoft.com/office/2006/metadata/properties" ma:root="true" ma:fieldsID="9506a4d845b3fed19ceea200f5a7ec83" ns3:_="" ns4:_="">
    <xsd:import namespace="0a273788-a56b-48c8-ae5a-1b8588215b5c"/>
    <xsd:import namespace="f70abbc7-760c-4631-b865-6ef9d371c53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273788-a56b-48c8-ae5a-1b8588215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0abbc7-760c-4631-b865-6ef9d371c53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0ACB71-8BB1-4604-9B83-117423BCBBD7}">
  <ds:schemaRefs>
    <ds:schemaRef ds:uri="http://schemas.microsoft.com/sharepoint/v3/contenttype/forms"/>
  </ds:schemaRefs>
</ds:datastoreItem>
</file>

<file path=customXml/itemProps2.xml><?xml version="1.0" encoding="utf-8"?>
<ds:datastoreItem xmlns:ds="http://schemas.openxmlformats.org/officeDocument/2006/customXml" ds:itemID="{CC476AE1-123F-4A81-976E-91CCB6B505EC}">
  <ds:schemaRefs>
    <ds:schemaRef ds:uri="0a273788-a56b-48c8-ae5a-1b8588215b5c"/>
    <ds:schemaRef ds:uri="f70abbc7-760c-4631-b865-6ef9d371c5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8331017-584B-42D7-9BB8-A9A697CCA927}">
  <ds:schemaRefs>
    <ds:schemaRef ds:uri="0a273788-a56b-48c8-ae5a-1b8588215b5c"/>
    <ds:schemaRef ds:uri="f70abbc7-760c-4631-b865-6ef9d371c5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226</TotalTime>
  <Words>1449</Words>
  <Application>Microsoft Office PowerPoint</Application>
  <PresentationFormat>Widescreen</PresentationFormat>
  <Paragraphs>81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Calibri</vt:lpstr>
      <vt:lpstr>Calibri Light</vt:lpstr>
      <vt:lpstr>Retrospect</vt:lpstr>
      <vt:lpstr>   Meeting of the Tallaght Area Committee on 24 May ‘21.  Proposals to counteract anti-social behaviour at the Whitestown Stream through Jobstown.  </vt:lpstr>
      <vt:lpstr>Background and purpose of report </vt:lpstr>
      <vt:lpstr>Summary of proposed actions  </vt:lpstr>
      <vt:lpstr>Summary of proposed actions (continued). </vt:lpstr>
      <vt:lpstr>Summary of issues referred to the Housing Dept </vt:lpstr>
      <vt:lpstr>Summary of locations and lengths of low boundary wall that can be easily crossed. </vt:lpstr>
      <vt:lpstr>Hard Landscaping Plan </vt:lpstr>
      <vt:lpstr>Hard Landscaping Plan </vt:lpstr>
      <vt:lpstr>Costings to address access issues. </vt:lpstr>
      <vt:lpstr>Other infrastructure and hard landscape issues and costings.</vt:lpstr>
      <vt:lpstr>Soft landscaping. </vt:lpstr>
      <vt:lpstr>Soft Landscaping Plan </vt:lpstr>
      <vt:lpstr>Soft Landscaping Plan </vt:lpstr>
      <vt:lpstr>Other issues to be costed </vt:lpstr>
      <vt:lpstr>Total costs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Whitestown Stream - Anti-Social Behaviour, Scrambler/Vehicle entrances and Illegal Dumping</dc:title>
  <dc:creator>Brendan Redmond</dc:creator>
  <cp:lastModifiedBy>Leo Magee</cp:lastModifiedBy>
  <cp:revision>18</cp:revision>
  <dcterms:created xsi:type="dcterms:W3CDTF">2021-03-18T09:08:54Z</dcterms:created>
  <dcterms:modified xsi:type="dcterms:W3CDTF">2021-05-24T09:12:57Z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0x0101005B8984A99D37844EA728838D117CC21F</vt:lpwstr>
  </property>
</Properties>
</file>