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266" r:id="rId5"/>
    <p:sldId id="306" r:id="rId6"/>
    <p:sldId id="486" r:id="rId7"/>
    <p:sldId id="576" r:id="rId8"/>
    <p:sldId id="590" r:id="rId9"/>
    <p:sldId id="591" r:id="rId10"/>
    <p:sldId id="586" r:id="rId11"/>
    <p:sldId id="587" r:id="rId12"/>
    <p:sldId id="588" r:id="rId13"/>
    <p:sldId id="589" r:id="rId14"/>
    <p:sldId id="592" r:id="rId15"/>
    <p:sldId id="474" r:id="rId16"/>
    <p:sldId id="475" r:id="rId17"/>
    <p:sldId id="508" r:id="rId18"/>
    <p:sldId id="427" r:id="rId19"/>
    <p:sldId id="593" r:id="rId20"/>
    <p:sldId id="564" r:id="rId21"/>
    <p:sldId id="559" r:id="rId22"/>
    <p:sldId id="560" r:id="rId23"/>
    <p:sldId id="565" r:id="rId24"/>
    <p:sldId id="566" r:id="rId25"/>
    <p:sldId id="567" r:id="rId26"/>
    <p:sldId id="568" r:id="rId27"/>
    <p:sldId id="563" r:id="rId28"/>
    <p:sldId id="569" r:id="rId29"/>
    <p:sldId id="570" r:id="rId30"/>
    <p:sldId id="571" r:id="rId31"/>
    <p:sldId id="561" r:id="rId32"/>
    <p:sldId id="562" r:id="rId33"/>
    <p:sldId id="558" r:id="rId34"/>
    <p:sldId id="577" r:id="rId35"/>
    <p:sldId id="578" r:id="rId36"/>
    <p:sldId id="579" r:id="rId37"/>
    <p:sldId id="580" r:id="rId38"/>
    <p:sldId id="581" r:id="rId39"/>
    <p:sldId id="582" r:id="rId40"/>
    <p:sldId id="583" r:id="rId41"/>
    <p:sldId id="584" r:id="rId42"/>
    <p:sldId id="304" r:id="rId43"/>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C2763-9567-42C7-A9CC-0B169799FB11}">
          <p14:sldIdLst>
            <p14:sldId id="266"/>
            <p14:sldId id="306"/>
            <p14:sldId id="486"/>
            <p14:sldId id="576"/>
            <p14:sldId id="590"/>
            <p14:sldId id="591"/>
            <p14:sldId id="586"/>
            <p14:sldId id="587"/>
            <p14:sldId id="588"/>
            <p14:sldId id="589"/>
            <p14:sldId id="592"/>
            <p14:sldId id="474"/>
            <p14:sldId id="475"/>
            <p14:sldId id="508"/>
            <p14:sldId id="427"/>
            <p14:sldId id="593"/>
            <p14:sldId id="564"/>
            <p14:sldId id="559"/>
            <p14:sldId id="560"/>
            <p14:sldId id="565"/>
            <p14:sldId id="566"/>
            <p14:sldId id="567"/>
            <p14:sldId id="568"/>
            <p14:sldId id="563"/>
            <p14:sldId id="569"/>
            <p14:sldId id="570"/>
            <p14:sldId id="571"/>
            <p14:sldId id="561"/>
            <p14:sldId id="562"/>
            <p14:sldId id="558"/>
            <p14:sldId id="577"/>
            <p14:sldId id="578"/>
            <p14:sldId id="579"/>
            <p14:sldId id="580"/>
            <p14:sldId id="581"/>
            <p14:sldId id="582"/>
            <p14:sldId id="583"/>
            <p14:sldId id="584"/>
            <p14:sldId id="304"/>
          </p14:sldIdLst>
        </p14:section>
        <p14:section name="Untitled Section" id="{1B65A58C-B411-42E8-B048-5D0FC0815521}">
          <p14:sldIdLst/>
        </p14:section>
      </p14:sectionLst>
    </p:ex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277A5-073D-420E-B786-3D52301E69B2}" v="3" dt="2021-05-21T15:42:07.624"/>
    <p1510:client id="{ABD06F96-0560-4053-978F-B5E8E237A405}" vWet="3" dt="2021-05-21T15:38:13.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3" autoAdjust="0"/>
    <p:restoredTop sz="94660"/>
  </p:normalViewPr>
  <p:slideViewPr>
    <p:cSldViewPr snapToGrid="0">
      <p:cViewPr varScale="1">
        <p:scale>
          <a:sx n="114" d="100"/>
          <a:sy n="114" d="100"/>
        </p:scale>
        <p:origin x="1506" y="102"/>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21/05/2021</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21/05/2021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21/05/2021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21/05/2021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21/05/2021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21/05/2021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21/05/2021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21/05/2021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21/05/2021</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0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265723" y="2829125"/>
            <a:ext cx="8613234" cy="1815882"/>
          </a:xfrm>
          <a:prstGeom prst="rect">
            <a:avLst/>
          </a:prstGeom>
          <a:noFill/>
        </p:spPr>
        <p:txBody>
          <a:bodyPr wrap="square" rtlCol="0">
            <a:spAutoFit/>
          </a:bodyPr>
          <a:lstStyle/>
          <a:p>
            <a:r>
              <a:rPr lang="en-IE" sz="2800" dirty="0">
                <a:solidFill>
                  <a:schemeClr val="bg1"/>
                </a:solidFill>
                <a:latin typeface="Times New Roman" panose="02020603050405020304" pitchFamily="18" charset="0"/>
                <a:cs typeface="Times New Roman" panose="02020603050405020304" pitchFamily="18" charset="0"/>
              </a:rPr>
              <a:t>SHD Application</a:t>
            </a:r>
            <a:r>
              <a:rPr lang="en-IE" sz="2800" dirty="0">
                <a:solidFill>
                  <a:schemeClr val="bg2">
                    <a:lumMod val="75000"/>
                  </a:schemeClr>
                </a:solidFill>
                <a:latin typeface="Times New Roman" panose="02020603050405020304" pitchFamily="18" charset="0"/>
                <a:cs typeface="Times New Roman" panose="02020603050405020304" pitchFamily="18" charset="0"/>
              </a:rPr>
              <a:t> Ref: SHD3ABP-309916-21  </a:t>
            </a: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Applicant: Square Foot Property Services Ltd.</a:t>
            </a:r>
            <a:endParaRPr lang="en-IE" sz="2800" b="0" i="0" u="none" strike="noStrike" baseline="0" dirty="0">
              <a:solidFill>
                <a:srgbClr val="000000"/>
              </a:solidFill>
              <a:latin typeface="Arial" panose="020B0604020202020204" pitchFamily="34" charset="0"/>
            </a:endParaRP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Location: Glen Abbey Complex, </a:t>
            </a:r>
            <a:r>
              <a:rPr lang="en-IE" sz="2800" dirty="0" err="1">
                <a:solidFill>
                  <a:schemeClr val="bg2">
                    <a:lumMod val="75000"/>
                  </a:schemeClr>
                </a:solidFill>
                <a:latin typeface="Times New Roman" panose="02020603050405020304" pitchFamily="18" charset="0"/>
                <a:cs typeface="Times New Roman" panose="02020603050405020304" pitchFamily="18" charset="0"/>
              </a:rPr>
              <a:t>Belgard</a:t>
            </a:r>
            <a:r>
              <a:rPr lang="en-IE" sz="2800" dirty="0">
                <a:solidFill>
                  <a:schemeClr val="bg2">
                    <a:lumMod val="75000"/>
                  </a:schemeClr>
                </a:solidFill>
                <a:latin typeface="Times New Roman" panose="02020603050405020304" pitchFamily="18" charset="0"/>
                <a:cs typeface="Times New Roman" panose="02020603050405020304" pitchFamily="18" charset="0"/>
              </a:rPr>
              <a:t> Rd</a:t>
            </a:r>
          </a:p>
          <a:p>
            <a:r>
              <a:rPr lang="en-IE" sz="2800" dirty="0">
                <a:solidFill>
                  <a:schemeClr val="bg2">
                    <a:lumMod val="75000"/>
                  </a:schemeClr>
                </a:solidFill>
                <a:latin typeface="Times New Roman" panose="02020603050405020304" pitchFamily="18" charset="0"/>
                <a:cs typeface="Times New Roman" panose="02020603050405020304" pitchFamily="18" charset="0"/>
              </a:rPr>
              <a:t>Presentation to: Tallaght ACM 24</a:t>
            </a:r>
            <a:r>
              <a:rPr lang="en-IE" sz="28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2800" dirty="0">
                <a:solidFill>
                  <a:schemeClr val="bg2">
                    <a:lumMod val="75000"/>
                  </a:schemeClr>
                </a:solidFill>
                <a:latin typeface="Times New Roman" panose="02020603050405020304" pitchFamily="18" charset="0"/>
                <a:cs typeface="Times New Roman" panose="02020603050405020304" pitchFamily="18" charset="0"/>
              </a:rPr>
              <a:t> May 2021</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559826" y="5393635"/>
            <a:ext cx="2513835" cy="523220"/>
          </a:xfrm>
          <a:prstGeom prst="rect">
            <a:avLst/>
          </a:prstGeom>
          <a:noFill/>
        </p:spPr>
        <p:txBody>
          <a:bodyPr wrap="square" rtlCol="0">
            <a:spAutoFit/>
          </a:bodyPr>
          <a:lstStyle/>
          <a:p>
            <a:r>
              <a:rPr lang="en-IE" sz="1400" b="1" dirty="0">
                <a:solidFill>
                  <a:schemeClr val="accent5">
                    <a:lumMod val="60000"/>
                    <a:lumOff val="40000"/>
                  </a:schemeClr>
                </a:solidFill>
              </a:rPr>
              <a:t>           Jim Johnston </a:t>
            </a:r>
          </a:p>
          <a:p>
            <a:r>
              <a:rPr lang="en-IE" sz="1400" b="1" dirty="0">
                <a:solidFill>
                  <a:schemeClr val="accent5">
                    <a:lumMod val="60000"/>
                    <a:lumOff val="40000"/>
                  </a:schemeClr>
                </a:solidFill>
              </a:rPr>
              <a:t>           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EABA-C729-49E5-82DC-A68300C22927}"/>
              </a:ext>
            </a:extLst>
          </p:cNvPr>
          <p:cNvPicPr>
            <a:picLocks noChangeAspect="1"/>
          </p:cNvPicPr>
          <p:nvPr/>
        </p:nvPicPr>
        <p:blipFill>
          <a:blip r:embed="rId2"/>
          <a:stretch>
            <a:fillRect/>
          </a:stretch>
        </p:blipFill>
        <p:spPr>
          <a:xfrm>
            <a:off x="172278" y="265044"/>
            <a:ext cx="8773840" cy="6248911"/>
          </a:xfrm>
          <a:prstGeom prst="rect">
            <a:avLst/>
          </a:prstGeom>
        </p:spPr>
      </p:pic>
    </p:spTree>
    <p:extLst>
      <p:ext uri="{BB962C8B-B14F-4D97-AF65-F5344CB8AC3E}">
        <p14:creationId xmlns:p14="http://schemas.microsoft.com/office/powerpoint/2010/main" val="138758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0A28E-1A36-43E8-B8E8-EA39BF43428F}"/>
              </a:ext>
            </a:extLst>
          </p:cNvPr>
          <p:cNvPicPr>
            <a:picLocks noChangeAspect="1"/>
          </p:cNvPicPr>
          <p:nvPr/>
        </p:nvPicPr>
        <p:blipFill>
          <a:blip r:embed="rId2"/>
          <a:stretch>
            <a:fillRect/>
          </a:stretch>
        </p:blipFill>
        <p:spPr>
          <a:xfrm>
            <a:off x="662610" y="119270"/>
            <a:ext cx="7869628" cy="6576964"/>
          </a:xfrm>
          <a:prstGeom prst="rect">
            <a:avLst/>
          </a:prstGeom>
        </p:spPr>
      </p:pic>
    </p:spTree>
    <p:extLst>
      <p:ext uri="{BB962C8B-B14F-4D97-AF65-F5344CB8AC3E}">
        <p14:creationId xmlns:p14="http://schemas.microsoft.com/office/powerpoint/2010/main" val="47592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8CAB-2128-4FCA-AFE5-C4542A6C97B5}"/>
              </a:ext>
            </a:extLst>
          </p:cNvPr>
          <p:cNvSpPr txBox="1"/>
          <p:nvPr/>
        </p:nvSpPr>
        <p:spPr>
          <a:xfrm>
            <a:off x="225287" y="0"/>
            <a:ext cx="8547652" cy="553998"/>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 the Bord requested that the following issues be addressed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a:p>
            <a:pPr>
              <a:spcAft>
                <a:spcPts val="0"/>
              </a:spcAft>
            </a:pPr>
            <a:r>
              <a:rPr lang="en-IE" sz="12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944CC7DB-5561-4E07-A9E1-CA35BDE341A8}"/>
              </a:ext>
            </a:extLst>
          </p:cNvPr>
          <p:cNvSpPr txBox="1"/>
          <p:nvPr/>
        </p:nvSpPr>
        <p:spPr>
          <a:xfrm>
            <a:off x="225287" y="212036"/>
            <a:ext cx="8547652" cy="6740307"/>
          </a:xfrm>
          <a:prstGeom prst="rect">
            <a:avLst/>
          </a:prstGeom>
          <a:noFill/>
        </p:spPr>
        <p:txBody>
          <a:bodyPr wrap="square">
            <a:spAutoFit/>
          </a:bodyPr>
          <a:lstStyle/>
          <a:p>
            <a:pPr marL="457200" indent="-228600">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232323"/>
                </a:solidFill>
                <a:effectLst/>
                <a:latin typeface="Times New Roman" panose="02020603050405020304" pitchFamily="18" charset="0"/>
                <a:ea typeface="Calibri" panose="020F0502020204030204" pitchFamily="34" charset="0"/>
              </a:rPr>
              <a:t>Applicant</a:t>
            </a:r>
            <a:r>
              <a:rPr lang="en-IE" sz="1800" dirty="0">
                <a:effectLst/>
                <a:latin typeface="Times New Roman" panose="02020603050405020304" pitchFamily="18" charset="0"/>
                <a:ea typeface="Calibri" panose="020F0502020204030204" pitchFamily="34" charset="0"/>
              </a:rPr>
              <a:t> </a:t>
            </a:r>
            <a:r>
              <a:rPr lang="en-IE" sz="1800" dirty="0">
                <a:solidFill>
                  <a:srgbClr val="232323"/>
                </a:solidFill>
                <a:effectLst/>
                <a:latin typeface="Times New Roman" panose="02020603050405020304" pitchFamily="18" charset="0"/>
                <a:ea typeface="Calibri" panose="020F0502020204030204" pitchFamily="34" charset="0"/>
              </a:rPr>
              <a:t>should satisfy themselves that the proposed development is not premature pending the adoption of a</a:t>
            </a:r>
            <a:r>
              <a:rPr lang="en-IE" sz="1800" dirty="0">
                <a:effectLst/>
                <a:latin typeface="Times New Roman" panose="02020603050405020304" pitchFamily="18" charset="0"/>
                <a:ea typeface="Calibri" panose="020F0502020204030204" pitchFamily="34" charset="0"/>
              </a:rPr>
              <a:t> </a:t>
            </a:r>
            <a:r>
              <a:rPr lang="en-IE" sz="1800" dirty="0">
                <a:solidFill>
                  <a:srgbClr val="232323"/>
                </a:solidFill>
                <a:effectLst/>
                <a:latin typeface="Times New Roman" panose="02020603050405020304" pitchFamily="18" charset="0"/>
                <a:ea typeface="Calibri" panose="020F0502020204030204" pitchFamily="34" charset="0"/>
              </a:rPr>
              <a:t>LAP for the area. </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50505"/>
                </a:solidFill>
                <a:effectLst/>
                <a:latin typeface="Times New Roman" panose="02020603050405020304" pitchFamily="18" charset="0"/>
                <a:ea typeface="Calibri" panose="020F0502020204030204" pitchFamily="34" charset="0"/>
              </a:rPr>
              <a:t>Demonstrate how the proposed development provides a scheme of appropriate residential amenity given the proximity to, and interface with, existing light industrial/commercial development on adjoining lands.</a:t>
            </a:r>
            <a:endParaRPr lang="en-IE" sz="1800" dirty="0">
              <a:solidFill>
                <a:srgbClr val="050505"/>
              </a:solidFill>
              <a:effectLst/>
              <a:latin typeface="Calibri" panose="020F0502020204030204" pitchFamily="34" charset="0"/>
              <a:ea typeface="Calibri" panose="020F0502020204030204" pitchFamily="34" charset="0"/>
            </a:endParaRPr>
          </a:p>
          <a:p>
            <a:pPr>
              <a:spcAft>
                <a:spcPts val="0"/>
              </a:spcAft>
            </a:pPr>
            <a:r>
              <a:rPr lang="en-IE" sz="1800" dirty="0">
                <a:solidFill>
                  <a:srgbClr val="050505"/>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50505"/>
                </a:solidFill>
                <a:effectLst/>
                <a:latin typeface="Times New Roman" panose="02020603050405020304" pitchFamily="18" charset="0"/>
                <a:ea typeface="Calibri" panose="020F0502020204030204" pitchFamily="34" charset="0"/>
              </a:rPr>
              <a:t>height in relation to South Dublin Development Plan 2016-2022, specifically objective UC6 Objective 3.</a:t>
            </a:r>
            <a:endParaRPr lang="en-IE" sz="1800" dirty="0">
              <a:solidFill>
                <a:srgbClr val="050505"/>
              </a:solidFill>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50505"/>
                </a:solidFill>
                <a:effectLst/>
                <a:latin typeface="Times New Roman" panose="02020603050405020304" pitchFamily="18" charset="0"/>
                <a:ea typeface="Calibri" panose="020F0502020204030204" pitchFamily="34" charset="0"/>
              </a:rPr>
              <a:t>Number of north facing units and consideration of Section 28 Ministerial Guidelines Sustainable Urban Housing: Design Standards for New Apartments (2018).</a:t>
            </a:r>
            <a:endParaRPr lang="en-IE" sz="1800" dirty="0">
              <a:solidFill>
                <a:srgbClr val="050505"/>
              </a:solidFill>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50505"/>
                </a:solidFill>
                <a:effectLst/>
                <a:latin typeface="Times New Roman" panose="02020603050405020304" pitchFamily="18" charset="0"/>
                <a:ea typeface="Calibri" panose="020F0502020204030204" pitchFamily="34" charset="0"/>
              </a:rPr>
              <a:t>requirement for a creche in </a:t>
            </a:r>
            <a:r>
              <a:rPr lang="en-IE" sz="1800" dirty="0">
                <a:solidFill>
                  <a:srgbClr val="181818"/>
                </a:solidFill>
                <a:effectLst/>
                <a:latin typeface="Times New Roman" panose="02020603050405020304" pitchFamily="18" charset="0"/>
                <a:ea typeface="Calibri" panose="020F0502020204030204" pitchFamily="34" charset="0"/>
              </a:rPr>
              <a:t>light </a:t>
            </a:r>
            <a:r>
              <a:rPr lang="en-IE" sz="1800" dirty="0">
                <a:solidFill>
                  <a:srgbClr val="050505"/>
                </a:solidFill>
                <a:effectLst/>
                <a:latin typeface="Times New Roman" panose="02020603050405020304" pitchFamily="18" charset="0"/>
                <a:ea typeface="Calibri" panose="020F0502020204030204" pitchFamily="34" charset="0"/>
              </a:rPr>
              <a:t>of Section 28 Ministerial Guidelines on childcare facilities.</a:t>
            </a:r>
            <a:endParaRPr lang="en-IE" sz="1800" dirty="0">
              <a:solidFill>
                <a:srgbClr val="050505"/>
              </a:solidFill>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50505"/>
                </a:solidFill>
                <a:effectLst/>
                <a:latin typeface="Times New Roman" panose="02020603050405020304" pitchFamily="18" charset="0"/>
                <a:ea typeface="Calibri" panose="020F0502020204030204" pitchFamily="34" charset="0"/>
              </a:rPr>
              <a:t>Demonstrate that the external finishes, materials and detailing of the proposed buildings, together with the landscaping and surface/boundary treatments of the outdoor spaces would be of a sufficient quality to ensure that the proposed development makes a positive contribution to the character of the area over the </a:t>
            </a:r>
            <a:r>
              <a:rPr lang="en-IE" sz="1800" dirty="0">
                <a:solidFill>
                  <a:srgbClr val="181818"/>
                </a:solidFill>
                <a:effectLst/>
                <a:latin typeface="Times New Roman" panose="02020603050405020304" pitchFamily="18" charset="0"/>
                <a:ea typeface="Calibri" panose="020F0502020204030204" pitchFamily="34" charset="0"/>
              </a:rPr>
              <a:t>long </a:t>
            </a:r>
            <a:r>
              <a:rPr lang="en-IE" sz="1800" dirty="0">
                <a:solidFill>
                  <a:srgbClr val="050505"/>
                </a:solidFill>
                <a:effectLst/>
                <a:latin typeface="Times New Roman" panose="02020603050405020304" pitchFamily="18" charset="0"/>
                <a:ea typeface="Calibri" panose="020F0502020204030204" pitchFamily="34" charset="0"/>
              </a:rPr>
              <a:t>term.”</a:t>
            </a:r>
            <a:endParaRPr lang="en-IE" sz="1800" dirty="0">
              <a:solidFill>
                <a:srgbClr val="050505"/>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endParaRPr lang="en-IE" sz="1800" b="1" dirty="0">
              <a:effectLst/>
              <a:latin typeface="Calibri" panose="020F0502020204030204" pitchFamily="34" charset="0"/>
              <a:ea typeface="Times New Roman" panose="02020603050405020304" pitchFamily="18" charset="0"/>
            </a:endParaRPr>
          </a:p>
          <a:p>
            <a:pPr indent="57150">
              <a:spcAft>
                <a:spcPts val="0"/>
              </a:spcAft>
            </a:pPr>
            <a:endParaRPr lang="en-IE" sz="18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10477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12315-1B6A-46CF-B5A9-D987C729A325}"/>
              </a:ext>
            </a:extLst>
          </p:cNvPr>
          <p:cNvSpPr txBox="1"/>
          <p:nvPr/>
        </p:nvSpPr>
        <p:spPr>
          <a:xfrm>
            <a:off x="291548" y="119271"/>
            <a:ext cx="8441635" cy="369332"/>
          </a:xfrm>
          <a:prstGeom prst="rect">
            <a:avLst/>
          </a:prstGeom>
          <a:noFill/>
        </p:spPr>
        <p:txBody>
          <a:bodyPr wrap="square">
            <a:spAutoFit/>
          </a:bodyPr>
          <a:lstStyle/>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solidFill>
                <a:srgbClr val="000000"/>
              </a:solidFill>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AB8FF37-8680-4A59-BAAD-B00A5FA6CD95}"/>
              </a:ext>
            </a:extLst>
          </p:cNvPr>
          <p:cNvSpPr txBox="1"/>
          <p:nvPr/>
        </p:nvSpPr>
        <p:spPr>
          <a:xfrm>
            <a:off x="145774" y="119271"/>
            <a:ext cx="8998226" cy="6463308"/>
          </a:xfrm>
          <a:prstGeom prst="rect">
            <a:avLst/>
          </a:prstGeom>
          <a:noFill/>
        </p:spPr>
        <p:txBody>
          <a:bodyPr wrap="square">
            <a:spAutoFit/>
          </a:bodyPr>
          <a:lstStyle/>
          <a:p>
            <a:pPr>
              <a:spcAft>
                <a:spcPts val="0"/>
              </a:spcAft>
            </a:pPr>
            <a:r>
              <a:rPr lang="en-IE" b="1" dirty="0">
                <a:solidFill>
                  <a:schemeClr val="accent1">
                    <a:lumMod val="75000"/>
                  </a:schemeClr>
                </a:solidFill>
                <a:latin typeface="Times New Roman" panose="02020603050405020304" pitchFamily="18" charset="0"/>
                <a:ea typeface="Calibri" panose="020F0502020204030204" pitchFamily="34" charset="0"/>
              </a:rPr>
              <a:t>ABP comments (continued):</a:t>
            </a:r>
          </a:p>
          <a:p>
            <a:pPr marL="457200" indent="-228600">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 </a:t>
            </a:r>
            <a:r>
              <a:rPr lang="en-IE" sz="1800" dirty="0">
                <a:solidFill>
                  <a:srgbClr val="050505"/>
                </a:solidFill>
                <a:effectLst/>
                <a:latin typeface="Times New Roman" panose="02020603050405020304" pitchFamily="18" charset="0"/>
                <a:ea typeface="Calibri" panose="020F0502020204030204" pitchFamily="34" charset="0"/>
              </a:rPr>
              <a:t>daylight/sunlight analysis to ensure adequate amenity for future residents</a:t>
            </a:r>
            <a:endParaRPr lang="en-IE" sz="1800" dirty="0">
              <a:solidFill>
                <a:srgbClr val="050505"/>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visual impact assessment in relation to impact of height of development, with specific reference to dwellings on Colbert's Fort</a:t>
            </a: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Site layout plan to be considered in the context of DMURS and pedestrian movement from the proposed apartment blocks to the entrance of the site</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Certainty to be demonstrated over future of shared access road with neighbouring industrial development to the west and </a:t>
            </a:r>
            <a:r>
              <a:rPr lang="en-IE" sz="1800" dirty="0">
                <a:solidFill>
                  <a:srgbClr val="2D2D2D"/>
                </a:solidFill>
                <a:effectLst/>
                <a:latin typeface="Times New Roman" panose="02020603050405020304" pitchFamily="18" charset="0"/>
                <a:ea typeface="Calibri" panose="020F0502020204030204" pitchFamily="34" charset="0"/>
              </a:rPr>
              <a:t>redesign </a:t>
            </a:r>
            <a:r>
              <a:rPr lang="en-IE" sz="1800" dirty="0">
                <a:solidFill>
                  <a:srgbClr val="181818"/>
                </a:solidFill>
                <a:effectLst/>
                <a:latin typeface="Times New Roman" panose="02020603050405020304" pitchFamily="18" charset="0"/>
                <a:ea typeface="Calibri" panose="020F0502020204030204" pitchFamily="34" charset="0"/>
              </a:rPr>
              <a:t>of this road as a street</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Noise impact assessment to be undertaken given context of site adjoining an industrial warehouse unit</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issues raised in the reports </a:t>
            </a:r>
            <a:r>
              <a:rPr lang="en-IE" sz="1800" dirty="0">
                <a:effectLst/>
                <a:latin typeface="Times New Roman" panose="02020603050405020304" pitchFamily="18" charset="0"/>
                <a:ea typeface="Calibri" panose="020F0502020204030204" pitchFamily="34" charset="0"/>
              </a:rPr>
              <a:t>from</a:t>
            </a:r>
            <a:r>
              <a:rPr lang="en-IE" sz="1800" dirty="0">
                <a:solidFill>
                  <a:srgbClr val="181818"/>
                </a:solidFill>
                <a:effectLst/>
                <a:latin typeface="Times New Roman" panose="02020603050405020304" pitchFamily="18" charset="0"/>
                <a:ea typeface="Calibri" panose="020F0502020204030204" pitchFamily="34" charset="0"/>
              </a:rPr>
              <a:t> Roads Department and Environmental</a:t>
            </a:r>
            <a:r>
              <a:rPr lang="en-IE" sz="1800" dirty="0">
                <a:effectLst/>
                <a:latin typeface="Times New Roman" panose="02020603050405020304" pitchFamily="18" charset="0"/>
                <a:ea typeface="Calibri" panose="020F0502020204030204" pitchFamily="34" charset="0"/>
              </a:rPr>
              <a:t> </a:t>
            </a:r>
            <a:r>
              <a:rPr lang="en-IE" sz="1800" dirty="0">
                <a:solidFill>
                  <a:srgbClr val="181818"/>
                </a:solidFill>
                <a:effectLst/>
                <a:latin typeface="Times New Roman" panose="02020603050405020304" pitchFamily="18" charset="0"/>
                <a:ea typeface="Calibri" panose="020F0502020204030204" pitchFamily="34" charset="0"/>
              </a:rPr>
              <a:t>Services Department</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a life cycle report which includes: management and maintenance - proposed materials and finishes which seek to create a distinctive character for the development</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solidFill>
                  <a:srgbClr val="181818"/>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indent="57150">
              <a:spcAft>
                <a:spcPts val="0"/>
              </a:spcAft>
            </a:pPr>
            <a:endParaRPr lang="en-IE" sz="1800" dirty="0">
              <a:effectLst/>
              <a:latin typeface="Calibri" panose="020F0502020204030204" pitchFamily="34" charset="0"/>
              <a:ea typeface="Times New Roman" panose="02020603050405020304" pitchFamily="18"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8068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C53AC-F8E4-4694-A3C7-1D87EA4220AE}"/>
              </a:ext>
            </a:extLst>
          </p:cNvPr>
          <p:cNvSpPr txBox="1"/>
          <p:nvPr/>
        </p:nvSpPr>
        <p:spPr>
          <a:xfrm>
            <a:off x="278296" y="159026"/>
            <a:ext cx="8746434" cy="5078313"/>
          </a:xfrm>
          <a:prstGeom prst="rect">
            <a:avLst/>
          </a:prstGeom>
          <a:noFill/>
        </p:spPr>
        <p:txBody>
          <a:bodyPr wrap="square">
            <a:spAutoFit/>
          </a:bodyPr>
          <a:lstStyle/>
          <a:p>
            <a:pPr marL="342900" lvl="0" indent="-342900">
              <a:spcAft>
                <a:spcPts val="0"/>
              </a:spcAft>
              <a:buFont typeface="Symbol" panose="05050102010706020507" pitchFamily="18" charset="2"/>
              <a:buChar char=""/>
            </a:pPr>
            <a:endParaRPr lang="en-IE" sz="1800" dirty="0">
              <a:solidFill>
                <a:srgbClr val="181818"/>
              </a:solidFill>
              <a:effectLst/>
              <a:latin typeface="Times New Roman" panose="02020603050405020304" pitchFamily="18" charset="0"/>
              <a:ea typeface="Calibri" panose="020F0502020204030204" pitchFamily="34" charset="0"/>
            </a:endParaRPr>
          </a:p>
          <a:p>
            <a:r>
              <a:rPr lang="en-IE" b="1" dirty="0">
                <a:solidFill>
                  <a:schemeClr val="accent1">
                    <a:lumMod val="75000"/>
                  </a:schemeClr>
                </a:solidFill>
                <a:latin typeface="Times New Roman" panose="02020603050405020304" pitchFamily="18" charset="0"/>
                <a:ea typeface="Calibri" panose="020F0502020204030204" pitchFamily="34" charset="0"/>
              </a:rPr>
              <a:t>ABP comments (continued):</a:t>
            </a:r>
          </a:p>
          <a:p>
            <a:endParaRPr lang="en-IE" b="1" dirty="0">
              <a:solidFill>
                <a:schemeClr val="accent1">
                  <a:lumMod val="75000"/>
                </a:schemeClr>
              </a:solidFill>
              <a:latin typeface="Times New Roman" panose="02020603050405020304" pitchFamily="18"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Mobility Management Plan.</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Construction and Demolition Waste Management Plan</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solidFill>
                  <a:srgbClr val="181818"/>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81818"/>
                </a:solidFill>
                <a:effectLst/>
                <a:latin typeface="Times New Roman" panose="02020603050405020304" pitchFamily="18" charset="0"/>
                <a:ea typeface="Calibri" panose="020F0502020204030204" pitchFamily="34" charset="0"/>
              </a:rPr>
              <a:t>A schedule of accommodation indicating compliance </a:t>
            </a:r>
            <a:r>
              <a:rPr lang="en-IE" sz="1800" dirty="0">
                <a:solidFill>
                  <a:srgbClr val="2D2D2D"/>
                </a:solidFill>
                <a:effectLst/>
                <a:latin typeface="Times New Roman" panose="02020603050405020304" pitchFamily="18" charset="0"/>
                <a:ea typeface="Calibri" panose="020F0502020204030204" pitchFamily="34" charset="0"/>
              </a:rPr>
              <a:t>with </a:t>
            </a:r>
            <a:r>
              <a:rPr lang="en-IE" sz="1800" dirty="0">
                <a:solidFill>
                  <a:srgbClr val="181818"/>
                </a:solidFill>
                <a:effectLst/>
                <a:latin typeface="Times New Roman" panose="02020603050405020304" pitchFamily="18" charset="0"/>
                <a:ea typeface="Calibri" panose="020F0502020204030204" pitchFamily="34" charset="0"/>
              </a:rPr>
              <a:t>relevant standards in the Sustainable Urban Housing</a:t>
            </a:r>
            <a:r>
              <a:rPr lang="en-IE" sz="1800" dirty="0">
                <a:solidFill>
                  <a:srgbClr val="3F3F3F"/>
                </a:solidFill>
                <a:effectLst/>
                <a:latin typeface="Times New Roman" panose="02020603050405020304" pitchFamily="18" charset="0"/>
                <a:ea typeface="Calibri" panose="020F0502020204030204" pitchFamily="34" charset="0"/>
              </a:rPr>
              <a:t>: </a:t>
            </a:r>
            <a:r>
              <a:rPr lang="en-IE" sz="1800" dirty="0">
                <a:solidFill>
                  <a:srgbClr val="181818"/>
                </a:solidFill>
                <a:effectLst/>
                <a:latin typeface="Times New Roman" panose="02020603050405020304" pitchFamily="18" charset="0"/>
                <a:ea typeface="Calibri" panose="020F0502020204030204" pitchFamily="34" charset="0"/>
              </a:rPr>
              <a:t>Design Standards for New Apartments, Guidelines for Planning Authorities' 2018</a:t>
            </a:r>
            <a:endParaRPr lang="en-IE" sz="1800" dirty="0">
              <a:solidFill>
                <a:srgbClr val="181818"/>
              </a:solidFill>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61616"/>
                </a:solidFill>
                <a:effectLst/>
                <a:latin typeface="Times New Roman" panose="02020603050405020304" pitchFamily="18" charset="0"/>
                <a:ea typeface="Calibri" panose="020F0502020204030204" pitchFamily="34" charset="0"/>
              </a:rPr>
              <a:t>legal agreement to ensure that the development remains Build-to-Rent</a:t>
            </a:r>
            <a:endParaRPr lang="en-IE" sz="1800" dirty="0">
              <a:solidFill>
                <a:srgbClr val="161616"/>
              </a:solidFill>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161616"/>
                </a:solidFill>
                <a:effectLst/>
                <a:latin typeface="Times New Roman" panose="02020603050405020304" pitchFamily="18" charset="0"/>
                <a:ea typeface="Calibri" panose="020F0502020204030204" pitchFamily="34" charset="0"/>
              </a:rPr>
              <a:t>that the development remains owned and operated by</a:t>
            </a:r>
            <a:r>
              <a:rPr lang="en-IE" sz="1800" dirty="0">
                <a:effectLst/>
                <a:latin typeface="Times New Roman" panose="02020603050405020304" pitchFamily="18" charset="0"/>
                <a:ea typeface="Calibri" panose="020F0502020204030204" pitchFamily="34" charset="0"/>
              </a:rPr>
              <a:t> </a:t>
            </a:r>
            <a:r>
              <a:rPr lang="en-IE" sz="1800" dirty="0">
                <a:solidFill>
                  <a:srgbClr val="161616"/>
                </a:solidFill>
                <a:effectLst/>
                <a:latin typeface="Times New Roman" panose="02020603050405020304" pitchFamily="18" charset="0"/>
                <a:ea typeface="Calibri" panose="020F0502020204030204" pitchFamily="34" charset="0"/>
              </a:rPr>
              <a:t>an </a:t>
            </a:r>
            <a:r>
              <a:rPr lang="en-IE" sz="1800" dirty="0">
                <a:solidFill>
                  <a:srgbClr val="030303"/>
                </a:solidFill>
                <a:effectLst/>
                <a:latin typeface="Times New Roman" panose="02020603050405020304" pitchFamily="18" charset="0"/>
                <a:ea typeface="Calibri" panose="020F0502020204030204" pitchFamily="34" charset="0"/>
              </a:rPr>
              <a:t>institutional entity </a:t>
            </a:r>
            <a:r>
              <a:rPr lang="en-IE" sz="1800" dirty="0">
                <a:effectLst/>
                <a:latin typeface="Times New Roman" panose="02020603050405020304" pitchFamily="18" charset="0"/>
                <a:ea typeface="Calibri" panose="020F0502020204030204" pitchFamily="34" charset="0"/>
              </a:rPr>
              <a:t>for</a:t>
            </a:r>
            <a:r>
              <a:rPr lang="en-IE" sz="1800" dirty="0">
                <a:solidFill>
                  <a:srgbClr val="030303"/>
                </a:solidFill>
                <a:effectLst/>
                <a:latin typeface="Times New Roman" panose="02020603050405020304" pitchFamily="18" charset="0"/>
                <a:ea typeface="Calibri" panose="020F0502020204030204" pitchFamily="34" charset="0"/>
              </a:rPr>
              <a:t> a minimum of </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30303"/>
                </a:solidFill>
                <a:effectLst/>
                <a:latin typeface="Times New Roman" panose="02020603050405020304" pitchFamily="18" charset="0"/>
                <a:ea typeface="Calibri" panose="020F0502020204030204" pitchFamily="34" charset="0"/>
              </a:rPr>
              <a:t>15 years and no apartments are sold or rented separately for that period</a:t>
            </a:r>
            <a:endParaRPr lang="en-IE" sz="1800" dirty="0">
              <a:solidFill>
                <a:srgbClr val="030303"/>
              </a:solidFill>
              <a:effectLst/>
              <a:latin typeface="Calibri" panose="020F0502020204030204" pitchFamily="34" charset="0"/>
              <a:ea typeface="Calibri" panose="020F0502020204030204" pitchFamily="34" charset="0"/>
            </a:endParaRPr>
          </a:p>
          <a:p>
            <a:pPr>
              <a:spcAft>
                <a:spcPts val="0"/>
              </a:spcAft>
            </a:pPr>
            <a:r>
              <a:rPr lang="en-IE" sz="1800" dirty="0">
                <a:solidFill>
                  <a:srgbClr val="181818"/>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9624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278296" y="132523"/>
            <a:ext cx="8428382" cy="6078587"/>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b="1" dirty="0">
              <a:solidFill>
                <a:srgbClr val="000000"/>
              </a:solidFill>
              <a:latin typeface="Times New Roman" panose="02020603050405020304" pitchFamily="18"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Proposal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apartments comprising:</a:t>
            </a: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9    1bedroom studio apartments (c.37-38sqm each)</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94  1bedroom/2 person apartments (c.45-58sqm each)</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2    2bedroom/3 person apartments (c.69sqm each)</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34  2bedroom/4 person apartments (c.73-83sqm each)</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24  2bedroom/4 person duplex apartments (c.93sqm each)</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7    3bedroom/5 person apartments</a:t>
            </a: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Site area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 ha </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Density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256 units per ha</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Plot Ratio –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1.52</a:t>
            </a:r>
          </a:p>
          <a:p>
            <a:pPr>
              <a:spcAft>
                <a:spcPts val="0"/>
              </a:spcAft>
            </a:pPr>
            <a:r>
              <a:rPr lang="en-GB"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Creche</a:t>
            </a:r>
          </a:p>
          <a:p>
            <a:pPr>
              <a:spcAft>
                <a:spcPts val="0"/>
              </a:spcAft>
            </a:pP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Height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IE" dirty="0">
                <a:latin typeface="Times New Roman" panose="02020603050405020304" pitchFamily="18" charset="0"/>
                <a:ea typeface="Calibri" panose="020F0502020204030204" pitchFamily="34" charset="0"/>
                <a:cs typeface="Times New Roman" panose="02020603050405020304" pitchFamily="18" charset="0"/>
              </a:rPr>
              <a:t> blocks ranging from 4 to 7 storeys.</a:t>
            </a:r>
            <a:endPar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Dual Aspect apartments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51%</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Public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1095sqm.</a:t>
            </a: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Communal open space – 1,513sqm</a:t>
            </a:r>
            <a:r>
              <a:rPr lang="en-IE" b="1" dirty="0">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parking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73 </a:t>
            </a: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Cycle parking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354</a:t>
            </a:r>
            <a:endParaRPr lang="en-IE" sz="1800" i="0" u="none" strike="noStrike" baseline="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44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2489A-051E-4B55-954A-4DF1960D5576}"/>
              </a:ext>
            </a:extLst>
          </p:cNvPr>
          <p:cNvPicPr>
            <a:picLocks noChangeAspect="1"/>
          </p:cNvPicPr>
          <p:nvPr/>
        </p:nvPicPr>
        <p:blipFill>
          <a:blip r:embed="rId2"/>
          <a:stretch>
            <a:fillRect/>
          </a:stretch>
        </p:blipFill>
        <p:spPr>
          <a:xfrm>
            <a:off x="1272209" y="86324"/>
            <a:ext cx="6612833" cy="6671982"/>
          </a:xfrm>
          <a:prstGeom prst="rect">
            <a:avLst/>
          </a:prstGeom>
        </p:spPr>
      </p:pic>
    </p:spTree>
    <p:extLst>
      <p:ext uri="{BB962C8B-B14F-4D97-AF65-F5344CB8AC3E}">
        <p14:creationId xmlns:p14="http://schemas.microsoft.com/office/powerpoint/2010/main" val="600650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2B2CD-E93D-4D00-A4DB-2B5AD741A0D0}"/>
              </a:ext>
            </a:extLst>
          </p:cNvPr>
          <p:cNvPicPr>
            <a:picLocks noChangeAspect="1"/>
          </p:cNvPicPr>
          <p:nvPr/>
        </p:nvPicPr>
        <p:blipFill>
          <a:blip r:embed="rId2"/>
          <a:stretch>
            <a:fillRect/>
          </a:stretch>
        </p:blipFill>
        <p:spPr>
          <a:xfrm>
            <a:off x="1378226" y="128577"/>
            <a:ext cx="6374296" cy="6614597"/>
          </a:xfrm>
          <a:prstGeom prst="rect">
            <a:avLst/>
          </a:prstGeom>
        </p:spPr>
      </p:pic>
    </p:spTree>
    <p:extLst>
      <p:ext uri="{BB962C8B-B14F-4D97-AF65-F5344CB8AC3E}">
        <p14:creationId xmlns:p14="http://schemas.microsoft.com/office/powerpoint/2010/main" val="268170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DECC6-8DA8-45A0-BD56-0D836540411E}"/>
              </a:ext>
            </a:extLst>
          </p:cNvPr>
          <p:cNvPicPr>
            <a:picLocks noChangeAspect="1"/>
          </p:cNvPicPr>
          <p:nvPr/>
        </p:nvPicPr>
        <p:blipFill>
          <a:blip r:embed="rId2"/>
          <a:stretch>
            <a:fillRect/>
          </a:stretch>
        </p:blipFill>
        <p:spPr>
          <a:xfrm>
            <a:off x="995362" y="1009650"/>
            <a:ext cx="7153275" cy="4838700"/>
          </a:xfrm>
          <a:prstGeom prst="rect">
            <a:avLst/>
          </a:prstGeom>
        </p:spPr>
      </p:pic>
    </p:spTree>
    <p:extLst>
      <p:ext uri="{BB962C8B-B14F-4D97-AF65-F5344CB8AC3E}">
        <p14:creationId xmlns:p14="http://schemas.microsoft.com/office/powerpoint/2010/main" val="72214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176D7-AD19-49C0-A2AB-00672AAE312C}"/>
              </a:ext>
            </a:extLst>
          </p:cNvPr>
          <p:cNvPicPr>
            <a:picLocks noChangeAspect="1"/>
          </p:cNvPicPr>
          <p:nvPr/>
        </p:nvPicPr>
        <p:blipFill>
          <a:blip r:embed="rId2"/>
          <a:stretch>
            <a:fillRect/>
          </a:stretch>
        </p:blipFill>
        <p:spPr>
          <a:xfrm>
            <a:off x="971550" y="990600"/>
            <a:ext cx="7200900" cy="4876800"/>
          </a:xfrm>
          <a:prstGeom prst="rect">
            <a:avLst/>
          </a:prstGeom>
        </p:spPr>
      </p:pic>
    </p:spTree>
    <p:extLst>
      <p:ext uri="{BB962C8B-B14F-4D97-AF65-F5344CB8AC3E}">
        <p14:creationId xmlns:p14="http://schemas.microsoft.com/office/powerpoint/2010/main" val="66371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3" y="1081994"/>
            <a:ext cx="7855410" cy="563231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09-Apr-2021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Week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5.30pm on 13-May-2021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Wks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SDCC report due to ABP 03-Jun-2021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Week Decision due from ABP 29-July-2021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371061" y="3790123"/>
            <a:ext cx="8504766" cy="2585323"/>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342900" lvl="0" indent="-342900">
              <a:spcAft>
                <a:spcPts val="0"/>
              </a:spcAft>
              <a:buFont typeface="Symbol" panose="05050102010706020507" pitchFamily="18" charset="2"/>
              <a:buChar char=""/>
              <a:tabLst>
                <a:tab pos="457200" algn="l"/>
              </a:tabLs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S.247 </a:t>
            </a:r>
            <a:r>
              <a:rPr lang="en-IE" sz="1800" dirty="0" err="1">
                <a:effectLst/>
                <a:latin typeface="Times New Roman" panose="02020603050405020304" pitchFamily="18" charset="0"/>
                <a:ea typeface="Times New Roman" panose="02020603050405020304" pitchFamily="18" charset="0"/>
                <a:cs typeface="Times New Roman" panose="02020603050405020304" pitchFamily="18" charset="0"/>
              </a:rPr>
              <a:t>pre-planning</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meetings with SDCC as follows: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SHD1SPP004/19 on 08-03-2019</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SHD1SPP009/19 on 05-05-2019</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spcAft>
                <a:spcPts val="0"/>
              </a:spcAft>
            </a:pPr>
            <a:r>
              <a:rPr lang="en-IE"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Tripartite meeting ref SHD2ABP-305535-19 held on </a:t>
            </a:r>
            <a:r>
              <a:rPr lang="en-IE" sz="1800" u="sng" dirty="0">
                <a:effectLst/>
                <a:latin typeface="Times New Roman" panose="02020603050405020304" pitchFamily="18" charset="0"/>
                <a:ea typeface="Times New Roman" panose="02020603050405020304" pitchFamily="18" charset="0"/>
                <a:cs typeface="Times New Roman" panose="02020603050405020304" pitchFamily="18" charset="0"/>
              </a:rPr>
              <a:t>13-11-2019</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with An Bord </a:t>
            </a:r>
            <a:r>
              <a:rPr lang="en-IE" sz="1800" dirty="0" err="1">
                <a:effectLst/>
                <a:latin typeface="Times New Roman" panose="02020603050405020304" pitchFamily="18" charset="0"/>
                <a:ea typeface="Times New Roman" panose="02020603050405020304" pitchFamily="18" charset="0"/>
                <a:cs typeface="Times New Roman" panose="02020603050405020304" pitchFamily="18" charset="0"/>
              </a:rPr>
              <a:t>Pleanála</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the applicant and SDCC.</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b="1" dirty="0">
              <a:solidFill>
                <a:srgbClr val="0070C0"/>
              </a:solidFill>
              <a:latin typeface="Times New Roman" panose="02020603050405020304" pitchFamily="18" charset="0"/>
              <a:cs typeface="Times New Roman" panose="02020603050405020304" pitchFamily="18" charset="0"/>
            </a:endParaRPr>
          </a:p>
          <a:p>
            <a:endParaRPr lang="en-I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69B9B-FA72-416B-9ADA-C1F70D618626}"/>
              </a:ext>
            </a:extLst>
          </p:cNvPr>
          <p:cNvPicPr>
            <a:picLocks noChangeAspect="1"/>
          </p:cNvPicPr>
          <p:nvPr/>
        </p:nvPicPr>
        <p:blipFill>
          <a:blip r:embed="rId2"/>
          <a:stretch>
            <a:fillRect/>
          </a:stretch>
        </p:blipFill>
        <p:spPr>
          <a:xfrm>
            <a:off x="990600" y="833437"/>
            <a:ext cx="7162800" cy="5191125"/>
          </a:xfrm>
          <a:prstGeom prst="rect">
            <a:avLst/>
          </a:prstGeom>
        </p:spPr>
      </p:pic>
    </p:spTree>
    <p:extLst>
      <p:ext uri="{BB962C8B-B14F-4D97-AF65-F5344CB8AC3E}">
        <p14:creationId xmlns:p14="http://schemas.microsoft.com/office/powerpoint/2010/main" val="294436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C66B7-8701-450C-B435-480A5CBE3E04}"/>
              </a:ext>
            </a:extLst>
          </p:cNvPr>
          <p:cNvPicPr>
            <a:picLocks noChangeAspect="1"/>
          </p:cNvPicPr>
          <p:nvPr/>
        </p:nvPicPr>
        <p:blipFill>
          <a:blip r:embed="rId2"/>
          <a:stretch>
            <a:fillRect/>
          </a:stretch>
        </p:blipFill>
        <p:spPr>
          <a:xfrm>
            <a:off x="1028700" y="838200"/>
            <a:ext cx="7086600" cy="5181600"/>
          </a:xfrm>
          <a:prstGeom prst="rect">
            <a:avLst/>
          </a:prstGeom>
        </p:spPr>
      </p:pic>
    </p:spTree>
    <p:extLst>
      <p:ext uri="{BB962C8B-B14F-4D97-AF65-F5344CB8AC3E}">
        <p14:creationId xmlns:p14="http://schemas.microsoft.com/office/powerpoint/2010/main" val="3182821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52E14-726B-4F71-A31A-B9D445D18788}"/>
              </a:ext>
            </a:extLst>
          </p:cNvPr>
          <p:cNvPicPr>
            <a:picLocks noChangeAspect="1"/>
          </p:cNvPicPr>
          <p:nvPr/>
        </p:nvPicPr>
        <p:blipFill>
          <a:blip r:embed="rId2"/>
          <a:stretch>
            <a:fillRect/>
          </a:stretch>
        </p:blipFill>
        <p:spPr>
          <a:xfrm>
            <a:off x="981075" y="823912"/>
            <a:ext cx="7181850" cy="5210175"/>
          </a:xfrm>
          <a:prstGeom prst="rect">
            <a:avLst/>
          </a:prstGeom>
        </p:spPr>
      </p:pic>
    </p:spTree>
    <p:extLst>
      <p:ext uri="{BB962C8B-B14F-4D97-AF65-F5344CB8AC3E}">
        <p14:creationId xmlns:p14="http://schemas.microsoft.com/office/powerpoint/2010/main" val="2836211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C860F-F03E-4D54-90C4-65B540AD2B84}"/>
              </a:ext>
            </a:extLst>
          </p:cNvPr>
          <p:cNvPicPr>
            <a:picLocks noChangeAspect="1"/>
          </p:cNvPicPr>
          <p:nvPr/>
        </p:nvPicPr>
        <p:blipFill>
          <a:blip r:embed="rId2"/>
          <a:stretch>
            <a:fillRect/>
          </a:stretch>
        </p:blipFill>
        <p:spPr>
          <a:xfrm>
            <a:off x="742950" y="776287"/>
            <a:ext cx="7658100" cy="5305425"/>
          </a:xfrm>
          <a:prstGeom prst="rect">
            <a:avLst/>
          </a:prstGeom>
        </p:spPr>
      </p:pic>
    </p:spTree>
    <p:extLst>
      <p:ext uri="{BB962C8B-B14F-4D97-AF65-F5344CB8AC3E}">
        <p14:creationId xmlns:p14="http://schemas.microsoft.com/office/powerpoint/2010/main" val="302385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31087-7224-489F-B5A3-DCD81DC1F118}"/>
              </a:ext>
            </a:extLst>
          </p:cNvPr>
          <p:cNvPicPr>
            <a:picLocks noChangeAspect="1"/>
          </p:cNvPicPr>
          <p:nvPr/>
        </p:nvPicPr>
        <p:blipFill>
          <a:blip r:embed="rId2"/>
          <a:stretch>
            <a:fillRect/>
          </a:stretch>
        </p:blipFill>
        <p:spPr>
          <a:xfrm>
            <a:off x="714375" y="762000"/>
            <a:ext cx="7715250" cy="5334000"/>
          </a:xfrm>
          <a:prstGeom prst="rect">
            <a:avLst/>
          </a:prstGeom>
        </p:spPr>
      </p:pic>
    </p:spTree>
    <p:extLst>
      <p:ext uri="{BB962C8B-B14F-4D97-AF65-F5344CB8AC3E}">
        <p14:creationId xmlns:p14="http://schemas.microsoft.com/office/powerpoint/2010/main" val="44443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9CCC6-63C6-4031-9F81-586C6A141005}"/>
              </a:ext>
            </a:extLst>
          </p:cNvPr>
          <p:cNvPicPr>
            <a:picLocks noChangeAspect="1"/>
          </p:cNvPicPr>
          <p:nvPr/>
        </p:nvPicPr>
        <p:blipFill>
          <a:blip r:embed="rId2"/>
          <a:stretch>
            <a:fillRect/>
          </a:stretch>
        </p:blipFill>
        <p:spPr>
          <a:xfrm>
            <a:off x="704850" y="757237"/>
            <a:ext cx="7734300" cy="5343525"/>
          </a:xfrm>
          <a:prstGeom prst="rect">
            <a:avLst/>
          </a:prstGeom>
        </p:spPr>
      </p:pic>
    </p:spTree>
    <p:extLst>
      <p:ext uri="{BB962C8B-B14F-4D97-AF65-F5344CB8AC3E}">
        <p14:creationId xmlns:p14="http://schemas.microsoft.com/office/powerpoint/2010/main" val="3148931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D331BE-707A-4550-985F-5BE1EB360FD4}"/>
              </a:ext>
            </a:extLst>
          </p:cNvPr>
          <p:cNvPicPr>
            <a:picLocks noChangeAspect="1"/>
          </p:cNvPicPr>
          <p:nvPr/>
        </p:nvPicPr>
        <p:blipFill>
          <a:blip r:embed="rId2"/>
          <a:stretch>
            <a:fillRect/>
          </a:stretch>
        </p:blipFill>
        <p:spPr>
          <a:xfrm>
            <a:off x="723900" y="781050"/>
            <a:ext cx="7696200" cy="5295900"/>
          </a:xfrm>
          <a:prstGeom prst="rect">
            <a:avLst/>
          </a:prstGeom>
        </p:spPr>
      </p:pic>
    </p:spTree>
    <p:extLst>
      <p:ext uri="{BB962C8B-B14F-4D97-AF65-F5344CB8AC3E}">
        <p14:creationId xmlns:p14="http://schemas.microsoft.com/office/powerpoint/2010/main" val="16097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4F3D0-A848-4210-9121-D55259844E23}"/>
              </a:ext>
            </a:extLst>
          </p:cNvPr>
          <p:cNvPicPr>
            <a:picLocks noChangeAspect="1"/>
          </p:cNvPicPr>
          <p:nvPr/>
        </p:nvPicPr>
        <p:blipFill>
          <a:blip r:embed="rId2"/>
          <a:stretch>
            <a:fillRect/>
          </a:stretch>
        </p:blipFill>
        <p:spPr>
          <a:xfrm>
            <a:off x="690562" y="757237"/>
            <a:ext cx="7762875" cy="5343525"/>
          </a:xfrm>
          <a:prstGeom prst="rect">
            <a:avLst/>
          </a:prstGeom>
        </p:spPr>
      </p:pic>
    </p:spTree>
    <p:extLst>
      <p:ext uri="{BB962C8B-B14F-4D97-AF65-F5344CB8AC3E}">
        <p14:creationId xmlns:p14="http://schemas.microsoft.com/office/powerpoint/2010/main" val="4070147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D6230-7FEB-4F86-9D76-8F37E526412D}"/>
              </a:ext>
            </a:extLst>
          </p:cNvPr>
          <p:cNvPicPr>
            <a:picLocks noChangeAspect="1"/>
          </p:cNvPicPr>
          <p:nvPr/>
        </p:nvPicPr>
        <p:blipFill>
          <a:blip r:embed="rId2"/>
          <a:stretch>
            <a:fillRect/>
          </a:stretch>
        </p:blipFill>
        <p:spPr>
          <a:xfrm>
            <a:off x="1019175" y="1100137"/>
            <a:ext cx="7105650" cy="4657725"/>
          </a:xfrm>
          <a:prstGeom prst="rect">
            <a:avLst/>
          </a:prstGeom>
        </p:spPr>
      </p:pic>
    </p:spTree>
    <p:extLst>
      <p:ext uri="{BB962C8B-B14F-4D97-AF65-F5344CB8AC3E}">
        <p14:creationId xmlns:p14="http://schemas.microsoft.com/office/powerpoint/2010/main" val="428174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92BD9-8F3D-4B77-8E12-38E633D3DFEA}"/>
              </a:ext>
            </a:extLst>
          </p:cNvPr>
          <p:cNvPicPr>
            <a:picLocks noChangeAspect="1"/>
          </p:cNvPicPr>
          <p:nvPr/>
        </p:nvPicPr>
        <p:blipFill>
          <a:blip r:embed="rId2"/>
          <a:stretch>
            <a:fillRect/>
          </a:stretch>
        </p:blipFill>
        <p:spPr>
          <a:xfrm>
            <a:off x="676275" y="890587"/>
            <a:ext cx="7791450" cy="5076825"/>
          </a:xfrm>
          <a:prstGeom prst="rect">
            <a:avLst/>
          </a:prstGeom>
        </p:spPr>
      </p:pic>
    </p:spTree>
    <p:extLst>
      <p:ext uri="{BB962C8B-B14F-4D97-AF65-F5344CB8AC3E}">
        <p14:creationId xmlns:p14="http://schemas.microsoft.com/office/powerpoint/2010/main" val="77127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106018" y="1"/>
            <a:ext cx="9037982" cy="6740307"/>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Demolition of the existing industrial and commercial office buildings totalling c.4,628sqm;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Construction of a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Build-to-Rent</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Housing Development comprising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170 apartments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and crèche </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arranged in 2 blocks across 4-7 storeys over basement car park</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(total gross floor area c.13,880sqm excluding basement);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The residential development consists of: 9 no. 1 bedroom studio apartments (c.37-38sqm each); 94 no. 1 bedroom/2 person apartments (c.45-58sqm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each); 2 no. 2 bedroom/3 person apartments (c.69sqm each); 34 no. 2 bedroom/4 person apartments (c.73-83sqm each); 24 no. 2 bedroom/4 person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duplex apartments (c.93sqm each) and 7 no. 3 bedroom/5 person apartments (c.91-98sqm each) with north, south, east and west facing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terraces/balconies throughout;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Internal communal amenity spaces at ground and fourth floor levels comprising reception, gym, lounge, cinema/tv room, events rooms and ancillary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areas (totalling c.508sqm);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External communal open space including children’s play areas and informal amenity spaces at ground floor level between Blocks A and B. Communal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roof garden at fourth floor level. Total external communal open space c.1,005sqm;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Public open space at ground floor level to the east and south of Block B totalling c.1095sqm;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1 no. creche (c.163sqm) with associated outdoor play area at ground floor level (c.75sqm);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0">
              <a:spcAft>
                <a:spcPts val="0"/>
              </a:spcAft>
            </a:pPr>
            <a:endParaRPr lang="en-IE"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0951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3961F2-DB2B-48C1-BBAD-A710C37A4A1B}"/>
              </a:ext>
            </a:extLst>
          </p:cNvPr>
          <p:cNvSpPr txBox="1"/>
          <p:nvPr/>
        </p:nvSpPr>
        <p:spPr>
          <a:xfrm>
            <a:off x="265043" y="238540"/>
            <a:ext cx="8666922" cy="6401753"/>
          </a:xfrm>
          <a:prstGeom prst="rect">
            <a:avLst/>
          </a:prstGeom>
          <a:noFill/>
        </p:spPr>
        <p:txBody>
          <a:bodyPr wrap="square">
            <a:spAutoFit/>
          </a:bodyPr>
          <a:lstStyle/>
          <a:p>
            <a:pPr>
              <a:spcAft>
                <a:spcPts val="0"/>
              </a:spcAft>
            </a:pPr>
            <a:r>
              <a:rPr lang="en-IE"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Eight  submissions have been received from the following:</a:t>
            </a:r>
          </a:p>
          <a:p>
            <a:pPr>
              <a:spcAft>
                <a:spcPts val="0"/>
              </a:spcAft>
            </a:pP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Area Residents Association</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Colbert’s Fort Residents</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Health Service Executive</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Irish Aviation Authority</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Irish Water</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Gravis Planning (Acting for Print and Display Ltd. – Owners of Unit 80 Cookstown Industrial Estate,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Downtree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Investments Ltd. – Owners of Unit 79 Cookstown Industrial Estate, PD Visual Ltd. (trading as P&amp;D Visual) and Westside Press Ltd. – each operating out of units 79 and 80, Cookstown Industrial Estate)</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Tallaght Community Council</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Transport Infrastructure Ireland</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IE" sz="16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726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5F889-954C-4261-BF8A-C6B515154C80}"/>
              </a:ext>
            </a:extLst>
          </p:cNvPr>
          <p:cNvSpPr txBox="1"/>
          <p:nvPr/>
        </p:nvSpPr>
        <p:spPr>
          <a:xfrm>
            <a:off x="185530" y="106017"/>
            <a:ext cx="8812696" cy="6740307"/>
          </a:xfrm>
          <a:prstGeom prst="rect">
            <a:avLst/>
          </a:prstGeom>
          <a:noFill/>
        </p:spPr>
        <p:txBody>
          <a:bodyPr wrap="square">
            <a:spAutoFit/>
          </a:bodyPr>
          <a:lstStyle/>
          <a:p>
            <a:pPr algn="just">
              <a:spcAft>
                <a:spcPts val="0"/>
              </a:spcAft>
            </a:pPr>
            <a:r>
              <a:rPr lang="en-IE" sz="1800" b="1" u="sng"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 Area Residents Association</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welcome new residential and enterprise development; have concerns regarding overdevelopment in Tallaght Town Centre. Will change the character of Tallaght and downgrade it from its intended status as a county town, to a suburb of the city, i.e. an extension of Dublin sprawl.</a:t>
            </a:r>
          </a:p>
          <a:p>
            <a:pPr marL="2286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does not comply with LAP policy on unit.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does not provide for 30% of 3-bedrooms as required by Objective RE2.</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Ignores demographics of the local area.</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Families contribute greatly to the creation of community spirit, social cohesion and pride of place, and are not catered for.</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Housing density of 511 residents per hectare. If this were applied to only 25% of the LAP lands, it would cater for 48,545 new residents.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Other developments have been permitted at higher densities. Housing densities in the Tallaght LAP area need to be looked at again.</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No planning framework that would determine the layout of streets and spaces in the immediate vicinity – reason for refusal at Fourth Avenue</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Build-to-Rent development will be for bulk purchase by a vulture fund, resulting in sky high rents and shutting out first-time buyers.</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Detrimental to prospects of a settled and stable community in Tallaght.</a:t>
            </a:r>
          </a:p>
        </p:txBody>
      </p:sp>
    </p:spTree>
    <p:extLst>
      <p:ext uri="{BB962C8B-B14F-4D97-AF65-F5344CB8AC3E}">
        <p14:creationId xmlns:p14="http://schemas.microsoft.com/office/powerpoint/2010/main" val="3990688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963F7-D4E0-4D5C-A2F4-FC75B27479D1}"/>
              </a:ext>
            </a:extLst>
          </p:cNvPr>
          <p:cNvSpPr txBox="1"/>
          <p:nvPr/>
        </p:nvSpPr>
        <p:spPr>
          <a:xfrm>
            <a:off x="198783" y="172278"/>
            <a:ext cx="8772939" cy="5355312"/>
          </a:xfrm>
          <a:prstGeom prst="rect">
            <a:avLst/>
          </a:prstGeom>
          <a:noFill/>
        </p:spPr>
        <p:txBody>
          <a:bodyPr wrap="square">
            <a:spAutoFit/>
          </a:bodyPr>
          <a:lstStyle/>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Colbert’s Fort Residents</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Developer shows blatant disregard for community and SDCC guidance on development. Proposed development will be a rent rip off depriving young people of the opportunity to own their own property.</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Wrong address: Development is not part of Cookstown Road Industrial Estate. This is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Road and Colbert’s Fort.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Who benefits from this development? No-one locally, and no future occupants.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Why remove boundary wall with Colbert’s Fort? Why not replace it with modern decorative railings?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Why is this crowded onto Colbert’s Fort?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Impact on the oldest housing estate in Tallaght will be disastrous. There should be a reasonable blend of old and new, rather than this risk to safety and peace of mind.</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Long history of illegal parking on Colbert’s Fort by commercial vehicles.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Access road currently problematic for larger vehicles, i.e. bin lorries and ambulances.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Access road will not be large enough to cope with additional traffic, let alone emergency vehicles and refuse vehicles.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Not enough room for ambulances to make turning manoeuvres.</a:t>
            </a:r>
          </a:p>
        </p:txBody>
      </p:sp>
    </p:spTree>
    <p:extLst>
      <p:ext uri="{BB962C8B-B14F-4D97-AF65-F5344CB8AC3E}">
        <p14:creationId xmlns:p14="http://schemas.microsoft.com/office/powerpoint/2010/main" val="1988832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9AAF38-7BED-4E4B-9A78-745A8E1383F7}"/>
              </a:ext>
            </a:extLst>
          </p:cNvPr>
          <p:cNvSpPr txBox="1"/>
          <p:nvPr/>
        </p:nvSpPr>
        <p:spPr>
          <a:xfrm>
            <a:off x="437322" y="649357"/>
            <a:ext cx="8375374" cy="5632311"/>
          </a:xfrm>
          <a:prstGeom prst="rect">
            <a:avLst/>
          </a:prstGeom>
          <a:noFill/>
        </p:spPr>
        <p:txBody>
          <a:bodyPr wrap="square">
            <a:spAutoFit/>
          </a:bodyPr>
          <a:lstStyle/>
          <a:p>
            <a:pPr marL="342900" lvl="0" indent="-342900" algn="just">
              <a:spcAft>
                <a:spcPts val="0"/>
              </a:spcAft>
              <a:buFont typeface="Times New Roman" panose="02020603050405020304" pitchFamily="18" charset="0"/>
              <a:buChar char="-"/>
            </a:pPr>
            <a:r>
              <a:rPr lang="en-IE" sz="1800" b="1" dirty="0" err="1">
                <a:effectLst/>
                <a:latin typeface="Times New Roman" panose="02020603050405020304" pitchFamily="18" charset="0"/>
                <a:ea typeface="Calibri" panose="020F0502020204030204" pitchFamily="34" charset="0"/>
                <a:cs typeface="Times New Roman" panose="02020603050405020304" pitchFamily="18" charset="0"/>
              </a:rPr>
              <a:t>Colberts</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Fort residents continued</a:t>
            </a:r>
          </a:p>
          <a:p>
            <a:pPr marL="342900" lvl="0" indent="-342900" algn="just">
              <a:spcAft>
                <a:spcPts val="0"/>
              </a:spcAft>
              <a:buFont typeface="Times New Roman" panose="02020603050405020304" pitchFamily="18" charset="0"/>
              <a:buChar char="-"/>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Proposal for Colbert’s Fort to be used for emergency and service access is at odds with reality on that street.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Commercial traffic that currently uses the road is required to do dangerous 3-point turns and has damaged garden walls in the past.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Can residents be assured that building traffic will not access the site through Colbert’s Fort?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Car parking provision is too low. Illegal parking likely, causing further obstruction to access on Colbert’s Fort.</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4-7 storey building will block out any view from adjacent single-storey dwellings.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Excessive height is far too close to houses on Colbert’s Fort and will negatively impact homeowners there.</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Planning permission has been granted for 7 units at the end of this street.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Thousands of Build-to-Rent units permitted in Tallaght Town Centre already.</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Densities in the area are excessive for the sustainable development of Tallaght.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Infrastructure and amenities are not there to support this development.</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Concerns re: capacity of local schools.</a:t>
            </a:r>
          </a:p>
        </p:txBody>
      </p:sp>
    </p:spTree>
    <p:extLst>
      <p:ext uri="{BB962C8B-B14F-4D97-AF65-F5344CB8AC3E}">
        <p14:creationId xmlns:p14="http://schemas.microsoft.com/office/powerpoint/2010/main" val="815696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60F870-EAAB-4F92-B915-955AA2FA101A}"/>
              </a:ext>
            </a:extLst>
          </p:cNvPr>
          <p:cNvSpPr txBox="1"/>
          <p:nvPr/>
        </p:nvSpPr>
        <p:spPr>
          <a:xfrm>
            <a:off x="463825" y="265043"/>
            <a:ext cx="8309113" cy="6463308"/>
          </a:xfrm>
          <a:prstGeom prst="rect">
            <a:avLst/>
          </a:prstGeom>
          <a:noFill/>
        </p:spPr>
        <p:txBody>
          <a:bodyPr wrap="square">
            <a:spAutoFit/>
          </a:bodyPr>
          <a:lstStyle/>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Health Service Executive</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HSE owns the lands to the east of the development.</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HSE has provided map extracts which show:</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mj-lt"/>
              <a:buAutoNum type="arabicParenBoth"/>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 folio map showing their land holding on the adjacent site to the east</a:t>
            </a:r>
          </a:p>
          <a:p>
            <a:pPr marL="342900" lvl="0" indent="-342900" algn="just">
              <a:spcAft>
                <a:spcPts val="0"/>
              </a:spcAft>
              <a:buFont typeface="+mj-lt"/>
              <a:buAutoNum type="arabicParenBoth"/>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Conflict/overlap between HSE ownership (outlined in green) and application site (outlined in red), all in a yellow circle.</a:t>
            </a:r>
          </a:p>
          <a:p>
            <a:pPr marL="342900" lvl="0" indent="-342900" algn="just">
              <a:spcAft>
                <a:spcPts val="0"/>
              </a:spcAft>
              <a:buFont typeface="+mj-lt"/>
              <a:buAutoNum type="arabicParenBoth"/>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Area outside of HSE ownership (outlined in green), not included in the applicant’s blue line, but which appears to be in their ownership.</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Part of the red line application site is shown to be within the lands in HSE ownership. It appears to be an area across which pedestrian access is assumed in the Site Layout Plan. </a:t>
            </a:r>
          </a:p>
          <a:p>
            <a:pPr algn="just">
              <a:spcAft>
                <a:spcPts val="0"/>
              </a:spcAft>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rPr>
              <a:t>There is a strip of land between the applicant’s red line area and the HSE’s land. The HSE believes this is in the applicant’s ownership and should’ve been included in a red line or a blue line on the submitted plans. </a:t>
            </a:r>
          </a:p>
          <a:p>
            <a:pPr algn="just">
              <a:spcAft>
                <a:spcPts val="0"/>
              </a:spcAft>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rPr>
              <a:t>The HSE suggests that the application therefore does not accord with the Planning and Development Regulations minimum requirements for the submission of a valid planning application.</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9199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7C8F09-6CC8-49B9-AD12-4C807F0F3C91}"/>
              </a:ext>
            </a:extLst>
          </p:cNvPr>
          <p:cNvSpPr txBox="1"/>
          <p:nvPr/>
        </p:nvSpPr>
        <p:spPr>
          <a:xfrm>
            <a:off x="980661" y="265042"/>
            <a:ext cx="7832035" cy="4801314"/>
          </a:xfrm>
          <a:prstGeom prst="rect">
            <a:avLst/>
          </a:prstGeom>
          <a:noFill/>
        </p:spPr>
        <p:txBody>
          <a:bodyPr wrap="square">
            <a:spAutoFit/>
          </a:bodyPr>
          <a:lstStyle/>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Irish Aviation Authority</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Include condition to notify the following bodies of intention to commence crane operations at least 30 days prior to their erection:</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IAA, Casement Aerodrome, the Property Management branch of the Department of Defence, and the HSE (with respect to Tallaght helipad).</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Irish Water</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Previous Confirmation of Feasibility is no longer valid.</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Irish Water has undertaken detailed scoping exercise since last advice issued.</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Previously advised upgrades required now impacted by additional downstream constraints.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Necessary upgrades to service this development will be identified in the next model, which is planned to be due in May 2021 (subject to changes).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Until such a time, Irish Water cannot identify the nature and scope of the upgrades and works that will be required to facilitate connections for this proposed development.</a:t>
            </a:r>
          </a:p>
        </p:txBody>
      </p:sp>
    </p:spTree>
    <p:extLst>
      <p:ext uri="{BB962C8B-B14F-4D97-AF65-F5344CB8AC3E}">
        <p14:creationId xmlns:p14="http://schemas.microsoft.com/office/powerpoint/2010/main" val="855704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1EBAFD-1BB2-4CF6-ABF1-74D4DAAE9EF2}"/>
              </a:ext>
            </a:extLst>
          </p:cNvPr>
          <p:cNvSpPr txBox="1"/>
          <p:nvPr/>
        </p:nvSpPr>
        <p:spPr>
          <a:xfrm>
            <a:off x="530087" y="530087"/>
            <a:ext cx="7712765" cy="4801314"/>
          </a:xfrm>
          <a:prstGeom prst="rect">
            <a:avLst/>
          </a:prstGeom>
          <a:noFill/>
        </p:spPr>
        <p:txBody>
          <a:bodyPr wrap="square">
            <a:spAutoFit/>
          </a:bodyPr>
          <a:lstStyle/>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Gravis Planning</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No consultation has taken place with our clients.</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Lack of detail regarding the delivery of ‘Cookstown Urban Square’ objective, which is shown indicatively as affecting our clients’ land in the LAP.</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LAP states that the square should be developed in tandem with development, and that proposals in parcel CT-G are to “provide for the delivery of the Cookstown Urban Square in tandem with development, unless otherwise agreed with the Planning Authority”.</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Our clients have not been engaged by the applicant, nor are we party to any such agreement.</a:t>
            </a:r>
          </a:p>
          <a:p>
            <a:pPr marL="457200"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There is no reference in the application as to how the development will provide for the delivery of the urban square.</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This is a contravention of the Local Area Plan but is not acknowledged in the Material Contravention Statement.</a:t>
            </a: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75104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FA54A-4407-43CF-973E-19404103FFA5}"/>
              </a:ext>
            </a:extLst>
          </p:cNvPr>
          <p:cNvSpPr txBox="1"/>
          <p:nvPr/>
        </p:nvSpPr>
        <p:spPr>
          <a:xfrm>
            <a:off x="291548" y="132522"/>
            <a:ext cx="8189843" cy="6186309"/>
          </a:xfrm>
          <a:prstGeom prst="rect">
            <a:avLst/>
          </a:prstGeom>
          <a:noFill/>
        </p:spPr>
        <p:txBody>
          <a:bodyPr wrap="square">
            <a:spAutoFit/>
          </a:bodyPr>
          <a:lstStyle/>
          <a:p>
            <a:pPr algn="just">
              <a:spcAft>
                <a:spcPts val="0"/>
              </a:spcAft>
            </a:pPr>
            <a:r>
              <a:rPr lang="en-IE" b="1" u="sng" dirty="0">
                <a:effectLst/>
                <a:latin typeface="Times New Roman" panose="02020603050405020304" pitchFamily="18" charset="0"/>
                <a:ea typeface="Calibri" panose="020F0502020204030204" pitchFamily="34" charset="0"/>
                <a:cs typeface="Times New Roman" panose="02020603050405020304" pitchFamily="18" charset="0"/>
              </a:rPr>
              <a:t>Tallaght Community Council</a:t>
            </a: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9</a:t>
            </a:r>
            <a:r>
              <a:rPr lang="en-IE"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IE" dirty="0">
                <a:effectLst/>
                <a:latin typeface="Times New Roman" panose="02020603050405020304" pitchFamily="18" charset="0"/>
                <a:ea typeface="Calibri" panose="020F0502020204030204" pitchFamily="34" charset="0"/>
                <a:cs typeface="Times New Roman" panose="02020603050405020304" pitchFamily="18" charset="0"/>
              </a:rPr>
              <a:t> SHD in the Tallaght Town Centre LAP area.</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A glut of BTR developments have been permitted. Over-dominance of build-to-rent in the housing market in Tallaght is preventing people from purchasing their own homes.</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The Tallaght LAP is based on inaccurate population growth target and breaks with the National Planning Framework.</a:t>
            </a:r>
          </a:p>
          <a:p>
            <a:pPr marL="457200" algn="just">
              <a:spcAft>
                <a:spcPts val="0"/>
              </a:spcAft>
            </a:pPr>
            <a:r>
              <a:rPr lang="en-IE"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Fails to meet the LAP’s justification test for Build-To-Rent.</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Does not meet the requirements for higher density.</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Proposed density is unsustainable, and is higher than central London boroughs.</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7 flaws in the applicant’s justification report.</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Breached several specific objectives of the LAP:</a:t>
            </a:r>
          </a:p>
          <a:p>
            <a:pPr marL="742950" lvl="1" indent="-285750" algn="just">
              <a:spcAft>
                <a:spcPts val="0"/>
              </a:spcAft>
              <a:buFont typeface="Courier New" panose="02070309020205020404" pitchFamily="49" charset="0"/>
              <a:buChar char="o"/>
            </a:pPr>
            <a:r>
              <a:rPr lang="en-IE" dirty="0">
                <a:effectLst/>
                <a:latin typeface="Times New Roman" panose="02020603050405020304" pitchFamily="18" charset="0"/>
                <a:ea typeface="Calibri" panose="020F0502020204030204" pitchFamily="34" charset="0"/>
                <a:cs typeface="Times New Roman" panose="02020603050405020304" pitchFamily="18" charset="0"/>
              </a:rPr>
              <a:t>Apartment mix (Objective RE2)</a:t>
            </a:r>
          </a:p>
          <a:p>
            <a:pPr marL="742950" lvl="1" indent="-285750" algn="just">
              <a:spcAft>
                <a:spcPts val="0"/>
              </a:spcAft>
              <a:buFont typeface="Courier New" panose="02070309020205020404" pitchFamily="49" charset="0"/>
              <a:buChar char="o"/>
            </a:pPr>
            <a:r>
              <a:rPr lang="en-IE" dirty="0">
                <a:effectLst/>
                <a:latin typeface="Times New Roman" panose="02020603050405020304" pitchFamily="18" charset="0"/>
                <a:ea typeface="Calibri" panose="020F0502020204030204" pitchFamily="34" charset="0"/>
                <a:cs typeface="Times New Roman" panose="02020603050405020304" pitchFamily="18" charset="0"/>
              </a:rPr>
              <a:t>Housing type mix (Objective RE2)</a:t>
            </a:r>
          </a:p>
          <a:p>
            <a:pPr marL="742950" lvl="1" indent="-285750" algn="just">
              <a:spcAft>
                <a:spcPts val="0"/>
              </a:spcAft>
              <a:buFont typeface="Courier New" panose="02070309020205020404" pitchFamily="49" charset="0"/>
              <a:buChar char="o"/>
            </a:pPr>
            <a:r>
              <a:rPr lang="en-IE" dirty="0">
                <a:effectLst/>
                <a:latin typeface="Times New Roman" panose="02020603050405020304" pitchFamily="18" charset="0"/>
                <a:ea typeface="Calibri" panose="020F0502020204030204" pitchFamily="34" charset="0"/>
                <a:cs typeface="Times New Roman" panose="02020603050405020304" pitchFamily="18" charset="0"/>
              </a:rPr>
              <a:t>Family size apartments (p 90 of LAP describes proportion of 4+ person families in local area as 39%)</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LAP complies with SPPR 1 (mix of units) as a HNDA has </a:t>
            </a:r>
            <a:r>
              <a:rPr lang="en-IE" dirty="0" err="1">
                <a:effectLst/>
                <a:latin typeface="Times New Roman" panose="02020603050405020304" pitchFamily="18" charset="0"/>
                <a:ea typeface="Calibri" panose="020F0502020204030204" pitchFamily="34" charset="0"/>
                <a:cs typeface="Times New Roman" panose="02020603050405020304" pitchFamily="18" charset="0"/>
              </a:rPr>
              <a:t>effecitvely</a:t>
            </a:r>
            <a:r>
              <a:rPr lang="en-IE" dirty="0">
                <a:effectLst/>
                <a:latin typeface="Times New Roman" panose="02020603050405020304" pitchFamily="18" charset="0"/>
                <a:ea typeface="Calibri" panose="020F0502020204030204" pitchFamily="34" charset="0"/>
                <a:cs typeface="Times New Roman" panose="02020603050405020304" pitchFamily="18" charset="0"/>
              </a:rPr>
              <a:t> taken place.</a:t>
            </a:r>
          </a:p>
          <a:p>
            <a:pPr marL="342900" lvl="0" indent="-342900" algn="just">
              <a:spcAft>
                <a:spcPts val="0"/>
              </a:spcAft>
              <a:buFont typeface="Times New Roman" panose="02020603050405020304" pitchFamily="18"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No consideration of cumulative impact of this and other SHD developments, and BTR developments (including those built prior to 2008 which have been converted).</a:t>
            </a:r>
          </a:p>
        </p:txBody>
      </p:sp>
    </p:spTree>
    <p:extLst>
      <p:ext uri="{BB962C8B-B14F-4D97-AF65-F5344CB8AC3E}">
        <p14:creationId xmlns:p14="http://schemas.microsoft.com/office/powerpoint/2010/main" val="2212054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DFB6EF-BDA0-42D7-B5B2-CCB86FE25752}"/>
              </a:ext>
            </a:extLst>
          </p:cNvPr>
          <p:cNvSpPr txBox="1"/>
          <p:nvPr/>
        </p:nvSpPr>
        <p:spPr>
          <a:xfrm>
            <a:off x="596348" y="437322"/>
            <a:ext cx="7553739" cy="2057829"/>
          </a:xfrm>
          <a:prstGeom prst="rect">
            <a:avLst/>
          </a:prstGeom>
          <a:noFill/>
        </p:spPr>
        <p:txBody>
          <a:bodyPr wrap="square">
            <a:spAutoFit/>
          </a:bodyPr>
          <a:lstStyle/>
          <a:p>
            <a:pPr algn="just">
              <a:spcAft>
                <a:spcPts val="0"/>
              </a:spcAft>
            </a:pPr>
            <a:r>
              <a:rPr lang="en-IE" sz="1800" b="1" u="sng" dirty="0">
                <a:effectLst/>
                <a:latin typeface="Times New Roman" panose="02020603050405020304" pitchFamily="18" charset="0"/>
                <a:ea typeface="Calibri" panose="020F0502020204030204" pitchFamily="34" charset="0"/>
                <a:cs typeface="Times New Roman" panose="02020603050405020304" pitchFamily="18" charset="0"/>
              </a:rPr>
              <a:t>Transport Infrastructure Ireland</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No objection.</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As proposed development is located near a Luas line, the applicant should ensure there is no impact on Luas operation and safety.</a:t>
            </a:r>
          </a:p>
          <a:p>
            <a:pPr marL="342900" lvl="0" indent="-342900" algn="just">
              <a:spcAft>
                <a:spcPts val="0"/>
              </a:spcAft>
              <a:buFont typeface="Times New Roman" panose="02020603050405020304" pitchFamily="18" charset="0"/>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Development shall comply with TII’s “Code Of Engineering Practice For Works On, Near, Or Adjacent To The Luas Light Rail System”.</a:t>
            </a:r>
          </a:p>
        </p:txBody>
      </p:sp>
    </p:spTree>
    <p:extLst>
      <p:ext uri="{BB962C8B-B14F-4D97-AF65-F5344CB8AC3E}">
        <p14:creationId xmlns:p14="http://schemas.microsoft.com/office/powerpoint/2010/main" val="164147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5C5B81-C509-4C9C-BC8A-F26C0D370528}"/>
              </a:ext>
            </a:extLst>
          </p:cNvPr>
          <p:cNvSpPr txBox="1"/>
          <p:nvPr/>
        </p:nvSpPr>
        <p:spPr>
          <a:xfrm>
            <a:off x="357810" y="755374"/>
            <a:ext cx="8176590" cy="5355312"/>
          </a:xfrm>
          <a:prstGeom prst="rect">
            <a:avLst/>
          </a:prstGeom>
          <a:noFill/>
        </p:spPr>
        <p:txBody>
          <a:bodyPr wrap="square">
            <a:spAutoFit/>
          </a:bodyPr>
          <a:lstStyle/>
          <a:p>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 (continued)</a:t>
            </a:r>
          </a:p>
          <a:p>
            <a:pPr>
              <a:spcAft>
                <a:spcPts val="0"/>
              </a:spcAft>
            </a:pP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73 no. car parking spaces comprising 64 no. basement spaces, 4 no. accessible parking spaces and 5 no. visitor spaces at surface level;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354 no. bicycle spaces comprising 264 no. resident spaces at basement level and 90 no. visitor spaces at ground floor level;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Reconfiguration/removal of existing car parking to the north of the site and access road resulting in a total of 28 no. car spaces serving the adjoining site;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All associated plant including heating centres, gas room, water storage room, break tank room, comms room and bin storage at basement level, ESB</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substation and switch room at ground level and circulation spaces and stair and lift cores throughout;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Vehicular/pedestrian access to the east from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Belgard</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Road. All existing vehicular entrances serving adjoining sites maintained.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Fire/emergency and refuse vehicle access and pedestrian access to the south from Colbert’s Fort;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All associated site development and infrastructural works, services provision, foul and surface water drainage, extension to the foul network, access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roads/footpaths, lighting, landscaping and boundary treatment works.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836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69361-ABF3-414A-A4AE-9ED9EA27F55E}"/>
              </a:ext>
            </a:extLst>
          </p:cNvPr>
          <p:cNvPicPr>
            <a:picLocks noChangeAspect="1"/>
          </p:cNvPicPr>
          <p:nvPr/>
        </p:nvPicPr>
        <p:blipFill>
          <a:blip r:embed="rId2"/>
          <a:stretch>
            <a:fillRect/>
          </a:stretch>
        </p:blipFill>
        <p:spPr>
          <a:xfrm>
            <a:off x="702609" y="147943"/>
            <a:ext cx="6718607" cy="6549434"/>
          </a:xfrm>
          <a:prstGeom prst="rect">
            <a:avLst/>
          </a:prstGeom>
        </p:spPr>
      </p:pic>
    </p:spTree>
    <p:extLst>
      <p:ext uri="{BB962C8B-B14F-4D97-AF65-F5344CB8AC3E}">
        <p14:creationId xmlns:p14="http://schemas.microsoft.com/office/powerpoint/2010/main" val="108803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16E15-5A9B-4626-AE81-CF6930A38238}"/>
              </a:ext>
            </a:extLst>
          </p:cNvPr>
          <p:cNvPicPr>
            <a:picLocks noChangeAspect="1"/>
          </p:cNvPicPr>
          <p:nvPr/>
        </p:nvPicPr>
        <p:blipFill>
          <a:blip r:embed="rId2"/>
          <a:stretch>
            <a:fillRect/>
          </a:stretch>
        </p:blipFill>
        <p:spPr>
          <a:xfrm>
            <a:off x="218506" y="424070"/>
            <a:ext cx="8697408" cy="6016487"/>
          </a:xfrm>
          <a:prstGeom prst="rect">
            <a:avLst/>
          </a:prstGeom>
        </p:spPr>
      </p:pic>
    </p:spTree>
    <p:extLst>
      <p:ext uri="{BB962C8B-B14F-4D97-AF65-F5344CB8AC3E}">
        <p14:creationId xmlns:p14="http://schemas.microsoft.com/office/powerpoint/2010/main" val="423826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9A353-F7FB-428A-B6A6-85910B88372F}"/>
              </a:ext>
            </a:extLst>
          </p:cNvPr>
          <p:cNvPicPr>
            <a:picLocks noChangeAspect="1"/>
          </p:cNvPicPr>
          <p:nvPr/>
        </p:nvPicPr>
        <p:blipFill>
          <a:blip r:embed="rId2"/>
          <a:stretch>
            <a:fillRect/>
          </a:stretch>
        </p:blipFill>
        <p:spPr>
          <a:xfrm>
            <a:off x="2120349" y="374423"/>
            <a:ext cx="4797286" cy="6247211"/>
          </a:xfrm>
          <a:prstGeom prst="rect">
            <a:avLst/>
          </a:prstGeom>
        </p:spPr>
      </p:pic>
    </p:spTree>
    <p:extLst>
      <p:ext uri="{BB962C8B-B14F-4D97-AF65-F5344CB8AC3E}">
        <p14:creationId xmlns:p14="http://schemas.microsoft.com/office/powerpoint/2010/main" val="168005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A3FAF-1F08-46A6-8784-43B3F775DB03}"/>
              </a:ext>
            </a:extLst>
          </p:cNvPr>
          <p:cNvPicPr>
            <a:picLocks noChangeAspect="1"/>
          </p:cNvPicPr>
          <p:nvPr/>
        </p:nvPicPr>
        <p:blipFill>
          <a:blip r:embed="rId2"/>
          <a:stretch>
            <a:fillRect/>
          </a:stretch>
        </p:blipFill>
        <p:spPr>
          <a:xfrm>
            <a:off x="1272209" y="86324"/>
            <a:ext cx="6612833" cy="6671982"/>
          </a:xfrm>
          <a:prstGeom prst="rect">
            <a:avLst/>
          </a:prstGeom>
        </p:spPr>
      </p:pic>
    </p:spTree>
    <p:extLst>
      <p:ext uri="{BB962C8B-B14F-4D97-AF65-F5344CB8AC3E}">
        <p14:creationId xmlns:p14="http://schemas.microsoft.com/office/powerpoint/2010/main" val="101494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6F42A-4DD2-4E0A-8C70-D91C0C3B2034}"/>
              </a:ext>
            </a:extLst>
          </p:cNvPr>
          <p:cNvPicPr>
            <a:picLocks noChangeAspect="1"/>
          </p:cNvPicPr>
          <p:nvPr/>
        </p:nvPicPr>
        <p:blipFill>
          <a:blip r:embed="rId2"/>
          <a:stretch>
            <a:fillRect/>
          </a:stretch>
        </p:blipFill>
        <p:spPr>
          <a:xfrm>
            <a:off x="172278" y="159027"/>
            <a:ext cx="8685967" cy="6626518"/>
          </a:xfrm>
          <a:prstGeom prst="rect">
            <a:avLst/>
          </a:prstGeom>
        </p:spPr>
      </p:pic>
    </p:spTree>
    <p:extLst>
      <p:ext uri="{BB962C8B-B14F-4D97-AF65-F5344CB8AC3E}">
        <p14:creationId xmlns:p14="http://schemas.microsoft.com/office/powerpoint/2010/main" val="1706411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3AA970A1A28E4796C8386B841F2B8A" ma:contentTypeVersion="13" ma:contentTypeDescription="Create a new document." ma:contentTypeScope="" ma:versionID="84728c5613c2f8597f4ad4534d41dd49">
  <xsd:schema xmlns:xsd="http://www.w3.org/2001/XMLSchema" xmlns:xs="http://www.w3.org/2001/XMLSchema" xmlns:p="http://schemas.microsoft.com/office/2006/metadata/properties" xmlns:ns3="b3ffb44c-c0fc-4d22-b78d-44f1474ae6ee" xmlns:ns4="288f7c0f-67d7-423a-8f13-e38d58c8cf66" targetNamespace="http://schemas.microsoft.com/office/2006/metadata/properties" ma:root="true" ma:fieldsID="4d66a1b07a9de2c7283e1e6a94191523" ns3:_="" ns4:_="">
    <xsd:import namespace="b3ffb44c-c0fc-4d22-b78d-44f1474ae6ee"/>
    <xsd:import namespace="288f7c0f-67d7-423a-8f13-e38d58c8cf6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fb44c-c0fc-4d22-b78d-44f1474ae6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f7c0f-67d7-423a-8f13-e38d58c8cf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ABB90E-EB99-420B-809B-517824CFA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ffb44c-c0fc-4d22-b78d-44f1474ae6ee"/>
    <ds:schemaRef ds:uri="288f7c0f-67d7-423a-8f13-e38d58c8cf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5DF78-D4E2-4A16-AC9A-D97C8E1835A7}">
  <ds:schemaRefs>
    <ds:schemaRef ds:uri="http://schemas.microsoft.com/sharepoint/v3/contenttype/forms"/>
  </ds:schemaRefs>
</ds:datastoreItem>
</file>

<file path=customXml/itemProps3.xml><?xml version="1.0" encoding="utf-8"?>
<ds:datastoreItem xmlns:ds="http://schemas.openxmlformats.org/officeDocument/2006/customXml" ds:itemID="{9C32F0E4-3F27-41F8-92D9-5A1803C9BF2A}">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88f7c0f-67d7-423a-8f13-e38d58c8cf66"/>
    <ds:schemaRef ds:uri="b3ffb44c-c0fc-4d22-b78d-44f1474ae6e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10066</TotalTime>
  <Words>2561</Words>
  <Application>Microsoft Office PowerPoint</Application>
  <PresentationFormat>On-screen Show (4:3)</PresentationFormat>
  <Paragraphs>240</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 New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Eoin Burke</cp:lastModifiedBy>
  <cp:revision>436</cp:revision>
  <cp:lastPrinted>2020-11-30T16:11:02Z</cp:lastPrinted>
  <dcterms:created xsi:type="dcterms:W3CDTF">2018-07-16T08:09:38Z</dcterms:created>
  <dcterms:modified xsi:type="dcterms:W3CDTF">2021-05-21T15:42:53Z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0x010100673AA970A1A28E4796C8386B841F2B8A</vt:lpwstr>
  </property>
</Properties>
</file>