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6" r:id="rId2"/>
    <p:sldId id="531" r:id="rId3"/>
    <p:sldId id="533" r:id="rId4"/>
    <p:sldId id="534" r:id="rId5"/>
    <p:sldId id="306" r:id="rId6"/>
    <p:sldId id="486" r:id="rId7"/>
    <p:sldId id="507" r:id="rId8"/>
    <p:sldId id="535" r:id="rId9"/>
    <p:sldId id="536" r:id="rId10"/>
    <p:sldId id="537" r:id="rId11"/>
    <p:sldId id="538" r:id="rId12"/>
    <p:sldId id="539" r:id="rId13"/>
    <p:sldId id="540" r:id="rId14"/>
    <p:sldId id="541" r:id="rId15"/>
    <p:sldId id="542" r:id="rId16"/>
    <p:sldId id="543" r:id="rId17"/>
    <p:sldId id="544" r:id="rId18"/>
    <p:sldId id="545" r:id="rId19"/>
    <p:sldId id="546" r:id="rId20"/>
    <p:sldId id="547" r:id="rId21"/>
    <p:sldId id="548" r:id="rId22"/>
    <p:sldId id="474" r:id="rId23"/>
    <p:sldId id="475" r:id="rId24"/>
    <p:sldId id="508" r:id="rId25"/>
    <p:sldId id="427" r:id="rId26"/>
    <p:sldId id="509" r:id="rId27"/>
    <p:sldId id="510" r:id="rId28"/>
    <p:sldId id="511" r:id="rId29"/>
    <p:sldId id="512" r:id="rId30"/>
    <p:sldId id="513" r:id="rId31"/>
    <p:sldId id="514" r:id="rId32"/>
    <p:sldId id="517" r:id="rId33"/>
    <p:sldId id="518" r:id="rId34"/>
    <p:sldId id="519" r:id="rId35"/>
    <p:sldId id="520" r:id="rId36"/>
    <p:sldId id="521" r:id="rId37"/>
    <p:sldId id="522" r:id="rId38"/>
    <p:sldId id="523" r:id="rId39"/>
    <p:sldId id="524" r:id="rId40"/>
    <p:sldId id="558" r:id="rId41"/>
    <p:sldId id="550" r:id="rId42"/>
    <p:sldId id="551" r:id="rId43"/>
    <p:sldId id="552" r:id="rId44"/>
    <p:sldId id="553" r:id="rId45"/>
    <p:sldId id="554" r:id="rId46"/>
    <p:sldId id="555" r:id="rId47"/>
    <p:sldId id="556" r:id="rId48"/>
    <p:sldId id="304" r:id="rId49"/>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8C2763-9567-42C7-A9CC-0B169799FB11}">
          <p14:sldIdLst>
            <p14:sldId id="266"/>
            <p14:sldId id="531"/>
            <p14:sldId id="533"/>
            <p14:sldId id="534"/>
            <p14:sldId id="306"/>
            <p14:sldId id="486"/>
            <p14:sldId id="507"/>
            <p14:sldId id="535"/>
            <p14:sldId id="536"/>
            <p14:sldId id="537"/>
            <p14:sldId id="538"/>
            <p14:sldId id="539"/>
            <p14:sldId id="540"/>
            <p14:sldId id="541"/>
            <p14:sldId id="542"/>
            <p14:sldId id="543"/>
            <p14:sldId id="544"/>
            <p14:sldId id="545"/>
            <p14:sldId id="546"/>
            <p14:sldId id="547"/>
            <p14:sldId id="548"/>
            <p14:sldId id="474"/>
            <p14:sldId id="475"/>
            <p14:sldId id="508"/>
            <p14:sldId id="427"/>
            <p14:sldId id="509"/>
            <p14:sldId id="510"/>
            <p14:sldId id="511"/>
            <p14:sldId id="512"/>
            <p14:sldId id="513"/>
            <p14:sldId id="514"/>
            <p14:sldId id="517"/>
            <p14:sldId id="518"/>
            <p14:sldId id="519"/>
            <p14:sldId id="520"/>
            <p14:sldId id="521"/>
            <p14:sldId id="522"/>
            <p14:sldId id="523"/>
            <p14:sldId id="524"/>
            <p14:sldId id="558"/>
            <p14:sldId id="550"/>
            <p14:sldId id="551"/>
            <p14:sldId id="552"/>
            <p14:sldId id="553"/>
            <p14:sldId id="554"/>
            <p14:sldId id="555"/>
            <p14:sldId id="556"/>
            <p14:sldId id="304"/>
          </p14:sldIdLst>
        </p14:section>
        <p14:section name="Untitled Section" id="{1B65A58C-B411-42E8-B048-5D0FC0815521}">
          <p14:sldIdLst/>
        </p14:section>
      </p14:sectionLst>
    </p:ex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72" d="100"/>
          <a:sy n="72" d="100"/>
        </p:scale>
        <p:origin x="1308" y="66"/>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10/05/2021</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10/05/2021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10/05/2021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10/05/2021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10/05/2021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10/05/2021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10/05/2021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10/05/2021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10/05/2021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10/05/2021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10/05/2021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10/05/2021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10/05/2021</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504"/>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265723" y="2829125"/>
            <a:ext cx="8613234" cy="1815882"/>
          </a:xfrm>
          <a:prstGeom prst="rect">
            <a:avLst/>
          </a:prstGeom>
          <a:noFill/>
        </p:spPr>
        <p:txBody>
          <a:bodyPr wrap="square" rtlCol="0">
            <a:spAutoFit/>
          </a:bodyPr>
          <a:lstStyle/>
          <a:p>
            <a:r>
              <a:rPr lang="en-IE" sz="2800" dirty="0">
                <a:solidFill>
                  <a:schemeClr val="bg1"/>
                </a:solidFill>
                <a:latin typeface="Times New Roman" panose="02020603050405020304" pitchFamily="18" charset="0"/>
                <a:cs typeface="Times New Roman" panose="02020603050405020304" pitchFamily="18" charset="0"/>
              </a:rPr>
              <a:t>SHD Application</a:t>
            </a:r>
            <a:r>
              <a:rPr lang="en-IE" sz="2800" dirty="0">
                <a:solidFill>
                  <a:schemeClr val="bg2">
                    <a:lumMod val="75000"/>
                  </a:schemeClr>
                </a:solidFill>
                <a:latin typeface="Times New Roman" panose="02020603050405020304" pitchFamily="18" charset="0"/>
                <a:cs typeface="Times New Roman" panose="02020603050405020304" pitchFamily="18" charset="0"/>
              </a:rPr>
              <a:t> Ref: SHD3ABP-309836-21  </a:t>
            </a:r>
          </a:p>
          <a:p>
            <a:pPr algn="l"/>
            <a:r>
              <a:rPr lang="en-IE" sz="2800" dirty="0">
                <a:solidFill>
                  <a:schemeClr val="bg2">
                    <a:lumMod val="75000"/>
                  </a:schemeClr>
                </a:solidFill>
                <a:latin typeface="Times New Roman" panose="02020603050405020304" pitchFamily="18" charset="0"/>
                <a:cs typeface="Times New Roman" panose="02020603050405020304" pitchFamily="18" charset="0"/>
              </a:rPr>
              <a:t>Applicant: </a:t>
            </a:r>
            <a:r>
              <a:rPr lang="en-IE" sz="2800" dirty="0" err="1">
                <a:solidFill>
                  <a:schemeClr val="bg2">
                    <a:lumMod val="75000"/>
                  </a:schemeClr>
                </a:solidFill>
                <a:latin typeface="Times New Roman" panose="02020603050405020304" pitchFamily="18" charset="0"/>
                <a:cs typeface="Times New Roman" panose="02020603050405020304" pitchFamily="18" charset="0"/>
              </a:rPr>
              <a:t>Ardstone</a:t>
            </a:r>
            <a:r>
              <a:rPr lang="en-IE" sz="2800" dirty="0">
                <a:solidFill>
                  <a:schemeClr val="bg2">
                    <a:lumMod val="75000"/>
                  </a:schemeClr>
                </a:solidFill>
                <a:latin typeface="Times New Roman" panose="02020603050405020304" pitchFamily="18" charset="0"/>
                <a:cs typeface="Times New Roman" panose="02020603050405020304" pitchFamily="18" charset="0"/>
              </a:rPr>
              <a:t> Homes Limited.</a:t>
            </a:r>
            <a:endParaRPr lang="en-IE" sz="2800" b="0" i="0" u="none" strike="noStrike" baseline="0" dirty="0">
              <a:solidFill>
                <a:srgbClr val="000000"/>
              </a:solidFill>
              <a:latin typeface="Arial" panose="020B0604020202020204" pitchFamily="34" charset="0"/>
            </a:endParaRPr>
          </a:p>
          <a:p>
            <a:pPr algn="l"/>
            <a:r>
              <a:rPr lang="en-IE" sz="2800" dirty="0">
                <a:solidFill>
                  <a:schemeClr val="bg2">
                    <a:lumMod val="75000"/>
                  </a:schemeClr>
                </a:solidFill>
                <a:latin typeface="Times New Roman" panose="02020603050405020304" pitchFamily="18" charset="0"/>
                <a:cs typeface="Times New Roman" panose="02020603050405020304" pitchFamily="18" charset="0"/>
              </a:rPr>
              <a:t>Location: White Pines East, Stocking Avenue.</a:t>
            </a:r>
          </a:p>
          <a:p>
            <a:r>
              <a:rPr lang="en-IE" sz="2800" dirty="0">
                <a:solidFill>
                  <a:schemeClr val="bg2">
                    <a:lumMod val="75000"/>
                  </a:schemeClr>
                </a:solidFill>
                <a:latin typeface="Times New Roman" panose="02020603050405020304" pitchFamily="18" charset="0"/>
                <a:cs typeface="Times New Roman" panose="02020603050405020304" pitchFamily="18" charset="0"/>
              </a:rPr>
              <a:t>Presentation to: R/T/F/B ACM 11</a:t>
            </a:r>
            <a:r>
              <a:rPr lang="en-IE" sz="2800" baseline="30000" dirty="0">
                <a:solidFill>
                  <a:schemeClr val="bg2">
                    <a:lumMod val="75000"/>
                  </a:schemeClr>
                </a:solidFill>
                <a:latin typeface="Times New Roman" panose="02020603050405020304" pitchFamily="18" charset="0"/>
                <a:cs typeface="Times New Roman" panose="02020603050405020304" pitchFamily="18" charset="0"/>
              </a:rPr>
              <a:t>th</a:t>
            </a:r>
            <a:r>
              <a:rPr lang="en-IE" sz="2800" dirty="0">
                <a:solidFill>
                  <a:schemeClr val="bg2">
                    <a:lumMod val="75000"/>
                  </a:schemeClr>
                </a:solidFill>
                <a:latin typeface="Times New Roman" panose="02020603050405020304" pitchFamily="18" charset="0"/>
                <a:cs typeface="Times New Roman" panose="02020603050405020304" pitchFamily="18" charset="0"/>
              </a:rPr>
              <a:t> May 2021</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606445" y="5617250"/>
            <a:ext cx="2467216" cy="523220"/>
          </a:xfrm>
          <a:prstGeom prst="rect">
            <a:avLst/>
          </a:prstGeom>
          <a:noFill/>
        </p:spPr>
        <p:txBody>
          <a:bodyPr wrap="square" rtlCol="0">
            <a:spAutoFit/>
          </a:bodyPr>
          <a:lstStyle/>
          <a:p>
            <a:r>
              <a:rPr lang="en-IE" sz="1400" b="1" dirty="0">
                <a:solidFill>
                  <a:schemeClr val="accent5">
                    <a:lumMod val="60000"/>
                    <a:lumOff val="40000"/>
                  </a:schemeClr>
                </a:solidFill>
              </a:rPr>
              <a:t>           Jim Johnston </a:t>
            </a:r>
          </a:p>
          <a:p>
            <a:r>
              <a:rPr lang="en-IE" sz="1400" b="1" dirty="0">
                <a:solidFill>
                  <a:schemeClr val="accent5">
                    <a:lumMod val="60000"/>
                    <a:lumOff val="40000"/>
                  </a:schemeClr>
                </a:solidFill>
              </a:rPr>
              <a:t>           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3ED0A-1C5F-45C1-B902-255ED74118C3}"/>
              </a:ext>
            </a:extLst>
          </p:cNvPr>
          <p:cNvPicPr>
            <a:picLocks noChangeAspect="1"/>
          </p:cNvPicPr>
          <p:nvPr/>
        </p:nvPicPr>
        <p:blipFill>
          <a:blip r:embed="rId2"/>
          <a:stretch>
            <a:fillRect/>
          </a:stretch>
        </p:blipFill>
        <p:spPr>
          <a:xfrm>
            <a:off x="39235" y="901148"/>
            <a:ext cx="9006890" cy="5088835"/>
          </a:xfrm>
          <a:prstGeom prst="rect">
            <a:avLst/>
          </a:prstGeom>
        </p:spPr>
      </p:pic>
    </p:spTree>
    <p:extLst>
      <p:ext uri="{BB962C8B-B14F-4D97-AF65-F5344CB8AC3E}">
        <p14:creationId xmlns:p14="http://schemas.microsoft.com/office/powerpoint/2010/main" val="3269003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AB531-BFAC-48E9-8702-783FAF3ECD60}"/>
              </a:ext>
            </a:extLst>
          </p:cNvPr>
          <p:cNvPicPr>
            <a:picLocks noChangeAspect="1"/>
          </p:cNvPicPr>
          <p:nvPr/>
        </p:nvPicPr>
        <p:blipFill>
          <a:blip r:embed="rId2"/>
          <a:stretch>
            <a:fillRect/>
          </a:stretch>
        </p:blipFill>
        <p:spPr>
          <a:xfrm>
            <a:off x="1002973" y="167956"/>
            <a:ext cx="7239879" cy="6431627"/>
          </a:xfrm>
          <a:prstGeom prst="rect">
            <a:avLst/>
          </a:prstGeom>
        </p:spPr>
      </p:pic>
    </p:spTree>
    <p:extLst>
      <p:ext uri="{BB962C8B-B14F-4D97-AF65-F5344CB8AC3E}">
        <p14:creationId xmlns:p14="http://schemas.microsoft.com/office/powerpoint/2010/main" val="52376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4295CB-43A4-484C-BF23-DFE1F1B82440}"/>
              </a:ext>
            </a:extLst>
          </p:cNvPr>
          <p:cNvPicPr>
            <a:picLocks noChangeAspect="1"/>
          </p:cNvPicPr>
          <p:nvPr/>
        </p:nvPicPr>
        <p:blipFill>
          <a:blip r:embed="rId2"/>
          <a:stretch>
            <a:fillRect/>
          </a:stretch>
        </p:blipFill>
        <p:spPr>
          <a:xfrm>
            <a:off x="13075" y="1152939"/>
            <a:ext cx="9104616" cy="4558747"/>
          </a:xfrm>
          <a:prstGeom prst="rect">
            <a:avLst/>
          </a:prstGeom>
        </p:spPr>
      </p:pic>
    </p:spTree>
    <p:extLst>
      <p:ext uri="{BB962C8B-B14F-4D97-AF65-F5344CB8AC3E}">
        <p14:creationId xmlns:p14="http://schemas.microsoft.com/office/powerpoint/2010/main" val="350423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50265-BF6E-4888-8872-27231A3A0F77}"/>
              </a:ext>
            </a:extLst>
          </p:cNvPr>
          <p:cNvPicPr>
            <a:picLocks noChangeAspect="1"/>
          </p:cNvPicPr>
          <p:nvPr/>
        </p:nvPicPr>
        <p:blipFill>
          <a:blip r:embed="rId2"/>
          <a:stretch>
            <a:fillRect/>
          </a:stretch>
        </p:blipFill>
        <p:spPr>
          <a:xfrm>
            <a:off x="195583" y="490330"/>
            <a:ext cx="8752836" cy="4439479"/>
          </a:xfrm>
          <a:prstGeom prst="rect">
            <a:avLst/>
          </a:prstGeom>
        </p:spPr>
      </p:pic>
    </p:spTree>
    <p:extLst>
      <p:ext uri="{BB962C8B-B14F-4D97-AF65-F5344CB8AC3E}">
        <p14:creationId xmlns:p14="http://schemas.microsoft.com/office/powerpoint/2010/main" val="1674115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FAB33-4149-4ABF-8ADF-CE99CB86DC95}"/>
              </a:ext>
            </a:extLst>
          </p:cNvPr>
          <p:cNvPicPr>
            <a:picLocks noChangeAspect="1"/>
          </p:cNvPicPr>
          <p:nvPr/>
        </p:nvPicPr>
        <p:blipFill>
          <a:blip r:embed="rId2"/>
          <a:stretch>
            <a:fillRect/>
          </a:stretch>
        </p:blipFill>
        <p:spPr>
          <a:xfrm>
            <a:off x="-4937" y="848140"/>
            <a:ext cx="9166089" cy="4969566"/>
          </a:xfrm>
          <a:prstGeom prst="rect">
            <a:avLst/>
          </a:prstGeom>
        </p:spPr>
      </p:pic>
    </p:spTree>
    <p:extLst>
      <p:ext uri="{BB962C8B-B14F-4D97-AF65-F5344CB8AC3E}">
        <p14:creationId xmlns:p14="http://schemas.microsoft.com/office/powerpoint/2010/main" val="1783577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98210-CA35-4F78-990D-4B83215B4AB4}"/>
              </a:ext>
            </a:extLst>
          </p:cNvPr>
          <p:cNvPicPr>
            <a:picLocks noChangeAspect="1"/>
          </p:cNvPicPr>
          <p:nvPr/>
        </p:nvPicPr>
        <p:blipFill>
          <a:blip r:embed="rId2"/>
          <a:stretch>
            <a:fillRect/>
          </a:stretch>
        </p:blipFill>
        <p:spPr>
          <a:xfrm>
            <a:off x="357809" y="490330"/>
            <a:ext cx="8461478" cy="4316580"/>
          </a:xfrm>
          <a:prstGeom prst="rect">
            <a:avLst/>
          </a:prstGeom>
        </p:spPr>
      </p:pic>
    </p:spTree>
    <p:extLst>
      <p:ext uri="{BB962C8B-B14F-4D97-AF65-F5344CB8AC3E}">
        <p14:creationId xmlns:p14="http://schemas.microsoft.com/office/powerpoint/2010/main" val="3480657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B2DE8-3C96-4FEE-A1FB-75ACD76F346F}"/>
              </a:ext>
            </a:extLst>
          </p:cNvPr>
          <p:cNvPicPr>
            <a:picLocks noChangeAspect="1"/>
          </p:cNvPicPr>
          <p:nvPr/>
        </p:nvPicPr>
        <p:blipFill>
          <a:blip r:embed="rId2"/>
          <a:stretch>
            <a:fillRect/>
          </a:stretch>
        </p:blipFill>
        <p:spPr>
          <a:xfrm>
            <a:off x="60659" y="900733"/>
            <a:ext cx="9083341" cy="5022989"/>
          </a:xfrm>
          <a:prstGeom prst="rect">
            <a:avLst/>
          </a:prstGeom>
        </p:spPr>
      </p:pic>
    </p:spTree>
    <p:extLst>
      <p:ext uri="{BB962C8B-B14F-4D97-AF65-F5344CB8AC3E}">
        <p14:creationId xmlns:p14="http://schemas.microsoft.com/office/powerpoint/2010/main" val="576751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1A65D-3AA0-4432-B0CA-E77A54926782}"/>
              </a:ext>
            </a:extLst>
          </p:cNvPr>
          <p:cNvPicPr>
            <a:picLocks noChangeAspect="1"/>
          </p:cNvPicPr>
          <p:nvPr/>
        </p:nvPicPr>
        <p:blipFill>
          <a:blip r:embed="rId2"/>
          <a:stretch>
            <a:fillRect/>
          </a:stretch>
        </p:blipFill>
        <p:spPr>
          <a:xfrm>
            <a:off x="516835" y="490330"/>
            <a:ext cx="8189719" cy="5820912"/>
          </a:xfrm>
          <a:prstGeom prst="rect">
            <a:avLst/>
          </a:prstGeom>
        </p:spPr>
      </p:pic>
    </p:spTree>
    <p:extLst>
      <p:ext uri="{BB962C8B-B14F-4D97-AF65-F5344CB8AC3E}">
        <p14:creationId xmlns:p14="http://schemas.microsoft.com/office/powerpoint/2010/main" val="471839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E5AED0-B19B-41BE-8698-00C2B2FB45D1}"/>
              </a:ext>
            </a:extLst>
          </p:cNvPr>
          <p:cNvPicPr>
            <a:picLocks noChangeAspect="1"/>
          </p:cNvPicPr>
          <p:nvPr/>
        </p:nvPicPr>
        <p:blipFill>
          <a:blip r:embed="rId2"/>
          <a:stretch>
            <a:fillRect/>
          </a:stretch>
        </p:blipFill>
        <p:spPr>
          <a:xfrm>
            <a:off x="506030" y="455627"/>
            <a:ext cx="7816335" cy="6196964"/>
          </a:xfrm>
          <a:prstGeom prst="rect">
            <a:avLst/>
          </a:prstGeom>
        </p:spPr>
      </p:pic>
    </p:spTree>
    <p:extLst>
      <p:ext uri="{BB962C8B-B14F-4D97-AF65-F5344CB8AC3E}">
        <p14:creationId xmlns:p14="http://schemas.microsoft.com/office/powerpoint/2010/main" val="1621977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EA1F8-E89C-4D3A-A087-1E93E1749671}"/>
              </a:ext>
            </a:extLst>
          </p:cNvPr>
          <p:cNvPicPr>
            <a:picLocks noChangeAspect="1"/>
          </p:cNvPicPr>
          <p:nvPr/>
        </p:nvPicPr>
        <p:blipFill>
          <a:blip r:embed="rId2"/>
          <a:stretch>
            <a:fillRect/>
          </a:stretch>
        </p:blipFill>
        <p:spPr>
          <a:xfrm>
            <a:off x="357809" y="357809"/>
            <a:ext cx="8140973" cy="6367167"/>
          </a:xfrm>
          <a:prstGeom prst="rect">
            <a:avLst/>
          </a:prstGeom>
        </p:spPr>
      </p:pic>
    </p:spTree>
    <p:extLst>
      <p:ext uri="{BB962C8B-B14F-4D97-AF65-F5344CB8AC3E}">
        <p14:creationId xmlns:p14="http://schemas.microsoft.com/office/powerpoint/2010/main" val="199677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9CE74A-9302-4546-923C-4C2D028C9F2C}"/>
              </a:ext>
            </a:extLst>
          </p:cNvPr>
          <p:cNvPicPr>
            <a:picLocks noChangeAspect="1"/>
          </p:cNvPicPr>
          <p:nvPr/>
        </p:nvPicPr>
        <p:blipFill>
          <a:blip r:embed="rId2"/>
          <a:stretch>
            <a:fillRect/>
          </a:stretch>
        </p:blipFill>
        <p:spPr>
          <a:xfrm>
            <a:off x="1444488" y="476628"/>
            <a:ext cx="6665842" cy="6292555"/>
          </a:xfrm>
          <a:prstGeom prst="rect">
            <a:avLst/>
          </a:prstGeom>
        </p:spPr>
      </p:pic>
    </p:spTree>
    <p:extLst>
      <p:ext uri="{BB962C8B-B14F-4D97-AF65-F5344CB8AC3E}">
        <p14:creationId xmlns:p14="http://schemas.microsoft.com/office/powerpoint/2010/main" val="372620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4F45C-0E4D-4DE5-964E-7968134C9A01}"/>
              </a:ext>
            </a:extLst>
          </p:cNvPr>
          <p:cNvPicPr>
            <a:picLocks noChangeAspect="1"/>
          </p:cNvPicPr>
          <p:nvPr/>
        </p:nvPicPr>
        <p:blipFill>
          <a:blip r:embed="rId2"/>
          <a:stretch>
            <a:fillRect/>
          </a:stretch>
        </p:blipFill>
        <p:spPr>
          <a:xfrm>
            <a:off x="569843" y="270790"/>
            <a:ext cx="8163339" cy="6441910"/>
          </a:xfrm>
          <a:prstGeom prst="rect">
            <a:avLst/>
          </a:prstGeom>
        </p:spPr>
      </p:pic>
    </p:spTree>
    <p:extLst>
      <p:ext uri="{BB962C8B-B14F-4D97-AF65-F5344CB8AC3E}">
        <p14:creationId xmlns:p14="http://schemas.microsoft.com/office/powerpoint/2010/main" val="2946627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4B15A-49AA-4561-8710-CD3D19B335DD}"/>
              </a:ext>
            </a:extLst>
          </p:cNvPr>
          <p:cNvPicPr>
            <a:picLocks noChangeAspect="1"/>
          </p:cNvPicPr>
          <p:nvPr/>
        </p:nvPicPr>
        <p:blipFill>
          <a:blip r:embed="rId2"/>
          <a:stretch>
            <a:fillRect/>
          </a:stretch>
        </p:blipFill>
        <p:spPr>
          <a:xfrm>
            <a:off x="20570" y="-127691"/>
            <a:ext cx="9123430" cy="6674265"/>
          </a:xfrm>
          <a:prstGeom prst="rect">
            <a:avLst/>
          </a:prstGeom>
        </p:spPr>
      </p:pic>
    </p:spTree>
    <p:extLst>
      <p:ext uri="{BB962C8B-B14F-4D97-AF65-F5344CB8AC3E}">
        <p14:creationId xmlns:p14="http://schemas.microsoft.com/office/powerpoint/2010/main" val="3037457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38CAB-2128-4FCA-AFE5-C4542A6C97B5}"/>
              </a:ext>
            </a:extLst>
          </p:cNvPr>
          <p:cNvSpPr txBox="1"/>
          <p:nvPr/>
        </p:nvSpPr>
        <p:spPr>
          <a:xfrm>
            <a:off x="225287" y="318053"/>
            <a:ext cx="8521149" cy="553998"/>
          </a:xfrm>
          <a:prstGeom prst="rect">
            <a:avLst/>
          </a:prstGeom>
          <a:noFill/>
        </p:spPr>
        <p:txBody>
          <a:bodyPr wrap="square">
            <a:spAutoFit/>
          </a:bodyPr>
          <a:lstStyle/>
          <a:p>
            <a:pPr>
              <a:spcAft>
                <a:spcPts val="0"/>
              </a:spcAft>
            </a:pPr>
            <a:r>
              <a:rPr lang="en-IE" sz="1800" dirty="0">
                <a:solidFill>
                  <a:schemeClr val="accent1">
                    <a:lumMod val="75000"/>
                  </a:schemeClr>
                </a:solidFill>
                <a:effectLst/>
                <a:latin typeface="Times New Roman" panose="02020603050405020304" pitchFamily="18" charset="0"/>
                <a:ea typeface="Calibri" panose="020F0502020204030204" pitchFamily="34" charset="0"/>
              </a:rPr>
              <a:t>ABP comments – the Bord requested that the following issues be addressed</a:t>
            </a:r>
            <a:endParaRPr lang="en-IE" sz="1400" dirty="0">
              <a:solidFill>
                <a:schemeClr val="accent1">
                  <a:lumMod val="75000"/>
                </a:schemeClr>
              </a:solidFill>
              <a:effectLst/>
              <a:latin typeface="Arial" panose="020B0604020202020204" pitchFamily="34" charset="0"/>
              <a:ea typeface="Calibri" panose="020F0502020204030204" pitchFamily="34" charset="0"/>
            </a:endParaRPr>
          </a:p>
          <a:p>
            <a:pPr>
              <a:spcAft>
                <a:spcPts val="0"/>
              </a:spcAft>
            </a:pPr>
            <a:r>
              <a:rPr lang="en-IE" sz="1200" dirty="0">
                <a:effectLst/>
                <a:latin typeface="Calibri" panose="020F0502020204030204" pitchFamily="34" charset="0"/>
                <a:ea typeface="Calibri" panose="020F0502020204030204" pitchFamily="34" charset="0"/>
              </a:rPr>
              <a:t> </a:t>
            </a:r>
          </a:p>
        </p:txBody>
      </p:sp>
      <p:sp>
        <p:nvSpPr>
          <p:cNvPr id="4" name="TextBox 3">
            <a:extLst>
              <a:ext uri="{FF2B5EF4-FFF2-40B4-BE49-F238E27FC236}">
                <a16:creationId xmlns:a16="http://schemas.microsoft.com/office/drawing/2014/main" id="{944CC7DB-5561-4E07-A9E1-CA35BDE341A8}"/>
              </a:ext>
            </a:extLst>
          </p:cNvPr>
          <p:cNvSpPr txBox="1"/>
          <p:nvPr/>
        </p:nvSpPr>
        <p:spPr>
          <a:xfrm>
            <a:off x="397564" y="530088"/>
            <a:ext cx="8136835" cy="6186309"/>
          </a:xfrm>
          <a:prstGeom prst="rect">
            <a:avLst/>
          </a:prstGeom>
          <a:noFill/>
        </p:spPr>
        <p:txBody>
          <a:bodyPr wrap="square">
            <a:spAutoFit/>
          </a:bodyPr>
          <a:lstStyle/>
          <a:p>
            <a:pPr marL="457200" indent="-228600">
              <a:spcAft>
                <a:spcPts val="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Development Strategy including </a:t>
            </a:r>
            <a:r>
              <a:rPr lang="en-IE" sz="1800" b="1" u="sng" kern="1200" dirty="0">
                <a:solidFill>
                  <a:srgbClr val="000000"/>
                </a:solidFill>
                <a:effectLst/>
                <a:latin typeface="Times New Roman" panose="02020603050405020304" pitchFamily="18" charset="0"/>
                <a:ea typeface="Calibri" panose="020F0502020204030204" pitchFamily="34" charset="0"/>
              </a:rPr>
              <a:t>Height and Density</a:t>
            </a:r>
            <a:r>
              <a:rPr lang="en-IE" sz="1800" kern="1200" dirty="0">
                <a:solidFill>
                  <a:srgbClr val="000000"/>
                </a:solidFill>
                <a:effectLst/>
                <a:latin typeface="Times New Roman" panose="02020603050405020304" pitchFamily="18" charset="0"/>
                <a:ea typeface="Calibri" panose="020F0502020204030204" pitchFamily="34" charset="0"/>
              </a:rPr>
              <a:t> - having regard to national, regional and local policy, including ‘Guidelines for Planning Authorities on Sustainable Residential Development in Urban Areas (including the associated Urban Design Manual)’, ‘Urban Development and Building Heights - Guidelines for Planning Authorities’ and ‘Sustainable Urban Housing: Design Standards for New Apartments Guidelines for Planning Authorities’. </a:t>
            </a:r>
            <a:endParaRPr lang="en-IE" sz="1600" dirty="0">
              <a:effectLst/>
            </a:endParaRPr>
          </a:p>
          <a:p>
            <a:pPr>
              <a:spcAft>
                <a:spcPts val="0"/>
              </a:spcAft>
            </a:pPr>
            <a:r>
              <a:rPr lang="en-IE" sz="1800" kern="1200" dirty="0">
                <a:solidFill>
                  <a:srgbClr val="000000"/>
                </a:solidFill>
                <a:effectLst/>
                <a:latin typeface="Times New Roman" panose="02020603050405020304" pitchFamily="18" charset="0"/>
                <a:ea typeface="Calibri" panose="020F0502020204030204" pitchFamily="34"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compliance with the </a:t>
            </a:r>
            <a:r>
              <a:rPr lang="en-IE" sz="1800" b="1" u="sng" kern="1200" dirty="0">
                <a:solidFill>
                  <a:srgbClr val="000000"/>
                </a:solidFill>
                <a:effectLst/>
                <a:latin typeface="Times New Roman" panose="02020603050405020304" pitchFamily="18" charset="0"/>
                <a:ea typeface="Calibri" panose="020F0502020204030204" pitchFamily="34" charset="0"/>
              </a:rPr>
              <a:t>Phasing Strategy of the LAP</a:t>
            </a:r>
            <a:r>
              <a:rPr lang="en-IE" sz="1800" kern="1200" dirty="0">
                <a:solidFill>
                  <a:srgbClr val="000000"/>
                </a:solidFill>
                <a:effectLst/>
                <a:latin typeface="Times New Roman" panose="02020603050405020304" pitchFamily="18" charset="0"/>
                <a:ea typeface="Calibri" panose="020F0502020204030204" pitchFamily="34" charset="0"/>
              </a:rPr>
              <a:t> - </a:t>
            </a:r>
            <a:r>
              <a:rPr lang="en-IE" sz="1800" kern="1200" dirty="0" err="1">
                <a:solidFill>
                  <a:srgbClr val="000000"/>
                </a:solidFill>
                <a:effectLst/>
                <a:latin typeface="Times New Roman" panose="02020603050405020304" pitchFamily="18" charset="0"/>
                <a:ea typeface="Calibri" panose="020F0502020204030204" pitchFamily="34" charset="0"/>
              </a:rPr>
              <a:t>Ballycullen</a:t>
            </a:r>
            <a:r>
              <a:rPr lang="en-IE" sz="1800" kern="1200" dirty="0">
                <a:solidFill>
                  <a:srgbClr val="000000"/>
                </a:solidFill>
                <a:effectLst/>
                <a:latin typeface="Times New Roman" panose="02020603050405020304" pitchFamily="18" charset="0"/>
                <a:ea typeface="Calibri" panose="020F0502020204030204" pitchFamily="34" charset="0"/>
              </a:rPr>
              <a:t> – </a:t>
            </a:r>
            <a:r>
              <a:rPr lang="en-IE" sz="1800" kern="1200" dirty="0" err="1">
                <a:solidFill>
                  <a:srgbClr val="000000"/>
                </a:solidFill>
                <a:effectLst/>
                <a:latin typeface="Times New Roman" panose="02020603050405020304" pitchFamily="18" charset="0"/>
                <a:ea typeface="Calibri" panose="020F0502020204030204" pitchFamily="34" charset="0"/>
              </a:rPr>
              <a:t>Oldcourt</a:t>
            </a:r>
            <a:r>
              <a:rPr lang="en-IE" sz="1800" kern="1200" dirty="0">
                <a:solidFill>
                  <a:srgbClr val="000000"/>
                </a:solidFill>
                <a:effectLst/>
                <a:latin typeface="Times New Roman" panose="02020603050405020304" pitchFamily="18" charset="0"/>
                <a:ea typeface="Calibri" panose="020F0502020204030204" pitchFamily="34" charset="0"/>
              </a:rPr>
              <a:t> Local Area Plan, 2014 (as amended 2017). </a:t>
            </a:r>
            <a:endParaRPr lang="en-IE" sz="1600"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 Housing Quality Assessment (HQA) which provides the specific information regarding the proposed apartments as required by the Sustainable Urban Housing: </a:t>
            </a:r>
            <a:r>
              <a:rPr lang="en-IE" sz="1800" b="1" u="sng" kern="1200" dirty="0">
                <a:solidFill>
                  <a:srgbClr val="000000"/>
                </a:solidFill>
                <a:effectLst/>
                <a:latin typeface="Times New Roman" panose="02020603050405020304" pitchFamily="18" charset="0"/>
                <a:ea typeface="Calibri" panose="020F0502020204030204" pitchFamily="34" charset="0"/>
              </a:rPr>
              <a:t>Design Standards for New Apartments</a:t>
            </a:r>
            <a:r>
              <a:rPr lang="en-IE" sz="1800" kern="1200" dirty="0">
                <a:solidFill>
                  <a:srgbClr val="000000"/>
                </a:solidFill>
                <a:effectLst/>
                <a:latin typeface="Times New Roman" panose="02020603050405020304" pitchFamily="18" charset="0"/>
                <a:ea typeface="Calibri" panose="020F0502020204030204" pitchFamily="34" charset="0"/>
              </a:rPr>
              <a:t> Guidelines for Planning Authorities and  how the proposed apartments comply with the requirements of those guidelines, including its specific planning policy requirements and dual aspect provision. </a:t>
            </a:r>
            <a:endParaRPr lang="en-IE" sz="1600"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b="1" u="sng" kern="1200" dirty="0">
                <a:solidFill>
                  <a:srgbClr val="000000"/>
                </a:solidFill>
                <a:effectLst/>
                <a:latin typeface="Times New Roman" panose="02020603050405020304" pitchFamily="18" charset="0"/>
                <a:ea typeface="Calibri" panose="020F0502020204030204" pitchFamily="34" charset="0"/>
              </a:rPr>
              <a:t>management and operation of the proposed development</a:t>
            </a:r>
            <a:r>
              <a:rPr lang="en-IE" sz="1800" kern="1200" dirty="0">
                <a:solidFill>
                  <a:srgbClr val="000000"/>
                </a:solidFill>
                <a:effectLst/>
                <a:latin typeface="Times New Roman" panose="02020603050405020304" pitchFamily="18" charset="0"/>
                <a:ea typeface="Calibri" panose="020F0502020204030204" pitchFamily="34" charset="0"/>
              </a:rPr>
              <a:t> in accordance with SPPR7 of the Sustainable Urban Housing: Design Standards for New Apartments Guidelines for Planning Authorities, including detailed proposals for the provision and management of support facilities, services and amenities for residents.</a:t>
            </a:r>
            <a:r>
              <a:rPr lang="en-IE" sz="1800" b="1" kern="1200" dirty="0">
                <a:solidFill>
                  <a:srgbClr val="000000"/>
                </a:solidFill>
                <a:effectLst/>
                <a:latin typeface="Times New Roman" panose="02020603050405020304" pitchFamily="18" charset="0"/>
                <a:ea typeface="Calibri" panose="020F0502020204030204" pitchFamily="34" charset="0"/>
              </a:rPr>
              <a:t> </a:t>
            </a:r>
            <a:endParaRPr lang="en-IE" sz="1800" b="1" dirty="0">
              <a:effectLst/>
              <a:latin typeface="Calibri" panose="020F0502020204030204" pitchFamily="34" charset="0"/>
              <a:ea typeface="Times New Roman" panose="02020603050405020304" pitchFamily="18" charset="0"/>
            </a:endParaRPr>
          </a:p>
          <a:p>
            <a:pPr indent="57150">
              <a:spcAft>
                <a:spcPts val="0"/>
              </a:spcAft>
            </a:pPr>
            <a:endParaRPr lang="en-IE" sz="1800" b="1"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104771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C12315-1B6A-46CF-B5A9-D987C729A325}"/>
              </a:ext>
            </a:extLst>
          </p:cNvPr>
          <p:cNvSpPr txBox="1"/>
          <p:nvPr/>
        </p:nvSpPr>
        <p:spPr>
          <a:xfrm>
            <a:off x="291548" y="119271"/>
            <a:ext cx="8441635" cy="369332"/>
          </a:xfrm>
          <a:prstGeom prst="rect">
            <a:avLst/>
          </a:prstGeom>
          <a:noFill/>
        </p:spPr>
        <p:txBody>
          <a:bodyPr wrap="square">
            <a:spAutoFit/>
          </a:bodyPr>
          <a:lstStyle/>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solidFill>
                <a:srgbClr val="000000"/>
              </a:solidFill>
              <a:effectLst/>
              <a:latin typeface="Arial" panose="020B060402020202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AB8FF37-8680-4A59-BAAD-B00A5FA6CD95}"/>
              </a:ext>
            </a:extLst>
          </p:cNvPr>
          <p:cNvSpPr txBox="1"/>
          <p:nvPr/>
        </p:nvSpPr>
        <p:spPr>
          <a:xfrm>
            <a:off x="145774" y="119271"/>
            <a:ext cx="8998226" cy="6463308"/>
          </a:xfrm>
          <a:prstGeom prst="rect">
            <a:avLst/>
          </a:prstGeom>
          <a:noFill/>
        </p:spPr>
        <p:txBody>
          <a:bodyPr wrap="square">
            <a:spAutoFit/>
          </a:bodyPr>
          <a:lstStyle/>
          <a:p>
            <a:pPr>
              <a:spcAft>
                <a:spcPts val="0"/>
              </a:spcAft>
            </a:pPr>
            <a:r>
              <a:rPr lang="en-IE" b="1" dirty="0">
                <a:solidFill>
                  <a:schemeClr val="accent1">
                    <a:lumMod val="75000"/>
                  </a:schemeClr>
                </a:solidFill>
                <a:latin typeface="Times New Roman" panose="02020603050405020304" pitchFamily="18" charset="0"/>
                <a:ea typeface="Calibri" panose="020F0502020204030204" pitchFamily="34" charset="0"/>
              </a:rPr>
              <a:t>ABP comments (continued):</a:t>
            </a:r>
          </a:p>
          <a:p>
            <a:pPr marL="457200" indent="-228600">
              <a:spcAft>
                <a:spcPts val="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justification for the level of </a:t>
            </a:r>
            <a:r>
              <a:rPr lang="en-IE" sz="1800" b="1" u="sng" kern="1200" dirty="0">
                <a:solidFill>
                  <a:srgbClr val="000000"/>
                </a:solidFill>
                <a:effectLst/>
                <a:latin typeface="Times New Roman" panose="02020603050405020304" pitchFamily="18" charset="0"/>
                <a:ea typeface="Calibri" panose="020F0502020204030204" pitchFamily="34" charset="0"/>
              </a:rPr>
              <a:t>car parking</a:t>
            </a:r>
            <a:r>
              <a:rPr lang="en-IE" sz="1800" kern="1200" dirty="0">
                <a:solidFill>
                  <a:srgbClr val="000000"/>
                </a:solidFill>
                <a:effectLst/>
                <a:latin typeface="Times New Roman" panose="02020603050405020304" pitchFamily="18" charset="0"/>
                <a:ea typeface="Calibri" panose="020F0502020204030204" pitchFamily="34" charset="0"/>
              </a:rPr>
              <a:t> proposed, having regard to provisions of SPPR8 of the Sustainable Urban Housing: Design Standards for New Apartments Guidelines for Planning Authorities.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Additional details in relation to </a:t>
            </a:r>
            <a:r>
              <a:rPr lang="en-IE" sz="1800" b="1" u="sng" kern="1200" dirty="0">
                <a:solidFill>
                  <a:srgbClr val="000000"/>
                </a:solidFill>
                <a:effectLst/>
                <a:latin typeface="Times New Roman" panose="02020603050405020304" pitchFamily="18" charset="0"/>
                <a:ea typeface="Calibri" panose="020F0502020204030204" pitchFamily="34" charset="0"/>
              </a:rPr>
              <a:t>Transport issues</a:t>
            </a:r>
            <a:r>
              <a:rPr lang="en-IE" sz="1800" kern="1200" dirty="0">
                <a:solidFill>
                  <a:srgbClr val="000000"/>
                </a:solidFill>
                <a:effectLst/>
                <a:latin typeface="Times New Roman" panose="02020603050405020304" pitchFamily="18" charset="0"/>
                <a:ea typeface="Calibri" panose="020F0502020204030204" pitchFamily="34" charset="0"/>
              </a:rPr>
              <a:t>, having regard to comments contained within the Planning Authority’s submission on this pre-application in relation to gradients, compliance with </a:t>
            </a:r>
            <a:r>
              <a:rPr lang="en-IE" sz="1800" b="1" u="sng" kern="1200" dirty="0">
                <a:solidFill>
                  <a:srgbClr val="000000"/>
                </a:solidFill>
                <a:effectLst/>
                <a:latin typeface="Times New Roman" panose="02020603050405020304" pitchFamily="18" charset="0"/>
                <a:ea typeface="Calibri" panose="020F0502020204030204" pitchFamily="34" charset="0"/>
              </a:rPr>
              <a:t>DMURS</a:t>
            </a:r>
            <a:r>
              <a:rPr lang="en-IE" sz="1800" kern="1200" dirty="0">
                <a:solidFill>
                  <a:srgbClr val="000000"/>
                </a:solidFill>
                <a:effectLst/>
                <a:latin typeface="Times New Roman" panose="02020603050405020304" pitchFamily="18" charset="0"/>
                <a:ea typeface="Calibri" panose="020F0502020204030204" pitchFamily="34" charset="0"/>
              </a:rPr>
              <a:t>, cycleway provision, Electric Vehicle parking, fire tender and bin lorry access routes, refuse management, public lighting and the provision of a Construction Management Plan.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Additional details in relation to the </a:t>
            </a:r>
            <a:r>
              <a:rPr lang="en-IE" sz="1800" b="1" u="sng" kern="1200" dirty="0">
                <a:solidFill>
                  <a:srgbClr val="000000"/>
                </a:solidFill>
                <a:effectLst/>
                <a:latin typeface="Times New Roman" panose="02020603050405020304" pitchFamily="18" charset="0"/>
                <a:ea typeface="Calibri" panose="020F0502020204030204" pitchFamily="34" charset="0"/>
              </a:rPr>
              <a:t>proposed community centre</a:t>
            </a:r>
            <a:r>
              <a:rPr lang="en-IE" sz="1800" kern="1200" dirty="0">
                <a:solidFill>
                  <a:srgbClr val="000000"/>
                </a:solidFill>
                <a:effectLst/>
                <a:latin typeface="Times New Roman" panose="02020603050405020304" pitchFamily="18" charset="0"/>
                <a:ea typeface="Calibri" panose="020F0502020204030204" pitchFamily="34" charset="0"/>
              </a:rPr>
              <a:t>, having regard to the quantum of floor area proposed and the viability of same, and to the concerns as raised by the Planning Authority in relation to same.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 report that addresses issues of </a:t>
            </a:r>
            <a:r>
              <a:rPr lang="en-IE" sz="1800" b="1" u="sng" kern="1200" dirty="0">
                <a:solidFill>
                  <a:srgbClr val="000000"/>
                </a:solidFill>
                <a:effectLst/>
                <a:latin typeface="Times New Roman" panose="02020603050405020304" pitchFamily="18" charset="0"/>
                <a:ea typeface="Calibri" panose="020F0502020204030204" pitchFamily="34" charset="0"/>
              </a:rPr>
              <a:t>residential amenity</a:t>
            </a:r>
            <a:r>
              <a:rPr lang="en-IE" sz="1800" kern="1200" dirty="0">
                <a:solidFill>
                  <a:srgbClr val="000000"/>
                </a:solidFill>
                <a:effectLst/>
                <a:latin typeface="Times New Roman" panose="02020603050405020304" pitchFamily="18" charset="0"/>
                <a:ea typeface="Calibri" panose="020F0502020204030204" pitchFamily="34" charset="0"/>
              </a:rPr>
              <a:t> (both existing residents of nearby development and future occupants), specifically with regards to daylight/sunlight analysis, overlooking, overshadowing, visual impact and noise and including levels and cross-sections showing the relationship between the proposed development and nearby residential development.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480689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DC53AC-F8E4-4694-A3C7-1D87EA4220AE}"/>
              </a:ext>
            </a:extLst>
          </p:cNvPr>
          <p:cNvSpPr txBox="1"/>
          <p:nvPr/>
        </p:nvSpPr>
        <p:spPr>
          <a:xfrm>
            <a:off x="556590" y="3"/>
            <a:ext cx="8441636" cy="7294305"/>
          </a:xfrm>
          <a:prstGeom prst="rect">
            <a:avLst/>
          </a:prstGeom>
          <a:noFill/>
        </p:spPr>
        <p:txBody>
          <a:bodyPr wrap="square">
            <a:spAutoFit/>
          </a:bodyPr>
          <a:lstStyle/>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Additional details in relation to </a:t>
            </a:r>
            <a:r>
              <a:rPr lang="en-IE" sz="1800" b="1" u="sng" kern="1200" dirty="0">
                <a:solidFill>
                  <a:srgbClr val="000000"/>
                </a:solidFill>
                <a:effectLst/>
                <a:latin typeface="Times New Roman" panose="02020603050405020304" pitchFamily="18" charset="0"/>
                <a:ea typeface="Calibri" panose="020F0502020204030204" pitchFamily="34" charset="0"/>
              </a:rPr>
              <a:t>Landscaping proposals</a:t>
            </a:r>
            <a:r>
              <a:rPr lang="en-IE" sz="1800" kern="1200" dirty="0">
                <a:solidFill>
                  <a:srgbClr val="000000"/>
                </a:solidFill>
                <a:effectLst/>
                <a:latin typeface="Times New Roman" panose="02020603050405020304" pitchFamily="18" charset="0"/>
                <a:ea typeface="Calibri" panose="020F0502020204030204" pitchFamily="34" charset="0"/>
              </a:rPr>
              <a:t> having regard to comments contained within the Planning Authority’s submission on this pre-application in relation to green infrastructure, </a:t>
            </a:r>
            <a:r>
              <a:rPr lang="en-IE" sz="1800" kern="1200" dirty="0" err="1">
                <a:solidFill>
                  <a:srgbClr val="000000"/>
                </a:solidFill>
                <a:effectLst/>
                <a:latin typeface="Times New Roman" panose="02020603050405020304" pitchFamily="18" charset="0"/>
                <a:ea typeface="Calibri" panose="020F0502020204030204" pitchFamily="34" charset="0"/>
              </a:rPr>
              <a:t>SuDS</a:t>
            </a:r>
            <a:r>
              <a:rPr lang="en-IE" sz="1800" kern="1200" dirty="0">
                <a:solidFill>
                  <a:srgbClr val="000000"/>
                </a:solidFill>
                <a:effectLst/>
                <a:latin typeface="Times New Roman" panose="02020603050405020304" pitchFamily="18" charset="0"/>
                <a:ea typeface="Calibri" panose="020F0502020204030204" pitchFamily="34" charset="0"/>
              </a:rPr>
              <a:t>, protection of retained trees.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Confirmation that </a:t>
            </a:r>
            <a:r>
              <a:rPr lang="en-IE" sz="1800" b="1" u="sng" kern="1200" dirty="0">
                <a:solidFill>
                  <a:srgbClr val="000000"/>
                </a:solidFill>
                <a:effectLst/>
                <a:latin typeface="Times New Roman" panose="02020603050405020304" pitchFamily="18" charset="0"/>
                <a:ea typeface="Calibri" panose="020F0502020204030204" pitchFamily="34" charset="0"/>
              </a:rPr>
              <a:t>Irish Water</a:t>
            </a:r>
            <a:r>
              <a:rPr lang="en-IE" sz="1800" kern="1200" dirty="0">
                <a:solidFill>
                  <a:srgbClr val="000000"/>
                </a:solidFill>
                <a:effectLst/>
                <a:latin typeface="Times New Roman" panose="02020603050405020304" pitchFamily="18" charset="0"/>
                <a:ea typeface="Calibri" panose="020F0502020204030204" pitchFamily="34" charset="0"/>
              </a:rPr>
              <a:t> can accommodate the proposed development, having regard to Irish Water’s submission on this pre-application, which states that upgrade works to the Irish Water Network are required.</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Additional details in relation to </a:t>
            </a:r>
            <a:r>
              <a:rPr lang="en-IE" sz="1800" b="1" u="sng" kern="1200" dirty="0">
                <a:solidFill>
                  <a:srgbClr val="000000"/>
                </a:solidFill>
                <a:effectLst/>
                <a:latin typeface="Times New Roman" panose="02020603050405020304" pitchFamily="18" charset="0"/>
                <a:ea typeface="Calibri" panose="020F0502020204030204" pitchFamily="34" charset="0"/>
              </a:rPr>
              <a:t>surface water/flooding</a:t>
            </a:r>
            <a:r>
              <a:rPr lang="en-IE" sz="1800" kern="1200" dirty="0">
                <a:solidFill>
                  <a:srgbClr val="000000"/>
                </a:solidFill>
                <a:effectLst/>
                <a:latin typeface="Times New Roman" panose="02020603050405020304" pitchFamily="18" charset="0"/>
                <a:ea typeface="Calibri" panose="020F0502020204030204" pitchFamily="34" charset="0"/>
              </a:rPr>
              <a:t> having regard to comments contained within the Planning Authority’s submission on this pre-application.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Additional </a:t>
            </a:r>
            <a:r>
              <a:rPr lang="en-IE" sz="1800" b="1" u="sng" kern="1200" dirty="0">
                <a:solidFill>
                  <a:srgbClr val="000000"/>
                </a:solidFill>
                <a:effectLst/>
                <a:latin typeface="Times New Roman" panose="02020603050405020304" pitchFamily="18" charset="0"/>
                <a:ea typeface="Calibri" panose="020F0502020204030204" pitchFamily="34" charset="0"/>
              </a:rPr>
              <a:t>CGIs/visualisations/3D modelling</a:t>
            </a:r>
            <a:r>
              <a:rPr lang="en-IE" sz="1800" kern="1200" dirty="0">
                <a:solidFill>
                  <a:srgbClr val="000000"/>
                </a:solidFill>
                <a:effectLst/>
                <a:latin typeface="Times New Roman" panose="02020603050405020304" pitchFamily="18" charset="0"/>
                <a:ea typeface="Calibri" panose="020F0502020204030204" pitchFamily="34" charset="0"/>
              </a:rPr>
              <a:t> including additional views from the White Pines development to the west of the proposed development.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 report on the proposed </a:t>
            </a:r>
            <a:r>
              <a:rPr lang="en-IE" sz="1800" b="1" u="sng" kern="1200" dirty="0">
                <a:solidFill>
                  <a:srgbClr val="000000"/>
                </a:solidFill>
                <a:effectLst/>
                <a:latin typeface="Times New Roman" panose="02020603050405020304" pitchFamily="18" charset="0"/>
                <a:ea typeface="Calibri" panose="020F0502020204030204" pitchFamily="34" charset="0"/>
              </a:rPr>
              <a:t>materials and finishes of buildings</a:t>
            </a:r>
            <a:r>
              <a:rPr lang="en-IE" sz="1800" kern="1200" dirty="0">
                <a:solidFill>
                  <a:srgbClr val="000000"/>
                </a:solidFill>
                <a:effectLst/>
                <a:latin typeface="Times New Roman" panose="02020603050405020304" pitchFamily="18" charset="0"/>
                <a:ea typeface="Calibri" panose="020F0502020204030204" pitchFamily="34" charset="0"/>
              </a:rPr>
              <a:t>, landscaped areas and any screening/boundary treatment.</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 plan of the </a:t>
            </a:r>
            <a:r>
              <a:rPr lang="en-IE" sz="1800" b="1" u="sng" kern="1200" dirty="0">
                <a:solidFill>
                  <a:srgbClr val="000000"/>
                </a:solidFill>
                <a:effectLst/>
                <a:latin typeface="Times New Roman" panose="02020603050405020304" pitchFamily="18" charset="0"/>
                <a:ea typeface="Calibri" panose="020F0502020204030204" pitchFamily="34" charset="0"/>
              </a:rPr>
              <a:t>proposed open space</a:t>
            </a:r>
            <a:r>
              <a:rPr lang="en-IE" sz="1800" kern="1200" dirty="0">
                <a:solidFill>
                  <a:srgbClr val="000000"/>
                </a:solidFill>
                <a:effectLst/>
                <a:latin typeface="Times New Roman" panose="02020603050405020304" pitchFamily="18" charset="0"/>
                <a:ea typeface="Calibri" panose="020F0502020204030204" pitchFamily="34" charset="0"/>
              </a:rPr>
              <a:t> within the site clearly delineating public, communal and private spaces.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kern="1200" dirty="0">
                <a:solidFill>
                  <a:srgbClr val="000000"/>
                </a:solidFill>
                <a:effectLst/>
                <a:latin typeface="Times New Roman" panose="02020603050405020304" pitchFamily="18" charset="0"/>
                <a:ea typeface="Calibri" panose="020F0502020204030204" pitchFamily="34" charset="0"/>
              </a:rPr>
              <a:t>A masterplan document outlining how this site could interact with </a:t>
            </a:r>
            <a:r>
              <a:rPr lang="en-IE" sz="1800" b="1" u="sng" kern="1200" dirty="0">
                <a:solidFill>
                  <a:srgbClr val="000000"/>
                </a:solidFill>
                <a:effectLst/>
                <a:latin typeface="Times New Roman" panose="02020603050405020304" pitchFamily="18" charset="0"/>
                <a:ea typeface="Calibri" panose="020F0502020204030204" pitchFamily="34" charset="0"/>
              </a:rPr>
              <a:t>any future proposals on the Green Acres site to the east</a:t>
            </a:r>
            <a:r>
              <a:rPr lang="en-IE" sz="1800" kern="1200" dirty="0">
                <a:solidFill>
                  <a:srgbClr val="000000"/>
                </a:solidFill>
                <a:effectLst/>
                <a:latin typeface="Times New Roman" panose="02020603050405020304" pitchFamily="18" charset="0"/>
                <a:ea typeface="Calibri" panose="020F0502020204030204" pitchFamily="34" charset="0"/>
              </a:rPr>
              <a:t>. </a:t>
            </a:r>
            <a:endParaRPr lang="en-IE" dirty="0">
              <a:effectLst/>
            </a:endParaRPr>
          </a:p>
          <a:p>
            <a:pPr indent="57150">
              <a:spcAft>
                <a:spcPts val="0"/>
              </a:spcAft>
            </a:pPr>
            <a:r>
              <a:rPr lang="en-IE" sz="1800" dirty="0">
                <a:effectLst/>
                <a:latin typeface="Times New Roman" panose="02020603050405020304" pitchFamily="18" charset="0"/>
                <a:ea typeface="Times New Roman" panose="02020603050405020304" pitchFamily="18" charset="0"/>
              </a:rPr>
              <a:t> </a:t>
            </a:r>
            <a:endParaRPr lang="en-IE" sz="1800" dirty="0">
              <a:effectLst/>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pPr>
            <a:r>
              <a:rPr lang="en-IE" sz="1800" b="1" u="sng" kern="1200" dirty="0">
                <a:solidFill>
                  <a:srgbClr val="000000"/>
                </a:solidFill>
                <a:effectLst/>
                <a:latin typeface="Times New Roman" panose="02020603050405020304" pitchFamily="18" charset="0"/>
                <a:ea typeface="Calibri" panose="020F0502020204030204" pitchFamily="34" charset="0"/>
              </a:rPr>
              <a:t>Waste Management</a:t>
            </a:r>
            <a:r>
              <a:rPr lang="en-IE" sz="1800" kern="1200" dirty="0">
                <a:solidFill>
                  <a:srgbClr val="000000"/>
                </a:solidFill>
                <a:effectLst/>
                <a:latin typeface="Times New Roman" panose="02020603050405020304" pitchFamily="18" charset="0"/>
                <a:ea typeface="Calibri" panose="020F0502020204030204" pitchFamily="34" charset="0"/>
              </a:rPr>
              <a:t> Details and </a:t>
            </a:r>
            <a:r>
              <a:rPr lang="en-IE" sz="1800" b="1" u="sng" kern="1200" dirty="0">
                <a:solidFill>
                  <a:srgbClr val="000000"/>
                </a:solidFill>
                <a:effectLst/>
                <a:latin typeface="Times New Roman" panose="02020603050405020304" pitchFamily="18" charset="0"/>
                <a:ea typeface="Calibri" panose="020F0502020204030204" pitchFamily="34" charset="0"/>
              </a:rPr>
              <a:t>Construction and Demolition Waste</a:t>
            </a:r>
            <a:r>
              <a:rPr lang="en-IE" sz="1800" kern="1200" dirty="0">
                <a:solidFill>
                  <a:srgbClr val="000000"/>
                </a:solidFill>
                <a:effectLst/>
                <a:latin typeface="Times New Roman" panose="02020603050405020304" pitchFamily="18" charset="0"/>
                <a:ea typeface="Calibri" panose="020F0502020204030204" pitchFamily="34" charset="0"/>
              </a:rPr>
              <a:t> Management Plan. </a:t>
            </a:r>
            <a:endParaRPr lang="en-IE" dirty="0">
              <a:effectLst/>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6241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DC6BA-1BB3-4B12-93CB-DE7313AB5166}"/>
              </a:ext>
            </a:extLst>
          </p:cNvPr>
          <p:cNvSpPr txBox="1"/>
          <p:nvPr/>
        </p:nvSpPr>
        <p:spPr>
          <a:xfrm>
            <a:off x="278296" y="132523"/>
            <a:ext cx="8428382" cy="4247317"/>
          </a:xfrm>
          <a:prstGeom prst="rect">
            <a:avLst/>
          </a:prstGeom>
          <a:noFill/>
        </p:spPr>
        <p:txBody>
          <a:bodyPr wrap="square">
            <a:spAutoFit/>
          </a:bodyPr>
          <a:lstStyle/>
          <a:p>
            <a:r>
              <a:rPr lang="en-GB" sz="1800" b="1" dirty="0">
                <a:solidFill>
                  <a:srgbClr val="00B0F0"/>
                </a:solidFill>
                <a:effectLst/>
                <a:latin typeface="Times New Roman" panose="02020603050405020304" pitchFamily="18" charset="0"/>
                <a:ea typeface="Calibri" panose="020F0502020204030204" pitchFamily="34" charset="0"/>
              </a:rPr>
              <a:t>Statistics for Proposed Development</a:t>
            </a:r>
          </a:p>
          <a:p>
            <a:pPr>
              <a:spcAft>
                <a:spcPts val="0"/>
              </a:spcAft>
            </a:pPr>
            <a:endParaRPr lang="en-GB" b="1" dirty="0">
              <a:solidFill>
                <a:srgbClr val="000000"/>
              </a:solidFill>
              <a:latin typeface="Times New Roman" panose="02020603050405020304" pitchFamily="18"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Proposal  - </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241</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apartments comprising:</a:t>
            </a:r>
          </a:p>
          <a:p>
            <a:pPr>
              <a:spcAft>
                <a:spcPts val="0"/>
              </a:spcAf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I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93 no. 1 bed </a:t>
            </a:r>
          </a:p>
          <a:p>
            <a:pPr lvl="1"/>
            <a:r>
              <a:rPr lang="en-I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148 no. 2 bed units</a:t>
            </a:r>
          </a:p>
          <a:p>
            <a:pPr>
              <a:spcAft>
                <a:spcPts val="0"/>
              </a:spcAf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Site area – </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2.98 ha</a:t>
            </a: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E" sz="11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Density – </a:t>
            </a:r>
            <a:r>
              <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81 units per ha</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Public Open Space – </a:t>
            </a:r>
            <a:r>
              <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23%</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Height – </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IE" dirty="0">
                <a:latin typeface="Times New Roman" panose="02020603050405020304" pitchFamily="18" charset="0"/>
                <a:ea typeface="Calibri" panose="020F0502020204030204" pitchFamily="34" charset="0"/>
                <a:cs typeface="Times New Roman" panose="02020603050405020304" pitchFamily="18" charset="0"/>
              </a:rPr>
              <a:t> blocks varying in height from four to six storeys.</a:t>
            </a:r>
            <a:endPar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Dual Aspect apartments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50%</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Public and communal open space –</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23%</a:t>
            </a:r>
            <a:r>
              <a:rPr lang="en-IE" i="0" u="none" strike="noStrike" baseline="0" dirty="0">
                <a:solidFill>
                  <a:srgbClr val="000000"/>
                </a:solidFill>
                <a:latin typeface="Times New Roman" panose="02020603050405020304" pitchFamily="18" charset="0"/>
                <a:cs typeface="Times New Roman" panose="02020603050405020304" pitchFamily="18" charset="0"/>
              </a:rPr>
              <a:t> public open space,</a:t>
            </a:r>
            <a:r>
              <a:rPr lang="en-IE" dirty="0">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 parking – </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194 </a:t>
            </a: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Cycle parking - </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401</a:t>
            </a:r>
            <a:r>
              <a:rPr lang="en-IE" sz="1800" i="0" u="none" strike="noStrike" baseline="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40449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B9EA0-B04D-4F0B-886D-6CFC1DEF6AE6}"/>
              </a:ext>
            </a:extLst>
          </p:cNvPr>
          <p:cNvPicPr>
            <a:picLocks noChangeAspect="1"/>
          </p:cNvPicPr>
          <p:nvPr/>
        </p:nvPicPr>
        <p:blipFill>
          <a:blip r:embed="rId2"/>
          <a:stretch>
            <a:fillRect/>
          </a:stretch>
        </p:blipFill>
        <p:spPr>
          <a:xfrm>
            <a:off x="1247775" y="842962"/>
            <a:ext cx="6648450" cy="5172075"/>
          </a:xfrm>
          <a:prstGeom prst="rect">
            <a:avLst/>
          </a:prstGeom>
        </p:spPr>
      </p:pic>
    </p:spTree>
    <p:extLst>
      <p:ext uri="{BB962C8B-B14F-4D97-AF65-F5344CB8AC3E}">
        <p14:creationId xmlns:p14="http://schemas.microsoft.com/office/powerpoint/2010/main" val="2765035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6CCD2-6007-4262-BCE1-A5B08F3AC709}"/>
              </a:ext>
            </a:extLst>
          </p:cNvPr>
          <p:cNvPicPr>
            <a:picLocks noChangeAspect="1"/>
          </p:cNvPicPr>
          <p:nvPr/>
        </p:nvPicPr>
        <p:blipFill>
          <a:blip r:embed="rId2"/>
          <a:stretch>
            <a:fillRect/>
          </a:stretch>
        </p:blipFill>
        <p:spPr>
          <a:xfrm>
            <a:off x="1157287" y="885825"/>
            <a:ext cx="6829425" cy="5086350"/>
          </a:xfrm>
          <a:prstGeom prst="rect">
            <a:avLst/>
          </a:prstGeom>
        </p:spPr>
      </p:pic>
    </p:spTree>
    <p:extLst>
      <p:ext uri="{BB962C8B-B14F-4D97-AF65-F5344CB8AC3E}">
        <p14:creationId xmlns:p14="http://schemas.microsoft.com/office/powerpoint/2010/main" val="172540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D27D9-F7CB-44A8-A9AE-44714F5E8F2A}"/>
              </a:ext>
            </a:extLst>
          </p:cNvPr>
          <p:cNvPicPr>
            <a:picLocks noChangeAspect="1"/>
          </p:cNvPicPr>
          <p:nvPr/>
        </p:nvPicPr>
        <p:blipFill>
          <a:blip r:embed="rId2"/>
          <a:stretch>
            <a:fillRect/>
          </a:stretch>
        </p:blipFill>
        <p:spPr>
          <a:xfrm>
            <a:off x="685800" y="862012"/>
            <a:ext cx="7772400" cy="5133975"/>
          </a:xfrm>
          <a:prstGeom prst="rect">
            <a:avLst/>
          </a:prstGeom>
        </p:spPr>
      </p:pic>
    </p:spTree>
    <p:extLst>
      <p:ext uri="{BB962C8B-B14F-4D97-AF65-F5344CB8AC3E}">
        <p14:creationId xmlns:p14="http://schemas.microsoft.com/office/powerpoint/2010/main" val="535000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4D046-53BA-4781-B2C2-76F4C6BA5C77}"/>
              </a:ext>
            </a:extLst>
          </p:cNvPr>
          <p:cNvPicPr>
            <a:picLocks noChangeAspect="1"/>
          </p:cNvPicPr>
          <p:nvPr/>
        </p:nvPicPr>
        <p:blipFill>
          <a:blip r:embed="rId2"/>
          <a:stretch>
            <a:fillRect/>
          </a:stretch>
        </p:blipFill>
        <p:spPr>
          <a:xfrm>
            <a:off x="676275" y="900112"/>
            <a:ext cx="7791450" cy="5057775"/>
          </a:xfrm>
          <a:prstGeom prst="rect">
            <a:avLst/>
          </a:prstGeom>
        </p:spPr>
      </p:pic>
    </p:spTree>
    <p:extLst>
      <p:ext uri="{BB962C8B-B14F-4D97-AF65-F5344CB8AC3E}">
        <p14:creationId xmlns:p14="http://schemas.microsoft.com/office/powerpoint/2010/main" val="193982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7767-676C-4224-BF9D-ADB5F6000FE5}"/>
              </a:ext>
            </a:extLst>
          </p:cNvPr>
          <p:cNvPicPr>
            <a:picLocks noChangeAspect="1"/>
          </p:cNvPicPr>
          <p:nvPr/>
        </p:nvPicPr>
        <p:blipFill>
          <a:blip r:embed="rId2"/>
          <a:stretch>
            <a:fillRect/>
          </a:stretch>
        </p:blipFill>
        <p:spPr>
          <a:xfrm>
            <a:off x="1076614" y="145774"/>
            <a:ext cx="6997842" cy="6559825"/>
          </a:xfrm>
          <a:prstGeom prst="rect">
            <a:avLst/>
          </a:prstGeom>
        </p:spPr>
      </p:pic>
    </p:spTree>
    <p:extLst>
      <p:ext uri="{BB962C8B-B14F-4D97-AF65-F5344CB8AC3E}">
        <p14:creationId xmlns:p14="http://schemas.microsoft.com/office/powerpoint/2010/main" val="3756020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A16ECC-CAC5-4F8F-8691-A97D33BD639E}"/>
              </a:ext>
            </a:extLst>
          </p:cNvPr>
          <p:cNvPicPr>
            <a:picLocks noChangeAspect="1"/>
          </p:cNvPicPr>
          <p:nvPr/>
        </p:nvPicPr>
        <p:blipFill>
          <a:blip r:embed="rId2"/>
          <a:stretch>
            <a:fillRect/>
          </a:stretch>
        </p:blipFill>
        <p:spPr>
          <a:xfrm>
            <a:off x="1395412" y="723900"/>
            <a:ext cx="6353175" cy="5410200"/>
          </a:xfrm>
          <a:prstGeom prst="rect">
            <a:avLst/>
          </a:prstGeom>
        </p:spPr>
      </p:pic>
    </p:spTree>
    <p:extLst>
      <p:ext uri="{BB962C8B-B14F-4D97-AF65-F5344CB8AC3E}">
        <p14:creationId xmlns:p14="http://schemas.microsoft.com/office/powerpoint/2010/main" val="2802300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EDFD9-C775-4231-BDBE-E3EB336C9606}"/>
              </a:ext>
            </a:extLst>
          </p:cNvPr>
          <p:cNvPicPr>
            <a:picLocks noChangeAspect="1"/>
          </p:cNvPicPr>
          <p:nvPr/>
        </p:nvPicPr>
        <p:blipFill>
          <a:blip r:embed="rId2"/>
          <a:stretch>
            <a:fillRect/>
          </a:stretch>
        </p:blipFill>
        <p:spPr>
          <a:xfrm>
            <a:off x="966787" y="895350"/>
            <a:ext cx="7210425" cy="5067300"/>
          </a:xfrm>
          <a:prstGeom prst="rect">
            <a:avLst/>
          </a:prstGeom>
        </p:spPr>
      </p:pic>
    </p:spTree>
    <p:extLst>
      <p:ext uri="{BB962C8B-B14F-4D97-AF65-F5344CB8AC3E}">
        <p14:creationId xmlns:p14="http://schemas.microsoft.com/office/powerpoint/2010/main" val="3543784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B3287-0DAC-4099-B753-C87B3D3F55A3}"/>
              </a:ext>
            </a:extLst>
          </p:cNvPr>
          <p:cNvPicPr>
            <a:picLocks noChangeAspect="1"/>
          </p:cNvPicPr>
          <p:nvPr/>
        </p:nvPicPr>
        <p:blipFill>
          <a:blip r:embed="rId2"/>
          <a:stretch>
            <a:fillRect/>
          </a:stretch>
        </p:blipFill>
        <p:spPr>
          <a:xfrm>
            <a:off x="1362075" y="919162"/>
            <a:ext cx="6419850" cy="5019675"/>
          </a:xfrm>
          <a:prstGeom prst="rect">
            <a:avLst/>
          </a:prstGeom>
        </p:spPr>
      </p:pic>
    </p:spTree>
    <p:extLst>
      <p:ext uri="{BB962C8B-B14F-4D97-AF65-F5344CB8AC3E}">
        <p14:creationId xmlns:p14="http://schemas.microsoft.com/office/powerpoint/2010/main" val="227131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9FBF0-94ED-441D-899B-0EDFFF684A90}"/>
              </a:ext>
            </a:extLst>
          </p:cNvPr>
          <p:cNvPicPr>
            <a:picLocks noChangeAspect="1"/>
          </p:cNvPicPr>
          <p:nvPr/>
        </p:nvPicPr>
        <p:blipFill>
          <a:blip r:embed="rId2"/>
          <a:stretch>
            <a:fillRect/>
          </a:stretch>
        </p:blipFill>
        <p:spPr>
          <a:xfrm>
            <a:off x="1247775" y="838200"/>
            <a:ext cx="6648450" cy="5181600"/>
          </a:xfrm>
          <a:prstGeom prst="rect">
            <a:avLst/>
          </a:prstGeom>
        </p:spPr>
      </p:pic>
    </p:spTree>
    <p:extLst>
      <p:ext uri="{BB962C8B-B14F-4D97-AF65-F5344CB8AC3E}">
        <p14:creationId xmlns:p14="http://schemas.microsoft.com/office/powerpoint/2010/main" val="3014421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A898C-F9A8-4C4D-86DD-D3289FE11B81}"/>
              </a:ext>
            </a:extLst>
          </p:cNvPr>
          <p:cNvPicPr>
            <a:picLocks noChangeAspect="1"/>
          </p:cNvPicPr>
          <p:nvPr/>
        </p:nvPicPr>
        <p:blipFill>
          <a:blip r:embed="rId2"/>
          <a:stretch>
            <a:fillRect/>
          </a:stretch>
        </p:blipFill>
        <p:spPr>
          <a:xfrm>
            <a:off x="1481137" y="852487"/>
            <a:ext cx="6181725" cy="5153025"/>
          </a:xfrm>
          <a:prstGeom prst="rect">
            <a:avLst/>
          </a:prstGeom>
        </p:spPr>
      </p:pic>
    </p:spTree>
    <p:extLst>
      <p:ext uri="{BB962C8B-B14F-4D97-AF65-F5344CB8AC3E}">
        <p14:creationId xmlns:p14="http://schemas.microsoft.com/office/powerpoint/2010/main" val="814677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FCDC9-9999-44B6-AE9B-A33E6132F88F}"/>
              </a:ext>
            </a:extLst>
          </p:cNvPr>
          <p:cNvPicPr>
            <a:picLocks noChangeAspect="1"/>
          </p:cNvPicPr>
          <p:nvPr/>
        </p:nvPicPr>
        <p:blipFill>
          <a:blip r:embed="rId2"/>
          <a:stretch>
            <a:fillRect/>
          </a:stretch>
        </p:blipFill>
        <p:spPr>
          <a:xfrm>
            <a:off x="1457325" y="866775"/>
            <a:ext cx="6229350" cy="5124450"/>
          </a:xfrm>
          <a:prstGeom prst="rect">
            <a:avLst/>
          </a:prstGeom>
        </p:spPr>
      </p:pic>
    </p:spTree>
    <p:extLst>
      <p:ext uri="{BB962C8B-B14F-4D97-AF65-F5344CB8AC3E}">
        <p14:creationId xmlns:p14="http://schemas.microsoft.com/office/powerpoint/2010/main" val="1386200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EB71D-AE32-4839-9AD9-D0C08B697E38}"/>
              </a:ext>
            </a:extLst>
          </p:cNvPr>
          <p:cNvPicPr>
            <a:picLocks noChangeAspect="1"/>
          </p:cNvPicPr>
          <p:nvPr/>
        </p:nvPicPr>
        <p:blipFill>
          <a:blip r:embed="rId2"/>
          <a:stretch>
            <a:fillRect/>
          </a:stretch>
        </p:blipFill>
        <p:spPr>
          <a:xfrm>
            <a:off x="1481137" y="857250"/>
            <a:ext cx="6181725" cy="5143500"/>
          </a:xfrm>
          <a:prstGeom prst="rect">
            <a:avLst/>
          </a:prstGeom>
        </p:spPr>
      </p:pic>
    </p:spTree>
    <p:extLst>
      <p:ext uri="{BB962C8B-B14F-4D97-AF65-F5344CB8AC3E}">
        <p14:creationId xmlns:p14="http://schemas.microsoft.com/office/powerpoint/2010/main" val="2918029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DFF487-C51C-47C5-8A85-F7DE9ECC934C}"/>
              </a:ext>
            </a:extLst>
          </p:cNvPr>
          <p:cNvPicPr>
            <a:picLocks noChangeAspect="1"/>
          </p:cNvPicPr>
          <p:nvPr/>
        </p:nvPicPr>
        <p:blipFill>
          <a:blip r:embed="rId2"/>
          <a:stretch>
            <a:fillRect/>
          </a:stretch>
        </p:blipFill>
        <p:spPr>
          <a:xfrm>
            <a:off x="1414462" y="847725"/>
            <a:ext cx="6315075" cy="5162550"/>
          </a:xfrm>
          <a:prstGeom prst="rect">
            <a:avLst/>
          </a:prstGeom>
        </p:spPr>
      </p:pic>
    </p:spTree>
    <p:extLst>
      <p:ext uri="{BB962C8B-B14F-4D97-AF65-F5344CB8AC3E}">
        <p14:creationId xmlns:p14="http://schemas.microsoft.com/office/powerpoint/2010/main" val="2153553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600C6-812B-47B3-9E76-6966951EF6DA}"/>
              </a:ext>
            </a:extLst>
          </p:cNvPr>
          <p:cNvPicPr>
            <a:picLocks noChangeAspect="1"/>
          </p:cNvPicPr>
          <p:nvPr/>
        </p:nvPicPr>
        <p:blipFill>
          <a:blip r:embed="rId2"/>
          <a:stretch>
            <a:fillRect/>
          </a:stretch>
        </p:blipFill>
        <p:spPr>
          <a:xfrm>
            <a:off x="1409700" y="881062"/>
            <a:ext cx="6324600" cy="5095875"/>
          </a:xfrm>
          <a:prstGeom prst="rect">
            <a:avLst/>
          </a:prstGeom>
        </p:spPr>
      </p:pic>
    </p:spTree>
    <p:extLst>
      <p:ext uri="{BB962C8B-B14F-4D97-AF65-F5344CB8AC3E}">
        <p14:creationId xmlns:p14="http://schemas.microsoft.com/office/powerpoint/2010/main" val="360862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6E61B-390D-4A66-95CC-B46CEE700482}"/>
              </a:ext>
            </a:extLst>
          </p:cNvPr>
          <p:cNvPicPr>
            <a:picLocks noChangeAspect="1"/>
          </p:cNvPicPr>
          <p:nvPr/>
        </p:nvPicPr>
        <p:blipFill>
          <a:blip r:embed="rId2"/>
          <a:stretch>
            <a:fillRect/>
          </a:stretch>
        </p:blipFill>
        <p:spPr>
          <a:xfrm>
            <a:off x="1400175" y="866775"/>
            <a:ext cx="6343650" cy="5124450"/>
          </a:xfrm>
          <a:prstGeom prst="rect">
            <a:avLst/>
          </a:prstGeom>
        </p:spPr>
      </p:pic>
    </p:spTree>
    <p:extLst>
      <p:ext uri="{BB962C8B-B14F-4D97-AF65-F5344CB8AC3E}">
        <p14:creationId xmlns:p14="http://schemas.microsoft.com/office/powerpoint/2010/main" val="1195902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F89B4-5A17-4E4B-8CEA-10168501BE9D}"/>
              </a:ext>
            </a:extLst>
          </p:cNvPr>
          <p:cNvPicPr>
            <a:picLocks noChangeAspect="1"/>
          </p:cNvPicPr>
          <p:nvPr/>
        </p:nvPicPr>
        <p:blipFill>
          <a:blip r:embed="rId2"/>
          <a:stretch>
            <a:fillRect/>
          </a:stretch>
        </p:blipFill>
        <p:spPr>
          <a:xfrm>
            <a:off x="1638300" y="395287"/>
            <a:ext cx="5867400" cy="6067425"/>
          </a:xfrm>
          <a:prstGeom prst="rect">
            <a:avLst/>
          </a:prstGeom>
        </p:spPr>
      </p:pic>
    </p:spTree>
    <p:extLst>
      <p:ext uri="{BB962C8B-B14F-4D97-AF65-F5344CB8AC3E}">
        <p14:creationId xmlns:p14="http://schemas.microsoft.com/office/powerpoint/2010/main" val="949908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3961F2-DB2B-48C1-BBAD-A710C37A4A1B}"/>
              </a:ext>
            </a:extLst>
          </p:cNvPr>
          <p:cNvSpPr txBox="1"/>
          <p:nvPr/>
        </p:nvSpPr>
        <p:spPr>
          <a:xfrm>
            <a:off x="609600" y="477077"/>
            <a:ext cx="7633252" cy="4708981"/>
          </a:xfrm>
          <a:prstGeom prst="rect">
            <a:avLst/>
          </a:prstGeom>
          <a:noFill/>
        </p:spPr>
        <p:txBody>
          <a:bodyPr wrap="square">
            <a:spAutoFit/>
          </a:bodyPr>
          <a:lstStyle/>
          <a:p>
            <a:pPr>
              <a:spcAft>
                <a:spcPts val="0"/>
              </a:spcAft>
            </a:pPr>
            <a:r>
              <a:rPr lang="en-IE"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Objections/submissions have been received from the following:</a:t>
            </a:r>
          </a:p>
          <a:p>
            <a:pPr>
              <a:spcAft>
                <a:spcPts val="0"/>
              </a:spcAft>
            </a:pPr>
            <a:endParaRPr lang="en-IE"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White Pines North Residents Group (Ciaran Murray)</a:t>
            </a:r>
          </a:p>
          <a:p>
            <a:pPr marL="285750" indent="-285750">
              <a:buFont typeface="Arial" panose="020B0604020202020204" pitchFamily="34" charset="0"/>
              <a:buChar char="•"/>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An </a:t>
            </a:r>
            <a:r>
              <a:rPr lang="en-IE" dirty="0" err="1">
                <a:effectLst/>
                <a:latin typeface="Times New Roman" panose="02020603050405020304" pitchFamily="18" charset="0"/>
                <a:ea typeface="Calibri" panose="020F0502020204030204" pitchFamily="34" charset="0"/>
                <a:cs typeface="Times New Roman" panose="02020603050405020304" pitchFamily="18" charset="0"/>
              </a:rPr>
              <a:t>Taisce</a:t>
            </a:r>
            <a:endParaRPr lang="en-IE"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Irish Water</a:t>
            </a:r>
          </a:p>
          <a:p>
            <a:pPr marL="285750" indent="-285750">
              <a:buFont typeface="Arial" panose="020B0604020202020204" pitchFamily="34" charset="0"/>
              <a:buChar char="•"/>
            </a:pPr>
            <a:endParaRPr lang="en-IE"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Transport Infrastructure Ireland</a:t>
            </a:r>
          </a:p>
          <a:p>
            <a:pPr marL="285750" indent="-285750">
              <a:spcAft>
                <a:spcPts val="0"/>
              </a:spcAft>
              <a:buFont typeface="Arial" panose="020B0604020202020204" pitchFamily="34" charset="0"/>
              <a:buChar char="•"/>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Cllr Alan Edge Independent Councillor</a:t>
            </a:r>
          </a:p>
          <a:p>
            <a:pPr marL="285750" indent="-285750">
              <a:buFont typeface="Arial" panose="020B0604020202020204" pitchFamily="34" charset="0"/>
              <a:buChar char="•"/>
            </a:pPr>
            <a:endParaRPr lang="en-IE"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E" dirty="0">
                <a:effectLst/>
                <a:latin typeface="Times New Roman" panose="02020603050405020304" pitchFamily="18" charset="0"/>
                <a:ea typeface="Calibri" panose="020F0502020204030204" pitchFamily="34" charset="0"/>
                <a:cs typeface="Times New Roman" panose="02020603050405020304" pitchFamily="18" charset="0"/>
              </a:rPr>
              <a:t>Sean Crowe T.D.</a:t>
            </a:r>
          </a:p>
          <a:p>
            <a:pPr marL="285750" indent="-285750">
              <a:buFont typeface="Arial" panose="020B0604020202020204" pitchFamily="34" charset="0"/>
              <a:buChar char="•"/>
            </a:pPr>
            <a:endParaRPr lang="en-IE"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IE" dirty="0" err="1">
                <a:latin typeface="Times New Roman" panose="02020603050405020304" pitchFamily="18" charset="0"/>
                <a:ea typeface="Calibri" panose="020F0502020204030204" pitchFamily="34" charset="0"/>
                <a:cs typeface="Times New Roman" panose="02020603050405020304" pitchFamily="18" charset="0"/>
              </a:rPr>
              <a:t>Ballyboden</a:t>
            </a:r>
            <a:r>
              <a:rPr lang="en-IE" dirty="0">
                <a:latin typeface="Times New Roman" panose="02020603050405020304" pitchFamily="18" charset="0"/>
                <a:ea typeface="Calibri" panose="020F0502020204030204" pitchFamily="34" charset="0"/>
                <a:cs typeface="Times New Roman" panose="02020603050405020304" pitchFamily="18" charset="0"/>
              </a:rPr>
              <a:t> Tidy Towns Group (Marston Planning)</a:t>
            </a:r>
            <a:endParaRPr lang="en-I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sz="1600" b="1"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77265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074EB1-DC24-42C0-BD64-B9310B527E34}"/>
              </a:ext>
            </a:extLst>
          </p:cNvPr>
          <p:cNvSpPr txBox="1"/>
          <p:nvPr/>
        </p:nvSpPr>
        <p:spPr>
          <a:xfrm>
            <a:off x="304800" y="331304"/>
            <a:ext cx="8839200" cy="6740307"/>
          </a:xfrm>
          <a:prstGeom prst="rect">
            <a:avLst/>
          </a:prstGeom>
          <a:noFill/>
        </p:spPr>
        <p:txBody>
          <a:bodyPr wrap="square">
            <a:spAutoFit/>
          </a:bodyPr>
          <a:lstStyle/>
          <a:p>
            <a:pPr>
              <a:spcAft>
                <a:spcPts val="0"/>
              </a:spcAft>
            </a:pPr>
            <a:r>
              <a:rPr lang="en-IE" sz="1800" b="1" dirty="0">
                <a:effectLst/>
                <a:latin typeface="Times New Roman" panose="02020603050405020304" pitchFamily="18" charset="0"/>
                <a:ea typeface="Calibri" panose="020F0502020204030204" pitchFamily="34" charset="0"/>
              </a:rPr>
              <a:t>White Pines North Residents Group (Ciaran Murray)</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density of the proposed development.</a:t>
            </a:r>
            <a:endParaRPr lang="en-IE" sz="1400" dirty="0">
              <a:effectLst/>
              <a:latin typeface="Calibri" panose="020F0502020204030204" pitchFamily="34" charset="0"/>
              <a:ea typeface="Calibri" panose="020F0502020204030204" pitchFamily="34" charset="0"/>
            </a:endParaRPr>
          </a:p>
          <a:p>
            <a:pPr>
              <a:spcAft>
                <a:spcPts val="0"/>
              </a:spcAft>
            </a:pPr>
            <a:r>
              <a:rPr lang="en-US"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height of the proposed development, not in keeping with the existing area.</a:t>
            </a:r>
            <a:endParaRPr lang="en-IE" sz="1400" dirty="0">
              <a:effectLst/>
              <a:latin typeface="Calibri" panose="020F0502020204030204" pitchFamily="34" charset="0"/>
              <a:ea typeface="Calibri" panose="020F0502020204030204" pitchFamily="34" charset="0"/>
            </a:endParaRPr>
          </a:p>
          <a:p>
            <a:pPr>
              <a:spcAft>
                <a:spcPts val="0"/>
              </a:spcAft>
            </a:pPr>
            <a:r>
              <a:rPr lang="en-US"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impact on the open spaces of White Pines North development.</a:t>
            </a:r>
            <a:endParaRPr lang="en-IE" sz="1400" dirty="0">
              <a:effectLst/>
              <a:latin typeface="Calibri" panose="020F0502020204030204" pitchFamily="34" charset="0"/>
              <a:ea typeface="Calibri" panose="020F0502020204030204" pitchFamily="34" charset="0"/>
            </a:endParaRPr>
          </a:p>
          <a:p>
            <a:pPr>
              <a:spcAft>
                <a:spcPts val="0"/>
              </a:spcAft>
            </a:pPr>
            <a:r>
              <a:rPr lang="en-US"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environmental impact (mature trees, hedgerows, wildlife, particularly bats).</a:t>
            </a:r>
            <a:endParaRPr lang="en-IE" sz="1400" dirty="0">
              <a:effectLst/>
              <a:latin typeface="Calibri" panose="020F0502020204030204" pitchFamily="34" charset="0"/>
              <a:ea typeface="Calibri" panose="020F0502020204030204" pitchFamily="34" charset="0"/>
            </a:endParaRPr>
          </a:p>
          <a:p>
            <a:pPr>
              <a:spcAft>
                <a:spcPts val="0"/>
              </a:spcAft>
            </a:pPr>
            <a:r>
              <a:rPr lang="en-US"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increased risk of flooding on the existing White Pines North development.</a:t>
            </a:r>
            <a:endParaRPr lang="en-IE" sz="1400" dirty="0">
              <a:effectLst/>
              <a:latin typeface="Calibri" panose="020F0502020204030204" pitchFamily="34" charset="0"/>
              <a:ea typeface="Calibri" panose="020F0502020204030204" pitchFamily="34" charset="0"/>
            </a:endParaRPr>
          </a:p>
          <a:p>
            <a:pPr>
              <a:spcAft>
                <a:spcPts val="0"/>
              </a:spcAft>
            </a:pPr>
            <a:r>
              <a:rPr lang="en-US"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increased safety risks to the existing White Pines North development, increased traffic and parking issues.</a:t>
            </a:r>
            <a:endParaRPr lang="en-IE" sz="1400" dirty="0">
              <a:effectLst/>
              <a:latin typeface="Calibri" panose="020F0502020204030204" pitchFamily="34" charset="0"/>
              <a:ea typeface="Calibri" panose="020F0502020204030204" pitchFamily="34" charset="0"/>
            </a:endParaRPr>
          </a:p>
          <a:p>
            <a:pPr>
              <a:spcAft>
                <a:spcPts val="0"/>
              </a:spcAft>
            </a:pPr>
            <a:r>
              <a:rPr lang="en-US"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omission of creche in White Pines North will result in reduction of childcare spaces designated to existing white pines residents and would materially contravene a condition attached to an existing permission for development and would injure the amenity of the existing white pines residents</a:t>
            </a:r>
            <a:endParaRPr lang="en-IE" sz="1400" dirty="0">
              <a:effectLst/>
              <a:latin typeface="Calibri" panose="020F0502020204030204" pitchFamily="34" charset="0"/>
              <a:ea typeface="Calibri" panose="020F0502020204030204" pitchFamily="34" charset="0"/>
            </a:endParaRPr>
          </a:p>
          <a:p>
            <a:pPr>
              <a:spcAft>
                <a:spcPts val="0"/>
              </a:spcAft>
            </a:pPr>
            <a:r>
              <a:rPr lang="en-US"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lack of infrastructure to support such a high density development such as schools planned as part of the Local Plan Area, which have not been delivered.</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92941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306B88-893D-4C8C-9D7F-F66805CE6B06}"/>
              </a:ext>
            </a:extLst>
          </p:cNvPr>
          <p:cNvSpPr txBox="1"/>
          <p:nvPr/>
        </p:nvSpPr>
        <p:spPr>
          <a:xfrm>
            <a:off x="318051" y="371061"/>
            <a:ext cx="7991061" cy="6250429"/>
          </a:xfrm>
          <a:prstGeom prst="rect">
            <a:avLst/>
          </a:prstGeom>
          <a:noFill/>
        </p:spPr>
        <p:txBody>
          <a:bodyPr wrap="square">
            <a:spAutoFit/>
          </a:bodyPr>
          <a:lstStyle/>
          <a:p>
            <a:pPr>
              <a:spcAft>
                <a:spcPts val="0"/>
              </a:spcAft>
            </a:pPr>
            <a:r>
              <a:rPr lang="en-IE" sz="1800" b="1" dirty="0">
                <a:effectLst/>
                <a:latin typeface="Times New Roman" panose="02020603050405020304" pitchFamily="18" charset="0"/>
                <a:ea typeface="Calibri" panose="020F0502020204030204" pitchFamily="34" charset="0"/>
              </a:rPr>
              <a:t>An </a:t>
            </a:r>
            <a:r>
              <a:rPr lang="en-IE" sz="1800" b="1" dirty="0" err="1">
                <a:effectLst/>
                <a:latin typeface="Times New Roman" panose="02020603050405020304" pitchFamily="18" charset="0"/>
                <a:ea typeface="Calibri" panose="020F0502020204030204" pitchFamily="34" charset="0"/>
              </a:rPr>
              <a:t>Taisce</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Traffic</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Overdevelopment – (density, building height)</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Material contravention of County Development Plan and LAP</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Loss of trees</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Irish Water</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Sets out conditions if the Bords grants permission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Transport Infrastructure Ireland</a:t>
            </a:r>
            <a:r>
              <a:rPr lang="en-IE" sz="1800" dirty="0">
                <a:effectLst/>
                <a:latin typeface="Times New Roman" panose="02020603050405020304" pitchFamily="18" charset="0"/>
                <a:ea typeface="Calibri" panose="020F0502020204030204" pitchFamily="34" charset="0"/>
              </a:rPr>
              <a:t> - The Authority will entertain no future claims in respect of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545"/>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impacts (e.g. noise and visual) on the proposed development, if approved, due to the presence of the existing road or any new road scheme, which is currently in planning</a:t>
            </a:r>
          </a:p>
          <a:p>
            <a:pPr marL="342900" lvl="0" indent="-342900">
              <a:spcAft>
                <a:spcPts val="545"/>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rPr>
              <a:t>vibration impacts related to the proposed development, if approved, to the presence of the existing road or any new road scheme which is currently in planning.</a:t>
            </a:r>
            <a:endParaRPr lang="en-IE" dirty="0"/>
          </a:p>
        </p:txBody>
      </p:sp>
    </p:spTree>
    <p:extLst>
      <p:ext uri="{BB962C8B-B14F-4D97-AF65-F5344CB8AC3E}">
        <p14:creationId xmlns:p14="http://schemas.microsoft.com/office/powerpoint/2010/main" val="3699785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485BC1-FF78-4A35-9A7C-EC5FE65C5848}"/>
              </a:ext>
            </a:extLst>
          </p:cNvPr>
          <p:cNvSpPr txBox="1"/>
          <p:nvPr/>
        </p:nvSpPr>
        <p:spPr>
          <a:xfrm>
            <a:off x="132522" y="212034"/>
            <a:ext cx="8905461" cy="7097328"/>
          </a:xfrm>
          <a:prstGeom prst="rect">
            <a:avLst/>
          </a:prstGeom>
          <a:noFill/>
        </p:spPr>
        <p:txBody>
          <a:bodyPr wrap="square">
            <a:spAutoFit/>
          </a:bodyPr>
          <a:lstStyle/>
          <a:p>
            <a:pPr>
              <a:spcAft>
                <a:spcPts val="0"/>
              </a:spcAft>
            </a:pPr>
            <a:r>
              <a:rPr lang="en-IE" sz="1800" b="1" dirty="0">
                <a:effectLst/>
                <a:latin typeface="Times New Roman" panose="02020603050405020304" pitchFamily="18" charset="0"/>
                <a:ea typeface="Calibri" panose="020F0502020204030204" pitchFamily="34" charset="0"/>
              </a:rPr>
              <a:t>Cllr Alan Edge Independent Councillor</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r>
              <a:rPr lang="en-IE" sz="1800" b="1" dirty="0">
                <a:solidFill>
                  <a:srgbClr val="000000"/>
                </a:solidFill>
                <a:effectLst/>
                <a:latin typeface="Times New Roman" panose="02020603050405020304" pitchFamily="18" charset="0"/>
                <a:ea typeface="Calibri" panose="020F0502020204030204" pitchFamily="34" charset="0"/>
              </a:rPr>
              <a:t>Transport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Accessibility of site – lack of public transport.</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Distance of site from </a:t>
            </a:r>
            <a:r>
              <a:rPr lang="en-IE" sz="1800" dirty="0" err="1">
                <a:solidFill>
                  <a:srgbClr val="000000"/>
                </a:solidFill>
                <a:effectLst/>
                <a:latin typeface="Times New Roman" panose="02020603050405020304" pitchFamily="18" charset="0"/>
                <a:ea typeface="Times New Roman" panose="02020603050405020304" pitchFamily="18" charset="0"/>
              </a:rPr>
              <a:t>BusConnects</a:t>
            </a:r>
            <a:r>
              <a:rPr lang="en-IE" sz="1800" dirty="0">
                <a:solidFill>
                  <a:srgbClr val="000000"/>
                </a:solidFill>
                <a:effectLst/>
                <a:latin typeface="Times New Roman" panose="02020603050405020304" pitchFamily="18" charset="0"/>
                <a:ea typeface="Times New Roman" panose="02020603050405020304" pitchFamily="18" charset="0"/>
              </a:rPr>
              <a:t> route and LUAS.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Narrow country roads to north and south of site, potential for congestion. </a:t>
            </a: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Sewage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Capacity of Dodder Valley Sewer and capacity of existing infrastructure</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Existing built estates not connected to mains sewers. </a:t>
            </a: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Community infrastructure and Open space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Lack of school places</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Assessment should be undertaken based on applications that have been granted in the area to determine demand</a:t>
            </a: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overlapping of open space with adjacent site – White Pines North</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Developments should be examined on own merits. </a:t>
            </a: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Height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Six storeys are excessive and Site is not an urban location.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Protected views of surrounding landscape.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Calibri" panose="020F0502020204030204" pitchFamily="34" charset="0"/>
              </a:rPr>
              <a:t>Building on slope.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87915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E5D927-BDB1-4E11-A895-8608ECC90790}"/>
              </a:ext>
            </a:extLst>
          </p:cNvPr>
          <p:cNvSpPr txBox="1"/>
          <p:nvPr/>
        </p:nvSpPr>
        <p:spPr>
          <a:xfrm>
            <a:off x="808383" y="575121"/>
            <a:ext cx="6970643" cy="4857740"/>
          </a:xfrm>
          <a:prstGeom prst="rect">
            <a:avLst/>
          </a:prstGeom>
          <a:noFill/>
        </p:spPr>
        <p:txBody>
          <a:bodyPr wrap="square">
            <a:spAutoFit/>
          </a:bodyPr>
          <a:lstStyle/>
          <a:p>
            <a:pPr>
              <a:spcAft>
                <a:spcPts val="0"/>
              </a:spcAft>
            </a:pPr>
            <a:r>
              <a:rPr lang="en-IE" sz="1800" b="1" dirty="0">
                <a:effectLst/>
                <a:latin typeface="Times New Roman" panose="02020603050405020304" pitchFamily="18" charset="0"/>
                <a:ea typeface="Calibri" panose="020F0502020204030204" pitchFamily="34" charset="0"/>
              </a:rPr>
              <a:t>Sean Crowe T.D.</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Material contravention of the county development and LAP</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Building heights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Residential Densities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Dwelling mix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Local Area Plan phasing requirement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Drainage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Flood risk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Traffic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Car parking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Removal of trees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Local school places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Biodiversity </a:t>
            </a:r>
            <a:endParaRPr lang="en-IE" sz="1400" dirty="0">
              <a:effectLst/>
              <a:latin typeface="Calibri" panose="020F0502020204030204" pitchFamily="34" charset="0"/>
              <a:ea typeface="Calibri" panose="020F0502020204030204" pitchFamily="34" charset="0"/>
            </a:endParaRP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Overshadowing</a:t>
            </a:r>
          </a:p>
          <a:p>
            <a:pPr marL="342900" lvl="0" indent="-342900">
              <a:spcAft>
                <a:spcPts val="15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rPr>
              <a:t>Archaeology</a:t>
            </a:r>
            <a:endParaRPr lang="en-IE" dirty="0"/>
          </a:p>
        </p:txBody>
      </p:sp>
    </p:spTree>
    <p:extLst>
      <p:ext uri="{BB962C8B-B14F-4D97-AF65-F5344CB8AC3E}">
        <p14:creationId xmlns:p14="http://schemas.microsoft.com/office/powerpoint/2010/main" val="2202488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C9843C-22C0-46A3-885E-2E479688F12C}"/>
              </a:ext>
            </a:extLst>
          </p:cNvPr>
          <p:cNvSpPr txBox="1"/>
          <p:nvPr/>
        </p:nvSpPr>
        <p:spPr>
          <a:xfrm>
            <a:off x="344557" y="198783"/>
            <a:ext cx="8229601" cy="6696192"/>
          </a:xfrm>
          <a:prstGeom prst="rect">
            <a:avLst/>
          </a:prstGeom>
          <a:noFill/>
        </p:spPr>
        <p:txBody>
          <a:bodyPr wrap="square">
            <a:spAutoFit/>
          </a:bodyPr>
          <a:lstStyle/>
          <a:p>
            <a:pPr>
              <a:spcAft>
                <a:spcPts val="0"/>
              </a:spcAft>
            </a:pPr>
            <a:r>
              <a:rPr lang="en-IE" sz="1800" b="1" dirty="0" err="1">
                <a:effectLst/>
                <a:latin typeface="Times New Roman" panose="02020603050405020304" pitchFamily="18" charset="0"/>
                <a:ea typeface="Calibri" panose="020F0502020204030204" pitchFamily="34" charset="0"/>
              </a:rPr>
              <a:t>Ballyboden</a:t>
            </a:r>
            <a:r>
              <a:rPr lang="en-IE" sz="1800" b="1" dirty="0">
                <a:effectLst/>
                <a:latin typeface="Times New Roman" panose="02020603050405020304" pitchFamily="18" charset="0"/>
                <a:ea typeface="Calibri" panose="020F0502020204030204" pitchFamily="34" charset="0"/>
              </a:rPr>
              <a:t> Tidy Towns Group (Marston Planning)</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r>
              <a:rPr lang="en-IE" sz="1800" b="1" dirty="0">
                <a:solidFill>
                  <a:srgbClr val="000000"/>
                </a:solidFill>
                <a:effectLst/>
                <a:latin typeface="Times New Roman" panose="02020603050405020304" pitchFamily="18" charset="0"/>
                <a:ea typeface="Calibri" panose="020F0502020204030204" pitchFamily="34" charset="0"/>
              </a:rPr>
              <a:t>Overdevelopment/Density/Height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Excessive density in comparison to existing developments in the </a:t>
            </a:r>
            <a:r>
              <a:rPr lang="en-IE" sz="1800" dirty="0" err="1">
                <a:solidFill>
                  <a:srgbClr val="000000"/>
                </a:solidFill>
                <a:effectLst/>
                <a:latin typeface="Times New Roman" panose="02020603050405020304" pitchFamily="18" charset="0"/>
                <a:ea typeface="Times New Roman" panose="02020603050405020304" pitchFamily="18" charset="0"/>
              </a:rPr>
              <a:t>areaContrary</a:t>
            </a:r>
            <a:r>
              <a:rPr lang="en-IE" sz="1800" dirty="0">
                <a:solidFill>
                  <a:srgbClr val="000000"/>
                </a:solidFill>
                <a:effectLst/>
                <a:latin typeface="Times New Roman" panose="02020603050405020304" pitchFamily="18" charset="0"/>
                <a:ea typeface="Times New Roman" panose="02020603050405020304" pitchFamily="18" charset="0"/>
              </a:rPr>
              <a:t> to density in </a:t>
            </a:r>
            <a:r>
              <a:rPr lang="en-IE" sz="1800" dirty="0" err="1">
                <a:solidFill>
                  <a:srgbClr val="000000"/>
                </a:solidFill>
                <a:effectLst/>
                <a:latin typeface="Times New Roman" panose="02020603050405020304" pitchFamily="18" charset="0"/>
                <a:ea typeface="Times New Roman" panose="02020603050405020304" pitchFamily="18" charset="0"/>
              </a:rPr>
              <a:t>Ballycullen</a:t>
            </a:r>
            <a:r>
              <a:rPr lang="en-IE" sz="1800" dirty="0">
                <a:solidFill>
                  <a:srgbClr val="000000"/>
                </a:solidFill>
                <a:effectLst/>
                <a:latin typeface="Times New Roman" panose="02020603050405020304" pitchFamily="18" charset="0"/>
                <a:ea typeface="Times New Roman" panose="02020603050405020304" pitchFamily="18" charset="0"/>
              </a:rPr>
              <a:t>/</a:t>
            </a:r>
            <a:r>
              <a:rPr lang="en-IE" sz="1800" dirty="0" err="1">
                <a:solidFill>
                  <a:srgbClr val="000000"/>
                </a:solidFill>
                <a:effectLst/>
                <a:latin typeface="Times New Roman" panose="02020603050405020304" pitchFamily="18" charset="0"/>
                <a:ea typeface="Times New Roman" panose="02020603050405020304" pitchFamily="18" charset="0"/>
              </a:rPr>
              <a:t>Oldcourt</a:t>
            </a:r>
            <a:r>
              <a:rPr lang="en-IE" sz="1800" dirty="0">
                <a:solidFill>
                  <a:srgbClr val="000000"/>
                </a:solidFill>
                <a:effectLst/>
                <a:latin typeface="Times New Roman" panose="02020603050405020304" pitchFamily="18" charset="0"/>
                <a:ea typeface="Times New Roman" panose="02020603050405020304" pitchFamily="18" charset="0"/>
              </a:rPr>
              <a:t> LAP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Reference to net density of site and adjacent sites is misleading, should refer to gross density</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Landscape buffers should be excluded from density calculation</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Site should not be categorised as an ‘accessible location’</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Over reliance on private cars</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Argument for increased height based on accessibility.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Site is not well served by public transport.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Over reliance on one bus route – 15B.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Site not within walking distance of principle town or urban centre.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Height doesn’t respect topography of site.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Contrary to heights in LAP and CDP.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35m distance between existing and proposed dwellings not achieved. </a:t>
            </a:r>
            <a:endParaRPr lang="en-IE" sz="1400" dirty="0">
              <a:solidFill>
                <a:srgbClr val="000000"/>
              </a:solidFill>
              <a:effectLst/>
              <a:latin typeface="Calibri" panose="020F0502020204030204" pitchFamily="34" charset="0"/>
              <a:ea typeface="Calibri" panose="020F0502020204030204" pitchFamily="34" charset="0"/>
            </a:endParaRPr>
          </a:p>
          <a:p>
            <a:pPr>
              <a:lnSpc>
                <a:spcPct val="105000"/>
              </a:lnSpc>
              <a:spcAft>
                <a:spcPts val="80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Residential Amenity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Proximity to noise generating routes – M50 and Stocking Ave.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External balconies, single aspect units, no details of noise abating materials or finishes.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Usability of balconies on Blocks A and B and proximity to Stocking Avenue. </a:t>
            </a:r>
            <a:endParaRPr lang="en-IE" sz="14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79957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63BABC-EB1C-420F-AE76-759AE2CA67ED}"/>
              </a:ext>
            </a:extLst>
          </p:cNvPr>
          <p:cNvSpPr txBox="1"/>
          <p:nvPr/>
        </p:nvSpPr>
        <p:spPr>
          <a:xfrm>
            <a:off x="278296" y="304800"/>
            <a:ext cx="8388626" cy="5981637"/>
          </a:xfrm>
          <a:prstGeom prst="rect">
            <a:avLst/>
          </a:prstGeom>
          <a:noFill/>
        </p:spPr>
        <p:txBody>
          <a:bodyPr wrap="square">
            <a:spAutoFit/>
          </a:bodyPr>
          <a:lstStyle/>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Vehicular and Pedestrian Access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Over reliance on private cars</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Perpendicular parking could lead to traffic hazard.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Forward visibility on access road not demonstrated.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Width of the footpaths don’t promote pedestrian activity.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No Road Safety Audit of access or internal roads </a:t>
            </a:r>
            <a:endParaRPr lang="en-IE" sz="1400" dirty="0">
              <a:solidFill>
                <a:srgbClr val="000000"/>
              </a:solidFill>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Parking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Under provision of car parking which would lead to overspill parking.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Limited access to public transport.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No </a:t>
            </a:r>
            <a:r>
              <a:rPr lang="en-IE" sz="1800" dirty="0" err="1">
                <a:solidFill>
                  <a:srgbClr val="000000"/>
                </a:solidFill>
                <a:effectLst/>
                <a:latin typeface="Times New Roman" panose="02020603050405020304" pitchFamily="18" charset="0"/>
                <a:ea typeface="Times New Roman" panose="02020603050405020304" pitchFamily="18" charset="0"/>
              </a:rPr>
              <a:t>Autotrack</a:t>
            </a:r>
            <a:r>
              <a:rPr lang="en-IE" sz="1800" dirty="0">
                <a:solidFill>
                  <a:srgbClr val="000000"/>
                </a:solidFill>
                <a:effectLst/>
                <a:latin typeface="Times New Roman" panose="02020603050405020304" pitchFamily="18" charset="0"/>
                <a:ea typeface="Times New Roman" panose="02020603050405020304" pitchFamily="18" charset="0"/>
              </a:rPr>
              <a:t> assessment.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Impact on wider road network – additional trips not taken into account by applicant.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Insufficient bicycle parking and no justification provided.  </a:t>
            </a:r>
            <a:endParaRPr lang="en-IE" sz="1400" dirty="0">
              <a:solidFill>
                <a:srgbClr val="000000"/>
              </a:solidFill>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Open space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Usability and functionality of open space.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Loss of trees and hedgerows.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Overlapping of open space between application and adjacent site.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Irish Water wayleave – ability to deliver landscaping in this area.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Usability of open space adjacent to road network, attenuation tank, no noise barriers proposed.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Tree planting proposed adjacent to plant room/generator – practicality of this. </a:t>
            </a:r>
            <a:endParaRPr lang="en-IE" sz="14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31922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743D70-664C-41AC-8762-F5E294F64955}"/>
              </a:ext>
            </a:extLst>
          </p:cNvPr>
          <p:cNvSpPr txBox="1"/>
          <p:nvPr/>
        </p:nvSpPr>
        <p:spPr>
          <a:xfrm>
            <a:off x="185529" y="1"/>
            <a:ext cx="8772941" cy="7216847"/>
          </a:xfrm>
          <a:prstGeom prst="rect">
            <a:avLst/>
          </a:prstGeom>
          <a:noFill/>
        </p:spPr>
        <p:txBody>
          <a:bodyPr wrap="square">
            <a:spAutoFit/>
          </a:bodyPr>
          <a:lstStyle/>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Children’s Play Area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No children’s play area proposed.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Contrary to Apartment Guidelines (2018). </a:t>
            </a:r>
            <a:endParaRPr lang="en-IE" sz="1400" dirty="0">
              <a:solidFill>
                <a:srgbClr val="000000"/>
              </a:solidFill>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Flooding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No reference to local flooding/surface water issues in SSFRA.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Clarification required on whether SSFRA submitted is current or draft. </a:t>
            </a:r>
            <a:endParaRPr lang="en-IE" sz="1400" dirty="0">
              <a:solidFill>
                <a:srgbClr val="000000"/>
              </a:solidFill>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Inconsistencies in material submitted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Irish Water wayleave not identified on site location maps.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Address provided on SHD application form and statutory notices is different.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Description of development on SHD application form and statutory notices is different.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EIAR – section 7.2 does not relate to nature and extent of development and description refers to wrong number of units. </a:t>
            </a:r>
            <a:endParaRPr lang="en-IE" sz="1400" dirty="0">
              <a:solidFill>
                <a:srgbClr val="000000"/>
              </a:solidFill>
              <a:effectLst/>
              <a:latin typeface="Calibri" panose="020F0502020204030204" pitchFamily="34" charset="0"/>
              <a:ea typeface="Calibri" panose="020F0502020204030204" pitchFamily="34" charset="0"/>
            </a:endParaRPr>
          </a:p>
          <a:p>
            <a:pPr>
              <a:lnSpc>
                <a:spcPct val="105000"/>
              </a:lnSpc>
              <a:spcAft>
                <a:spcPts val="80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Property value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Negative impact on property value – overbearing, light, privacy, amenity, traffic and safety. </a:t>
            </a:r>
            <a:endParaRPr lang="en-IE" sz="1400" dirty="0">
              <a:solidFill>
                <a:srgbClr val="000000"/>
              </a:solidFill>
              <a:effectLst/>
              <a:latin typeface="Calibri" panose="020F0502020204030204" pitchFamily="34" charset="0"/>
              <a:ea typeface="Calibri" panose="020F0502020204030204" pitchFamily="34" charset="0"/>
            </a:endParaRPr>
          </a:p>
          <a:p>
            <a:pPr>
              <a:lnSpc>
                <a:spcPct val="105000"/>
              </a:lnSpc>
              <a:spcAft>
                <a:spcPts val="80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lnSpc>
                <a:spcPct val="105000"/>
              </a:lnSpc>
              <a:spcAft>
                <a:spcPts val="800"/>
              </a:spcAft>
            </a:pPr>
            <a:r>
              <a:rPr lang="en-IE" sz="1800" b="1" dirty="0">
                <a:solidFill>
                  <a:srgbClr val="000000"/>
                </a:solidFill>
                <a:effectLst/>
                <a:latin typeface="Times New Roman" panose="02020603050405020304" pitchFamily="18" charset="0"/>
                <a:ea typeface="Calibri" panose="020F0502020204030204" pitchFamily="34" charset="0"/>
              </a:rPr>
              <a:t>Inadequate Assessment </a:t>
            </a:r>
            <a:endParaRPr lang="en-IE" sz="1400" dirty="0">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EIAR – cumulative impact of proposal not adequately assessed.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Bat Survey – not undertaken in optimum period.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Bird survey </a:t>
            </a:r>
            <a:endParaRPr lang="en-IE" sz="1400" dirty="0">
              <a:solidFill>
                <a:srgbClr val="000000"/>
              </a:solidFill>
              <a:effectLst/>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rPr>
              <a:t>Appropriate Assessment </a:t>
            </a:r>
            <a:endParaRPr lang="en-IE" sz="1400" dirty="0">
              <a:solidFill>
                <a:srgbClr val="000000"/>
              </a:solidFill>
              <a:effectLst/>
              <a:latin typeface="Calibri" panose="020F0502020204030204" pitchFamily="34" charset="0"/>
              <a:ea typeface="Calibri" panose="020F0502020204030204" pitchFamily="34" charset="0"/>
            </a:endParaRPr>
          </a:p>
          <a:p>
            <a:pPr>
              <a:spcAft>
                <a:spcPts val="0"/>
              </a:spcAft>
            </a:pPr>
            <a:r>
              <a:rPr lang="en-IE" sz="14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4016584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3" y="1081994"/>
            <a:ext cx="7855410" cy="4247317"/>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342900" lvl="0" indent="-342900">
              <a:lnSpc>
                <a:spcPct val="200000"/>
              </a:lnSpc>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SHD Lodged with ABP on 30/03/2021.</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Week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by 5.30pm on 04/05/2021.</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Wks</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SDCC report due to ABP 25/05/2021.</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Week Decision due from ABP 19/07/2021.</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b="1" dirty="0">
              <a:solidFill>
                <a:srgbClr val="0070C0"/>
              </a:solidFill>
              <a:latin typeface="Times New Roman" panose="02020603050405020304" pitchFamily="18" charset="0"/>
              <a:cs typeface="Times New Roman" panose="02020603050405020304" pitchFamily="18" charset="0"/>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268172" y="3790122"/>
            <a:ext cx="7007271" cy="1754326"/>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S.247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pre-planning</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meetings with SDCC as follows: </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SHD1SPP003/20- on 06/03/2020.</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Tripartite meeting ref SHD2ABP-307307-20 held on 09/09/2020 with An Bord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Pleanála</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applicant and SDCC.</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141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DE006-2000-44CE-95DA-C85EE1053ADA}"/>
              </a:ext>
            </a:extLst>
          </p:cNvPr>
          <p:cNvSpPr txBox="1"/>
          <p:nvPr/>
        </p:nvSpPr>
        <p:spPr>
          <a:xfrm>
            <a:off x="106018" y="1"/>
            <a:ext cx="9037982" cy="6912149"/>
          </a:xfrm>
          <a:prstGeom prst="rect">
            <a:avLst/>
          </a:prstGeom>
          <a:noFill/>
        </p:spPr>
        <p:txBody>
          <a:bodyPr wrap="square">
            <a:spAutoFit/>
          </a:bodyPr>
          <a:lstStyle/>
          <a:p>
            <a:pPr lvl="0">
              <a:spcAft>
                <a:spcPts val="0"/>
              </a:spcAft>
            </a:pPr>
            <a:r>
              <a:rPr lang="en-IE" sz="1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Proposed Development</a:t>
            </a:r>
          </a:p>
          <a:p>
            <a:pPr lvl="0">
              <a:spcAft>
                <a:spcPts val="0"/>
              </a:spcAft>
            </a:pPr>
            <a:endParaRPr lang="en-IE"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241 apartments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apartment blocks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ranging in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height from 4 - 6 storeys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three storey duplex blocks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a dedicated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community building space</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(c.552 sqm). </a:t>
            </a: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development will provide 93 no. 1 bed and 148 no. 2 bed units, as follows:</a:t>
            </a: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spcAft>
                <a:spcPts val="725"/>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A (5 storey) comprising 40 units (20 no. 1 bed units; and 20 no. 2 bed units). Balconies on southern, northern and western elevations. A </a:t>
            </a:r>
            <a:r>
              <a:rPr lang="en-IE"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dedicated community building space</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comprising c.552 sqm will also be provided on ground floor of Block A. </a:t>
            </a:r>
          </a:p>
          <a:p>
            <a:pPr marL="285750" indent="-285750">
              <a:spcAft>
                <a:spcPts val="725"/>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B (part 2 storey, part 4 storey) comprising 34 units (18 no. 1 bed units; and 16 no. 2 bed units). Balconies on southern, western and eastern elevations. </a:t>
            </a:r>
          </a:p>
          <a:p>
            <a:pPr marL="285750" indent="-285750">
              <a:spcAft>
                <a:spcPts val="725"/>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C (part 4 storey, part 5 storey) comprising 43 units (21 no. 1 bed units; and 22 no. 2 bed units)  Balconies on southern, eastern and western elevations. Residential Tenant Amenities comprising c.171 sqm  ground floor level of Block C to serve all residential units, comprising; a reception area, games space, residents lounge and gym space. </a:t>
            </a:r>
          </a:p>
          <a:p>
            <a:pPr marL="285750" indent="-285750">
              <a:spcAft>
                <a:spcPts val="725"/>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D (5 storey) comprising 49 no units (21 no. 1 bed units; and 28 no. 2 bed units). Block D includes balconies on southern, western and eastern elevations. </a:t>
            </a:r>
          </a:p>
          <a:p>
            <a:pPr marL="285750" indent="-285750">
              <a:spcAft>
                <a:spcPts val="725"/>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E (6 storey) comprising 47 no units (13 no. 1 bed units; and 34 no. 2 bed units). Balconies on southern, western, eastern and northern elevations. </a:t>
            </a: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no. 3 storey duplex blocks are provided to the western boundary of the site, comprising 28 no. 2 bed units. Balconies/terrace space on the eastern elevation. </a:t>
            </a:r>
          </a:p>
          <a:p>
            <a:pPr marL="342900" lvl="0" indent="-342900">
              <a:spcAft>
                <a:spcPts val="0"/>
              </a:spcAft>
              <a:buFont typeface="Arial" panose="020B0604020202020204" pitchFamily="34" charset="0"/>
              <a:buChar char="•"/>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0951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5F6D6E-534E-4BC5-9359-2026C0204E26}"/>
              </a:ext>
            </a:extLst>
          </p:cNvPr>
          <p:cNvSpPr txBox="1"/>
          <p:nvPr/>
        </p:nvSpPr>
        <p:spPr>
          <a:xfrm>
            <a:off x="291547" y="702366"/>
            <a:ext cx="7977809" cy="3139321"/>
          </a:xfrm>
          <a:prstGeom prst="rect">
            <a:avLst/>
          </a:prstGeom>
          <a:noFill/>
        </p:spPr>
        <p:txBody>
          <a:bodyPr wrap="square">
            <a:spAutoFit/>
          </a:bodyPr>
          <a:lstStyle/>
          <a:p>
            <a:pPr marL="285750" indent="-285750">
              <a:buFont typeface="Arial" panose="020B0604020202020204" pitchFamily="34" charset="0"/>
              <a:buChar char="•"/>
            </a:pPr>
            <a:r>
              <a:rPr lang="en-IE" sz="1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Proposed Development (continued)</a:t>
            </a:r>
          </a:p>
          <a:p>
            <a:pPr marL="285750" indent="-285750">
              <a:spcAft>
                <a:spcPts val="0"/>
              </a:spcAft>
              <a:buFont typeface="Arial" panose="020B0604020202020204" pitchFamily="34" charset="0"/>
              <a:buChar char="•"/>
            </a:pPr>
            <a:endParaRPr lang="en-IE"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204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 parking</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spaces and 401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cycle parking</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spaces.</a:t>
            </a: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main vehicular access</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the scheme will be from Stocking Avenue. A second new vehicular access is proposed from White Pines North to the east. </a:t>
            </a: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Permission is also sought for the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omission of a creche</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measuring c.364.8 sqm as approved under South Dublin County Council File Ref. SD14A/0222. </a:t>
            </a: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All other ancillary site development works to facilitate construction, etc.</a:t>
            </a: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 </a:t>
            </a:r>
            <a:r>
              <a:rPr lang="en-IE"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Environmental Impact Assessment Report (EIAR)</a:t>
            </a: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has been prepared in respect of the proposed development. </a:t>
            </a:r>
          </a:p>
          <a:p>
            <a:pPr>
              <a:spcAft>
                <a:spcPts val="0"/>
              </a:spcAft>
            </a:pPr>
            <a:r>
              <a:rPr lang="en-IE" sz="1800" dirty="0">
                <a:solidFill>
                  <a:srgbClr val="000000"/>
                </a:solidFill>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760847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44384-BD0F-44EF-A55D-B4D9A2822554}"/>
              </a:ext>
            </a:extLst>
          </p:cNvPr>
          <p:cNvPicPr>
            <a:picLocks noChangeAspect="1"/>
          </p:cNvPicPr>
          <p:nvPr/>
        </p:nvPicPr>
        <p:blipFill>
          <a:blip r:embed="rId2"/>
          <a:stretch>
            <a:fillRect/>
          </a:stretch>
        </p:blipFill>
        <p:spPr>
          <a:xfrm>
            <a:off x="-4322" y="251250"/>
            <a:ext cx="9121617" cy="6003776"/>
          </a:xfrm>
          <a:prstGeom prst="rect">
            <a:avLst/>
          </a:prstGeom>
        </p:spPr>
      </p:pic>
    </p:spTree>
    <p:extLst>
      <p:ext uri="{BB962C8B-B14F-4D97-AF65-F5344CB8AC3E}">
        <p14:creationId xmlns:p14="http://schemas.microsoft.com/office/powerpoint/2010/main" val="1111596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CA41A2-2CFD-4FEC-A283-336D63B10F0F}"/>
              </a:ext>
            </a:extLst>
          </p:cNvPr>
          <p:cNvPicPr>
            <a:picLocks noChangeAspect="1"/>
          </p:cNvPicPr>
          <p:nvPr/>
        </p:nvPicPr>
        <p:blipFill>
          <a:blip r:embed="rId2"/>
          <a:stretch>
            <a:fillRect/>
          </a:stretch>
        </p:blipFill>
        <p:spPr>
          <a:xfrm>
            <a:off x="-16538" y="503583"/>
            <a:ext cx="9089004" cy="5128592"/>
          </a:xfrm>
          <a:prstGeom prst="rect">
            <a:avLst/>
          </a:prstGeom>
        </p:spPr>
      </p:pic>
    </p:spTree>
    <p:extLst>
      <p:ext uri="{BB962C8B-B14F-4D97-AF65-F5344CB8AC3E}">
        <p14:creationId xmlns:p14="http://schemas.microsoft.com/office/powerpoint/2010/main" val="35500662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9809</TotalTime>
  <Words>2205</Words>
  <Application>Microsoft Office PowerPoint</Application>
  <PresentationFormat>On-screen Show (4:3)</PresentationFormat>
  <Paragraphs>242</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Jim Johnston</cp:lastModifiedBy>
  <cp:revision>416</cp:revision>
  <cp:lastPrinted>2020-11-30T16:11:02Z</cp:lastPrinted>
  <dcterms:created xsi:type="dcterms:W3CDTF">2018-07-16T08:09:38Z</dcterms:created>
  <dcterms:modified xsi:type="dcterms:W3CDTF">2021-05-10T16:00:51Z</dcterms:modified>
</cp:coreProperties>
</file>