
<file path=[Content_Types].xml><?xml version="1.0" encoding="utf-8"?>
<Types xmlns="http://schemas.openxmlformats.org/package/2006/content-types">
  <Default Extension="emf" ContentType="image/x-emf"/>
  <Default Extension="gif" ContentType="image/gi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82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74" y="10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28403" y="945913"/>
            <a:ext cx="8637073" cy="2618554"/>
          </a:xfrm>
        </p:spPr>
        <p:txBody>
          <a:bodyPr bIns="0" anchor="b">
            <a:normAutofit/>
          </a:bodyPr>
          <a:lstStyle>
            <a:lvl1pPr algn="l">
              <a:defRPr sz="6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28404" y="3564467"/>
            <a:ext cx="8637072" cy="1071095"/>
          </a:xfrm>
        </p:spPr>
        <p:txBody>
          <a:bodyPr tIns="91440" bIns="91440">
            <a:normAutofit/>
          </a:bodyPr>
          <a:lstStyle>
            <a:lvl1pPr marL="0" indent="0" algn="l">
              <a:buNone/>
              <a:defRPr sz="1800" b="0">
                <a:solidFill>
                  <a:schemeClr val="tx1"/>
                </a:solidFill>
              </a:defRPr>
            </a:lvl1pPr>
            <a:lvl2pPr marL="457200" indent="0" algn="ctr">
              <a:buNone/>
              <a:defRPr sz="18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1127124" y="329307"/>
            <a:ext cx="5943668" cy="30920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924392" y="134930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5" name="Picture 14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124709" y="798973"/>
            <a:ext cx="1615742" cy="465988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130270" y="798973"/>
            <a:ext cx="7828830" cy="4659889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7" name="Picture 16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59215" b="36435"/>
          <a:stretch/>
        </p:blipFill>
        <p:spPr>
          <a:xfrm rot="5400000">
            <a:off x="8642279" y="3046916"/>
            <a:ext cx="4663440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 anchor="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 sz="1200"/>
            </a:lvl1pPr>
          </a:lstStyle>
          <a:p>
            <a:fld id="{48A87A34-81AB-432B-8DAE-1953F412C126}" type="datetimeFigureOut">
              <a:rPr lang="en-US" dirty="0"/>
              <a:pPr/>
              <a:t>5/10/2021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 sz="1200"/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4" name="Picture 2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7" y="1756129"/>
            <a:ext cx="8619060" cy="2050065"/>
          </a:xfrm>
        </p:spPr>
        <p:txBody>
          <a:bodyPr anchor="b">
            <a:normAutofit/>
          </a:bodyPr>
          <a:lstStyle>
            <a:lvl1pPr algn="l"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3806195"/>
            <a:ext cx="8619060" cy="1012929"/>
          </a:xfrm>
        </p:spPr>
        <p:txBody>
          <a:bodyPr tIns="91440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31052" y="958037"/>
            <a:ext cx="9605635" cy="1059305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29166" y="2165621"/>
            <a:ext cx="4645152" cy="329385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606" y="2171769"/>
            <a:ext cx="4645152" cy="3287094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66" y="953336"/>
            <a:ext cx="9607661" cy="1056319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29166" y="2169727"/>
            <a:ext cx="4645152" cy="801943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29166" y="2974448"/>
            <a:ext cx="4645152" cy="249387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094337" y="2173181"/>
            <a:ext cx="4645152" cy="802237"/>
          </a:xfrm>
        </p:spPr>
        <p:txBody>
          <a:bodyPr anchor="b">
            <a:normAutofit/>
          </a:bodyPr>
          <a:lstStyle>
            <a:lvl1pPr marL="0" indent="0">
              <a:lnSpc>
                <a:spcPct val="100000"/>
              </a:lnSpc>
              <a:buNone/>
              <a:defRPr sz="2800" b="0" cap="none" baseline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094337" y="2971669"/>
            <a:ext cx="4645152" cy="248719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8" name="Picture 17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4" name="Picture 13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4291" y="952578"/>
            <a:ext cx="3275013" cy="2322176"/>
          </a:xfrm>
        </p:spPr>
        <p:txBody>
          <a:bodyPr anchor="b">
            <a:normAutofit/>
          </a:bodyPr>
          <a:lstStyle>
            <a:lvl1pPr algn="l">
              <a:defRPr sz="2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23334" y="952578"/>
            <a:ext cx="6012470" cy="4505221"/>
          </a:xfrm>
        </p:spPr>
        <p:txBody>
          <a:bodyPr anchor="ctr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4291" y="3274754"/>
            <a:ext cx="3275013" cy="2178918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5/10/2021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16" name="Picture 15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5" r="15828" b="36435"/>
          <a:stretch/>
        </p:blipFill>
        <p:spPr>
          <a:xfrm>
            <a:off x="1125460" y="643464"/>
            <a:ext cx="9610344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" name="Group 7"/>
          <p:cNvGrpSpPr/>
          <p:nvPr/>
        </p:nvGrpSpPr>
        <p:grpSpPr>
          <a:xfrm>
            <a:off x="7477387" y="482170"/>
            <a:ext cx="4074533" cy="5149101"/>
            <a:chOff x="7477387" y="482170"/>
            <a:chExt cx="4074533" cy="5149101"/>
          </a:xfrm>
        </p:grpSpPr>
        <p:sp>
          <p:nvSpPr>
            <p:cNvPr id="18" name="Rectangle 17"/>
            <p:cNvSpPr/>
            <p:nvPr/>
          </p:nvSpPr>
          <p:spPr>
            <a:xfrm>
              <a:off x="7477387" y="482170"/>
              <a:ext cx="4074533" cy="5149101"/>
            </a:xfrm>
            <a:prstGeom prst="rect">
              <a:avLst/>
            </a:prstGeom>
            <a:gradFill>
              <a:gsLst>
                <a:gs pos="0">
                  <a:schemeClr val="tx1">
                    <a:lumMod val="85000"/>
                    <a:lumOff val="15000"/>
                  </a:schemeClr>
                </a:gs>
                <a:gs pos="100000">
                  <a:schemeClr val="tx1">
                    <a:lumMod val="95000"/>
                    <a:lumOff val="5000"/>
                  </a:schemeClr>
                </a:gs>
              </a:gsLst>
            </a:gradFill>
            <a:ln w="76200" cmpd="sng">
              <a:noFill/>
              <a:miter lim="800000"/>
            </a:ln>
            <a:effectLst>
              <a:outerShdw blurRad="127000" dist="228600" dir="4740000" sx="98000" sy="98000" algn="tl" rotWithShape="0">
                <a:srgbClr val="000000">
                  <a:alpha val="34000"/>
                </a:srgbClr>
              </a:outerShdw>
            </a:effectLst>
            <a:scene3d>
              <a:camera prst="orthographicFront"/>
              <a:lightRig rig="threePt" dir="t"/>
            </a:scene3d>
            <a:sp3d>
              <a:bevelT w="114300" prst="artDeco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9" name="Rectangle 18"/>
            <p:cNvSpPr/>
            <p:nvPr/>
          </p:nvSpPr>
          <p:spPr>
            <a:xfrm>
              <a:off x="7790446" y="812506"/>
              <a:ext cx="3450289" cy="4466452"/>
            </a:xfrm>
            <a:prstGeom prst="rect">
              <a:avLst/>
            </a:prstGeom>
            <a:gradFill>
              <a:gsLst>
                <a:gs pos="0">
                  <a:srgbClr val="DADADA"/>
                </a:gs>
                <a:gs pos="100000">
                  <a:srgbClr val="FFFFFE"/>
                </a:gs>
              </a:gsLst>
              <a:lin ang="16200000" scaled="0"/>
            </a:gradFill>
            <a:ln w="50800" cmpd="sng">
              <a:solidFill>
                <a:srgbClr val="191919"/>
              </a:solidFill>
              <a:miter lim="800000"/>
            </a:ln>
            <a:effectLst>
              <a:innerShdw blurRad="63500" dist="88900" dir="14100000">
                <a:srgbClr val="000000">
                  <a:alpha val="30000"/>
                </a:srgbClr>
              </a:innerShdw>
            </a:effectLst>
            <a:scene3d>
              <a:camera prst="orthographicFront"/>
              <a:lightRig rig="threePt" dir="t"/>
            </a:scene3d>
            <a:sp3d>
              <a:bevelT prst="relaxedInset"/>
            </a:sp3d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9124" y="1129513"/>
            <a:ext cx="5854872" cy="1924208"/>
          </a:xfrm>
        </p:spPr>
        <p:txBody>
          <a:bodyPr anchor="b">
            <a:normAutofit/>
          </a:bodyPr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124389" y="1122542"/>
            <a:ext cx="2791171" cy="3866327"/>
          </a:xfrm>
          <a:solidFill>
            <a:schemeClr val="bg1">
              <a:lumMod val="85000"/>
            </a:schemeClr>
          </a:solidFill>
          <a:ln w="9525" cap="sq">
            <a:noFill/>
            <a:miter lim="800000"/>
          </a:ln>
          <a:effectLst/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28247" y="3053721"/>
            <a:ext cx="5846486" cy="2096013"/>
          </a:xfrm>
        </p:spPr>
        <p:txBody>
          <a:bodyPr>
            <a:normAutofit/>
          </a:bodyPr>
          <a:lstStyle>
            <a:lvl1pPr marL="0" indent="0" algn="l">
              <a:buNone/>
              <a:defRPr sz="18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125300" y="5469856"/>
            <a:ext cx="5849605" cy="320123"/>
          </a:xfrm>
        </p:spPr>
        <p:txBody>
          <a:bodyPr/>
          <a:lstStyle>
            <a:lvl1pPr algn="l">
              <a:defRPr/>
            </a:lvl1pPr>
          </a:lstStyle>
          <a:p>
            <a:fld id="{48A87A34-81AB-432B-8DAE-1953F412C126}" type="datetimeFigureOut">
              <a:rPr lang="en-US" dirty="0"/>
              <a:pPr/>
              <a:t>5/10/2021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1125300" y="318640"/>
            <a:ext cx="4877818" cy="320931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176794" y="137408"/>
            <a:ext cx="811019" cy="503578"/>
          </a:xfrm>
        </p:spPr>
        <p:txBody>
          <a:bodyPr/>
          <a:lstStyle/>
          <a:p>
            <a:fld id="{6D22F896-40B5-4ADD-8801-0D06FADFA095}" type="slidenum">
              <a:rPr lang="en-US" dirty="0"/>
              <a:t>‹#›</a:t>
            </a:fld>
            <a:endParaRPr lang="en-US" dirty="0"/>
          </a:p>
        </p:txBody>
      </p:sp>
      <p:pic>
        <p:nvPicPr>
          <p:cNvPr id="22" name="Picture 21" descr="RedHashing.emf"/>
          <p:cNvPicPr>
            <a:picLocks/>
          </p:cNvPicPr>
          <p:nvPr/>
        </p:nvPicPr>
        <p:blipFill rotWithShape="1">
          <a:blip r:embed="rId2">
            <a:duotone>
              <a:schemeClr val="accent1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-116" t="474" r="48549" b="36564"/>
          <a:stretch/>
        </p:blipFill>
        <p:spPr>
          <a:xfrm>
            <a:off x="1125460" y="643464"/>
            <a:ext cx="5879592" cy="15544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/>
          <p:cNvPicPr>
            <a:picLocks noChangeAspect="1"/>
          </p:cNvPicPr>
          <p:nvPr/>
        </p:nvPicPr>
        <p:blipFill rotWithShape="1"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538" b="-1538"/>
          <a:stretch/>
        </p:blipFill>
        <p:spPr>
          <a:xfrm>
            <a:off x="0" y="6119336"/>
            <a:ext cx="12192000" cy="742950"/>
          </a:xfrm>
          <a:prstGeom prst="rect">
            <a:avLst/>
          </a:prstGeom>
        </p:spPr>
      </p:pic>
      <p:sp>
        <p:nvSpPr>
          <p:cNvPr id="13" name="Rectangle 12"/>
          <p:cNvSpPr/>
          <p:nvPr/>
        </p:nvSpPr>
        <p:spPr>
          <a:xfrm>
            <a:off x="0" y="468769"/>
            <a:ext cx="12192000" cy="5647024"/>
          </a:xfrm>
          <a:prstGeom prst="rect">
            <a:avLst/>
          </a:prstGeom>
          <a:gradFill flip="none" rotWithShape="1">
            <a:gsLst>
              <a:gs pos="0">
                <a:schemeClr val="bg2">
                  <a:alpha val="0"/>
                  <a:lumMod val="100000"/>
                </a:schemeClr>
              </a:gs>
              <a:gs pos="100000">
                <a:schemeClr val="bg2">
                  <a:lumMod val="95000"/>
                  <a:lumOff val="500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cxnSp>
        <p:nvCxnSpPr>
          <p:cNvPr id="14" name="Straight Connector 13"/>
          <p:cNvCxnSpPr/>
          <p:nvPr/>
        </p:nvCxnSpPr>
        <p:spPr>
          <a:xfrm>
            <a:off x="0" y="6121269"/>
            <a:ext cx="12192000" cy="0"/>
          </a:xfrm>
          <a:prstGeom prst="line">
            <a:avLst/>
          </a:prstGeom>
          <a:ln w="12700">
            <a:solidFill>
              <a:srgbClr val="000001">
                <a:alpha val="20000"/>
              </a:srgb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130270" y="953324"/>
            <a:ext cx="9603275" cy="1049235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30270" y="2171769"/>
            <a:ext cx="9603275" cy="329457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232830" y="330370"/>
            <a:ext cx="251539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5/10/2021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130270" y="329307"/>
            <a:ext cx="5938836" cy="309201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918076" y="137408"/>
            <a:ext cx="811019" cy="503578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r">
              <a:defRPr sz="2800">
                <a:solidFill>
                  <a:schemeClr val="accent1"/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200" b="0" i="0" kern="1200" cap="none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2000" kern="120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8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600" kern="120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400" kern="1200" cap="none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accent1"/>
        </a:buClr>
        <a:buSzPct val="100000"/>
        <a:buFont typeface="Arial" panose="020B0604020202020204" pitchFamily="34" charset="0"/>
        <a:buChar char="•"/>
        <a:defRPr sz="1200" kern="1200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gif"/><Relationship Id="rId7" Type="http://schemas.openxmlformats.org/officeDocument/2006/relationships/image" Target="../media/image9.gif"/><Relationship Id="rId2" Type="http://schemas.openxmlformats.org/officeDocument/2006/relationships/image" Target="../media/image4.gif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8.gif"/><Relationship Id="rId5" Type="http://schemas.openxmlformats.org/officeDocument/2006/relationships/image" Target="../media/image7.gif"/><Relationship Id="rId4" Type="http://schemas.openxmlformats.org/officeDocument/2006/relationships/image" Target="../media/image6.gif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A49D9FA-7136-46B3-B18A-02EF405649E0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>
            <a:normAutofit fontScale="90000"/>
          </a:bodyPr>
          <a:lstStyle/>
          <a:p>
            <a:r>
              <a:rPr lang="en-IE" dirty="0"/>
              <a:t>Economic Enterprise &amp; Tourism SPC</a:t>
            </a:r>
            <a:br>
              <a:rPr lang="en-IE" dirty="0"/>
            </a:br>
            <a:r>
              <a:rPr lang="en-IE" dirty="0"/>
              <a:t>12</a:t>
            </a:r>
            <a:r>
              <a:rPr lang="en-IE" baseline="30000" dirty="0"/>
              <a:t>th</a:t>
            </a:r>
            <a:r>
              <a:rPr lang="en-IE" dirty="0"/>
              <a:t> May 2021.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BAC659B4-609E-44E3-8198-EB44E1CD4FB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en-IE" sz="3600" dirty="0"/>
              <a:t>Statutory Plans Update</a:t>
            </a:r>
          </a:p>
        </p:txBody>
      </p:sp>
    </p:spTree>
    <p:extLst>
      <p:ext uri="{BB962C8B-B14F-4D97-AF65-F5344CB8AC3E}">
        <p14:creationId xmlns:p14="http://schemas.microsoft.com/office/powerpoint/2010/main" val="24424745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C29AF50-DD4D-4A1D-8E51-02909AE53E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130270" y="953324"/>
            <a:ext cx="10063756" cy="1049235"/>
          </a:xfrm>
        </p:spPr>
        <p:txBody>
          <a:bodyPr/>
          <a:lstStyle/>
          <a:p>
            <a:r>
              <a:rPr lang="en-IE" dirty="0"/>
              <a:t>South Dublin County Development Plan 2022-2028</a:t>
            </a:r>
          </a:p>
        </p:txBody>
      </p:sp>
      <p:pic>
        <p:nvPicPr>
          <p:cNvPr id="1026" name="Picture 2" descr="May News">
            <a:extLst>
              <a:ext uri="{FF2B5EF4-FFF2-40B4-BE49-F238E27FC236}">
                <a16:creationId xmlns:a16="http://schemas.microsoft.com/office/drawing/2014/main" id="{21CD5FBD-42F6-49B8-9848-4B878023C94A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2641" y="1689784"/>
            <a:ext cx="6844558" cy="3775979"/>
          </a:xfr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38124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75684286-7A6D-4FC3-A59B-84CC3A5F4B7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County Development Plan –Next Steps 2021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0E8683F-41D6-414F-AE35-5424989931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130270" y="2171768"/>
            <a:ext cx="9886775" cy="3624347"/>
          </a:xfrm>
        </p:spPr>
        <p:txBody>
          <a:bodyPr>
            <a:normAutofit/>
          </a:bodyPr>
          <a:lstStyle/>
          <a:p>
            <a:r>
              <a:rPr lang="en-GB" b="0" i="0" dirty="0">
                <a:solidFill>
                  <a:srgbClr val="425A6C"/>
                </a:solidFill>
                <a:effectLst/>
                <a:latin typeface="Montserrat"/>
              </a:rPr>
              <a:t>Chief Executive’s Draft of the Development Plan issued to Elected Members </a:t>
            </a:r>
            <a:r>
              <a:rPr lang="en-GB" b="1" i="0" dirty="0">
                <a:solidFill>
                  <a:srgbClr val="425A6C"/>
                </a:solidFill>
                <a:effectLst/>
                <a:latin typeface="Montserrat"/>
              </a:rPr>
              <a:t>5th May 2021</a:t>
            </a:r>
          </a:p>
          <a:p>
            <a:r>
              <a:rPr lang="en-GB" b="0" i="0" dirty="0">
                <a:solidFill>
                  <a:srgbClr val="425A6C"/>
                </a:solidFill>
                <a:effectLst/>
                <a:latin typeface="Montserrat"/>
              </a:rPr>
              <a:t>Motions to be submitted by 28</a:t>
            </a:r>
            <a:r>
              <a:rPr lang="en-GB" b="0" i="0" baseline="30000" dirty="0">
                <a:solidFill>
                  <a:srgbClr val="425A6C"/>
                </a:solidFill>
                <a:effectLst/>
                <a:latin typeface="Montserrat"/>
              </a:rPr>
              <a:t>th</a:t>
            </a:r>
            <a:r>
              <a:rPr lang="en-GB" b="0" i="0" dirty="0">
                <a:solidFill>
                  <a:srgbClr val="425A6C"/>
                </a:solidFill>
                <a:effectLst/>
                <a:latin typeface="Montserrat"/>
              </a:rPr>
              <a:t> May 2021 to inform Draft Plan.</a:t>
            </a:r>
          </a:p>
          <a:p>
            <a:r>
              <a:rPr lang="en-GB" b="0" i="0" dirty="0">
                <a:solidFill>
                  <a:srgbClr val="425A6C"/>
                </a:solidFill>
                <a:effectLst/>
                <a:latin typeface="Montserrat"/>
              </a:rPr>
              <a:t>Draft Plan on public display from  </a:t>
            </a:r>
            <a:r>
              <a:rPr lang="en-GB" b="1" i="0" dirty="0">
                <a:solidFill>
                  <a:srgbClr val="425A6C"/>
                </a:solidFill>
                <a:effectLst/>
                <a:latin typeface="Montserrat"/>
              </a:rPr>
              <a:t>7th July until 15th September</a:t>
            </a:r>
            <a:r>
              <a:rPr lang="en-GB" b="0" i="0" dirty="0">
                <a:solidFill>
                  <a:srgbClr val="425A6C"/>
                </a:solidFill>
                <a:effectLst/>
                <a:latin typeface="Montserrat"/>
              </a:rPr>
              <a:t>. </a:t>
            </a:r>
          </a:p>
          <a:p>
            <a:r>
              <a:rPr lang="en-GB" b="1" i="0" dirty="0">
                <a:solidFill>
                  <a:srgbClr val="425A6C"/>
                </a:solidFill>
                <a:effectLst/>
                <a:latin typeface="Montserrat"/>
              </a:rPr>
              <a:t>10 weeks </a:t>
            </a:r>
            <a:r>
              <a:rPr lang="en-GB" b="0" i="0" dirty="0">
                <a:solidFill>
                  <a:srgbClr val="425A6C"/>
                </a:solidFill>
                <a:effectLst/>
                <a:latin typeface="Montserrat"/>
              </a:rPr>
              <a:t>for the public and those interested to make a submission to the Plan. </a:t>
            </a:r>
          </a:p>
          <a:p>
            <a:pPr algn="l"/>
            <a:r>
              <a:rPr lang="en-GB" b="1" i="0" dirty="0">
                <a:solidFill>
                  <a:srgbClr val="425A6C"/>
                </a:solidFill>
                <a:effectLst/>
                <a:latin typeface="Montserrat"/>
              </a:rPr>
              <a:t>September 15, 2021  </a:t>
            </a:r>
            <a:r>
              <a:rPr lang="en-GB" b="0" i="0" dirty="0">
                <a:solidFill>
                  <a:srgbClr val="425A6C"/>
                </a:solidFill>
                <a:effectLst/>
                <a:latin typeface="Montserrat"/>
              </a:rPr>
              <a:t>Prepare Chief Executive's Report on Draft Plan Submissions</a:t>
            </a:r>
          </a:p>
          <a:p>
            <a:pPr algn="l"/>
            <a:r>
              <a:rPr lang="en-GB" b="1" i="0" dirty="0">
                <a:solidFill>
                  <a:srgbClr val="425A6C"/>
                </a:solidFill>
                <a:effectLst/>
                <a:latin typeface="Montserrat"/>
              </a:rPr>
              <a:t>December 7, 2021  - 9</a:t>
            </a:r>
            <a:r>
              <a:rPr lang="en-GB" b="1" i="0" baseline="30000" dirty="0">
                <a:solidFill>
                  <a:srgbClr val="425A6C"/>
                </a:solidFill>
                <a:effectLst/>
                <a:latin typeface="Montserrat"/>
              </a:rPr>
              <a:t>th</a:t>
            </a:r>
            <a:r>
              <a:rPr lang="en-GB" b="1" i="0" dirty="0">
                <a:solidFill>
                  <a:srgbClr val="425A6C"/>
                </a:solidFill>
                <a:effectLst/>
                <a:latin typeface="Montserrat"/>
              </a:rPr>
              <a:t> March 2022 </a:t>
            </a:r>
            <a:r>
              <a:rPr lang="en-GB" b="0" i="0" dirty="0">
                <a:solidFill>
                  <a:srgbClr val="425A6C"/>
                </a:solidFill>
                <a:effectLst/>
                <a:latin typeface="Montserrat"/>
              </a:rPr>
              <a:t>Members consider Chief Executives Report on Submissions. Adopt or Amend</a:t>
            </a:r>
          </a:p>
          <a:p>
            <a:pPr algn="l"/>
            <a:endParaRPr lang="en-GB" b="0" i="0" dirty="0">
              <a:solidFill>
                <a:srgbClr val="425A6C"/>
              </a:solidFill>
              <a:effectLst/>
              <a:latin typeface="Montserrat"/>
            </a:endParaRPr>
          </a:p>
          <a:p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40458134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0B75100-8EFD-4C2F-9868-332F321602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Mandatory Objectives </a:t>
            </a:r>
          </a:p>
        </p:txBody>
      </p:sp>
      <p:pic>
        <p:nvPicPr>
          <p:cNvPr id="2055" name="Picture 7" descr="Infrastructure &amp; Communities">
            <a:extLst>
              <a:ext uri="{FF2B5EF4-FFF2-40B4-BE49-F238E27FC236}">
                <a16:creationId xmlns:a16="http://schemas.microsoft.com/office/drawing/2014/main" id="{628D8612-85ED-4EED-90FC-B62E6DC24C6D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5040" y="2002559"/>
            <a:ext cx="3044984" cy="15224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7" name="Picture 9" descr="Conservation &amp; Rivers">
            <a:extLst>
              <a:ext uri="{FF2B5EF4-FFF2-40B4-BE49-F238E27FC236}">
                <a16:creationId xmlns:a16="http://schemas.microsoft.com/office/drawing/2014/main" id="{734B8462-0309-4021-AE53-AAC653011C0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3440" y="3853822"/>
            <a:ext cx="3144044" cy="157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9" name="Picture 11" descr="Zoning &amp; Regeneration">
            <a:extLst>
              <a:ext uri="{FF2B5EF4-FFF2-40B4-BE49-F238E27FC236}">
                <a16:creationId xmlns:a16="http://schemas.microsoft.com/office/drawing/2014/main" id="{FC4730BF-0746-46C6-ADC9-F0F4FB8AE5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0" y="2015252"/>
            <a:ext cx="3144044" cy="157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1" name="Picture 13" descr="ACAs &amp; Amenities">
            <a:extLst>
              <a:ext uri="{FF2B5EF4-FFF2-40B4-BE49-F238E27FC236}">
                <a16:creationId xmlns:a16="http://schemas.microsoft.com/office/drawing/2014/main" id="{21E54609-A323-44B8-8BBB-26766F2E937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95750" y="3903352"/>
            <a:ext cx="3144044" cy="157202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3" name="Picture 15" descr="LC &amp; Housing">
            <a:extLst>
              <a:ext uri="{FF2B5EF4-FFF2-40B4-BE49-F238E27FC236}">
                <a16:creationId xmlns:a16="http://schemas.microsoft.com/office/drawing/2014/main" id="{0695B662-9558-40F7-9B9C-4A84F33F9BF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8710" y="2015252"/>
            <a:ext cx="3274835" cy="16374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65" name="Picture 17" descr="Climate-Change-Adaptation">
            <a:extLst>
              <a:ext uri="{FF2B5EF4-FFF2-40B4-BE49-F238E27FC236}">
                <a16:creationId xmlns:a16="http://schemas.microsoft.com/office/drawing/2014/main" id="{D7E3600E-BA41-4BB2-A115-742993A0C68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37701" y="3952880"/>
            <a:ext cx="3044985" cy="152249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56781500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4005C35-7972-40FC-8F08-0246A233907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E" dirty="0"/>
              <a:t>Local Economic &amp; Community Plan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997A54B-431C-4306-9020-48905BF13E4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E" dirty="0"/>
              <a:t>LECP 2016-2021</a:t>
            </a:r>
          </a:p>
          <a:p>
            <a:pPr lvl="1"/>
            <a:r>
              <a:rPr lang="en-IE" dirty="0"/>
              <a:t>Evaluation of Economic Goals &amp; Objectives currently underway</a:t>
            </a:r>
          </a:p>
          <a:p>
            <a:pPr marL="457200" lvl="1" indent="0">
              <a:buNone/>
            </a:pPr>
            <a:endParaRPr lang="en-IE" dirty="0"/>
          </a:p>
          <a:p>
            <a:r>
              <a:rPr lang="en-IE" dirty="0"/>
              <a:t>LECP 2022 – 2027</a:t>
            </a:r>
          </a:p>
          <a:p>
            <a:pPr lvl="1"/>
            <a:r>
              <a:rPr lang="en-IE" dirty="0"/>
              <a:t>Guidelines currently being drafted and expected that they will be issued end June 2021</a:t>
            </a:r>
          </a:p>
          <a:p>
            <a:pPr lvl="1"/>
            <a:r>
              <a:rPr lang="en-IE" dirty="0"/>
              <a:t>Timelines for work on new </a:t>
            </a:r>
            <a:r>
              <a:rPr lang="en-IE"/>
              <a:t>plan available from July </a:t>
            </a:r>
            <a:r>
              <a:rPr lang="en-IE" dirty="0"/>
              <a:t>2021</a:t>
            </a:r>
          </a:p>
          <a:p>
            <a:pPr marL="457200" lvl="1" indent="0">
              <a:buNone/>
            </a:pPr>
            <a:endParaRPr lang="en-IE" dirty="0"/>
          </a:p>
        </p:txBody>
      </p:sp>
    </p:spTree>
    <p:extLst>
      <p:ext uri="{BB962C8B-B14F-4D97-AF65-F5344CB8AC3E}">
        <p14:creationId xmlns:p14="http://schemas.microsoft.com/office/powerpoint/2010/main" val="3338322997"/>
      </p:ext>
    </p:extLst>
  </p:cSld>
  <p:clrMapOvr>
    <a:masterClrMapping/>
  </p:clrMapOvr>
</p:sld>
</file>

<file path=ppt/theme/theme1.xml><?xml version="1.0" encoding="utf-8"?>
<a:theme xmlns:a="http://schemas.openxmlformats.org/drawingml/2006/main" name="Gallery">
  <a:themeElements>
    <a:clrScheme name="Gallery">
      <a:dk1>
        <a:sysClr val="windowText" lastClr="000000"/>
      </a:dk1>
      <a:lt1>
        <a:sysClr val="window" lastClr="FFFFFF"/>
      </a:lt1>
      <a:dk2>
        <a:srgbClr val="454545"/>
      </a:dk2>
      <a:lt2>
        <a:srgbClr val="DCDCE0"/>
      </a:lt2>
      <a:accent1>
        <a:srgbClr val="415588"/>
      </a:accent1>
      <a:accent2>
        <a:srgbClr val="4294B6"/>
      </a:accent2>
      <a:accent3>
        <a:srgbClr val="087D7C"/>
      </a:accent3>
      <a:accent4>
        <a:srgbClr val="2CB663"/>
      </a:accent4>
      <a:accent5>
        <a:srgbClr val="DF8822"/>
      </a:accent5>
      <a:accent6>
        <a:srgbClr val="BC410A"/>
      </a:accent6>
      <a:hlink>
        <a:srgbClr val="5977C4"/>
      </a:hlink>
      <a:folHlink>
        <a:srgbClr val="A1A9BF"/>
      </a:folHlink>
    </a:clrScheme>
    <a:fontScheme name="Gallery">
      <a:majorFont>
        <a:latin typeface="Century Gothic" panose="020B0502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Gallery">
      <a:fillStyleLst>
        <a:solidFill>
          <a:schemeClr val="phClr"/>
        </a:solidFill>
        <a:gradFill rotWithShape="1">
          <a:gsLst>
            <a:gs pos="0">
              <a:schemeClr val="phClr">
                <a:tint val="54000"/>
                <a:alpha val="100000"/>
                <a:satMod val="105000"/>
                <a:lumMod val="110000"/>
              </a:schemeClr>
            </a:gs>
            <a:gs pos="100000">
              <a:schemeClr val="phClr">
                <a:tint val="78000"/>
                <a:alpha val="92000"/>
                <a:satMod val="109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satMod val="110000"/>
                <a:lumMod val="104000"/>
              </a:schemeClr>
            </a:gs>
            <a:gs pos="69000">
              <a:schemeClr val="phClr">
                <a:shade val="88000"/>
                <a:satMod val="130000"/>
                <a:lumMod val="92000"/>
              </a:schemeClr>
            </a:gs>
            <a:gs pos="100000">
              <a:schemeClr val="phClr">
                <a:shade val="78000"/>
                <a:satMod val="130000"/>
                <a:lumMod val="92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0800" dist="50800" dir="5400000" sx="96000" sy="96000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080000"/>
            </a:lightRig>
          </a:scene3d>
          <a:sp3d>
            <a:bevelT w="38100" h="12700" prst="softRound"/>
          </a:sp3d>
        </a:effectStyle>
      </a:effectStyleLst>
      <a:bgFillStyleLst>
        <a:solidFill>
          <a:schemeClr val="phClr"/>
        </a:solidFill>
        <a:solidFill>
          <a:schemeClr val="phClr"/>
        </a:solidFill>
        <a:gradFill rotWithShape="1">
          <a:gsLst>
            <a:gs pos="0">
              <a:schemeClr val="phClr">
                <a:tint val="94000"/>
                <a:satMod val="80000"/>
                <a:lumMod val="106000"/>
              </a:schemeClr>
            </a:gs>
            <a:gs pos="100000">
              <a:schemeClr val="phClr">
                <a:shade val="80000"/>
                <a:lumMod val="108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Gallery" id="{BBFCD31E-59A1-489D-B089-A3EAD7CAE12E}" vid="{E050AC27-895F-4B90-991D-A6818FC89AB6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TM10001114[[fn=Gallery]]</Template>
  <TotalTime>172</TotalTime>
  <Words>157</Words>
  <Application>Microsoft Office PowerPoint</Application>
  <PresentationFormat>Widescreen</PresentationFormat>
  <Paragraphs>18</Paragraphs>
  <Slides>5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Century Gothic</vt:lpstr>
      <vt:lpstr>Montserrat</vt:lpstr>
      <vt:lpstr>Gallery</vt:lpstr>
      <vt:lpstr>Economic Enterprise &amp; Tourism SPC 12th May 2021.</vt:lpstr>
      <vt:lpstr>South Dublin County Development Plan 2022-2028</vt:lpstr>
      <vt:lpstr>County Development Plan –Next Steps 2021</vt:lpstr>
      <vt:lpstr>Mandatory Objectives </vt:lpstr>
      <vt:lpstr>Local Economic &amp; Community Plan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Economic Enterprise &amp; Tourism SPC</dc:title>
  <dc:creator>Laura Leonard</dc:creator>
  <cp:lastModifiedBy>Allyson Rooney</cp:lastModifiedBy>
  <cp:revision>7</cp:revision>
  <dcterms:created xsi:type="dcterms:W3CDTF">2021-05-10T10:13:14Z</dcterms:created>
  <dcterms:modified xsi:type="dcterms:W3CDTF">2021-05-10T15:31:25Z</dcterms:modified>
</cp:coreProperties>
</file>