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7" r:id="rId2"/>
    <p:sldId id="272" r:id="rId3"/>
    <p:sldId id="311" r:id="rId4"/>
    <p:sldId id="305" r:id="rId5"/>
    <p:sldId id="270" r:id="rId6"/>
    <p:sldId id="285" r:id="rId7"/>
    <p:sldId id="319" r:id="rId8"/>
    <p:sldId id="320" r:id="rId9"/>
    <p:sldId id="318" r:id="rId10"/>
    <p:sldId id="312" r:id="rId11"/>
    <p:sldId id="298" r:id="rId12"/>
    <p:sldId id="316" r:id="rId13"/>
    <p:sldId id="321" r:id="rId14"/>
    <p:sldId id="317" r:id="rId15"/>
    <p:sldId id="314" r:id="rId16"/>
    <p:sldId id="313" r:id="rId17"/>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65" autoAdjust="0"/>
    <p:restoredTop sz="78143" autoAdjust="0"/>
  </p:normalViewPr>
  <p:slideViewPr>
    <p:cSldViewPr>
      <p:cViewPr varScale="1">
        <p:scale>
          <a:sx n="56" d="100"/>
          <a:sy n="56" d="100"/>
        </p:scale>
        <p:origin x="172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5717" tIns="47859" rIns="95717" bIns="47859" rtlCol="0"/>
          <a:lstStyle>
            <a:lvl1pPr algn="l">
              <a:defRPr sz="1300"/>
            </a:lvl1pPr>
          </a:lstStyle>
          <a:p>
            <a:endParaRPr lang="en-GB"/>
          </a:p>
        </p:txBody>
      </p:sp>
      <p:sp>
        <p:nvSpPr>
          <p:cNvPr id="3" name="Date Placeholder 2"/>
          <p:cNvSpPr>
            <a:spLocks noGrp="1"/>
          </p:cNvSpPr>
          <p:nvPr>
            <p:ph type="dt" sz="quarter" idx="1"/>
          </p:nvPr>
        </p:nvSpPr>
        <p:spPr>
          <a:xfrm>
            <a:off x="3857637" y="0"/>
            <a:ext cx="2951163" cy="497126"/>
          </a:xfrm>
          <a:prstGeom prst="rect">
            <a:avLst/>
          </a:prstGeom>
        </p:spPr>
        <p:txBody>
          <a:bodyPr vert="horz" lIns="95717" tIns="47859" rIns="95717" bIns="47859" rtlCol="0"/>
          <a:lstStyle>
            <a:lvl1pPr algn="r">
              <a:defRPr sz="1300"/>
            </a:lvl1pPr>
          </a:lstStyle>
          <a:p>
            <a:fld id="{88C99BEC-3339-44B9-A3B6-7B1F73E30516}" type="datetimeFigureOut">
              <a:rPr lang="en-GB" smtClean="0"/>
              <a:pPr/>
              <a:t>10/05/2021</a:t>
            </a:fld>
            <a:endParaRPr lang="en-GB"/>
          </a:p>
        </p:txBody>
      </p:sp>
      <p:sp>
        <p:nvSpPr>
          <p:cNvPr id="4" name="Footer Placeholder 3"/>
          <p:cNvSpPr>
            <a:spLocks noGrp="1"/>
          </p:cNvSpPr>
          <p:nvPr>
            <p:ph type="ftr" sz="quarter" idx="2"/>
          </p:nvPr>
        </p:nvSpPr>
        <p:spPr>
          <a:xfrm>
            <a:off x="0" y="9443661"/>
            <a:ext cx="2951163" cy="497126"/>
          </a:xfrm>
          <a:prstGeom prst="rect">
            <a:avLst/>
          </a:prstGeom>
        </p:spPr>
        <p:txBody>
          <a:bodyPr vert="horz" lIns="95717" tIns="47859" rIns="95717" bIns="47859" rtlCol="0" anchor="b"/>
          <a:lstStyle>
            <a:lvl1pPr algn="l">
              <a:defRPr sz="1300"/>
            </a:lvl1pPr>
          </a:lstStyle>
          <a:p>
            <a:endParaRPr lang="en-GB"/>
          </a:p>
        </p:txBody>
      </p:sp>
      <p:sp>
        <p:nvSpPr>
          <p:cNvPr id="5" name="Slide Number Placeholder 4"/>
          <p:cNvSpPr>
            <a:spLocks noGrp="1"/>
          </p:cNvSpPr>
          <p:nvPr>
            <p:ph type="sldNum" sz="quarter" idx="3"/>
          </p:nvPr>
        </p:nvSpPr>
        <p:spPr>
          <a:xfrm>
            <a:off x="3857637" y="9443661"/>
            <a:ext cx="2951163" cy="497126"/>
          </a:xfrm>
          <a:prstGeom prst="rect">
            <a:avLst/>
          </a:prstGeom>
        </p:spPr>
        <p:txBody>
          <a:bodyPr vert="horz" lIns="95717" tIns="47859" rIns="95717" bIns="47859" rtlCol="0" anchor="b"/>
          <a:lstStyle>
            <a:lvl1pPr algn="r">
              <a:defRPr sz="1300"/>
            </a:lvl1pPr>
          </a:lstStyle>
          <a:p>
            <a:fld id="{064D5C8C-C25C-4D26-9571-50C64FAEA402}" type="slidenum">
              <a:rPr lang="en-GB" smtClean="0"/>
              <a:pPr/>
              <a:t>‹#›</a:t>
            </a:fld>
            <a:endParaRPr lang="en-GB"/>
          </a:p>
        </p:txBody>
      </p:sp>
    </p:spTree>
    <p:extLst>
      <p:ext uri="{BB962C8B-B14F-4D97-AF65-F5344CB8AC3E}">
        <p14:creationId xmlns:p14="http://schemas.microsoft.com/office/powerpoint/2010/main" val="2926511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5717" tIns="47859" rIns="95717" bIns="47859" rtlCol="0"/>
          <a:lstStyle>
            <a:lvl1pPr algn="l">
              <a:defRPr sz="1300"/>
            </a:lvl1pPr>
          </a:lstStyle>
          <a:p>
            <a:endParaRPr lang="en-GB" dirty="0"/>
          </a:p>
        </p:txBody>
      </p:sp>
      <p:sp>
        <p:nvSpPr>
          <p:cNvPr id="3" name="Date Placeholder 2"/>
          <p:cNvSpPr>
            <a:spLocks noGrp="1"/>
          </p:cNvSpPr>
          <p:nvPr>
            <p:ph type="dt" idx="1"/>
          </p:nvPr>
        </p:nvSpPr>
        <p:spPr>
          <a:xfrm>
            <a:off x="3857637" y="0"/>
            <a:ext cx="2951163" cy="497126"/>
          </a:xfrm>
          <a:prstGeom prst="rect">
            <a:avLst/>
          </a:prstGeom>
        </p:spPr>
        <p:txBody>
          <a:bodyPr vert="horz" lIns="95717" tIns="47859" rIns="95717" bIns="47859" rtlCol="0"/>
          <a:lstStyle>
            <a:lvl1pPr algn="r">
              <a:defRPr sz="1300"/>
            </a:lvl1pPr>
          </a:lstStyle>
          <a:p>
            <a:fld id="{A4931952-34EA-4110-B713-2262F109D5ED}" type="datetimeFigureOut">
              <a:rPr lang="en-GB" smtClean="0"/>
              <a:pPr/>
              <a:t>10/05/2021</a:t>
            </a:fld>
            <a:endParaRPr lang="en-GB" dirty="0"/>
          </a:p>
        </p:txBody>
      </p:sp>
      <p:sp>
        <p:nvSpPr>
          <p:cNvPr id="4" name="Slide Image Placeholder 3"/>
          <p:cNvSpPr>
            <a:spLocks noGrp="1" noRot="1" noChangeAspect="1"/>
          </p:cNvSpPr>
          <p:nvPr>
            <p:ph type="sldImg" idx="2"/>
          </p:nvPr>
        </p:nvSpPr>
        <p:spPr>
          <a:xfrm>
            <a:off x="919163" y="744538"/>
            <a:ext cx="4972050" cy="3729037"/>
          </a:xfrm>
          <a:prstGeom prst="rect">
            <a:avLst/>
          </a:prstGeom>
          <a:noFill/>
          <a:ln w="12700">
            <a:solidFill>
              <a:prstClr val="black"/>
            </a:solidFill>
          </a:ln>
        </p:spPr>
        <p:txBody>
          <a:bodyPr vert="horz" lIns="95717" tIns="47859" rIns="95717" bIns="47859" rtlCol="0" anchor="ctr"/>
          <a:lstStyle/>
          <a:p>
            <a:endParaRPr lang="en-GB"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5717" tIns="47859" rIns="95717" bIns="4785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1"/>
            <a:ext cx="2951163" cy="497126"/>
          </a:xfrm>
          <a:prstGeom prst="rect">
            <a:avLst/>
          </a:prstGeom>
        </p:spPr>
        <p:txBody>
          <a:bodyPr vert="horz" lIns="95717" tIns="47859" rIns="95717" bIns="47859" rtlCol="0" anchor="b"/>
          <a:lstStyle>
            <a:lvl1pPr algn="l">
              <a:defRPr sz="1300"/>
            </a:lvl1pPr>
          </a:lstStyle>
          <a:p>
            <a:endParaRPr lang="en-GB" dirty="0"/>
          </a:p>
        </p:txBody>
      </p:sp>
      <p:sp>
        <p:nvSpPr>
          <p:cNvPr id="7" name="Slide Number Placeholder 6"/>
          <p:cNvSpPr>
            <a:spLocks noGrp="1"/>
          </p:cNvSpPr>
          <p:nvPr>
            <p:ph type="sldNum" sz="quarter" idx="5"/>
          </p:nvPr>
        </p:nvSpPr>
        <p:spPr>
          <a:xfrm>
            <a:off x="3857637" y="9443661"/>
            <a:ext cx="2951163" cy="497126"/>
          </a:xfrm>
          <a:prstGeom prst="rect">
            <a:avLst/>
          </a:prstGeom>
        </p:spPr>
        <p:txBody>
          <a:bodyPr vert="horz" lIns="95717" tIns="47859" rIns="95717" bIns="47859" rtlCol="0" anchor="b"/>
          <a:lstStyle>
            <a:lvl1pPr algn="r">
              <a:defRPr sz="1300"/>
            </a:lvl1pPr>
          </a:lstStyle>
          <a:p>
            <a:fld id="{F047413C-9E36-41A5-A1F2-F5345DE27883}" type="slidenum">
              <a:rPr lang="en-GB" smtClean="0"/>
              <a:pPr/>
              <a:t>‹#›</a:t>
            </a:fld>
            <a:endParaRPr lang="en-GB" dirty="0"/>
          </a:p>
        </p:txBody>
      </p:sp>
    </p:spTree>
    <p:extLst>
      <p:ext uri="{BB962C8B-B14F-4D97-AF65-F5344CB8AC3E}">
        <p14:creationId xmlns:p14="http://schemas.microsoft.com/office/powerpoint/2010/main" val="94176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2</a:t>
            </a:fld>
            <a:endParaRPr lang="en-GB" dirty="0"/>
          </a:p>
        </p:txBody>
      </p:sp>
    </p:spTree>
    <p:extLst>
      <p:ext uri="{BB962C8B-B14F-4D97-AF65-F5344CB8AC3E}">
        <p14:creationId xmlns:p14="http://schemas.microsoft.com/office/powerpoint/2010/main" val="333840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12</a:t>
            </a:fld>
            <a:endParaRPr lang="en-GB" dirty="0"/>
          </a:p>
        </p:txBody>
      </p:sp>
    </p:spTree>
    <p:extLst>
      <p:ext uri="{BB962C8B-B14F-4D97-AF65-F5344CB8AC3E}">
        <p14:creationId xmlns:p14="http://schemas.microsoft.com/office/powerpoint/2010/main" val="1279519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13</a:t>
            </a:fld>
            <a:endParaRPr lang="en-GB" dirty="0"/>
          </a:p>
        </p:txBody>
      </p:sp>
    </p:spTree>
    <p:extLst>
      <p:ext uri="{BB962C8B-B14F-4D97-AF65-F5344CB8AC3E}">
        <p14:creationId xmlns:p14="http://schemas.microsoft.com/office/powerpoint/2010/main" val="8226450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14</a:t>
            </a:fld>
            <a:endParaRPr lang="en-GB" dirty="0"/>
          </a:p>
        </p:txBody>
      </p:sp>
    </p:spTree>
    <p:extLst>
      <p:ext uri="{BB962C8B-B14F-4D97-AF65-F5344CB8AC3E}">
        <p14:creationId xmlns:p14="http://schemas.microsoft.com/office/powerpoint/2010/main" val="6181872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15</a:t>
            </a:fld>
            <a:endParaRPr lang="en-GB" dirty="0"/>
          </a:p>
        </p:txBody>
      </p:sp>
    </p:spTree>
    <p:extLst>
      <p:ext uri="{BB962C8B-B14F-4D97-AF65-F5344CB8AC3E}">
        <p14:creationId xmlns:p14="http://schemas.microsoft.com/office/powerpoint/2010/main" val="3607513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16</a:t>
            </a:fld>
            <a:endParaRPr lang="en-GB" dirty="0"/>
          </a:p>
        </p:txBody>
      </p:sp>
    </p:spTree>
    <p:extLst>
      <p:ext uri="{BB962C8B-B14F-4D97-AF65-F5344CB8AC3E}">
        <p14:creationId xmlns:p14="http://schemas.microsoft.com/office/powerpoint/2010/main" val="1182033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F047413C-9E36-41A5-A1F2-F5345DE27883}" type="slidenum">
              <a:rPr lang="en-GB" smtClean="0"/>
              <a:pPr/>
              <a:t>3</a:t>
            </a:fld>
            <a:endParaRPr lang="en-GB" dirty="0"/>
          </a:p>
        </p:txBody>
      </p:sp>
    </p:spTree>
    <p:extLst>
      <p:ext uri="{BB962C8B-B14F-4D97-AF65-F5344CB8AC3E}">
        <p14:creationId xmlns:p14="http://schemas.microsoft.com/office/powerpoint/2010/main" val="198091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4</a:t>
            </a:fld>
            <a:endParaRPr lang="en-GB" dirty="0"/>
          </a:p>
        </p:txBody>
      </p:sp>
    </p:spTree>
    <p:extLst>
      <p:ext uri="{BB962C8B-B14F-4D97-AF65-F5344CB8AC3E}">
        <p14:creationId xmlns:p14="http://schemas.microsoft.com/office/powerpoint/2010/main" val="4067686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5</a:t>
            </a:fld>
            <a:endParaRPr lang="en-GB" dirty="0"/>
          </a:p>
        </p:txBody>
      </p:sp>
    </p:spTree>
    <p:extLst>
      <p:ext uri="{BB962C8B-B14F-4D97-AF65-F5344CB8AC3E}">
        <p14:creationId xmlns:p14="http://schemas.microsoft.com/office/powerpoint/2010/main" val="1047964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6</a:t>
            </a:fld>
            <a:endParaRPr lang="en-GB" dirty="0"/>
          </a:p>
        </p:txBody>
      </p:sp>
    </p:spTree>
    <p:extLst>
      <p:ext uri="{BB962C8B-B14F-4D97-AF65-F5344CB8AC3E}">
        <p14:creationId xmlns:p14="http://schemas.microsoft.com/office/powerpoint/2010/main" val="1332101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7</a:t>
            </a:fld>
            <a:endParaRPr lang="en-GB" dirty="0"/>
          </a:p>
        </p:txBody>
      </p:sp>
    </p:spTree>
    <p:extLst>
      <p:ext uri="{BB962C8B-B14F-4D97-AF65-F5344CB8AC3E}">
        <p14:creationId xmlns:p14="http://schemas.microsoft.com/office/powerpoint/2010/main" val="31964361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8</a:t>
            </a:fld>
            <a:endParaRPr lang="en-GB" dirty="0"/>
          </a:p>
        </p:txBody>
      </p:sp>
    </p:spTree>
    <p:extLst>
      <p:ext uri="{BB962C8B-B14F-4D97-AF65-F5344CB8AC3E}">
        <p14:creationId xmlns:p14="http://schemas.microsoft.com/office/powerpoint/2010/main" val="19331463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10</a:t>
            </a:fld>
            <a:endParaRPr lang="en-GB" dirty="0"/>
          </a:p>
        </p:txBody>
      </p:sp>
    </p:spTree>
    <p:extLst>
      <p:ext uri="{BB962C8B-B14F-4D97-AF65-F5344CB8AC3E}">
        <p14:creationId xmlns:p14="http://schemas.microsoft.com/office/powerpoint/2010/main" val="3855984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F047413C-9E36-41A5-A1F2-F5345DE27883}" type="slidenum">
              <a:rPr lang="en-GB" smtClean="0"/>
              <a:pPr/>
              <a:t>11</a:t>
            </a:fld>
            <a:endParaRPr lang="en-GB" dirty="0"/>
          </a:p>
        </p:txBody>
      </p:sp>
    </p:spTree>
    <p:extLst>
      <p:ext uri="{BB962C8B-B14F-4D97-AF65-F5344CB8AC3E}">
        <p14:creationId xmlns:p14="http://schemas.microsoft.com/office/powerpoint/2010/main" val="3437351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A246431-ADCF-4563-BAF6-4CD2A75586FC}" type="datetimeFigureOut">
              <a:rPr lang="en-US" smtClean="0"/>
              <a:pPr/>
              <a:t>5/10/2021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2002686-0EAE-4075-BE84-CC46F3D97A90}"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A246431-ADCF-4563-BAF6-4CD2A75586FC}" type="datetimeFigureOut">
              <a:rPr lang="en-US" smtClean="0"/>
              <a:pPr/>
              <a:t>5/10/2021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2002686-0EAE-4075-BE84-CC46F3D97A90}"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A246431-ADCF-4563-BAF6-4CD2A75586FC}" type="datetimeFigureOut">
              <a:rPr lang="en-US" smtClean="0"/>
              <a:pPr/>
              <a:t>5/10/2021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2002686-0EAE-4075-BE84-CC46F3D97A90}"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A246431-ADCF-4563-BAF6-4CD2A75586FC}" type="datetimeFigureOut">
              <a:rPr lang="en-US" smtClean="0"/>
              <a:pPr/>
              <a:t>5/10/2021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2002686-0EAE-4075-BE84-CC46F3D97A90}"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246431-ADCF-4563-BAF6-4CD2A75586FC}" type="datetimeFigureOut">
              <a:rPr lang="en-US" smtClean="0"/>
              <a:pPr/>
              <a:t>5/10/2021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2002686-0EAE-4075-BE84-CC46F3D97A90}"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A246431-ADCF-4563-BAF6-4CD2A75586FC}" type="datetimeFigureOut">
              <a:rPr lang="en-US" smtClean="0"/>
              <a:pPr/>
              <a:t>5/10/2021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2002686-0EAE-4075-BE84-CC46F3D97A90}"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A246431-ADCF-4563-BAF6-4CD2A75586FC}" type="datetimeFigureOut">
              <a:rPr lang="en-US" smtClean="0"/>
              <a:pPr/>
              <a:t>5/10/2021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2002686-0EAE-4075-BE84-CC46F3D97A90}"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A246431-ADCF-4563-BAF6-4CD2A75586FC}" type="datetimeFigureOut">
              <a:rPr lang="en-US" smtClean="0"/>
              <a:pPr/>
              <a:t>5/10/2021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2002686-0EAE-4075-BE84-CC46F3D97A90}"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246431-ADCF-4563-BAF6-4CD2A75586FC}" type="datetimeFigureOut">
              <a:rPr lang="en-US" smtClean="0"/>
              <a:pPr/>
              <a:t>5/10/2021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2002686-0EAE-4075-BE84-CC46F3D97A90}"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246431-ADCF-4563-BAF6-4CD2A75586FC}" type="datetimeFigureOut">
              <a:rPr lang="en-US" smtClean="0"/>
              <a:pPr/>
              <a:t>5/10/2021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2002686-0EAE-4075-BE84-CC46F3D97A90}"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246431-ADCF-4563-BAF6-4CD2A75586FC}" type="datetimeFigureOut">
              <a:rPr lang="en-US" smtClean="0"/>
              <a:pPr/>
              <a:t>5/10/2021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2002686-0EAE-4075-BE84-CC46F3D97A90}"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46431-ADCF-4563-BAF6-4CD2A75586FC}" type="datetimeFigureOut">
              <a:rPr lang="en-US" smtClean="0"/>
              <a:pPr/>
              <a:t>5/10/2021</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002686-0EAE-4075-BE84-CC46F3D97A90}"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1219200"/>
            <a:ext cx="6982889" cy="1777752"/>
          </a:xfrm>
        </p:spPr>
        <p:txBody>
          <a:bodyPr>
            <a:noAutofit/>
          </a:bodyPr>
          <a:lstStyle/>
          <a:p>
            <a:br>
              <a:rPr lang="en-US" sz="3200" dirty="0">
                <a:solidFill>
                  <a:schemeClr val="tx1">
                    <a:lumMod val="50000"/>
                    <a:lumOff val="50000"/>
                  </a:schemeClr>
                </a:solidFill>
                <a:latin typeface="+mn-lt"/>
                <a:cs typeface="Arial Black"/>
              </a:rPr>
            </a:br>
            <a:br>
              <a:rPr lang="en-US" sz="3200" dirty="0">
                <a:solidFill>
                  <a:schemeClr val="tx1">
                    <a:lumMod val="50000"/>
                    <a:lumOff val="50000"/>
                  </a:schemeClr>
                </a:solidFill>
                <a:latin typeface="+mn-lt"/>
                <a:cs typeface="Arial Black"/>
              </a:rPr>
            </a:br>
            <a:r>
              <a:rPr lang="en-IE" sz="3200" b="0" i="0" u="none" strike="noStrike" baseline="0" dirty="0">
                <a:solidFill>
                  <a:schemeClr val="tx1">
                    <a:lumMod val="50000"/>
                    <a:lumOff val="50000"/>
                  </a:schemeClr>
                </a:solidFill>
                <a:latin typeface="+mn-lt"/>
              </a:rPr>
              <a:t>DRAFT (CONTROL OF PARKING)</a:t>
            </a:r>
            <a:br>
              <a:rPr lang="en-IE" sz="3200" b="0" i="0" u="none" strike="noStrike" baseline="0" dirty="0">
                <a:solidFill>
                  <a:schemeClr val="tx1">
                    <a:lumMod val="50000"/>
                    <a:lumOff val="50000"/>
                  </a:schemeClr>
                </a:solidFill>
                <a:latin typeface="+mn-lt"/>
              </a:rPr>
            </a:br>
            <a:r>
              <a:rPr lang="en-IE" sz="3200" b="0" i="0" u="none" strike="noStrike" baseline="0" dirty="0">
                <a:solidFill>
                  <a:schemeClr val="tx1">
                    <a:lumMod val="50000"/>
                    <a:lumOff val="50000"/>
                  </a:schemeClr>
                </a:solidFill>
                <a:latin typeface="+mn-lt"/>
              </a:rPr>
              <a:t> BYE-LAWS</a:t>
            </a:r>
            <a:br>
              <a:rPr lang="en-IE" sz="3200" b="0" i="0" u="none" strike="noStrike" baseline="0" dirty="0">
                <a:solidFill>
                  <a:schemeClr val="tx1">
                    <a:lumMod val="50000"/>
                    <a:lumOff val="50000"/>
                  </a:schemeClr>
                </a:solidFill>
                <a:latin typeface="+mn-lt"/>
              </a:rPr>
            </a:br>
            <a:r>
              <a:rPr lang="en-IE" sz="3200" b="0" i="0" u="none" strike="noStrike" baseline="0" dirty="0">
                <a:solidFill>
                  <a:schemeClr val="tx1">
                    <a:lumMod val="50000"/>
                    <a:lumOff val="50000"/>
                  </a:schemeClr>
                </a:solidFill>
                <a:latin typeface="+mn-lt"/>
              </a:rPr>
              <a:t>2021</a:t>
            </a:r>
            <a:br>
              <a:rPr lang="en-GB" sz="3200" dirty="0">
                <a:solidFill>
                  <a:schemeClr val="tx1">
                    <a:lumMod val="50000"/>
                    <a:lumOff val="50000"/>
                  </a:schemeClr>
                </a:solidFill>
                <a:latin typeface="+mn-lt"/>
              </a:rPr>
            </a:br>
            <a:endParaRPr lang="en-US" sz="3200" dirty="0">
              <a:solidFill>
                <a:schemeClr val="tx1">
                  <a:lumMod val="50000"/>
                  <a:lumOff val="50000"/>
                </a:schemeClr>
              </a:solidFill>
              <a:latin typeface="+mn-lt"/>
              <a:cs typeface="Arial Black"/>
            </a:endParaRPr>
          </a:p>
        </p:txBody>
      </p:sp>
      <p:sp>
        <p:nvSpPr>
          <p:cNvPr id="4" name="Rectangle 3"/>
          <p:cNvSpPr/>
          <p:nvPr/>
        </p:nvSpPr>
        <p:spPr>
          <a:xfrm>
            <a:off x="0" y="2299133"/>
            <a:ext cx="713814" cy="2707045"/>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Subtitle 5"/>
          <p:cNvSpPr>
            <a:spLocks noGrp="1"/>
          </p:cNvSpPr>
          <p:nvPr>
            <p:ph type="subTitle" idx="1"/>
          </p:nvPr>
        </p:nvSpPr>
        <p:spPr>
          <a:xfrm>
            <a:off x="1371600" y="2636912"/>
            <a:ext cx="6400800" cy="3672408"/>
          </a:xfrm>
        </p:spPr>
        <p:txBody>
          <a:bodyPr>
            <a:normAutofit/>
          </a:bodyPr>
          <a:lstStyle/>
          <a:p>
            <a:endParaRPr lang="en-IE" b="1" dirty="0"/>
          </a:p>
          <a:p>
            <a:endParaRPr lang="en-IE" b="1" dirty="0"/>
          </a:p>
          <a:p>
            <a:r>
              <a:rPr lang="en-IE" b="1" dirty="0"/>
              <a:t>May 2021 Council Meeting </a:t>
            </a:r>
          </a:p>
          <a:p>
            <a:endParaRPr lang="en-IE" b="1" dirty="0"/>
          </a:p>
          <a:p>
            <a:endParaRPr lang="en-IE" b="1" dirty="0"/>
          </a:p>
          <a:p>
            <a:r>
              <a:rPr lang="en-IE" b="1" dirty="0"/>
              <a:t>                           </a:t>
            </a:r>
            <a:r>
              <a:rPr lang="en-IE" sz="2400" b="1" dirty="0"/>
              <a:t>LUPT 10</a:t>
            </a:r>
            <a:r>
              <a:rPr lang="en-IE" sz="2400" b="1" baseline="30000" dirty="0"/>
              <a:t>th</a:t>
            </a:r>
            <a:r>
              <a:rPr lang="en-IE" sz="2400" b="1" dirty="0"/>
              <a:t> May 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643" y="-144463"/>
            <a:ext cx="8229600" cy="1143000"/>
          </a:xfrm>
        </p:spPr>
        <p:txBody>
          <a:bodyPr>
            <a:normAutofit/>
          </a:bodyPr>
          <a:lstStyle/>
          <a:p>
            <a:pPr algn="l"/>
            <a:r>
              <a:rPr lang="en-GB" sz="3200" b="1" dirty="0">
                <a:solidFill>
                  <a:schemeClr val="tx1">
                    <a:lumMod val="50000"/>
                    <a:lumOff val="50000"/>
                  </a:schemeClr>
                </a:solidFill>
                <a:cs typeface="Segoe UI Semibold" panose="020B0702040204020203" pitchFamily="34" charset="0"/>
              </a:rPr>
              <a:t>Issue 2: Proposed Pay &amp; Display locations               Key locations</a:t>
            </a:r>
          </a:p>
        </p:txBody>
      </p:sp>
      <p:sp>
        <p:nvSpPr>
          <p:cNvPr id="11" name="Content Placeholder 10"/>
          <p:cNvSpPr>
            <a:spLocks noGrp="1"/>
          </p:cNvSpPr>
          <p:nvPr>
            <p:ph idx="1"/>
          </p:nvPr>
        </p:nvSpPr>
        <p:spPr>
          <a:xfrm>
            <a:off x="525643" y="998537"/>
            <a:ext cx="8328461" cy="4525963"/>
          </a:xfrm>
        </p:spPr>
        <p:txBody>
          <a:bodyPr>
            <a:normAutofit fontScale="25000" lnSpcReduction="20000"/>
          </a:bodyPr>
          <a:lstStyle/>
          <a:p>
            <a:pPr>
              <a:lnSpc>
                <a:spcPct val="120000"/>
              </a:lnSpc>
              <a:spcBef>
                <a:spcPts val="600"/>
              </a:spcBef>
              <a:buFont typeface="Wingdings" panose="05000000000000000000" pitchFamily="2" charset="2"/>
              <a:buChar char="Ø"/>
            </a:pPr>
            <a:r>
              <a:rPr lang="en-GB" sz="9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Newcastle Village  </a:t>
            </a:r>
          </a:p>
          <a:p>
            <a:pPr lvl="1">
              <a:lnSpc>
                <a:spcPct val="120000"/>
              </a:lnSpc>
              <a:spcBef>
                <a:spcPts val="600"/>
              </a:spcBef>
              <a:buFont typeface="Wingdings" panose="05000000000000000000" pitchFamily="2" charset="2"/>
              <a:buChar char="Ø"/>
            </a:pPr>
            <a:r>
              <a:rPr lang="en-GB" sz="56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A decision to introduce Pay and display in Newcastle was d</a:t>
            </a:r>
            <a:r>
              <a:rPr lang="en-GB" sz="5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eferred by Council in 2010</a:t>
            </a:r>
          </a:p>
          <a:p>
            <a:pPr lvl="1">
              <a:lnSpc>
                <a:spcPct val="120000"/>
              </a:lnSpc>
              <a:spcBef>
                <a:spcPts val="600"/>
              </a:spcBef>
              <a:buFont typeface="Wingdings" panose="05000000000000000000" pitchFamily="2" charset="2"/>
              <a:buChar char="Ø"/>
            </a:pPr>
            <a:r>
              <a:rPr lang="en-IE" sz="5600" dirty="0">
                <a:solidFill>
                  <a:schemeClr val="tx1">
                    <a:lumMod val="50000"/>
                    <a:lumOff val="50000"/>
                  </a:schemeClr>
                </a:solidFill>
                <a:effectLst/>
                <a:latin typeface="Calibri" panose="020F0502020204030204" pitchFamily="34" charset="0"/>
                <a:ea typeface="Calibri" panose="020F0502020204030204" pitchFamily="34" charset="0"/>
              </a:rPr>
              <a:t>There are 20 on street car parking spaces in Newcastle Village</a:t>
            </a:r>
          </a:p>
          <a:p>
            <a:pPr lvl="1">
              <a:lnSpc>
                <a:spcPct val="120000"/>
              </a:lnSpc>
              <a:spcBef>
                <a:spcPts val="600"/>
              </a:spcBef>
              <a:buFont typeface="Wingdings" panose="05000000000000000000" pitchFamily="2" charset="2"/>
              <a:buChar char="Ø"/>
            </a:pPr>
            <a:r>
              <a:rPr lang="en-GB" sz="56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62 objections were raised during the public consultation </a:t>
            </a:r>
          </a:p>
          <a:p>
            <a:pPr marL="457200" lvl="1" indent="0">
              <a:lnSpc>
                <a:spcPct val="120000"/>
              </a:lnSpc>
              <a:spcBef>
                <a:spcPts val="600"/>
              </a:spcBef>
              <a:buNone/>
            </a:pPr>
            <a:endParaRPr lang="en-GB" sz="2000" u="sng"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600"/>
              </a:spcBef>
              <a:buNone/>
            </a:pPr>
            <a:r>
              <a:rPr lang="en-GB" sz="60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It is proposed to introduce Pay and Display at this location on the following basis</a:t>
            </a:r>
          </a:p>
          <a:p>
            <a:pPr lvl="1">
              <a:lnSpc>
                <a:spcPct val="120000"/>
              </a:lnSpc>
              <a:spcBef>
                <a:spcPts val="600"/>
              </a:spcBef>
              <a:buFont typeface="Wingdings" panose="05000000000000000000" pitchFamily="2" charset="2"/>
              <a:buChar char="Ø"/>
            </a:pPr>
            <a:r>
              <a:rPr lang="en-IE" sz="5600" dirty="0">
                <a:solidFill>
                  <a:schemeClr val="tx1">
                    <a:lumMod val="50000"/>
                    <a:lumOff val="50000"/>
                  </a:schemeClr>
                </a:solidFill>
                <a:effectLst/>
                <a:latin typeface="Calibri" panose="020F0502020204030204" pitchFamily="34" charset="0"/>
                <a:ea typeface="Calibri" panose="020F0502020204030204" pitchFamily="34" charset="0"/>
              </a:rPr>
              <a:t>Newcastle LAP (to 2022)– considerable development in recent years </a:t>
            </a:r>
          </a:p>
          <a:p>
            <a:pPr lvl="1">
              <a:lnSpc>
                <a:spcPct val="120000"/>
              </a:lnSpc>
              <a:spcBef>
                <a:spcPts val="600"/>
              </a:spcBef>
              <a:buFont typeface="Wingdings" panose="05000000000000000000" pitchFamily="2" charset="2"/>
              <a:buChar char="Ø"/>
            </a:pPr>
            <a:r>
              <a:rPr lang="en-GB" sz="56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16% Population increase (</a:t>
            </a:r>
            <a:r>
              <a:rPr lang="en-IE" sz="5600" dirty="0">
                <a:solidFill>
                  <a:schemeClr val="tx1">
                    <a:lumMod val="50000"/>
                    <a:lumOff val="50000"/>
                  </a:schemeClr>
                </a:solidFill>
                <a:effectLst/>
                <a:latin typeface="Calibri" panose="020F0502020204030204" pitchFamily="34" charset="0"/>
                <a:ea typeface="Calibri" panose="020F0502020204030204" pitchFamily="34" charset="0"/>
              </a:rPr>
              <a:t>2011 of 2,657) to 2016  of 3,093</a:t>
            </a:r>
          </a:p>
          <a:p>
            <a:pPr lvl="1">
              <a:lnSpc>
                <a:spcPct val="120000"/>
              </a:lnSpc>
              <a:spcBef>
                <a:spcPts val="600"/>
              </a:spcBef>
              <a:buFont typeface="Wingdings" panose="05000000000000000000" pitchFamily="2" charset="2"/>
              <a:buChar char="Ø"/>
            </a:pPr>
            <a:r>
              <a:rPr lang="en-IE" sz="5600" dirty="0">
                <a:solidFill>
                  <a:schemeClr val="tx1">
                    <a:lumMod val="50000"/>
                    <a:lumOff val="50000"/>
                  </a:schemeClr>
                </a:solidFill>
                <a:effectLst/>
                <a:latin typeface="Calibri" panose="020F0502020204030204" pitchFamily="34" charset="0"/>
                <a:ea typeface="Calibri" panose="020F0502020204030204" pitchFamily="34" charset="0"/>
              </a:rPr>
              <a:t>Newcastle will be part of Phase 2 of BusConnects Orbital Route service upgrades</a:t>
            </a:r>
          </a:p>
          <a:p>
            <a:pPr lvl="1">
              <a:lnSpc>
                <a:spcPct val="120000"/>
              </a:lnSpc>
              <a:spcBef>
                <a:spcPts val="600"/>
              </a:spcBef>
              <a:buFont typeface="Wingdings" panose="05000000000000000000" pitchFamily="2" charset="2"/>
              <a:buChar char="Ø"/>
            </a:pPr>
            <a:r>
              <a:rPr lang="en-IE" sz="5600" dirty="0">
                <a:solidFill>
                  <a:schemeClr val="tx1">
                    <a:lumMod val="50000"/>
                    <a:lumOff val="50000"/>
                  </a:schemeClr>
                </a:solidFill>
                <a:latin typeface="Calibri" panose="020F0502020204030204" pitchFamily="34" charset="0"/>
                <a:ea typeface="Calibri" panose="020F0502020204030204" pitchFamily="34" charset="0"/>
              </a:rPr>
              <a:t>Encourage a turn over of vehicles, promote active travel, enable healthier villages </a:t>
            </a:r>
            <a:endParaRPr lang="en-IE" sz="5600" dirty="0">
              <a:solidFill>
                <a:schemeClr val="tx1">
                  <a:lumMod val="50000"/>
                  <a:lumOff val="50000"/>
                </a:schemeClr>
              </a:solidFill>
              <a:effectLst/>
              <a:latin typeface="Calibri" panose="020F0502020204030204" pitchFamily="34" charset="0"/>
              <a:ea typeface="Calibri" panose="020F0502020204030204" pitchFamily="34" charset="0"/>
            </a:endParaRPr>
          </a:p>
          <a:p>
            <a:pPr marL="457200" lvl="1" indent="0">
              <a:lnSpc>
                <a:spcPct val="120000"/>
              </a:lnSpc>
              <a:spcBef>
                <a:spcPts val="600"/>
              </a:spcBef>
              <a:buNone/>
            </a:pPr>
            <a:endParaRPr lang="en-IE" sz="4000" dirty="0">
              <a:solidFill>
                <a:schemeClr val="tx1">
                  <a:lumMod val="50000"/>
                  <a:lumOff val="50000"/>
                </a:schemeClr>
              </a:solidFill>
              <a:effectLst/>
              <a:latin typeface="Calibri" panose="020F0502020204030204" pitchFamily="34" charset="0"/>
              <a:ea typeface="Calibri" panose="020F0502020204030204" pitchFamily="34" charset="0"/>
            </a:endParaRPr>
          </a:p>
          <a:p>
            <a:pPr>
              <a:lnSpc>
                <a:spcPct val="120000"/>
              </a:lnSpc>
              <a:spcBef>
                <a:spcPts val="600"/>
              </a:spcBef>
              <a:buFont typeface="Wingdings" panose="05000000000000000000" pitchFamily="2" charset="2"/>
              <a:buChar char="Ø"/>
            </a:pPr>
            <a:r>
              <a:rPr lang="en-GB" sz="9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Rosemount District Centre </a:t>
            </a:r>
          </a:p>
          <a:p>
            <a:pPr lvl="1">
              <a:lnSpc>
                <a:spcPct val="120000"/>
              </a:lnSpc>
              <a:spcBef>
                <a:spcPts val="600"/>
              </a:spcBef>
              <a:buFont typeface="Wingdings" panose="05000000000000000000" pitchFamily="2" charset="2"/>
              <a:buChar char="Ø"/>
            </a:pPr>
            <a:r>
              <a:rPr lang="en-GB" sz="56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There are 100 car parking spaces in the district centre </a:t>
            </a:r>
            <a:endParaRPr lang="en-GB" sz="5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20000"/>
              </a:lnSpc>
              <a:spcBef>
                <a:spcPts val="600"/>
              </a:spcBef>
              <a:buFont typeface="Wingdings" panose="05000000000000000000" pitchFamily="2" charset="2"/>
              <a:buChar char="Ø"/>
            </a:pPr>
            <a:r>
              <a:rPr lang="en-GB" sz="5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38 submissions received of which 30 objected and 8 supported (including </a:t>
            </a:r>
            <a:r>
              <a:rPr lang="en-IE" sz="6000" dirty="0">
                <a:solidFill>
                  <a:schemeClr val="bg1">
                    <a:lumMod val="50000"/>
                  </a:schemeClr>
                </a:solidFill>
                <a:effectLst/>
                <a:latin typeface="Calibri" panose="020F0502020204030204" pitchFamily="34" charset="0"/>
                <a:ea typeface="Calibri" panose="020F0502020204030204" pitchFamily="34" charset="0"/>
              </a:rPr>
              <a:t>Rosemount retailers, the </a:t>
            </a:r>
            <a:r>
              <a:rPr lang="en-IE" sz="6000" dirty="0" err="1">
                <a:solidFill>
                  <a:schemeClr val="bg1">
                    <a:lumMod val="50000"/>
                  </a:schemeClr>
                </a:solidFill>
                <a:effectLst/>
                <a:latin typeface="Calibri" panose="020F0502020204030204" pitchFamily="34" charset="0"/>
                <a:ea typeface="Calibri" panose="020F0502020204030204" pitchFamily="34" charset="0"/>
              </a:rPr>
              <a:t>Ballyroan</a:t>
            </a:r>
            <a:r>
              <a:rPr lang="en-IE" sz="6000" dirty="0">
                <a:solidFill>
                  <a:schemeClr val="bg1">
                    <a:lumMod val="50000"/>
                  </a:schemeClr>
                </a:solidFill>
                <a:effectLst/>
                <a:latin typeface="Calibri" panose="020F0502020204030204" pitchFamily="34" charset="0"/>
                <a:ea typeface="Calibri" panose="020F0502020204030204" pitchFamily="34" charset="0"/>
              </a:rPr>
              <a:t> Community and Youth Centre, the </a:t>
            </a:r>
            <a:r>
              <a:rPr lang="en-IE" sz="6000" dirty="0" err="1">
                <a:solidFill>
                  <a:schemeClr val="bg1">
                    <a:lumMod val="50000"/>
                  </a:schemeClr>
                </a:solidFill>
                <a:effectLst/>
                <a:latin typeface="Calibri" panose="020F0502020204030204" pitchFamily="34" charset="0"/>
                <a:ea typeface="Calibri" panose="020F0502020204030204" pitchFamily="34" charset="0"/>
              </a:rPr>
              <a:t>Ballyroan</a:t>
            </a:r>
            <a:r>
              <a:rPr lang="en-IE" sz="6000" dirty="0">
                <a:solidFill>
                  <a:schemeClr val="bg1">
                    <a:lumMod val="50000"/>
                  </a:schemeClr>
                </a:solidFill>
                <a:effectLst/>
                <a:latin typeface="Calibri" panose="020F0502020204030204" pitchFamily="34" charset="0"/>
                <a:ea typeface="Calibri" panose="020F0502020204030204" pitchFamily="34" charset="0"/>
              </a:rPr>
              <a:t> Pastoral Council and the Butterfield District Residents’ Association (BDRA) </a:t>
            </a:r>
            <a:endParaRPr lang="en-GB" sz="56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20000"/>
              </a:lnSpc>
              <a:spcBef>
                <a:spcPts val="600"/>
              </a:spcBef>
              <a:buFont typeface="Wingdings" panose="05000000000000000000" pitchFamily="2" charset="2"/>
              <a:buChar char="Ø"/>
            </a:pPr>
            <a:r>
              <a:rPr lang="en-GB" sz="56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There was concerns about the impact of enforcement on people attending mass </a:t>
            </a:r>
            <a:endParaRPr lang="en-GB" sz="5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20000"/>
              </a:lnSpc>
              <a:spcBef>
                <a:spcPts val="600"/>
              </a:spcBef>
              <a:buNone/>
            </a:pPr>
            <a:endParaRPr lang="en-GB" sz="20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600"/>
              </a:spcBef>
              <a:buNone/>
            </a:pPr>
            <a:r>
              <a:rPr lang="en-GB" sz="60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It is proposed to introduce Pay and Display at this location on the following basis</a:t>
            </a:r>
          </a:p>
          <a:p>
            <a:pPr lvl="1">
              <a:lnSpc>
                <a:spcPct val="120000"/>
              </a:lnSpc>
              <a:spcBef>
                <a:spcPts val="600"/>
              </a:spcBef>
              <a:buFont typeface="Wingdings" panose="05000000000000000000" pitchFamily="2" charset="2"/>
              <a:buChar char="Ø"/>
            </a:pPr>
            <a:r>
              <a:rPr lang="en-GB" sz="5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There is significant commercial activity at the location and a lot of vehicles park here for long periods of time, it is important to encourage a turn over of vehicles </a:t>
            </a:r>
          </a:p>
          <a:p>
            <a:pPr>
              <a:lnSpc>
                <a:spcPct val="120000"/>
              </a:lnSpc>
              <a:spcBef>
                <a:spcPts val="600"/>
              </a:spcBef>
              <a:buFont typeface="Wingdings" panose="05000000000000000000" pitchFamily="2" charset="2"/>
              <a:buChar char="Ø"/>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endParaRPr lang="en-GB" b="1" dirty="0"/>
          </a:p>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marL="0" indent="0">
              <a:lnSpc>
                <a:spcPct val="120000"/>
              </a:lnSpc>
              <a:spcBef>
                <a:spcPts val="600"/>
              </a:spcBef>
              <a:buNone/>
            </a:pPr>
            <a:endParaRPr lang="en-GB" b="1" dirty="0"/>
          </a:p>
          <a:p>
            <a:pPr marL="0" lvl="0" indent="0">
              <a:lnSpc>
                <a:spcPct val="120000"/>
              </a:lnSpc>
              <a:spcBef>
                <a:spcPts val="600"/>
              </a:spcBef>
              <a:buNone/>
            </a:pPr>
            <a:endParaRPr lang="en-GB" b="1" dirty="0"/>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AutoShape 4" descr="Image result for Washing your wheelie b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E"/>
          </a:p>
        </p:txBody>
      </p:sp>
    </p:spTree>
    <p:extLst>
      <p:ext uri="{BB962C8B-B14F-4D97-AF65-F5344CB8AC3E}">
        <p14:creationId xmlns:p14="http://schemas.microsoft.com/office/powerpoint/2010/main" val="1444703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052736"/>
            <a:ext cx="8229600" cy="5102027"/>
          </a:xfrm>
        </p:spPr>
        <p:txBody>
          <a:bodyPr>
            <a:normAutofit/>
          </a:bodyPr>
          <a:lstStyle/>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marL="0" indent="0">
              <a:lnSpc>
                <a:spcPct val="120000"/>
              </a:lnSpc>
              <a:spcBef>
                <a:spcPts val="600"/>
              </a:spcBef>
              <a:buNone/>
            </a:pPr>
            <a:endParaRPr lang="en-GB" b="1" dirty="0"/>
          </a:p>
          <a:p>
            <a:pPr marL="0" lvl="0" indent="0">
              <a:lnSpc>
                <a:spcPct val="120000"/>
              </a:lnSpc>
              <a:spcBef>
                <a:spcPts val="600"/>
              </a:spcBef>
              <a:buNone/>
            </a:pPr>
            <a:endParaRPr lang="en-GB" b="1" dirty="0"/>
          </a:p>
        </p:txBody>
      </p:sp>
      <p:sp>
        <p:nvSpPr>
          <p:cNvPr id="13" name="Text Placeholder 12"/>
          <p:cNvSpPr>
            <a:spLocks noGrp="1"/>
          </p:cNvSpPr>
          <p:nvPr>
            <p:ph type="body" sz="quarter" idx="4294967295"/>
          </p:nvPr>
        </p:nvSpPr>
        <p:spPr>
          <a:xfrm>
            <a:off x="5102225" y="1212850"/>
            <a:ext cx="4041775" cy="962025"/>
          </a:xfrm>
        </p:spPr>
        <p:txBody>
          <a:bodyPr>
            <a:normAutofit/>
          </a:bodyPr>
          <a:lstStyle/>
          <a:p>
            <a:pPr marL="0" indent="0">
              <a:lnSpc>
                <a:spcPct val="120000"/>
              </a:lnSpc>
              <a:spcBef>
                <a:spcPts val="600"/>
              </a:spcBef>
              <a:buNone/>
            </a:pPr>
            <a:r>
              <a:rPr lang="en-GB" dirty="0">
                <a:solidFill>
                  <a:srgbClr val="FF0000"/>
                </a:solidFill>
              </a:rPr>
              <a:t>.</a:t>
            </a:r>
            <a:endParaRPr lang="en-IE" dirty="0">
              <a:solidFill>
                <a:srgbClr val="FF0000"/>
              </a:solidFill>
            </a:endParaRPr>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AutoShape 4" descr="Image result for Washing your wheelie b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E"/>
          </a:p>
        </p:txBody>
      </p:sp>
      <p:sp>
        <p:nvSpPr>
          <p:cNvPr id="10" name="TextBox 9">
            <a:extLst>
              <a:ext uri="{FF2B5EF4-FFF2-40B4-BE49-F238E27FC236}">
                <a16:creationId xmlns:a16="http://schemas.microsoft.com/office/drawing/2014/main" id="{9CC7A9DC-8E41-46EB-BF7D-0D00F08E9B39}"/>
              </a:ext>
            </a:extLst>
          </p:cNvPr>
          <p:cNvSpPr txBox="1"/>
          <p:nvPr/>
        </p:nvSpPr>
        <p:spPr>
          <a:xfrm>
            <a:off x="967067" y="1333499"/>
            <a:ext cx="7997421" cy="6494085"/>
          </a:xfrm>
          <a:prstGeom prst="rect">
            <a:avLst/>
          </a:prstGeom>
          <a:noFill/>
        </p:spPr>
        <p:txBody>
          <a:bodyPr wrap="square">
            <a:spAutoFit/>
          </a:bodyPr>
          <a:lstStyle/>
          <a:p>
            <a:pPr marL="285750" indent="-285750">
              <a:spcBef>
                <a:spcPts val="600"/>
              </a:spcBef>
              <a:buFont typeface="Wingdings" panose="05000000000000000000" pitchFamily="2" charset="2"/>
              <a:buChar char="Ø"/>
            </a:pPr>
            <a:r>
              <a:rPr lang="en-IE" sz="2400" b="1" dirty="0">
                <a:solidFill>
                  <a:schemeClr val="tx1">
                    <a:lumMod val="50000"/>
                    <a:lumOff val="50000"/>
                  </a:schemeClr>
                </a:solidFill>
                <a:latin typeface="Calibri" panose="020F0502020204030204" pitchFamily="34" charset="0"/>
                <a:cs typeface="Calibri" panose="020F0502020204030204" pitchFamily="34" charset="0"/>
              </a:rPr>
              <a:t>Saggart Village </a:t>
            </a:r>
          </a:p>
          <a:p>
            <a:pPr marL="742950" lvl="1" indent="-285750">
              <a:spcBef>
                <a:spcPts val="600"/>
              </a:spcBef>
              <a:buFont typeface="Wingdings" panose="05000000000000000000" pitchFamily="2" charset="2"/>
              <a:buChar char="Ø"/>
            </a:pPr>
            <a:r>
              <a:rPr lang="en-GB" sz="1400" dirty="0">
                <a:solidFill>
                  <a:schemeClr val="tx1">
                    <a:lumMod val="50000"/>
                    <a:lumOff val="50000"/>
                  </a:schemeClr>
                </a:solidFill>
                <a:latin typeface="Calibri" panose="020F0502020204030204" pitchFamily="34" charset="0"/>
                <a:ea typeface="Calibri" panose="020F0502020204030204" pitchFamily="34" charset="0"/>
                <a:cs typeface="Calibri" panose="020F0502020204030204" pitchFamily="34" charset="0"/>
              </a:rPr>
              <a:t>A decision to introduce Pay and display in Newcastle was d</a:t>
            </a:r>
            <a:r>
              <a:rPr lang="en-GB" sz="1400"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eferred by Council in 2010</a:t>
            </a:r>
          </a:p>
          <a:p>
            <a:pPr marL="742950" lvl="1" indent="-285750">
              <a:spcBef>
                <a:spcPts val="600"/>
              </a:spcBef>
              <a:buFont typeface="Wingdings" panose="05000000000000000000" pitchFamily="2" charset="2"/>
              <a:buChar char="Ø"/>
            </a:pPr>
            <a:r>
              <a:rPr lang="en-IE" sz="1400" dirty="0">
                <a:solidFill>
                  <a:schemeClr val="tx1">
                    <a:lumMod val="50000"/>
                    <a:lumOff val="50000"/>
                  </a:schemeClr>
                </a:solidFill>
                <a:latin typeface="Calibri" panose="020F0502020204030204" pitchFamily="34" charset="0"/>
                <a:cs typeface="Calibri" panose="020F0502020204030204" pitchFamily="34" charset="0"/>
              </a:rPr>
              <a:t>A total of 26 objections were received </a:t>
            </a:r>
          </a:p>
          <a:p>
            <a:pPr lvl="1">
              <a:spcBef>
                <a:spcPts val="600"/>
              </a:spcBef>
            </a:pPr>
            <a:endParaRPr lang="en-GB" sz="5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endParaRPr>
          </a:p>
          <a:p>
            <a:pPr lvl="1">
              <a:spcBef>
                <a:spcPts val="600"/>
              </a:spcBef>
            </a:pPr>
            <a:r>
              <a:rPr lang="en-GB" sz="14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It is proposed to introduce Pay and Display at this location on the following basis</a:t>
            </a:r>
          </a:p>
          <a:p>
            <a:pPr marL="742950" lvl="1" indent="-285750">
              <a:spcBef>
                <a:spcPts val="600"/>
              </a:spcBef>
              <a:buFont typeface="Wingdings" panose="05000000000000000000" pitchFamily="2" charset="2"/>
              <a:buChar char="Ø"/>
            </a:pPr>
            <a:r>
              <a:rPr lang="en-IE" sz="1400" dirty="0">
                <a:solidFill>
                  <a:schemeClr val="tx1">
                    <a:lumMod val="50000"/>
                    <a:lumOff val="50000"/>
                  </a:schemeClr>
                </a:solidFill>
                <a:latin typeface="Calibri" panose="020F0502020204030204" pitchFamily="34" charset="0"/>
                <a:cs typeface="Calibri" panose="020F0502020204030204" pitchFamily="34" charset="0"/>
              </a:rPr>
              <a:t>The Council has recently completed the Saggart Village Enhancement Scheme </a:t>
            </a:r>
          </a:p>
          <a:p>
            <a:pPr marL="742950" lvl="1" indent="-285750">
              <a:spcBef>
                <a:spcPts val="600"/>
              </a:spcBef>
              <a:buFont typeface="Wingdings" panose="05000000000000000000" pitchFamily="2" charset="2"/>
              <a:buChar char="Ø"/>
            </a:pPr>
            <a:r>
              <a:rPr lang="en-IE" sz="1400" dirty="0">
                <a:solidFill>
                  <a:schemeClr val="tx1">
                    <a:lumMod val="50000"/>
                    <a:lumOff val="50000"/>
                  </a:schemeClr>
                </a:solidFill>
                <a:latin typeface="Calibri" panose="020F0502020204030204" pitchFamily="34" charset="0"/>
                <a:cs typeface="Calibri" panose="020F0502020204030204" pitchFamily="34" charset="0"/>
              </a:rPr>
              <a:t>A 46% increase in population in Saggart since 2011 (2144 people) to 2016 (3133 people) </a:t>
            </a:r>
          </a:p>
          <a:p>
            <a:pPr marL="742950" lvl="1" indent="-285750">
              <a:spcBef>
                <a:spcPts val="600"/>
              </a:spcBef>
              <a:buFont typeface="Wingdings" panose="05000000000000000000" pitchFamily="2" charset="2"/>
              <a:buChar char="Ø"/>
            </a:pPr>
            <a:r>
              <a:rPr lang="en-IE" sz="1400" dirty="0">
                <a:solidFill>
                  <a:schemeClr val="tx1">
                    <a:lumMod val="50000"/>
                    <a:lumOff val="50000"/>
                  </a:schemeClr>
                </a:solidFill>
                <a:latin typeface="Calibri" panose="020F0502020204030204" pitchFamily="34" charset="0"/>
                <a:cs typeface="Calibri" panose="020F0502020204030204" pitchFamily="34" charset="0"/>
              </a:rPr>
              <a:t>Saggart  will be part of Phase 2 of BusConnects Orbital Route service upgrades</a:t>
            </a:r>
          </a:p>
          <a:p>
            <a:pPr lvl="1">
              <a:spcBef>
                <a:spcPts val="600"/>
              </a:spcBef>
            </a:pPr>
            <a:endParaRPr lang="en-IE" dirty="0">
              <a:solidFill>
                <a:schemeClr val="tx1">
                  <a:lumMod val="50000"/>
                  <a:lumOff val="50000"/>
                </a:schemeClr>
              </a:solidFill>
              <a:latin typeface="Calibri" panose="020F0502020204030204" pitchFamily="34" charset="0"/>
              <a:cs typeface="Calibri" panose="020F0502020204030204" pitchFamily="34" charset="0"/>
            </a:endParaRPr>
          </a:p>
          <a:p>
            <a:pPr marL="285750" indent="-285750">
              <a:spcBef>
                <a:spcPts val="600"/>
              </a:spcBef>
              <a:buFont typeface="Wingdings" panose="05000000000000000000" pitchFamily="2" charset="2"/>
              <a:buChar char="Ø"/>
            </a:pPr>
            <a:r>
              <a:rPr lang="en-IE" sz="2400" b="1" dirty="0">
                <a:solidFill>
                  <a:schemeClr val="tx1">
                    <a:lumMod val="50000"/>
                    <a:lumOff val="50000"/>
                  </a:schemeClr>
                </a:solidFill>
                <a:latin typeface="Calibri" panose="020F0502020204030204" pitchFamily="34" charset="0"/>
                <a:cs typeface="Calibri" panose="020F0502020204030204" pitchFamily="34" charset="0"/>
              </a:rPr>
              <a:t>Monastery Drive / Park (material alteration)</a:t>
            </a:r>
          </a:p>
          <a:p>
            <a:pPr marL="742950" lvl="1" indent="-285750">
              <a:spcBef>
                <a:spcPts val="600"/>
              </a:spcBef>
              <a:buFont typeface="Wingdings" panose="05000000000000000000" pitchFamily="2" charset="2"/>
              <a:buChar char="Ø"/>
            </a:pPr>
            <a:r>
              <a:rPr lang="en-IE" sz="1400" dirty="0">
                <a:solidFill>
                  <a:schemeClr val="tx1">
                    <a:lumMod val="50000"/>
                    <a:lumOff val="50000"/>
                  </a:schemeClr>
                </a:solidFill>
                <a:latin typeface="Calibri" panose="020F0502020204030204" pitchFamily="34" charset="0"/>
                <a:cs typeface="Calibri" panose="020F0502020204030204" pitchFamily="34" charset="0"/>
              </a:rPr>
              <a:t>This was not included in the original consultation, but following this consultation and in discussion with Councillors a proposed Material Alteration consultation was carried out Included following submissions on initial Draft Bye Laws</a:t>
            </a:r>
          </a:p>
          <a:p>
            <a:pPr marL="742950" lvl="1" indent="-285750">
              <a:spcBef>
                <a:spcPts val="600"/>
              </a:spcBef>
              <a:buFont typeface="Wingdings" panose="05000000000000000000" pitchFamily="2" charset="2"/>
              <a:buChar char="Ø"/>
            </a:pPr>
            <a:r>
              <a:rPr lang="en-IE" sz="1400" dirty="0">
                <a:solidFill>
                  <a:schemeClr val="tx1">
                    <a:lumMod val="50000"/>
                    <a:lumOff val="50000"/>
                  </a:schemeClr>
                </a:solidFill>
                <a:latin typeface="Calibri" panose="020F0502020204030204" pitchFamily="34" charset="0"/>
                <a:cs typeface="Calibri" panose="020F0502020204030204" pitchFamily="34" charset="0"/>
              </a:rPr>
              <a:t>A total of 21 objections were received </a:t>
            </a:r>
          </a:p>
          <a:p>
            <a:pPr lvl="1">
              <a:spcBef>
                <a:spcPts val="600"/>
              </a:spcBef>
            </a:pPr>
            <a:endParaRPr lang="en-IE" sz="5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endParaRPr>
          </a:p>
          <a:p>
            <a:pPr lvl="1">
              <a:spcBef>
                <a:spcPts val="600"/>
              </a:spcBef>
            </a:pPr>
            <a:r>
              <a:rPr lang="en-GB" sz="14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It is NOT proposed to introduce Pay and Display at this location on the following basis</a:t>
            </a:r>
          </a:p>
          <a:p>
            <a:pPr marL="742950" lvl="1" indent="-285750">
              <a:spcBef>
                <a:spcPts val="600"/>
              </a:spcBef>
              <a:buFont typeface="Wingdings" panose="05000000000000000000" pitchFamily="2" charset="2"/>
              <a:buChar char="Ø"/>
            </a:pPr>
            <a:r>
              <a:rPr lang="en-IE" sz="1400" dirty="0">
                <a:solidFill>
                  <a:schemeClr val="tx1">
                    <a:lumMod val="50000"/>
                    <a:lumOff val="50000"/>
                  </a:schemeClr>
                </a:solidFill>
                <a:latin typeface="Calibri" panose="020F0502020204030204" pitchFamily="34" charset="0"/>
                <a:cs typeface="Calibri" panose="020F0502020204030204" pitchFamily="34" charset="0"/>
              </a:rPr>
              <a:t>Further assessments at the location were carried out as part of the public consultation and no </a:t>
            </a:r>
            <a:r>
              <a:rPr lang="en-GB" sz="1400"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 evidence of all-day parking was identified in the estate and as such it is not proposed to be included in the final Parking Bye Laws </a:t>
            </a:r>
            <a:endParaRPr lang="en-IE" sz="1400" dirty="0">
              <a:solidFill>
                <a:schemeClr val="tx1">
                  <a:lumMod val="50000"/>
                  <a:lumOff val="50000"/>
                </a:schemeClr>
              </a:solidFill>
              <a:latin typeface="Calibri" panose="020F0502020204030204" pitchFamily="34" charset="0"/>
              <a:cs typeface="Calibri" panose="020F0502020204030204" pitchFamily="34" charset="0"/>
            </a:endParaRPr>
          </a:p>
          <a:p>
            <a:pPr lvl="1"/>
            <a:endParaRPr lang="en-IE" sz="1400" dirty="0">
              <a:solidFill>
                <a:schemeClr val="tx1">
                  <a:lumMod val="50000"/>
                  <a:lumOff val="50000"/>
                </a:schemeClr>
              </a:solidFill>
            </a:endParaRPr>
          </a:p>
          <a:p>
            <a:pPr marL="742950" lvl="1" indent="-285750">
              <a:buFont typeface="Wingdings" panose="05000000000000000000" pitchFamily="2" charset="2"/>
              <a:buChar char="Ø"/>
            </a:pPr>
            <a:endParaRPr lang="en-IE" sz="1400" dirty="0">
              <a:solidFill>
                <a:schemeClr val="tx1">
                  <a:lumMod val="50000"/>
                  <a:lumOff val="50000"/>
                </a:schemeClr>
              </a:solidFill>
            </a:endParaRPr>
          </a:p>
          <a:p>
            <a:pPr marL="742950" lvl="1" indent="-285750">
              <a:buFont typeface="Wingdings" panose="05000000000000000000" pitchFamily="2" charset="2"/>
              <a:buChar char="Ø"/>
            </a:pPr>
            <a:endParaRPr lang="en-IE" sz="1400" dirty="0"/>
          </a:p>
          <a:p>
            <a:endParaRPr lang="en-IE" dirty="0"/>
          </a:p>
        </p:txBody>
      </p:sp>
      <p:sp>
        <p:nvSpPr>
          <p:cNvPr id="14" name="Title 1">
            <a:extLst>
              <a:ext uri="{FF2B5EF4-FFF2-40B4-BE49-F238E27FC236}">
                <a16:creationId xmlns:a16="http://schemas.microsoft.com/office/drawing/2014/main" id="{902B5968-E885-4C15-8198-7210B4866156}"/>
              </a:ext>
            </a:extLst>
          </p:cNvPr>
          <p:cNvSpPr>
            <a:spLocks noGrp="1"/>
          </p:cNvSpPr>
          <p:nvPr>
            <p:ph type="title"/>
          </p:nvPr>
        </p:nvSpPr>
        <p:spPr>
          <a:xfrm>
            <a:off x="572449" y="12526"/>
            <a:ext cx="8229600" cy="1143000"/>
          </a:xfrm>
        </p:spPr>
        <p:txBody>
          <a:bodyPr>
            <a:normAutofit/>
          </a:bodyPr>
          <a:lstStyle/>
          <a:p>
            <a:pPr algn="l"/>
            <a:r>
              <a:rPr lang="en-GB" sz="3200" b="1" dirty="0">
                <a:solidFill>
                  <a:schemeClr val="tx1">
                    <a:lumMod val="50000"/>
                    <a:lumOff val="50000"/>
                  </a:schemeClr>
                </a:solidFill>
                <a:cs typeface="Segoe UI Semibold" panose="020B0702040204020203" pitchFamily="34" charset="0"/>
              </a:rPr>
              <a:t>Issue 2: Proposed Pay &amp; Display locations             Key locations</a:t>
            </a:r>
          </a:p>
        </p:txBody>
      </p:sp>
    </p:spTree>
    <p:extLst>
      <p:ext uri="{BB962C8B-B14F-4D97-AF65-F5344CB8AC3E}">
        <p14:creationId xmlns:p14="http://schemas.microsoft.com/office/powerpoint/2010/main" val="2482278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052736"/>
            <a:ext cx="8229600" cy="5102027"/>
          </a:xfrm>
        </p:spPr>
        <p:txBody>
          <a:bodyPr>
            <a:normAutofit/>
          </a:bodyPr>
          <a:lstStyle/>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marL="0" indent="0">
              <a:lnSpc>
                <a:spcPct val="120000"/>
              </a:lnSpc>
              <a:spcBef>
                <a:spcPts val="600"/>
              </a:spcBef>
              <a:buNone/>
            </a:pPr>
            <a:endParaRPr lang="en-GB" b="1" dirty="0"/>
          </a:p>
          <a:p>
            <a:pPr marL="0" lvl="0" indent="0">
              <a:lnSpc>
                <a:spcPct val="120000"/>
              </a:lnSpc>
              <a:spcBef>
                <a:spcPts val="600"/>
              </a:spcBef>
              <a:buNone/>
            </a:pPr>
            <a:endParaRPr lang="en-GB" b="1" dirty="0"/>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AutoShape 4" descr="Image result for Washing your wheelie b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E"/>
          </a:p>
        </p:txBody>
      </p:sp>
      <p:sp>
        <p:nvSpPr>
          <p:cNvPr id="10" name="TextBox 9">
            <a:extLst>
              <a:ext uri="{FF2B5EF4-FFF2-40B4-BE49-F238E27FC236}">
                <a16:creationId xmlns:a16="http://schemas.microsoft.com/office/drawing/2014/main" id="{9CC7A9DC-8E41-46EB-BF7D-0D00F08E9B39}"/>
              </a:ext>
            </a:extLst>
          </p:cNvPr>
          <p:cNvSpPr txBox="1"/>
          <p:nvPr/>
        </p:nvSpPr>
        <p:spPr>
          <a:xfrm>
            <a:off x="755576" y="910612"/>
            <a:ext cx="8229600" cy="8710077"/>
          </a:xfrm>
          <a:prstGeom prst="rect">
            <a:avLst/>
          </a:prstGeom>
          <a:noFill/>
        </p:spPr>
        <p:txBody>
          <a:bodyPr wrap="square" anchor="ctr">
            <a:spAutoFit/>
          </a:bodyPr>
          <a:lstStyle/>
          <a:p>
            <a:pPr marL="285750" indent="-285750">
              <a:buFont typeface="Wingdings" panose="05000000000000000000" pitchFamily="2" charset="2"/>
              <a:buChar char="Ø"/>
            </a:pPr>
            <a:r>
              <a:rPr lang="en-IE" sz="2400" b="1" dirty="0">
                <a:solidFill>
                  <a:schemeClr val="tx1">
                    <a:lumMod val="50000"/>
                    <a:lumOff val="50000"/>
                  </a:schemeClr>
                </a:solidFill>
              </a:rPr>
              <a:t>Barton </a:t>
            </a:r>
          </a:p>
          <a:p>
            <a:pPr marL="742950" lvl="1" indent="-285750" algn="just">
              <a:spcAft>
                <a:spcPts val="800"/>
              </a:spcAft>
              <a:buFont typeface="Wingdings" panose="05000000000000000000" pitchFamily="2" charset="2"/>
              <a:buChar char="Ø"/>
            </a:pPr>
            <a:r>
              <a:rPr lang="en-GB" dirty="0">
                <a:solidFill>
                  <a:schemeClr val="tx1">
                    <a:lumMod val="50000"/>
                    <a:lumOff val="50000"/>
                  </a:schemeClr>
                </a:solidFill>
                <a:ea typeface="Calibri" panose="020F0502020204030204" pitchFamily="34" charset="0"/>
                <a:cs typeface="Times New Roman" panose="02020603050405020304" pitchFamily="18" charset="0"/>
              </a:rPr>
              <a:t>This location is not in the 2010 ByeLaws</a:t>
            </a:r>
          </a:p>
          <a:p>
            <a:pPr marL="742950" lvl="1" indent="-285750">
              <a:spcAft>
                <a:spcPts val="800"/>
              </a:spcAft>
              <a:buFont typeface="Wingdings" panose="05000000000000000000" pitchFamily="2" charset="2"/>
              <a:buChar char="Ø"/>
            </a:pPr>
            <a:r>
              <a:rPr lang="en-GB" dirty="0">
                <a:solidFill>
                  <a:schemeClr val="tx1">
                    <a:lumMod val="50000"/>
                    <a:lumOff val="50000"/>
                  </a:schemeClr>
                </a:solidFill>
                <a:ea typeface="Calibri" panose="020F0502020204030204" pitchFamily="34" charset="0"/>
                <a:cs typeface="Times New Roman" panose="02020603050405020304" pitchFamily="18" charset="0"/>
              </a:rPr>
              <a:t>Included in draft ByeLaws following request of residents and public representations </a:t>
            </a:r>
          </a:p>
          <a:p>
            <a:pPr marL="742950" lvl="1" indent="-285750">
              <a:spcAft>
                <a:spcPts val="800"/>
              </a:spcAft>
              <a:buFont typeface="Wingdings" panose="05000000000000000000" pitchFamily="2" charset="2"/>
              <a:buChar char="Ø"/>
            </a:pPr>
            <a:r>
              <a:rPr lang="en-GB" dirty="0">
                <a:solidFill>
                  <a:schemeClr val="tx1">
                    <a:lumMod val="50000"/>
                    <a:lumOff val="50000"/>
                  </a:schemeClr>
                </a:solidFill>
                <a:ea typeface="Calibri" panose="020F0502020204030204" pitchFamily="34" charset="0"/>
                <a:cs typeface="Times New Roman" panose="02020603050405020304" pitchFamily="18" charset="0"/>
              </a:rPr>
              <a:t>12 responses were received and 10 were opposed</a:t>
            </a:r>
          </a:p>
          <a:p>
            <a:pPr lvl="1" algn="just">
              <a:spcAft>
                <a:spcPts val="800"/>
              </a:spcAft>
            </a:pPr>
            <a:r>
              <a:rPr lang="en-GB" b="1" dirty="0">
                <a:solidFill>
                  <a:schemeClr val="tx1">
                    <a:lumMod val="50000"/>
                    <a:lumOff val="50000"/>
                  </a:schemeClr>
                </a:solidFill>
                <a:effectLst/>
                <a:ea typeface="Calibri" panose="020F0502020204030204" pitchFamily="34" charset="0"/>
                <a:cs typeface="Calibri" panose="020F0502020204030204" pitchFamily="34" charset="0"/>
              </a:rPr>
              <a:t>It is proposed NOT to introduce Pay and Display at this location on the following basis</a:t>
            </a:r>
          </a:p>
          <a:p>
            <a:pPr marL="742950" lvl="1" indent="-285750">
              <a:spcAft>
                <a:spcPts val="800"/>
              </a:spcAft>
              <a:buFont typeface="Wingdings" panose="05000000000000000000" pitchFamily="2" charset="2"/>
              <a:buChar char="Ø"/>
            </a:pPr>
            <a:r>
              <a:rPr lang="en-GB" dirty="0">
                <a:solidFill>
                  <a:schemeClr val="tx1">
                    <a:lumMod val="50000"/>
                    <a:lumOff val="50000"/>
                  </a:schemeClr>
                </a:solidFill>
                <a:effectLst/>
                <a:ea typeface="Calibri" panose="020F0502020204030204" pitchFamily="34" charset="0"/>
                <a:cs typeface="Times New Roman" panose="02020603050405020304" pitchFamily="18" charset="0"/>
              </a:rPr>
              <a:t>There is a crèche nearly which attracts short term parking at specific times. Pay &amp; Display is not warranted at this location</a:t>
            </a:r>
          </a:p>
          <a:p>
            <a:pPr marL="742950" lvl="1" indent="-285750">
              <a:spcAft>
                <a:spcPts val="800"/>
              </a:spcAft>
              <a:buFont typeface="Wingdings" panose="05000000000000000000" pitchFamily="2" charset="2"/>
              <a:buChar char="Ø"/>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en-IE" sz="2400" b="1" dirty="0">
                <a:solidFill>
                  <a:schemeClr val="tx1">
                    <a:lumMod val="50000"/>
                    <a:lumOff val="50000"/>
                  </a:schemeClr>
                </a:solidFill>
              </a:rPr>
              <a:t>Monastery Rise </a:t>
            </a:r>
          </a:p>
          <a:p>
            <a:pPr marL="742950" lvl="1" indent="-285750" algn="just">
              <a:spcAft>
                <a:spcPts val="800"/>
              </a:spcAft>
              <a:buFont typeface="Wingdings" panose="05000000000000000000" pitchFamily="2" charset="2"/>
              <a:buChar char="Ø"/>
            </a:pPr>
            <a:r>
              <a:rPr lang="en-GB" sz="1600" dirty="0">
                <a:solidFill>
                  <a:schemeClr val="tx1">
                    <a:lumMod val="50000"/>
                    <a:lumOff val="50000"/>
                  </a:schemeClr>
                </a:solidFill>
                <a:ea typeface="Calibri" panose="020F0502020204030204" pitchFamily="34" charset="0"/>
                <a:cs typeface="Times New Roman" panose="02020603050405020304" pitchFamily="18" charset="0"/>
              </a:rPr>
              <a:t>There are 80 spaces </a:t>
            </a:r>
          </a:p>
          <a:p>
            <a:pPr marL="742950" lvl="1" indent="-285750" algn="just">
              <a:spcAft>
                <a:spcPts val="800"/>
              </a:spcAft>
              <a:buFont typeface="Wingdings" panose="05000000000000000000" pitchFamily="2" charset="2"/>
              <a:buChar char="Ø"/>
            </a:pPr>
            <a:r>
              <a:rPr lang="en-GB" sz="1600" dirty="0">
                <a:solidFill>
                  <a:schemeClr val="tx1">
                    <a:lumMod val="50000"/>
                    <a:lumOff val="50000"/>
                  </a:schemeClr>
                </a:solidFill>
                <a:ea typeface="Calibri" panose="020F0502020204030204" pitchFamily="34" charset="0"/>
                <a:cs typeface="Times New Roman" panose="02020603050405020304" pitchFamily="18" charset="0"/>
              </a:rPr>
              <a:t>10 responses were received and 6 responses were in favour</a:t>
            </a:r>
          </a:p>
          <a:p>
            <a:pPr lvl="1" algn="just">
              <a:spcAft>
                <a:spcPts val="800"/>
              </a:spcAft>
            </a:pPr>
            <a:r>
              <a:rPr lang="en-GB" sz="16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It is proposed to introduce Pay and Display at this location on the following basis</a:t>
            </a:r>
          </a:p>
          <a:p>
            <a:pPr marL="742950" lvl="1" indent="-285750" algn="just">
              <a:spcAft>
                <a:spcPts val="800"/>
              </a:spcAft>
              <a:buFont typeface="Wingdings" panose="05000000000000000000" pitchFamily="2" charset="2"/>
              <a:buChar char="Ø"/>
            </a:pPr>
            <a:r>
              <a:rPr lang="en-GB" sz="1600" dirty="0">
                <a:solidFill>
                  <a:schemeClr val="tx1">
                    <a:lumMod val="50000"/>
                    <a:lumOff val="50000"/>
                  </a:schemeClr>
                </a:solidFill>
                <a:ea typeface="Calibri" panose="020F0502020204030204" pitchFamily="34" charset="0"/>
                <a:cs typeface="Times New Roman" panose="02020603050405020304" pitchFamily="18" charset="0"/>
              </a:rPr>
              <a:t>Included in draft at request of residents </a:t>
            </a:r>
          </a:p>
          <a:p>
            <a:pPr marL="742950" lvl="1" indent="-285750" algn="just">
              <a:spcAft>
                <a:spcPts val="800"/>
              </a:spcAft>
              <a:buFont typeface="Wingdings" panose="05000000000000000000" pitchFamily="2" charset="2"/>
              <a:buChar char="Ø"/>
            </a:pPr>
            <a:r>
              <a:rPr lang="en-GB" sz="1600" dirty="0">
                <a:solidFill>
                  <a:schemeClr val="tx1">
                    <a:lumMod val="50000"/>
                    <a:lumOff val="50000"/>
                  </a:schemeClr>
                </a:solidFill>
                <a:ea typeface="Calibri" panose="020F0502020204030204" pitchFamily="34" charset="0"/>
                <a:cs typeface="Times New Roman" panose="02020603050405020304" pitchFamily="18" charset="0"/>
              </a:rPr>
              <a:t>There is evidence on long term and all day parking</a:t>
            </a:r>
          </a:p>
          <a:p>
            <a:pPr marL="742950" lvl="1" indent="-285750">
              <a:spcAft>
                <a:spcPts val="800"/>
              </a:spcAft>
              <a:buFont typeface="Wingdings" panose="05000000000000000000" pitchFamily="2" charset="2"/>
              <a:buChar char="Ø"/>
            </a:pPr>
            <a:endParaRPr lang="en-GB" sz="1600" dirty="0">
              <a:solidFill>
                <a:schemeClr val="tx1">
                  <a:lumMod val="50000"/>
                  <a:lumOff val="50000"/>
                </a:schemeClr>
              </a:solidFill>
              <a:ea typeface="Calibri" panose="020F0502020204030204" pitchFamily="34" charset="0"/>
              <a:cs typeface="Times New Roman" panose="02020603050405020304" pitchFamily="18" charset="0"/>
            </a:endParaRPr>
          </a:p>
          <a:p>
            <a:pPr marL="742950" lvl="1" indent="-285750">
              <a:buFont typeface="Wingdings" panose="05000000000000000000" pitchFamily="2" charset="2"/>
              <a:buChar char="Ø"/>
            </a:pPr>
            <a:endParaRPr lang="en-IE" sz="1600" dirty="0">
              <a:solidFill>
                <a:schemeClr val="tx1">
                  <a:lumMod val="50000"/>
                  <a:lumOff val="50000"/>
                </a:schemeClr>
              </a:solidFill>
            </a:endParaRPr>
          </a:p>
          <a:p>
            <a:pPr marL="742950" lvl="1" indent="-285750">
              <a:buFont typeface="Wingdings" panose="05000000000000000000" pitchFamily="2" charset="2"/>
              <a:buChar char="Ø"/>
            </a:pPr>
            <a:endParaRPr lang="en-IE" sz="1600" dirty="0">
              <a:solidFill>
                <a:schemeClr val="tx1">
                  <a:lumMod val="50000"/>
                  <a:lumOff val="50000"/>
                </a:schemeClr>
              </a:solidFill>
            </a:endParaRPr>
          </a:p>
          <a:p>
            <a:pPr marL="742950" lvl="1" indent="-285750">
              <a:buFont typeface="Wingdings" panose="05000000000000000000" pitchFamily="2" charset="2"/>
              <a:buChar char="Ø"/>
            </a:pPr>
            <a:endParaRPr lang="en-IE" dirty="0">
              <a:solidFill>
                <a:schemeClr val="tx1">
                  <a:lumMod val="50000"/>
                  <a:lumOff val="50000"/>
                </a:schemeClr>
              </a:solidFill>
            </a:endParaRPr>
          </a:p>
          <a:p>
            <a:pPr marL="742950" lvl="1" indent="-285750">
              <a:buFont typeface="Wingdings" panose="05000000000000000000" pitchFamily="2" charset="2"/>
              <a:buChar char="Ø"/>
            </a:pPr>
            <a:endParaRPr lang="en-IE" dirty="0">
              <a:solidFill>
                <a:schemeClr val="tx1">
                  <a:lumMod val="50000"/>
                  <a:lumOff val="50000"/>
                </a:schemeClr>
              </a:solidFill>
            </a:endParaRPr>
          </a:p>
          <a:p>
            <a:pPr marL="742950" lvl="1" indent="-285750">
              <a:buFont typeface="Wingdings" panose="05000000000000000000" pitchFamily="2" charset="2"/>
              <a:buChar char="Ø"/>
            </a:pPr>
            <a:endParaRPr lang="en-IE" dirty="0">
              <a:solidFill>
                <a:schemeClr val="tx1">
                  <a:lumMod val="50000"/>
                  <a:lumOff val="50000"/>
                </a:schemeClr>
              </a:solidFill>
            </a:endParaRPr>
          </a:p>
          <a:p>
            <a:pPr marL="285750" indent="-285750">
              <a:buFont typeface="Wingdings" panose="05000000000000000000" pitchFamily="2" charset="2"/>
              <a:buChar char="Ø"/>
            </a:pPr>
            <a:endParaRPr lang="en-IE" dirty="0">
              <a:solidFill>
                <a:schemeClr val="tx1">
                  <a:lumMod val="50000"/>
                  <a:lumOff val="50000"/>
                </a:schemeClr>
              </a:solidFill>
            </a:endParaRPr>
          </a:p>
          <a:p>
            <a:pPr marL="742950" lvl="1" indent="-285750">
              <a:buFont typeface="Wingdings" panose="05000000000000000000" pitchFamily="2" charset="2"/>
              <a:buChar char="Ø"/>
            </a:pPr>
            <a:endParaRPr lang="en-IE" dirty="0">
              <a:solidFill>
                <a:schemeClr val="tx1">
                  <a:lumMod val="50000"/>
                  <a:lumOff val="50000"/>
                </a:schemeClr>
              </a:solidFill>
            </a:endParaRPr>
          </a:p>
          <a:p>
            <a:pPr marL="742950" lvl="1" indent="-285750">
              <a:buFont typeface="Wingdings" panose="05000000000000000000" pitchFamily="2" charset="2"/>
              <a:buChar char="Ø"/>
            </a:pPr>
            <a:endParaRPr lang="en-IE" dirty="0">
              <a:solidFill>
                <a:schemeClr val="tx1">
                  <a:lumMod val="50000"/>
                  <a:lumOff val="50000"/>
                </a:schemeClr>
              </a:solidFill>
            </a:endParaRPr>
          </a:p>
          <a:p>
            <a:pPr marL="742950" lvl="1" indent="-285750">
              <a:buFont typeface="Wingdings" panose="05000000000000000000" pitchFamily="2" charset="2"/>
              <a:buChar char="Ø"/>
            </a:pPr>
            <a:endParaRPr lang="en-IE" dirty="0"/>
          </a:p>
          <a:p>
            <a:endParaRPr lang="en-IE" dirty="0"/>
          </a:p>
        </p:txBody>
      </p:sp>
      <p:sp>
        <p:nvSpPr>
          <p:cNvPr id="14" name="Title 1">
            <a:extLst>
              <a:ext uri="{FF2B5EF4-FFF2-40B4-BE49-F238E27FC236}">
                <a16:creationId xmlns:a16="http://schemas.microsoft.com/office/drawing/2014/main" id="{60581249-542A-4488-80FC-05CCE91A4907}"/>
              </a:ext>
            </a:extLst>
          </p:cNvPr>
          <p:cNvSpPr>
            <a:spLocks noGrp="1"/>
          </p:cNvSpPr>
          <p:nvPr>
            <p:ph type="title"/>
          </p:nvPr>
        </p:nvSpPr>
        <p:spPr>
          <a:xfrm>
            <a:off x="572449" y="836712"/>
            <a:ext cx="8229600" cy="72008"/>
          </a:xfrm>
        </p:spPr>
        <p:txBody>
          <a:bodyPr>
            <a:normAutofit fontScale="90000"/>
          </a:bodyPr>
          <a:lstStyle/>
          <a:p>
            <a:pPr algn="l"/>
            <a:r>
              <a:rPr lang="en-GB" sz="3200" b="1" dirty="0">
                <a:solidFill>
                  <a:schemeClr val="tx1">
                    <a:lumMod val="50000"/>
                    <a:lumOff val="50000"/>
                  </a:schemeClr>
                </a:solidFill>
                <a:cs typeface="Segoe UI Semibold" panose="020B0702040204020203" pitchFamily="34" charset="0"/>
              </a:rPr>
              <a:t>Issue 2: Proposed Pay &amp; Display locations         Key locations</a:t>
            </a:r>
            <a:br>
              <a:rPr lang="en-GB" sz="3200" b="1" dirty="0">
                <a:solidFill>
                  <a:schemeClr val="tx1">
                    <a:lumMod val="50000"/>
                    <a:lumOff val="50000"/>
                  </a:schemeClr>
                </a:solidFill>
                <a:cs typeface="Segoe UI Semibold" panose="020B0702040204020203" pitchFamily="34" charset="0"/>
              </a:rPr>
            </a:br>
            <a:br>
              <a:rPr lang="en-GB" sz="3200" b="1" dirty="0">
                <a:solidFill>
                  <a:schemeClr val="tx1">
                    <a:lumMod val="50000"/>
                    <a:lumOff val="50000"/>
                  </a:schemeClr>
                </a:solidFill>
                <a:cs typeface="Segoe UI Semibold" panose="020B0702040204020203" pitchFamily="34" charset="0"/>
              </a:rPr>
            </a:br>
            <a:endParaRPr lang="en-GB" sz="3200" b="1" dirty="0">
              <a:solidFill>
                <a:schemeClr val="tx1">
                  <a:lumMod val="50000"/>
                  <a:lumOff val="50000"/>
                </a:schemeClr>
              </a:solidFill>
              <a:cs typeface="Segoe UI Semibold" panose="020B0702040204020203" pitchFamily="34" charset="0"/>
            </a:endParaRPr>
          </a:p>
        </p:txBody>
      </p:sp>
    </p:spTree>
    <p:extLst>
      <p:ext uri="{BB962C8B-B14F-4D97-AF65-F5344CB8AC3E}">
        <p14:creationId xmlns:p14="http://schemas.microsoft.com/office/powerpoint/2010/main" val="2412694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052736"/>
            <a:ext cx="8229600" cy="5102027"/>
          </a:xfrm>
        </p:spPr>
        <p:txBody>
          <a:bodyPr>
            <a:normAutofit/>
          </a:bodyPr>
          <a:lstStyle/>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marL="0" indent="0">
              <a:lnSpc>
                <a:spcPct val="120000"/>
              </a:lnSpc>
              <a:spcBef>
                <a:spcPts val="600"/>
              </a:spcBef>
              <a:buNone/>
            </a:pPr>
            <a:endParaRPr lang="en-GB" b="1" dirty="0"/>
          </a:p>
          <a:p>
            <a:pPr marL="0" lvl="0" indent="0">
              <a:lnSpc>
                <a:spcPct val="120000"/>
              </a:lnSpc>
              <a:spcBef>
                <a:spcPts val="600"/>
              </a:spcBef>
              <a:buNone/>
            </a:pPr>
            <a:endParaRPr lang="en-GB" b="1" dirty="0"/>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AutoShape 4" descr="Image result for Washing your wheelie b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E"/>
          </a:p>
        </p:txBody>
      </p:sp>
      <p:sp>
        <p:nvSpPr>
          <p:cNvPr id="10" name="TextBox 9">
            <a:extLst>
              <a:ext uri="{FF2B5EF4-FFF2-40B4-BE49-F238E27FC236}">
                <a16:creationId xmlns:a16="http://schemas.microsoft.com/office/drawing/2014/main" id="{9CC7A9DC-8E41-46EB-BF7D-0D00F08E9B39}"/>
              </a:ext>
            </a:extLst>
          </p:cNvPr>
          <p:cNvSpPr txBox="1"/>
          <p:nvPr/>
        </p:nvSpPr>
        <p:spPr>
          <a:xfrm>
            <a:off x="621941" y="1510123"/>
            <a:ext cx="8363235" cy="6217087"/>
          </a:xfrm>
          <a:prstGeom prst="rect">
            <a:avLst/>
          </a:prstGeom>
          <a:noFill/>
        </p:spPr>
        <p:txBody>
          <a:bodyPr wrap="square" anchor="ctr">
            <a:spAutoFit/>
          </a:bodyPr>
          <a:lstStyle/>
          <a:p>
            <a:pPr marL="742950" lvl="1" indent="-285750">
              <a:buFont typeface="Wingdings" panose="05000000000000000000" pitchFamily="2" charset="2"/>
              <a:buChar char="Ø"/>
            </a:pPr>
            <a:endParaRPr lang="en-IE" sz="1600" dirty="0">
              <a:solidFill>
                <a:schemeClr val="tx1">
                  <a:lumMod val="50000"/>
                  <a:lumOff val="50000"/>
                </a:schemeClr>
              </a:solidFill>
            </a:endParaRPr>
          </a:p>
          <a:p>
            <a:pPr marL="285750" indent="-285750">
              <a:buFont typeface="Wingdings" panose="05000000000000000000" pitchFamily="2" charset="2"/>
              <a:buChar char="Ø"/>
            </a:pPr>
            <a:r>
              <a:rPr lang="en-IE" sz="2400" b="1" dirty="0">
                <a:solidFill>
                  <a:schemeClr val="tx1">
                    <a:lumMod val="50000"/>
                    <a:lumOff val="50000"/>
                  </a:schemeClr>
                </a:solidFill>
              </a:rPr>
              <a:t>Beaufort Villas</a:t>
            </a:r>
          </a:p>
          <a:p>
            <a:pPr marL="742950" lvl="1" indent="-285750">
              <a:buFont typeface="Wingdings" panose="05000000000000000000" pitchFamily="2" charset="2"/>
              <a:buChar char="Ø"/>
            </a:pPr>
            <a:r>
              <a:rPr lang="en-IE" sz="1600" dirty="0">
                <a:solidFill>
                  <a:schemeClr val="tx1">
                    <a:lumMod val="50000"/>
                    <a:lumOff val="50000"/>
                  </a:schemeClr>
                </a:solidFill>
              </a:rPr>
              <a:t>This location is currently included in the 2010 Parking Bye Laws </a:t>
            </a:r>
          </a:p>
          <a:p>
            <a:pPr marL="742950" lvl="1" indent="-285750">
              <a:buFont typeface="Wingdings" panose="05000000000000000000" pitchFamily="2" charset="2"/>
              <a:buChar char="Ø"/>
            </a:pPr>
            <a:r>
              <a:rPr lang="en-IE" sz="1600" dirty="0">
                <a:solidFill>
                  <a:schemeClr val="tx1">
                    <a:lumMod val="50000"/>
                    <a:lumOff val="50000"/>
                  </a:schemeClr>
                </a:solidFill>
              </a:rPr>
              <a:t>4 submissions objecting to the proposal were received </a:t>
            </a:r>
          </a:p>
          <a:p>
            <a:pPr lvl="1"/>
            <a:endParaRPr lang="en-GB" sz="16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endParaRPr>
          </a:p>
          <a:p>
            <a:pPr lvl="1"/>
            <a:r>
              <a:rPr lang="en-GB" sz="16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It is proposed NOT to introduce Pay and Display at this location on the following basis</a:t>
            </a:r>
          </a:p>
          <a:p>
            <a:pPr marL="742950" lvl="1" indent="-285750">
              <a:buFont typeface="Wingdings" panose="05000000000000000000" pitchFamily="2" charset="2"/>
              <a:buChar char="Ø"/>
            </a:pPr>
            <a:r>
              <a:rPr lang="en-IE" sz="1600" dirty="0">
                <a:solidFill>
                  <a:schemeClr val="tx1">
                    <a:lumMod val="50000"/>
                    <a:lumOff val="50000"/>
                  </a:schemeClr>
                </a:solidFill>
              </a:rPr>
              <a:t>Following on site inspections it was clear that there are no enforcement issues and that there are a m</a:t>
            </a:r>
            <a:r>
              <a:rPr lang="en-GB" sz="1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minimal number of spaces for safe access / egress</a:t>
            </a:r>
            <a:r>
              <a:rPr lang="en-IE" sz="1600" dirty="0">
                <a:solidFill>
                  <a:schemeClr val="tx1">
                    <a:lumMod val="50000"/>
                    <a:lumOff val="50000"/>
                  </a:schemeClr>
                </a:solidFill>
              </a:rPr>
              <a:t>  </a:t>
            </a:r>
          </a:p>
          <a:p>
            <a:pPr marL="742950" lvl="1" indent="-285750">
              <a:buFont typeface="Wingdings" panose="05000000000000000000" pitchFamily="2" charset="2"/>
              <a:buChar char="Ø"/>
            </a:pPr>
            <a:endParaRPr lang="en-IE" sz="1400" dirty="0">
              <a:solidFill>
                <a:schemeClr val="tx1">
                  <a:lumMod val="50000"/>
                  <a:lumOff val="50000"/>
                </a:schemeClr>
              </a:solidFill>
            </a:endParaRPr>
          </a:p>
          <a:p>
            <a:pPr marL="285750" indent="-285750">
              <a:buFont typeface="Wingdings" panose="05000000000000000000" pitchFamily="2" charset="2"/>
              <a:buChar char="Ø"/>
            </a:pPr>
            <a:r>
              <a:rPr lang="en-IE" sz="2400" b="1" dirty="0">
                <a:solidFill>
                  <a:schemeClr val="tx1">
                    <a:lumMod val="50000"/>
                    <a:lumOff val="50000"/>
                  </a:schemeClr>
                </a:solidFill>
              </a:rPr>
              <a:t>Airton Road </a:t>
            </a:r>
          </a:p>
          <a:p>
            <a:pPr marL="742950" lvl="1" indent="-285750">
              <a:buFont typeface="Wingdings" panose="05000000000000000000" pitchFamily="2" charset="2"/>
              <a:buChar char="Ø"/>
            </a:pPr>
            <a:r>
              <a:rPr lang="en-IE" sz="1600" dirty="0">
                <a:solidFill>
                  <a:schemeClr val="tx1">
                    <a:lumMod val="50000"/>
                    <a:lumOff val="50000"/>
                  </a:schemeClr>
                </a:solidFill>
              </a:rPr>
              <a:t>There is capacity for c.300 spaces along Airton Road</a:t>
            </a:r>
          </a:p>
          <a:p>
            <a:pPr marL="742950" lvl="1" indent="-285750">
              <a:buFont typeface="Wingdings" panose="05000000000000000000" pitchFamily="2" charset="2"/>
              <a:buChar char="Ø"/>
            </a:pPr>
            <a:r>
              <a:rPr lang="en-IE" sz="1600" dirty="0">
                <a:solidFill>
                  <a:schemeClr val="tx1">
                    <a:lumMod val="50000"/>
                    <a:lumOff val="50000"/>
                  </a:schemeClr>
                </a:solidFill>
              </a:rPr>
              <a:t>There was 1 objection to the proposal </a:t>
            </a:r>
          </a:p>
          <a:p>
            <a:pPr marL="457200" lvl="1" indent="0">
              <a:buNone/>
            </a:pPr>
            <a:endParaRPr lang="en-GB" sz="16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endParaRPr>
          </a:p>
          <a:p>
            <a:pPr marL="457200" lvl="1" indent="0">
              <a:buNone/>
            </a:pPr>
            <a:r>
              <a:rPr lang="en-GB" sz="16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It is proposed to introduce Pay and Display at this location</a:t>
            </a:r>
          </a:p>
          <a:p>
            <a:pPr marL="742950" lvl="1" indent="-285750">
              <a:buFont typeface="Wingdings" panose="05000000000000000000" pitchFamily="2" charset="2"/>
              <a:buChar char="Ø"/>
            </a:pPr>
            <a:endParaRPr lang="en-IE" sz="1600" dirty="0">
              <a:solidFill>
                <a:schemeClr val="tx1">
                  <a:lumMod val="50000"/>
                  <a:lumOff val="50000"/>
                </a:schemeClr>
              </a:solidFill>
            </a:endParaRPr>
          </a:p>
          <a:p>
            <a:pPr marL="742950" lvl="1" indent="-285750">
              <a:buFont typeface="Wingdings" panose="05000000000000000000" pitchFamily="2" charset="2"/>
              <a:buChar char="Ø"/>
            </a:pPr>
            <a:endParaRPr lang="en-IE" dirty="0">
              <a:solidFill>
                <a:schemeClr val="tx1">
                  <a:lumMod val="50000"/>
                  <a:lumOff val="50000"/>
                </a:schemeClr>
              </a:solidFill>
            </a:endParaRPr>
          </a:p>
          <a:p>
            <a:pPr marL="742950" lvl="1" indent="-285750">
              <a:buFont typeface="Wingdings" panose="05000000000000000000" pitchFamily="2" charset="2"/>
              <a:buChar char="Ø"/>
            </a:pPr>
            <a:endParaRPr lang="en-IE" dirty="0">
              <a:solidFill>
                <a:schemeClr val="tx1">
                  <a:lumMod val="50000"/>
                  <a:lumOff val="50000"/>
                </a:schemeClr>
              </a:solidFill>
            </a:endParaRPr>
          </a:p>
          <a:p>
            <a:pPr marL="742950" lvl="1" indent="-285750">
              <a:buFont typeface="Wingdings" panose="05000000000000000000" pitchFamily="2" charset="2"/>
              <a:buChar char="Ø"/>
            </a:pPr>
            <a:endParaRPr lang="en-IE" dirty="0">
              <a:solidFill>
                <a:schemeClr val="tx1">
                  <a:lumMod val="50000"/>
                  <a:lumOff val="50000"/>
                </a:schemeClr>
              </a:solidFill>
            </a:endParaRPr>
          </a:p>
          <a:p>
            <a:pPr marL="285750" indent="-285750">
              <a:buFont typeface="Wingdings" panose="05000000000000000000" pitchFamily="2" charset="2"/>
              <a:buChar char="Ø"/>
            </a:pPr>
            <a:endParaRPr lang="en-IE" dirty="0">
              <a:solidFill>
                <a:schemeClr val="tx1">
                  <a:lumMod val="50000"/>
                  <a:lumOff val="50000"/>
                </a:schemeClr>
              </a:solidFill>
            </a:endParaRPr>
          </a:p>
          <a:p>
            <a:pPr marL="742950" lvl="1" indent="-285750">
              <a:buFont typeface="Wingdings" panose="05000000000000000000" pitchFamily="2" charset="2"/>
              <a:buChar char="Ø"/>
            </a:pPr>
            <a:endParaRPr lang="en-IE" dirty="0">
              <a:solidFill>
                <a:schemeClr val="tx1">
                  <a:lumMod val="50000"/>
                  <a:lumOff val="50000"/>
                </a:schemeClr>
              </a:solidFill>
            </a:endParaRPr>
          </a:p>
          <a:p>
            <a:pPr marL="742950" lvl="1" indent="-285750">
              <a:buFont typeface="Wingdings" panose="05000000000000000000" pitchFamily="2" charset="2"/>
              <a:buChar char="Ø"/>
            </a:pPr>
            <a:endParaRPr lang="en-IE" dirty="0">
              <a:solidFill>
                <a:schemeClr val="tx1">
                  <a:lumMod val="50000"/>
                  <a:lumOff val="50000"/>
                </a:schemeClr>
              </a:solidFill>
            </a:endParaRPr>
          </a:p>
          <a:p>
            <a:pPr marL="742950" lvl="1" indent="-285750">
              <a:buFont typeface="Wingdings" panose="05000000000000000000" pitchFamily="2" charset="2"/>
              <a:buChar char="Ø"/>
            </a:pPr>
            <a:endParaRPr lang="en-IE" dirty="0"/>
          </a:p>
          <a:p>
            <a:endParaRPr lang="en-IE" dirty="0"/>
          </a:p>
        </p:txBody>
      </p:sp>
      <p:sp>
        <p:nvSpPr>
          <p:cNvPr id="14" name="Title 1">
            <a:extLst>
              <a:ext uri="{FF2B5EF4-FFF2-40B4-BE49-F238E27FC236}">
                <a16:creationId xmlns:a16="http://schemas.microsoft.com/office/drawing/2014/main" id="{60581249-542A-4488-80FC-05CCE91A4907}"/>
              </a:ext>
            </a:extLst>
          </p:cNvPr>
          <p:cNvSpPr>
            <a:spLocks noGrp="1"/>
          </p:cNvSpPr>
          <p:nvPr>
            <p:ph type="title"/>
          </p:nvPr>
        </p:nvSpPr>
        <p:spPr>
          <a:xfrm>
            <a:off x="572449" y="12526"/>
            <a:ext cx="8229600" cy="1143000"/>
          </a:xfrm>
        </p:spPr>
        <p:txBody>
          <a:bodyPr>
            <a:normAutofit/>
          </a:bodyPr>
          <a:lstStyle/>
          <a:p>
            <a:pPr algn="l"/>
            <a:r>
              <a:rPr lang="en-GB" sz="3200" b="1" dirty="0">
                <a:solidFill>
                  <a:schemeClr val="tx1">
                    <a:lumMod val="50000"/>
                    <a:lumOff val="50000"/>
                  </a:schemeClr>
                </a:solidFill>
                <a:cs typeface="Segoe UI Semibold" panose="020B0702040204020203" pitchFamily="34" charset="0"/>
              </a:rPr>
              <a:t>Issue 2: Proposed Pay &amp; Display locations         Key locations</a:t>
            </a:r>
          </a:p>
        </p:txBody>
      </p:sp>
    </p:spTree>
    <p:extLst>
      <p:ext uri="{BB962C8B-B14F-4D97-AF65-F5344CB8AC3E}">
        <p14:creationId xmlns:p14="http://schemas.microsoft.com/office/powerpoint/2010/main" val="464201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Autofit/>
          </a:bodyPr>
          <a:lstStyle/>
          <a:p>
            <a:pPr algn="l">
              <a:spcBef>
                <a:spcPts val="0"/>
              </a:spcBef>
            </a:pPr>
            <a:r>
              <a:rPr lang="en-GB" sz="3200" b="1" dirty="0">
                <a:solidFill>
                  <a:schemeClr val="tx1">
                    <a:lumMod val="50000"/>
                    <a:lumOff val="50000"/>
                  </a:schemeClr>
                </a:solidFill>
                <a:cs typeface="Segoe UI Semibold" panose="020B0702040204020203" pitchFamily="34" charset="0"/>
              </a:rPr>
              <a:t>Issue 3: Standardised approach to </a:t>
            </a:r>
            <a:r>
              <a:rPr lang="en-GB" sz="3200" b="1" dirty="0">
                <a:solidFill>
                  <a:schemeClr val="tx1">
                    <a:lumMod val="50000"/>
                    <a:lumOff val="50000"/>
                  </a:schemeClr>
                </a:solidFill>
                <a:effectLst/>
                <a:ea typeface="Calibri" panose="020F0502020204030204" pitchFamily="34" charset="0"/>
                <a:cs typeface="Times New Roman" panose="02020603050405020304" pitchFamily="18" charset="0"/>
              </a:rPr>
              <a:t>Saturday Pay and Display Charging </a:t>
            </a:r>
            <a:endParaRPr lang="en-IE" sz="3200" b="1" dirty="0">
              <a:solidFill>
                <a:schemeClr val="tx1">
                  <a:lumMod val="50000"/>
                  <a:lumOff val="50000"/>
                </a:schemeClr>
              </a:solidFill>
            </a:endParaRPr>
          </a:p>
        </p:txBody>
      </p:sp>
      <p:sp>
        <p:nvSpPr>
          <p:cNvPr id="11" name="Content Placeholder 10"/>
          <p:cNvSpPr>
            <a:spLocks noGrp="1"/>
          </p:cNvSpPr>
          <p:nvPr>
            <p:ph idx="1"/>
          </p:nvPr>
        </p:nvSpPr>
        <p:spPr/>
        <p:txBody>
          <a:bodyPr>
            <a:normAutofit fontScale="92500"/>
          </a:bodyPr>
          <a:lstStyle/>
          <a:p>
            <a:pPr>
              <a:lnSpc>
                <a:spcPct val="150000"/>
              </a:lnSpc>
              <a:spcBef>
                <a:spcPts val="600"/>
              </a:spcBef>
              <a:buFont typeface="Wingdings" panose="05000000000000000000" pitchFamily="2" charset="2"/>
              <a:buChar char="Ø"/>
            </a:pPr>
            <a:r>
              <a:rPr lang="en-GB" sz="2400" dirty="0">
                <a:solidFill>
                  <a:schemeClr val="tx1">
                    <a:lumMod val="50000"/>
                    <a:lumOff val="50000"/>
                  </a:schemeClr>
                </a:solidFill>
              </a:rPr>
              <a:t>Currently varied hours and days of application countywide, which can lead to confusion for motorists visiting various locations</a:t>
            </a:r>
          </a:p>
          <a:p>
            <a:pPr>
              <a:lnSpc>
                <a:spcPct val="150000"/>
              </a:lnSpc>
              <a:spcBef>
                <a:spcPts val="600"/>
              </a:spcBef>
              <a:buFont typeface="Wingdings" panose="05000000000000000000" pitchFamily="2" charset="2"/>
              <a:buChar char="Ø"/>
            </a:pPr>
            <a:r>
              <a:rPr lang="en-GB" sz="2400" dirty="0">
                <a:solidFill>
                  <a:schemeClr val="tx1">
                    <a:lumMod val="50000"/>
                    <a:lumOff val="50000"/>
                  </a:schemeClr>
                </a:solidFill>
              </a:rPr>
              <a:t>18 consultation responses with an even split against (9) and in favour (9) with Retail &amp; resident support</a:t>
            </a:r>
          </a:p>
          <a:p>
            <a:pPr>
              <a:lnSpc>
                <a:spcPct val="150000"/>
              </a:lnSpc>
              <a:spcBef>
                <a:spcPts val="600"/>
              </a:spcBef>
              <a:buFont typeface="Wingdings" panose="05000000000000000000" pitchFamily="2" charset="2"/>
              <a:buChar char="Ø"/>
            </a:pPr>
            <a:r>
              <a:rPr lang="en-GB" sz="2400" dirty="0">
                <a:solidFill>
                  <a:schemeClr val="tx1">
                    <a:lumMod val="50000"/>
                    <a:lumOff val="50000"/>
                  </a:schemeClr>
                </a:solidFill>
              </a:rPr>
              <a:t>It is proposed to introduce a unified and equitable application countywide </a:t>
            </a:r>
          </a:p>
          <a:p>
            <a:pPr>
              <a:lnSpc>
                <a:spcPct val="150000"/>
              </a:lnSpc>
              <a:spcBef>
                <a:spcPts val="600"/>
              </a:spcBef>
              <a:buFont typeface="Wingdings" panose="05000000000000000000" pitchFamily="2" charset="2"/>
              <a:buChar char="Ø"/>
            </a:pPr>
            <a:r>
              <a:rPr lang="en-IE" sz="2400" dirty="0">
                <a:solidFill>
                  <a:schemeClr val="tx1">
                    <a:lumMod val="50000"/>
                    <a:lumOff val="50000"/>
                  </a:schemeClr>
                </a:solidFill>
              </a:rPr>
              <a:t>CE Recommendation to implement P&amp;D Monday/Saturday 8am to 6pm as set out in the draft Bye Laws</a:t>
            </a:r>
          </a:p>
          <a:p>
            <a:pPr>
              <a:lnSpc>
                <a:spcPct val="120000"/>
              </a:lnSpc>
              <a:spcBef>
                <a:spcPts val="600"/>
              </a:spcBef>
              <a:buFont typeface="Wingdings" panose="05000000000000000000" pitchFamily="2" charset="2"/>
              <a:buChar char="Ø"/>
            </a:pPr>
            <a:endParaRPr lang="en-GB" sz="2400" dirty="0">
              <a:solidFill>
                <a:schemeClr val="tx1">
                  <a:lumMod val="50000"/>
                  <a:lumOff val="50000"/>
                </a:schemeClr>
              </a:solidFill>
            </a:endParaRPr>
          </a:p>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marL="0" indent="0">
              <a:lnSpc>
                <a:spcPct val="120000"/>
              </a:lnSpc>
              <a:spcBef>
                <a:spcPts val="600"/>
              </a:spcBef>
              <a:buNone/>
            </a:pPr>
            <a:endParaRPr lang="en-GB" b="1" dirty="0"/>
          </a:p>
          <a:p>
            <a:pPr marL="0" lvl="0" indent="0">
              <a:lnSpc>
                <a:spcPct val="120000"/>
              </a:lnSpc>
              <a:spcBef>
                <a:spcPts val="600"/>
              </a:spcBef>
              <a:buNone/>
            </a:pPr>
            <a:endParaRPr lang="en-GB" b="1" dirty="0"/>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AutoShape 4" descr="Image result for Washing your wheelie b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E"/>
          </a:p>
        </p:txBody>
      </p:sp>
    </p:spTree>
    <p:extLst>
      <p:ext uri="{BB962C8B-B14F-4D97-AF65-F5344CB8AC3E}">
        <p14:creationId xmlns:p14="http://schemas.microsoft.com/office/powerpoint/2010/main" val="580595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Autofit/>
          </a:bodyPr>
          <a:lstStyle/>
          <a:p>
            <a:pPr algn="l">
              <a:spcBef>
                <a:spcPts val="0"/>
              </a:spcBef>
            </a:pPr>
            <a:r>
              <a:rPr lang="en-GB" sz="3200" dirty="0">
                <a:solidFill>
                  <a:schemeClr val="tx1">
                    <a:lumMod val="50000"/>
                    <a:lumOff val="50000"/>
                  </a:schemeClr>
                </a:solidFill>
                <a:latin typeface="Segoe UI Semibold" panose="020B0702040204020203" pitchFamily="34" charset="0"/>
                <a:cs typeface="Segoe UI Semibold" panose="020B0702040204020203" pitchFamily="34" charset="0"/>
              </a:rPr>
              <a:t>Issue 4. </a:t>
            </a:r>
            <a:r>
              <a:rPr lang="en-GB" sz="3200" b="1" dirty="0">
                <a:solidFill>
                  <a:schemeClr val="tx1">
                    <a:lumMod val="50000"/>
                    <a:lumOff val="50000"/>
                  </a:schemeClr>
                </a:solidFill>
                <a:latin typeface="Segoe UI Semibold" panose="020B0702040204020203" pitchFamily="34" charset="0"/>
                <a:cs typeface="Segoe UI Semibold" panose="020B0702040204020203" pitchFamily="34" charset="0"/>
              </a:rPr>
              <a:t>Cost of permits </a:t>
            </a:r>
            <a:endParaRPr lang="en-IE" sz="3200" b="1" dirty="0">
              <a:solidFill>
                <a:schemeClr val="tx1">
                  <a:lumMod val="50000"/>
                  <a:lumOff val="50000"/>
                </a:schemeClr>
              </a:solidFill>
            </a:endParaRPr>
          </a:p>
        </p:txBody>
      </p:sp>
      <p:sp>
        <p:nvSpPr>
          <p:cNvPr id="13" name="Text Placeholder 12"/>
          <p:cNvSpPr>
            <a:spLocks noGrp="1"/>
          </p:cNvSpPr>
          <p:nvPr>
            <p:ph type="body" sz="quarter" idx="4294967295"/>
          </p:nvPr>
        </p:nvSpPr>
        <p:spPr>
          <a:xfrm>
            <a:off x="5102225" y="1212850"/>
            <a:ext cx="4041775" cy="962025"/>
          </a:xfrm>
        </p:spPr>
        <p:txBody>
          <a:bodyPr>
            <a:normAutofit/>
          </a:bodyPr>
          <a:lstStyle/>
          <a:p>
            <a:pPr marL="0" indent="0">
              <a:lnSpc>
                <a:spcPct val="120000"/>
              </a:lnSpc>
              <a:spcBef>
                <a:spcPts val="600"/>
              </a:spcBef>
              <a:buNone/>
            </a:pPr>
            <a:r>
              <a:rPr lang="en-GB" dirty="0">
                <a:solidFill>
                  <a:srgbClr val="FF0000"/>
                </a:solidFill>
              </a:rPr>
              <a:t>.</a:t>
            </a:r>
            <a:endParaRPr lang="en-IE" dirty="0">
              <a:solidFill>
                <a:srgbClr val="FF0000"/>
              </a:solidFill>
            </a:endParaRPr>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AutoShape 4" descr="Image result for Washing your wheelie b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E"/>
          </a:p>
        </p:txBody>
      </p:sp>
      <p:pic>
        <p:nvPicPr>
          <p:cNvPr id="8" name="Picture 7">
            <a:extLst>
              <a:ext uri="{FF2B5EF4-FFF2-40B4-BE49-F238E27FC236}">
                <a16:creationId xmlns:a16="http://schemas.microsoft.com/office/drawing/2014/main" id="{E1FCC832-B21B-4C25-B072-F18F48ECF44B}"/>
              </a:ext>
            </a:extLst>
          </p:cNvPr>
          <p:cNvPicPr>
            <a:picLocks noChangeAspect="1"/>
          </p:cNvPicPr>
          <p:nvPr/>
        </p:nvPicPr>
        <p:blipFill>
          <a:blip r:embed="rId3"/>
          <a:stretch>
            <a:fillRect/>
          </a:stretch>
        </p:blipFill>
        <p:spPr>
          <a:xfrm>
            <a:off x="756356" y="3395381"/>
            <a:ext cx="8213277" cy="1656184"/>
          </a:xfrm>
          <a:prstGeom prst="rect">
            <a:avLst/>
          </a:prstGeom>
        </p:spPr>
      </p:pic>
      <p:sp>
        <p:nvSpPr>
          <p:cNvPr id="12" name="TextBox 11">
            <a:extLst>
              <a:ext uri="{FF2B5EF4-FFF2-40B4-BE49-F238E27FC236}">
                <a16:creationId xmlns:a16="http://schemas.microsoft.com/office/drawing/2014/main" id="{5A7706F8-9162-4F12-B12C-F5D359B4F167}"/>
              </a:ext>
            </a:extLst>
          </p:cNvPr>
          <p:cNvSpPr txBox="1"/>
          <p:nvPr/>
        </p:nvSpPr>
        <p:spPr>
          <a:xfrm>
            <a:off x="755576" y="1358827"/>
            <a:ext cx="8064896" cy="1865254"/>
          </a:xfrm>
          <a:prstGeom prst="rect">
            <a:avLst/>
          </a:prstGeom>
          <a:noFill/>
        </p:spPr>
        <p:txBody>
          <a:bodyPr wrap="square">
            <a:spAutoFit/>
          </a:bodyPr>
          <a:lstStyle/>
          <a:p>
            <a:pPr>
              <a:lnSpc>
                <a:spcPct val="150000"/>
              </a:lnSpc>
              <a:spcBef>
                <a:spcPts val="600"/>
              </a:spcBef>
              <a:buFont typeface="Wingdings" panose="05000000000000000000" pitchFamily="2" charset="2"/>
              <a:buChar char="Ø"/>
            </a:pPr>
            <a:r>
              <a:rPr lang="en-GB" sz="1800" dirty="0">
                <a:solidFill>
                  <a:schemeClr val="tx1">
                    <a:lumMod val="50000"/>
                    <a:lumOff val="50000"/>
                  </a:schemeClr>
                </a:solidFill>
              </a:rPr>
              <a:t>There were 15 submissions relating to the proposed cost of the Parking Permits.</a:t>
            </a:r>
          </a:p>
          <a:p>
            <a:pPr>
              <a:lnSpc>
                <a:spcPct val="150000"/>
              </a:lnSpc>
              <a:spcBef>
                <a:spcPts val="600"/>
              </a:spcBef>
              <a:buFont typeface="Wingdings" panose="05000000000000000000" pitchFamily="2" charset="2"/>
              <a:buChar char="Ø"/>
            </a:pPr>
            <a:r>
              <a:rPr lang="en-GB" dirty="0">
                <a:solidFill>
                  <a:schemeClr val="tx1">
                    <a:lumMod val="50000"/>
                    <a:lumOff val="50000"/>
                  </a:schemeClr>
                </a:solidFill>
              </a:rPr>
              <a:t>The table below sets out the Current Fee, the proposed Fee as included in the Draft Bye Laws and the proposed amended fee int eh final Column </a:t>
            </a:r>
          </a:p>
          <a:p>
            <a:pPr>
              <a:lnSpc>
                <a:spcPct val="150000"/>
              </a:lnSpc>
              <a:spcBef>
                <a:spcPts val="600"/>
              </a:spcBef>
              <a:buFont typeface="Wingdings" panose="05000000000000000000" pitchFamily="2" charset="2"/>
              <a:buChar char="Ø"/>
            </a:pPr>
            <a:endParaRPr lang="en-GB" sz="1800" dirty="0">
              <a:solidFill>
                <a:schemeClr val="tx1">
                  <a:lumMod val="50000"/>
                  <a:lumOff val="50000"/>
                </a:schemeClr>
              </a:solidFill>
            </a:endParaRPr>
          </a:p>
        </p:txBody>
      </p:sp>
    </p:spTree>
    <p:extLst>
      <p:ext uri="{BB962C8B-B14F-4D97-AF65-F5344CB8AC3E}">
        <p14:creationId xmlns:p14="http://schemas.microsoft.com/office/powerpoint/2010/main" val="3557844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Autofit/>
          </a:bodyPr>
          <a:lstStyle/>
          <a:p>
            <a:pPr>
              <a:spcBef>
                <a:spcPts val="0"/>
              </a:spcBef>
            </a:pPr>
            <a:r>
              <a:rPr lang="en-IE" sz="3200" dirty="0"/>
              <a:t>Resolution of Council</a:t>
            </a:r>
          </a:p>
        </p:txBody>
      </p:sp>
      <p:sp>
        <p:nvSpPr>
          <p:cNvPr id="11" name="Content Placeholder 10"/>
          <p:cNvSpPr>
            <a:spLocks noGrp="1"/>
          </p:cNvSpPr>
          <p:nvPr>
            <p:ph idx="1"/>
          </p:nvPr>
        </p:nvSpPr>
        <p:spPr/>
        <p:txBody>
          <a:bodyPr>
            <a:normAutofit/>
          </a:bodyPr>
          <a:lstStyle/>
          <a:p>
            <a:pPr marL="0" indent="0" algn="just">
              <a:lnSpc>
                <a:spcPct val="107000"/>
              </a:lnSpc>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Having considered the CE report this C</a:t>
            </a:r>
            <a:r>
              <a:rPr lang="en-US" sz="1800" dirty="0">
                <a:latin typeface="Calibri" panose="020F0502020204030204" pitchFamily="34" charset="0"/>
                <a:ea typeface="Times New Roman" panose="02020603050405020304" pitchFamily="18" charset="0"/>
                <a:cs typeface="Calibri" panose="020F0502020204030204" pitchFamily="34" charset="0"/>
              </a:rPr>
              <a:t>ouncil </a:t>
            </a:r>
            <a:r>
              <a:rPr lang="en-US" sz="1800" dirty="0">
                <a:effectLst/>
                <a:latin typeface="Calibri" panose="020F0502020204030204" pitchFamily="34" charset="0"/>
                <a:ea typeface="Times New Roman" panose="02020603050405020304" pitchFamily="18" charset="0"/>
                <a:cs typeface="Calibri" panose="020F0502020204030204" pitchFamily="34" charset="0"/>
              </a:rPr>
              <a:t>may:</a:t>
            </a:r>
          </a:p>
          <a:p>
            <a:pPr marL="0" indent="0" algn="just">
              <a:lnSpc>
                <a:spcPct val="107000"/>
              </a:lnSpc>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Calibri" panose="020F0502020204030204" pitchFamily="34" charset="0"/>
              </a:rPr>
              <a:t>make the ByeLaws either in accordance with the draft ByeLaws as presented, or,</a:t>
            </a:r>
          </a:p>
          <a:p>
            <a:pPr marL="342900" lvl="0" indent="-342900" algn="just">
              <a:lnSpc>
                <a:spcPct val="107000"/>
              </a:lnSpc>
              <a:spcAft>
                <a:spcPts val="0"/>
              </a:spcAft>
              <a:buFont typeface="Symbol" panose="05050102010706020507" pitchFamily="18" charset="2"/>
              <a:buChar char=""/>
            </a:pPr>
            <a:r>
              <a:rPr lang="en-US" sz="1800" dirty="0">
                <a:latin typeface="Calibri" panose="020F0502020204030204" pitchFamily="34" charset="0"/>
                <a:ea typeface="Times New Roman" panose="02020603050405020304" pitchFamily="18" charset="0"/>
                <a:cs typeface="Calibri" panose="020F0502020204030204" pitchFamily="34" charset="0"/>
              </a:rPr>
              <a:t>Make the ByeLaws </a:t>
            </a:r>
            <a:r>
              <a:rPr lang="en-US" sz="1800" dirty="0">
                <a:effectLst/>
                <a:latin typeface="Calibri" panose="020F0502020204030204" pitchFamily="34" charset="0"/>
                <a:ea typeface="Times New Roman" panose="02020603050405020304" pitchFamily="18" charset="0"/>
                <a:cs typeface="Calibri" panose="020F0502020204030204" pitchFamily="34" charset="0"/>
              </a:rPr>
              <a:t>subject to such changes as the Elected Members may make at its discretion, or</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Calibri" panose="020F0502020204030204" pitchFamily="34" charset="0"/>
              </a:rPr>
              <a:t>Not make the ByeLaws</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a:lnSpc>
                <a:spcPct val="120000"/>
              </a:lnSpc>
              <a:spcBef>
                <a:spcPts val="600"/>
              </a:spcBef>
              <a:buFont typeface="Wingdings" panose="05000000000000000000" pitchFamily="2" charset="2"/>
              <a:buChar char="v"/>
            </a:pPr>
            <a:endParaRPr lang="en-GB" b="1" dirty="0"/>
          </a:p>
          <a:p>
            <a:pPr marL="0" indent="0">
              <a:lnSpc>
                <a:spcPct val="120000"/>
              </a:lnSpc>
              <a:spcBef>
                <a:spcPts val="600"/>
              </a:spcBef>
              <a:buNone/>
            </a:pPr>
            <a:endParaRPr lang="en-GB" b="1" dirty="0"/>
          </a:p>
          <a:p>
            <a:pPr marL="0" lvl="0" indent="0">
              <a:lnSpc>
                <a:spcPct val="120000"/>
              </a:lnSpc>
              <a:spcBef>
                <a:spcPts val="600"/>
              </a:spcBef>
              <a:buNone/>
            </a:pPr>
            <a:endParaRPr lang="en-GB" b="1" dirty="0"/>
          </a:p>
        </p:txBody>
      </p:sp>
      <p:sp>
        <p:nvSpPr>
          <p:cNvPr id="13" name="Text Placeholder 12"/>
          <p:cNvSpPr>
            <a:spLocks noGrp="1"/>
          </p:cNvSpPr>
          <p:nvPr>
            <p:ph type="body" sz="quarter" idx="4294967295"/>
          </p:nvPr>
        </p:nvSpPr>
        <p:spPr>
          <a:xfrm flipV="1">
            <a:off x="5102225" y="1167037"/>
            <a:ext cx="4041775" cy="45814"/>
          </a:xfrm>
        </p:spPr>
        <p:txBody>
          <a:bodyPr>
            <a:normAutofit fontScale="25000" lnSpcReduction="20000"/>
          </a:bodyPr>
          <a:lstStyle/>
          <a:p>
            <a:pPr marL="0" indent="0">
              <a:lnSpc>
                <a:spcPct val="120000"/>
              </a:lnSpc>
              <a:spcBef>
                <a:spcPts val="600"/>
              </a:spcBef>
              <a:buNone/>
            </a:pPr>
            <a:r>
              <a:rPr lang="en-IE" dirty="0">
                <a:solidFill>
                  <a:srgbClr val="FF0000"/>
                </a:solidFill>
              </a:rPr>
              <a:t>,</a:t>
            </a:r>
          </a:p>
          <a:p>
            <a:pPr marL="0" indent="0">
              <a:lnSpc>
                <a:spcPct val="120000"/>
              </a:lnSpc>
              <a:spcBef>
                <a:spcPts val="600"/>
              </a:spcBef>
              <a:buNone/>
            </a:pPr>
            <a:endParaRPr lang="en-IE" dirty="0">
              <a:solidFill>
                <a:srgbClr val="FF0000"/>
              </a:solidFill>
            </a:endParaRPr>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AutoShape 4" descr="Image result for Washing your wheelie b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E"/>
          </a:p>
        </p:txBody>
      </p:sp>
    </p:spTree>
    <p:extLst>
      <p:ext uri="{BB962C8B-B14F-4D97-AF65-F5344CB8AC3E}">
        <p14:creationId xmlns:p14="http://schemas.microsoft.com/office/powerpoint/2010/main" val="125964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315" y="116632"/>
            <a:ext cx="8229600" cy="1143000"/>
          </a:xfrm>
        </p:spPr>
        <p:txBody>
          <a:bodyPr>
            <a:normAutofit/>
          </a:bodyPr>
          <a:lstStyle/>
          <a:p>
            <a:pPr algn="l"/>
            <a:r>
              <a:rPr lang="en-IE" sz="3200" b="1" dirty="0">
                <a:solidFill>
                  <a:schemeClr val="tx1">
                    <a:lumMod val="50000"/>
                    <a:lumOff val="50000"/>
                  </a:schemeClr>
                </a:solidFill>
              </a:rPr>
              <a:t>What is the Statutory Process?</a:t>
            </a:r>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Content Placeholder 10"/>
          <p:cNvSpPr>
            <a:spLocks noGrp="1"/>
          </p:cNvSpPr>
          <p:nvPr>
            <p:ph idx="1"/>
          </p:nvPr>
        </p:nvSpPr>
        <p:spPr>
          <a:xfrm>
            <a:off x="457200" y="1259632"/>
            <a:ext cx="8229600" cy="4866531"/>
          </a:xfrm>
        </p:spPr>
        <p:txBody>
          <a:bodyPr>
            <a:normAutofit/>
          </a:bodyPr>
          <a:lstStyle/>
          <a:p>
            <a:pPr lvl="1">
              <a:lnSpc>
                <a:spcPct val="160000"/>
              </a:lnSpc>
              <a:spcBef>
                <a:spcPts val="600"/>
              </a:spcBef>
              <a:spcAft>
                <a:spcPts val="600"/>
              </a:spcAft>
              <a:buFont typeface="Wingdings" panose="05000000000000000000" pitchFamily="2" charset="2"/>
              <a:buChar char="Ø"/>
            </a:pPr>
            <a:r>
              <a:rPr lang="en-GB" sz="2400" dirty="0">
                <a:solidFill>
                  <a:schemeClr val="tx1">
                    <a:lumMod val="50000"/>
                    <a:lumOff val="50000"/>
                  </a:schemeClr>
                </a:solidFill>
              </a:rPr>
              <a:t>Reserved Function of Council in accordance with Part 19 of the LGA 2001 (Section 199 and 200)</a:t>
            </a:r>
          </a:p>
          <a:p>
            <a:pPr lvl="1">
              <a:lnSpc>
                <a:spcPct val="160000"/>
              </a:lnSpc>
              <a:spcBef>
                <a:spcPts val="600"/>
              </a:spcBef>
              <a:spcAft>
                <a:spcPts val="600"/>
              </a:spcAft>
              <a:buFont typeface="Wingdings" panose="05000000000000000000" pitchFamily="2" charset="2"/>
              <a:buChar char="Ø"/>
            </a:pPr>
            <a:r>
              <a:rPr lang="en-GB" sz="2400" dirty="0">
                <a:solidFill>
                  <a:schemeClr val="tx1">
                    <a:lumMod val="50000"/>
                    <a:lumOff val="50000"/>
                  </a:schemeClr>
                </a:solidFill>
              </a:rPr>
              <a:t>Section 36 Road Traffic Act 1994 , as amended </a:t>
            </a:r>
          </a:p>
          <a:p>
            <a:pPr lvl="1">
              <a:lnSpc>
                <a:spcPct val="160000"/>
              </a:lnSpc>
              <a:spcBef>
                <a:spcPts val="600"/>
              </a:spcBef>
              <a:spcAft>
                <a:spcPts val="600"/>
              </a:spcAft>
              <a:buFont typeface="Wingdings" panose="05000000000000000000" pitchFamily="2" charset="2"/>
              <a:buChar char="Ø"/>
            </a:pPr>
            <a:r>
              <a:rPr lang="en-GB" sz="2400" dirty="0">
                <a:solidFill>
                  <a:schemeClr val="tx1">
                    <a:lumMod val="50000"/>
                    <a:lumOff val="50000"/>
                  </a:schemeClr>
                </a:solidFill>
              </a:rPr>
              <a:t>The Council is being ask to </a:t>
            </a:r>
          </a:p>
          <a:p>
            <a:pPr lvl="2" algn="just">
              <a:lnSpc>
                <a:spcPct val="107000"/>
              </a:lnSpc>
              <a:buFont typeface="Wingdings" panose="05000000000000000000" pitchFamily="2" charset="2"/>
              <a:buChar char="Ø"/>
            </a:pPr>
            <a:r>
              <a:rPr lang="en-US" sz="1800" dirty="0">
                <a:solidFill>
                  <a:schemeClr val="bg1">
                    <a:lumMod val="50000"/>
                  </a:schemeClr>
                </a:solidFill>
                <a:effectLst/>
                <a:ea typeface="Times New Roman" panose="02020603050405020304" pitchFamily="18" charset="0"/>
                <a:cs typeface="Calibri" panose="020F0502020204030204" pitchFamily="34" charset="0"/>
              </a:rPr>
              <a:t>Make the </a:t>
            </a:r>
            <a:r>
              <a:rPr lang="en-US" sz="1800" dirty="0" err="1">
                <a:solidFill>
                  <a:schemeClr val="bg1">
                    <a:lumMod val="50000"/>
                  </a:schemeClr>
                </a:solidFill>
                <a:effectLst/>
                <a:ea typeface="Times New Roman" panose="02020603050405020304" pitchFamily="18" charset="0"/>
                <a:cs typeface="Calibri" panose="020F0502020204030204" pitchFamily="34" charset="0"/>
              </a:rPr>
              <a:t>ByeLaws</a:t>
            </a:r>
            <a:r>
              <a:rPr lang="en-US" sz="1800" dirty="0">
                <a:solidFill>
                  <a:schemeClr val="bg1">
                    <a:lumMod val="50000"/>
                  </a:schemeClr>
                </a:solidFill>
                <a:effectLst/>
                <a:ea typeface="Times New Roman" panose="02020603050405020304" pitchFamily="18" charset="0"/>
                <a:cs typeface="Calibri" panose="020F0502020204030204" pitchFamily="34" charset="0"/>
              </a:rPr>
              <a:t> either in accordance with the draft </a:t>
            </a:r>
            <a:r>
              <a:rPr lang="en-US" sz="1800" dirty="0" err="1">
                <a:solidFill>
                  <a:schemeClr val="bg1">
                    <a:lumMod val="50000"/>
                  </a:schemeClr>
                </a:solidFill>
                <a:effectLst/>
                <a:ea typeface="Times New Roman" panose="02020603050405020304" pitchFamily="18" charset="0"/>
                <a:cs typeface="Calibri" panose="020F0502020204030204" pitchFamily="34" charset="0"/>
              </a:rPr>
              <a:t>ByeLaws</a:t>
            </a:r>
            <a:r>
              <a:rPr lang="en-US" sz="1800" dirty="0">
                <a:solidFill>
                  <a:schemeClr val="bg1">
                    <a:lumMod val="50000"/>
                  </a:schemeClr>
                </a:solidFill>
                <a:effectLst/>
                <a:ea typeface="Times New Roman" panose="02020603050405020304" pitchFamily="18" charset="0"/>
                <a:cs typeface="Calibri" panose="020F0502020204030204" pitchFamily="34" charset="0"/>
              </a:rPr>
              <a:t> as presented, or,</a:t>
            </a:r>
          </a:p>
          <a:p>
            <a:pPr lvl="2" algn="just">
              <a:lnSpc>
                <a:spcPct val="107000"/>
              </a:lnSpc>
              <a:buFont typeface="Wingdings" panose="05000000000000000000" pitchFamily="2" charset="2"/>
              <a:buChar char="Ø"/>
            </a:pPr>
            <a:r>
              <a:rPr lang="en-US" sz="1800" dirty="0">
                <a:solidFill>
                  <a:schemeClr val="bg1">
                    <a:lumMod val="50000"/>
                  </a:schemeClr>
                </a:solidFill>
                <a:ea typeface="Times New Roman" panose="02020603050405020304" pitchFamily="18" charset="0"/>
                <a:cs typeface="Calibri" panose="020F0502020204030204" pitchFamily="34" charset="0"/>
              </a:rPr>
              <a:t>Make the </a:t>
            </a:r>
            <a:r>
              <a:rPr lang="en-US" sz="1800" dirty="0" err="1">
                <a:solidFill>
                  <a:schemeClr val="bg1">
                    <a:lumMod val="50000"/>
                  </a:schemeClr>
                </a:solidFill>
                <a:ea typeface="Times New Roman" panose="02020603050405020304" pitchFamily="18" charset="0"/>
                <a:cs typeface="Calibri" panose="020F0502020204030204" pitchFamily="34" charset="0"/>
              </a:rPr>
              <a:t>ByeLaws</a:t>
            </a:r>
            <a:r>
              <a:rPr lang="en-US" sz="1800" dirty="0">
                <a:solidFill>
                  <a:schemeClr val="bg1">
                    <a:lumMod val="50000"/>
                  </a:schemeClr>
                </a:solidFill>
                <a:ea typeface="Times New Roman" panose="02020603050405020304" pitchFamily="18" charset="0"/>
                <a:cs typeface="Calibri" panose="020F0502020204030204" pitchFamily="34" charset="0"/>
              </a:rPr>
              <a:t> </a:t>
            </a:r>
            <a:r>
              <a:rPr lang="en-US" sz="1800" dirty="0">
                <a:solidFill>
                  <a:schemeClr val="bg1">
                    <a:lumMod val="50000"/>
                  </a:schemeClr>
                </a:solidFill>
                <a:effectLst/>
                <a:ea typeface="Times New Roman" panose="02020603050405020304" pitchFamily="18" charset="0"/>
                <a:cs typeface="Calibri" panose="020F0502020204030204" pitchFamily="34" charset="0"/>
              </a:rPr>
              <a:t>subject to such changes as the Elected Members may make at its discretion, or</a:t>
            </a:r>
            <a:endParaRPr lang="en-IE" sz="1800" dirty="0">
              <a:solidFill>
                <a:schemeClr val="bg1">
                  <a:lumMod val="50000"/>
                </a:schemeClr>
              </a:solidFill>
              <a:effectLst/>
              <a:ea typeface="Calibri" panose="020F0502020204030204" pitchFamily="34" charset="0"/>
              <a:cs typeface="Times New Roman" panose="02020603050405020304" pitchFamily="18" charset="0"/>
            </a:endParaRPr>
          </a:p>
          <a:p>
            <a:pPr lvl="2" algn="just">
              <a:lnSpc>
                <a:spcPct val="107000"/>
              </a:lnSpc>
              <a:buFont typeface="Wingdings" panose="05000000000000000000" pitchFamily="2" charset="2"/>
              <a:buChar char="Ø"/>
            </a:pPr>
            <a:r>
              <a:rPr lang="en-US" sz="1800" dirty="0">
                <a:solidFill>
                  <a:schemeClr val="bg1">
                    <a:lumMod val="50000"/>
                  </a:schemeClr>
                </a:solidFill>
                <a:effectLst/>
                <a:ea typeface="Times New Roman" panose="02020603050405020304" pitchFamily="18" charset="0"/>
                <a:cs typeface="Calibri" panose="020F0502020204030204" pitchFamily="34" charset="0"/>
              </a:rPr>
              <a:t>Not make the </a:t>
            </a:r>
            <a:r>
              <a:rPr lang="en-US" sz="1800" dirty="0" err="1">
                <a:solidFill>
                  <a:schemeClr val="bg1">
                    <a:lumMod val="50000"/>
                  </a:schemeClr>
                </a:solidFill>
                <a:effectLst/>
                <a:ea typeface="Times New Roman" panose="02020603050405020304" pitchFamily="18" charset="0"/>
                <a:cs typeface="Calibri" panose="020F0502020204030204" pitchFamily="34" charset="0"/>
              </a:rPr>
              <a:t>ByeLaws</a:t>
            </a:r>
            <a:endParaRPr lang="en-IE" sz="1800" dirty="0">
              <a:solidFill>
                <a:schemeClr val="bg1">
                  <a:lumMod val="5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4671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9722" y="188640"/>
            <a:ext cx="8784976" cy="1224136"/>
          </a:xfrm>
        </p:spPr>
        <p:txBody>
          <a:bodyPr>
            <a:noAutofit/>
          </a:bodyPr>
          <a:lstStyle/>
          <a:p>
            <a:pPr algn="l"/>
            <a:r>
              <a:rPr lang="en-IE" sz="3200" b="1" dirty="0">
                <a:solidFill>
                  <a:schemeClr val="tx1">
                    <a:lumMod val="50000"/>
                    <a:lumOff val="50000"/>
                  </a:schemeClr>
                </a:solidFill>
              </a:rPr>
              <a:t>Why is the Council reviewing the Bye Laws?</a:t>
            </a:r>
            <a:br>
              <a:rPr lang="en-US" sz="3200" dirty="0">
                <a:latin typeface="+mn-lt"/>
                <a:cs typeface="Arial Black"/>
              </a:rPr>
            </a:br>
            <a:br>
              <a:rPr lang="en-US" sz="3200" dirty="0">
                <a:latin typeface="+mn-lt"/>
                <a:cs typeface="Arial Black"/>
              </a:rPr>
            </a:br>
            <a:endParaRPr lang="en-US" sz="3200" dirty="0">
              <a:latin typeface="+mn-lt"/>
              <a:cs typeface="Arial Black"/>
            </a:endParaRPr>
          </a:p>
        </p:txBody>
      </p:sp>
      <p:sp>
        <p:nvSpPr>
          <p:cNvPr id="4" name="Rectangle 3"/>
          <p:cNvSpPr/>
          <p:nvPr/>
        </p:nvSpPr>
        <p:spPr>
          <a:xfrm>
            <a:off x="0" y="2299133"/>
            <a:ext cx="713814" cy="2707045"/>
          </a:xfrm>
          <a:prstGeom prst="rect">
            <a:avLst/>
          </a:prstGeom>
          <a:solidFill>
            <a:schemeClr val="accent4">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Subtitle 5"/>
          <p:cNvSpPr>
            <a:spLocks noGrp="1"/>
          </p:cNvSpPr>
          <p:nvPr>
            <p:ph type="subTitle" idx="1"/>
          </p:nvPr>
        </p:nvSpPr>
        <p:spPr>
          <a:xfrm>
            <a:off x="713814" y="916351"/>
            <a:ext cx="8178666" cy="5472608"/>
          </a:xfrm>
        </p:spPr>
        <p:txBody>
          <a:bodyPr>
            <a:noAutofit/>
          </a:bodyPr>
          <a:lstStyle/>
          <a:p>
            <a:pPr marL="457200" indent="-457200" algn="l">
              <a:spcBef>
                <a:spcPts val="600"/>
              </a:spcBef>
              <a:spcAft>
                <a:spcPts val="600"/>
              </a:spcAft>
              <a:buFont typeface="Wingdings" panose="05000000000000000000" pitchFamily="2" charset="2"/>
              <a:buChar char="Ø"/>
            </a:pPr>
            <a:r>
              <a:rPr lang="en-GB" sz="2400" dirty="0"/>
              <a:t>The current Bye Laws were made in 2010. </a:t>
            </a:r>
          </a:p>
          <a:p>
            <a:pPr marL="457200" indent="-457200" algn="l">
              <a:spcBef>
                <a:spcPts val="600"/>
              </a:spcBef>
              <a:spcAft>
                <a:spcPts val="600"/>
              </a:spcAft>
              <a:buFont typeface="Wingdings" panose="05000000000000000000" pitchFamily="2" charset="2"/>
              <a:buChar char="Ø"/>
            </a:pPr>
            <a:r>
              <a:rPr lang="en-GB" sz="2400" dirty="0"/>
              <a:t>There is a need to address on-going operational issues and an opportunity to better manage public parking, including;</a:t>
            </a:r>
          </a:p>
          <a:p>
            <a:pPr marL="914400" lvl="1" indent="-457200" algn="l">
              <a:spcBef>
                <a:spcPts val="600"/>
              </a:spcBef>
              <a:spcAft>
                <a:spcPts val="600"/>
              </a:spcAft>
              <a:buFont typeface="Wingdings" panose="05000000000000000000" pitchFamily="2" charset="2"/>
              <a:buChar char="Ø"/>
            </a:pPr>
            <a:r>
              <a:rPr lang="en-IE" sz="2000" dirty="0">
                <a:solidFill>
                  <a:schemeClr val="tx1">
                    <a:lumMod val="50000"/>
                    <a:lumOff val="50000"/>
                  </a:schemeClr>
                </a:solidFill>
              </a:rPr>
              <a:t>Certain issues and specific locations have been un-enforceable as they are not addressed in the current Bye Laws </a:t>
            </a:r>
          </a:p>
          <a:p>
            <a:pPr marL="914400" lvl="1" indent="-457200" algn="l">
              <a:spcBef>
                <a:spcPts val="600"/>
              </a:spcBef>
              <a:spcAft>
                <a:spcPts val="600"/>
              </a:spcAft>
              <a:buFont typeface="Wingdings" panose="05000000000000000000" pitchFamily="2" charset="2"/>
              <a:buChar char="Ø"/>
            </a:pPr>
            <a:r>
              <a:rPr lang="en-IE" sz="2000" dirty="0">
                <a:solidFill>
                  <a:schemeClr val="tx1">
                    <a:lumMod val="50000"/>
                    <a:lumOff val="50000"/>
                  </a:schemeClr>
                </a:solidFill>
              </a:rPr>
              <a:t>There has been an increase in traffic and parking since 2010 and there is a need to introduce additional Pay and Display locations and restrict timescales to ensure a sufficient turn over of vehicles </a:t>
            </a:r>
          </a:p>
          <a:p>
            <a:pPr marL="914400" lvl="1" indent="-457200" algn="l">
              <a:spcBef>
                <a:spcPts val="600"/>
              </a:spcBef>
              <a:spcAft>
                <a:spcPts val="600"/>
              </a:spcAft>
              <a:buFont typeface="Wingdings" panose="05000000000000000000" pitchFamily="2" charset="2"/>
              <a:buChar char="Ø"/>
            </a:pPr>
            <a:r>
              <a:rPr lang="en-IE" sz="2000" dirty="0">
                <a:solidFill>
                  <a:schemeClr val="tx1">
                    <a:lumMod val="50000"/>
                    <a:lumOff val="50000"/>
                  </a:schemeClr>
                </a:solidFill>
              </a:rPr>
              <a:t>To take an equitable approach to parking charging across the County </a:t>
            </a:r>
          </a:p>
          <a:p>
            <a:pPr marL="914400" lvl="1" indent="-457200" algn="l">
              <a:spcBef>
                <a:spcPts val="600"/>
              </a:spcBef>
              <a:spcAft>
                <a:spcPts val="600"/>
              </a:spcAft>
              <a:buFont typeface="Wingdings" panose="05000000000000000000" pitchFamily="2" charset="2"/>
              <a:buChar char="Ø"/>
            </a:pPr>
            <a:r>
              <a:rPr lang="en-IE" sz="2000" dirty="0">
                <a:solidFill>
                  <a:schemeClr val="tx1">
                    <a:lumMod val="50000"/>
                    <a:lumOff val="50000"/>
                  </a:schemeClr>
                </a:solidFill>
              </a:rPr>
              <a:t>There is an opportunity to encourage those people who can travel short distances by walking and cycling to do so instead of driving thereby reducing congestion and having environmental and health benefits   </a:t>
            </a:r>
          </a:p>
          <a:p>
            <a:pPr algn="l">
              <a:lnSpc>
                <a:spcPct val="150000"/>
              </a:lnSpc>
              <a:spcBef>
                <a:spcPts val="600"/>
              </a:spcBef>
              <a:spcAft>
                <a:spcPts val="600"/>
              </a:spcAft>
            </a:pPr>
            <a:endParaRPr lang="en-GB" sz="2800" dirty="0"/>
          </a:p>
          <a:p>
            <a:endParaRPr lang="en-IE" sz="2800" b="1" dirty="0"/>
          </a:p>
        </p:txBody>
      </p:sp>
    </p:spTree>
    <p:extLst>
      <p:ext uri="{BB962C8B-B14F-4D97-AF65-F5344CB8AC3E}">
        <p14:creationId xmlns:p14="http://schemas.microsoft.com/office/powerpoint/2010/main" val="3252312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normAutofit/>
          </a:bodyPr>
          <a:lstStyle/>
          <a:p>
            <a:pPr algn="l"/>
            <a:r>
              <a:rPr lang="en-IE" sz="3200" b="1" dirty="0">
                <a:solidFill>
                  <a:schemeClr val="tx1">
                    <a:lumMod val="50000"/>
                    <a:lumOff val="50000"/>
                  </a:schemeClr>
                </a:solidFill>
              </a:rPr>
              <a:t>Statutory Public Consultation</a:t>
            </a:r>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Content Placeholder 10"/>
          <p:cNvSpPr>
            <a:spLocks noGrp="1"/>
          </p:cNvSpPr>
          <p:nvPr>
            <p:ph idx="1"/>
          </p:nvPr>
        </p:nvSpPr>
        <p:spPr>
          <a:xfrm>
            <a:off x="457200" y="1187624"/>
            <a:ext cx="8229600" cy="4257600"/>
          </a:xfrm>
        </p:spPr>
        <p:txBody>
          <a:bodyPr>
            <a:normAutofit fontScale="25000" lnSpcReduction="20000"/>
          </a:bodyPr>
          <a:lstStyle/>
          <a:p>
            <a:pPr marL="342900" lvl="0" indent="-342900" algn="just">
              <a:lnSpc>
                <a:spcPct val="150000"/>
              </a:lnSpc>
              <a:spcAft>
                <a:spcPts val="0"/>
              </a:spcAft>
              <a:buFont typeface="+mj-lt"/>
              <a:buAutoNum type="arabicPeriod"/>
            </a:pPr>
            <a:r>
              <a:rPr lang="en-GB" sz="9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The statutory consultation period on the Draft Bye Laws ran from </a:t>
            </a:r>
            <a:r>
              <a:rPr lang="en-GB" sz="9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25</a:t>
            </a:r>
            <a:r>
              <a:rPr lang="en-GB" sz="9600" b="1" baseline="300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th</a:t>
            </a:r>
            <a:r>
              <a:rPr lang="en-GB" sz="9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 July, 2020 to 11</a:t>
            </a:r>
            <a:r>
              <a:rPr lang="en-GB" sz="9600" b="1" baseline="300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th</a:t>
            </a:r>
            <a:r>
              <a:rPr lang="en-GB" sz="9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 September, 2020. </a:t>
            </a:r>
            <a:r>
              <a:rPr lang="en-GB" sz="9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213 responses were received </a:t>
            </a:r>
            <a:endParaRPr lang="en-IE" sz="9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en-GB" sz="9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A proposed Material Alteration for Monastery Park/Monastery Drive Clondalkin ran from </a:t>
            </a:r>
            <a:r>
              <a:rPr lang="en-GB" sz="9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Thursday 14</a:t>
            </a:r>
            <a:r>
              <a:rPr lang="en-GB" sz="9600" b="1" baseline="300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th</a:t>
            </a:r>
            <a:r>
              <a:rPr lang="en-GB" sz="9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 January 2021 until Friday 5</a:t>
            </a:r>
            <a:r>
              <a:rPr lang="en-GB" sz="9600" b="1" baseline="300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th</a:t>
            </a:r>
            <a:r>
              <a:rPr lang="en-GB" sz="9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 February, 2021. </a:t>
            </a:r>
            <a:r>
              <a:rPr lang="en-GB" sz="9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21 responses were received.</a:t>
            </a:r>
            <a:endParaRPr lang="en-IE" sz="9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pPr>
            <a:r>
              <a:rPr lang="en-GB" sz="9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A proposed Material Alteration for Newcastle  and Saggart Villages ran from </a:t>
            </a:r>
            <a:r>
              <a:rPr lang="en-GB" sz="96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Thursday 25</a:t>
            </a:r>
            <a:r>
              <a:rPr lang="en-GB" sz="9600" b="1" baseline="30000"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th</a:t>
            </a:r>
            <a:r>
              <a:rPr lang="en-GB" sz="96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 February 2021 until Friday 26</a:t>
            </a:r>
            <a:r>
              <a:rPr lang="en-GB" sz="9600" b="1" baseline="30000"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th</a:t>
            </a:r>
            <a:r>
              <a:rPr lang="en-GB" sz="9600" b="1"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 March, 2021.</a:t>
            </a:r>
            <a:r>
              <a:rPr lang="en-GB" sz="9600" dirty="0">
                <a:solidFill>
                  <a:schemeClr val="tx1">
                    <a:lumMod val="50000"/>
                    <a:lumOff val="50000"/>
                  </a:schemeClr>
                </a:solidFill>
                <a:effectLst/>
                <a:latin typeface="Calibri" panose="020F0502020204030204" pitchFamily="34" charset="0"/>
                <a:ea typeface="Calibri" panose="020F0502020204030204" pitchFamily="34" charset="0"/>
                <a:cs typeface="Calibri" panose="020F0502020204030204" pitchFamily="34" charset="0"/>
              </a:rPr>
              <a:t> 77 responses were received.</a:t>
            </a:r>
            <a:endParaRPr lang="en-IE" sz="9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2618260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657" y="116632"/>
            <a:ext cx="8579075" cy="1255432"/>
          </a:xfrm>
        </p:spPr>
        <p:txBody>
          <a:bodyPr>
            <a:noAutofit/>
          </a:bodyPr>
          <a:lstStyle/>
          <a:p>
            <a:pPr lvl="0" algn="l">
              <a:lnSpc>
                <a:spcPct val="120000"/>
              </a:lnSpc>
              <a:spcBef>
                <a:spcPts val="600"/>
              </a:spcBef>
            </a:pPr>
            <a:r>
              <a:rPr lang="en-GB" sz="3200" b="1" dirty="0">
                <a:solidFill>
                  <a:schemeClr val="tx1">
                    <a:lumMod val="50000"/>
                    <a:lumOff val="50000"/>
                  </a:schemeClr>
                </a:solidFill>
                <a:cs typeface="Segoe UI Semibold" panose="020B0702040204020203" pitchFamily="34" charset="0"/>
              </a:rPr>
              <a:t>Councillor engagement in preparing the Bye Laws</a:t>
            </a:r>
            <a:br>
              <a:rPr lang="en-GB" sz="3200" b="1" dirty="0">
                <a:latin typeface="+mn-lt"/>
                <a:cs typeface="Segoe UI Semibold" panose="020B0702040204020203" pitchFamily="34" charset="0"/>
              </a:rPr>
            </a:br>
            <a:endParaRPr lang="en-GB" sz="3200" b="1" dirty="0">
              <a:latin typeface="+mn-lt"/>
              <a:cs typeface="Segoe UI Semibold" panose="020B0702040204020203" pitchFamily="34" charset="0"/>
            </a:endParaRPr>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Content Placeholder 10"/>
          <p:cNvSpPr>
            <a:spLocks noGrp="1"/>
          </p:cNvSpPr>
          <p:nvPr>
            <p:ph idx="1"/>
          </p:nvPr>
        </p:nvSpPr>
        <p:spPr>
          <a:xfrm>
            <a:off x="899591" y="1052736"/>
            <a:ext cx="8183142" cy="5688632"/>
          </a:xfrm>
        </p:spPr>
        <p:txBody>
          <a:bodyPr>
            <a:noAutofit/>
          </a:bodyPr>
          <a:lstStyle/>
          <a:p>
            <a:pPr>
              <a:spcAft>
                <a:spcPts val="0"/>
              </a:spcAft>
            </a:pPr>
            <a:r>
              <a:rPr lang="en-IE" sz="2800" b="1" dirty="0">
                <a:solidFill>
                  <a:schemeClr val="tx1">
                    <a:lumMod val="50000"/>
                    <a:lumOff val="50000"/>
                  </a:schemeClr>
                </a:solidFill>
                <a:effectLst/>
                <a:ea typeface="Calibri" panose="020F0502020204030204" pitchFamily="34" charset="0"/>
              </a:rPr>
              <a:t>Sept 2020 </a:t>
            </a:r>
            <a:r>
              <a:rPr lang="en-IE" sz="2800" dirty="0">
                <a:solidFill>
                  <a:schemeClr val="tx1">
                    <a:lumMod val="50000"/>
                    <a:lumOff val="50000"/>
                  </a:schemeClr>
                </a:solidFill>
                <a:effectLst/>
                <a:ea typeface="Calibri" panose="020F0502020204030204" pitchFamily="34" charset="0"/>
              </a:rPr>
              <a:t>- Progress  </a:t>
            </a:r>
            <a:r>
              <a:rPr lang="en-IE" sz="2800" dirty="0">
                <a:solidFill>
                  <a:schemeClr val="tx1">
                    <a:lumMod val="50000"/>
                    <a:lumOff val="50000"/>
                  </a:schemeClr>
                </a:solidFill>
                <a:ea typeface="Calibri" panose="020F0502020204030204" pitchFamily="34" charset="0"/>
              </a:rPr>
              <a:t>r</a:t>
            </a:r>
            <a:r>
              <a:rPr lang="en-IE" sz="2800" dirty="0">
                <a:solidFill>
                  <a:schemeClr val="tx1">
                    <a:lumMod val="50000"/>
                    <a:lumOff val="50000"/>
                  </a:schemeClr>
                </a:solidFill>
                <a:effectLst/>
                <a:ea typeface="Calibri" panose="020F0502020204030204" pitchFamily="34" charset="0"/>
              </a:rPr>
              <a:t>eport on initial  public consultation was discussed with LUPT  SPC</a:t>
            </a:r>
          </a:p>
          <a:p>
            <a:pPr>
              <a:spcAft>
                <a:spcPts val="0"/>
              </a:spcAft>
            </a:pPr>
            <a:r>
              <a:rPr lang="en-IE" sz="2800" b="1" dirty="0">
                <a:solidFill>
                  <a:schemeClr val="tx1">
                    <a:lumMod val="50000"/>
                    <a:lumOff val="50000"/>
                  </a:schemeClr>
                </a:solidFill>
                <a:effectLst/>
                <a:ea typeface="Calibri" panose="020F0502020204030204" pitchFamily="34" charset="0"/>
              </a:rPr>
              <a:t>Nov 2020 </a:t>
            </a:r>
            <a:r>
              <a:rPr lang="en-IE" sz="2800" dirty="0">
                <a:solidFill>
                  <a:schemeClr val="tx1">
                    <a:lumMod val="50000"/>
                    <a:lumOff val="50000"/>
                  </a:schemeClr>
                </a:solidFill>
                <a:effectLst/>
                <a:ea typeface="Calibri" panose="020F0502020204030204" pitchFamily="34" charset="0"/>
              </a:rPr>
              <a:t>– Progress report on main issues emerging from public consultation and the proposed Material </a:t>
            </a:r>
            <a:r>
              <a:rPr lang="en-IE" sz="2800" dirty="0">
                <a:solidFill>
                  <a:schemeClr val="tx1">
                    <a:lumMod val="50000"/>
                    <a:lumOff val="50000"/>
                  </a:schemeClr>
                </a:solidFill>
                <a:ea typeface="Calibri" panose="020F0502020204030204" pitchFamily="34" charset="0"/>
              </a:rPr>
              <a:t>A</a:t>
            </a:r>
            <a:r>
              <a:rPr lang="en-IE" sz="2800" dirty="0">
                <a:solidFill>
                  <a:schemeClr val="tx1">
                    <a:lumMod val="50000"/>
                    <a:lumOff val="50000"/>
                  </a:schemeClr>
                </a:solidFill>
                <a:effectLst/>
                <a:ea typeface="Calibri" panose="020F0502020204030204" pitchFamily="34" charset="0"/>
              </a:rPr>
              <a:t>lteration to include Monastery Drive </a:t>
            </a:r>
            <a:r>
              <a:rPr lang="en-IE" sz="2800" dirty="0">
                <a:solidFill>
                  <a:schemeClr val="tx1">
                    <a:lumMod val="50000"/>
                    <a:lumOff val="50000"/>
                  </a:schemeClr>
                </a:solidFill>
                <a:ea typeface="Calibri" panose="020F0502020204030204" pitchFamily="34" charset="0"/>
              </a:rPr>
              <a:t>and </a:t>
            </a:r>
            <a:r>
              <a:rPr lang="en-IE" sz="2800" dirty="0">
                <a:solidFill>
                  <a:schemeClr val="tx1">
                    <a:lumMod val="50000"/>
                    <a:lumOff val="50000"/>
                  </a:schemeClr>
                </a:solidFill>
                <a:effectLst/>
                <a:ea typeface="Calibri" panose="020F0502020204030204" pitchFamily="34" charset="0"/>
              </a:rPr>
              <a:t>Park was discussed with LUPT  SPC</a:t>
            </a:r>
          </a:p>
          <a:p>
            <a:pPr>
              <a:spcAft>
                <a:spcPts val="0"/>
              </a:spcAft>
            </a:pPr>
            <a:r>
              <a:rPr lang="en-IE" sz="2800" b="1" dirty="0">
                <a:solidFill>
                  <a:schemeClr val="tx1">
                    <a:lumMod val="50000"/>
                    <a:lumOff val="50000"/>
                  </a:schemeClr>
                </a:solidFill>
                <a:effectLst/>
                <a:ea typeface="Calibri" panose="020F0502020204030204" pitchFamily="34" charset="0"/>
              </a:rPr>
              <a:t>Feb 2020 </a:t>
            </a:r>
            <a:r>
              <a:rPr lang="en-IE" sz="2800" dirty="0">
                <a:solidFill>
                  <a:schemeClr val="tx1">
                    <a:lumMod val="50000"/>
                    <a:lumOff val="50000"/>
                  </a:schemeClr>
                </a:solidFill>
                <a:effectLst/>
                <a:ea typeface="Calibri" panose="020F0502020204030204" pitchFamily="34" charset="0"/>
              </a:rPr>
              <a:t>-  The proposed Materia</a:t>
            </a:r>
            <a:r>
              <a:rPr lang="en-IE" sz="2800" dirty="0">
                <a:solidFill>
                  <a:schemeClr val="tx1">
                    <a:lumMod val="50000"/>
                    <a:lumOff val="50000"/>
                  </a:schemeClr>
                </a:solidFill>
                <a:ea typeface="Calibri" panose="020F0502020204030204" pitchFamily="34" charset="0"/>
              </a:rPr>
              <a:t>l Alteration </a:t>
            </a:r>
            <a:r>
              <a:rPr lang="en-IE" sz="2800" dirty="0">
                <a:solidFill>
                  <a:schemeClr val="tx1">
                    <a:lumMod val="50000"/>
                    <a:lumOff val="50000"/>
                  </a:schemeClr>
                </a:solidFill>
                <a:effectLst/>
                <a:ea typeface="Calibri" panose="020F0502020204030204" pitchFamily="34" charset="0"/>
              </a:rPr>
              <a:t>for Saggart &amp; Newcastle villages was discussed with LUPT SPC</a:t>
            </a:r>
          </a:p>
          <a:p>
            <a:r>
              <a:rPr lang="en-GB" sz="2800" b="1" dirty="0">
                <a:solidFill>
                  <a:schemeClr val="tx1">
                    <a:lumMod val="50000"/>
                    <a:lumOff val="50000"/>
                  </a:schemeClr>
                </a:solidFill>
              </a:rPr>
              <a:t>Area Committees </a:t>
            </a:r>
            <a:r>
              <a:rPr lang="en-GB" sz="2800" dirty="0">
                <a:solidFill>
                  <a:schemeClr val="tx1">
                    <a:lumMod val="50000"/>
                    <a:lumOff val="50000"/>
                  </a:schemeClr>
                </a:solidFill>
              </a:rPr>
              <a:t>-  There was a round of discussion with each of ACM, and two with Clondalkin  </a:t>
            </a:r>
            <a:endParaRPr lang="en-GB" sz="2800" b="1" dirty="0"/>
          </a:p>
        </p:txBody>
      </p:sp>
      <p:sp>
        <p:nvSpPr>
          <p:cNvPr id="6" name="AutoShape 4" descr="Image result for Washing your wheelie b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E"/>
          </a:p>
        </p:txBody>
      </p:sp>
    </p:spTree>
    <p:extLst>
      <p:ext uri="{BB962C8B-B14F-4D97-AF65-F5344CB8AC3E}">
        <p14:creationId xmlns:p14="http://schemas.microsoft.com/office/powerpoint/2010/main" val="479562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AutoShape 4" descr="Image result for Washing your wheelie b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E"/>
          </a:p>
        </p:txBody>
      </p:sp>
      <p:sp>
        <p:nvSpPr>
          <p:cNvPr id="10" name="Content Placeholder 10">
            <a:extLst>
              <a:ext uri="{FF2B5EF4-FFF2-40B4-BE49-F238E27FC236}">
                <a16:creationId xmlns:a16="http://schemas.microsoft.com/office/drawing/2014/main" id="{33FBEF00-8F28-47D2-818E-67A16BFA7491}"/>
              </a:ext>
            </a:extLst>
          </p:cNvPr>
          <p:cNvSpPr>
            <a:spLocks noGrp="1"/>
          </p:cNvSpPr>
          <p:nvPr>
            <p:ph idx="1"/>
          </p:nvPr>
        </p:nvSpPr>
        <p:spPr>
          <a:xfrm>
            <a:off x="827584" y="1627971"/>
            <a:ext cx="7673524" cy="5211298"/>
          </a:xfrm>
        </p:spPr>
        <p:txBody>
          <a:bodyPr>
            <a:normAutofit/>
          </a:bodyPr>
          <a:lstStyle/>
          <a:p>
            <a:pPr>
              <a:lnSpc>
                <a:spcPct val="120000"/>
              </a:lnSpc>
              <a:spcBef>
                <a:spcPts val="600"/>
              </a:spcBef>
            </a:pPr>
            <a:r>
              <a:rPr lang="en-IE" sz="2800" dirty="0">
                <a:solidFill>
                  <a:schemeClr val="tx1">
                    <a:lumMod val="50000"/>
                    <a:lumOff val="50000"/>
                  </a:schemeClr>
                </a:solidFill>
                <a:effectLst/>
                <a:ea typeface="Calibri" panose="020F0502020204030204" pitchFamily="34" charset="0"/>
              </a:rPr>
              <a:t>30 min free parking </a:t>
            </a:r>
          </a:p>
          <a:p>
            <a:pPr>
              <a:lnSpc>
                <a:spcPct val="120000"/>
              </a:lnSpc>
              <a:spcBef>
                <a:spcPts val="600"/>
              </a:spcBef>
            </a:pPr>
            <a:r>
              <a:rPr lang="en-IE" sz="2800" dirty="0">
                <a:solidFill>
                  <a:schemeClr val="tx1">
                    <a:lumMod val="50000"/>
                    <a:lumOff val="50000"/>
                  </a:schemeClr>
                </a:solidFill>
                <a:ea typeface="Calibri" panose="020F0502020204030204" pitchFamily="34" charset="0"/>
              </a:rPr>
              <a:t>Proposed Pay &amp; Display locations </a:t>
            </a:r>
          </a:p>
          <a:p>
            <a:pPr>
              <a:lnSpc>
                <a:spcPct val="120000"/>
              </a:lnSpc>
              <a:spcBef>
                <a:spcPts val="600"/>
              </a:spcBef>
            </a:pPr>
            <a:r>
              <a:rPr lang="en-IE" sz="2800" dirty="0">
                <a:solidFill>
                  <a:schemeClr val="tx1">
                    <a:lumMod val="50000"/>
                    <a:lumOff val="50000"/>
                  </a:schemeClr>
                </a:solidFill>
                <a:effectLst/>
                <a:ea typeface="Calibri" panose="020F0502020204030204" pitchFamily="34" charset="0"/>
              </a:rPr>
              <a:t>Standardised charging times across the County </a:t>
            </a:r>
          </a:p>
          <a:p>
            <a:pPr>
              <a:lnSpc>
                <a:spcPct val="120000"/>
              </a:lnSpc>
              <a:spcBef>
                <a:spcPts val="600"/>
              </a:spcBef>
            </a:pPr>
            <a:r>
              <a:rPr lang="en-IE" sz="2800" dirty="0">
                <a:solidFill>
                  <a:schemeClr val="tx1">
                    <a:lumMod val="50000"/>
                    <a:lumOff val="50000"/>
                  </a:schemeClr>
                </a:solidFill>
                <a:effectLst/>
                <a:ea typeface="Calibri" panose="020F0502020204030204" pitchFamily="34" charset="0"/>
              </a:rPr>
              <a:t>Permit rates </a:t>
            </a:r>
          </a:p>
          <a:p>
            <a:pPr>
              <a:lnSpc>
                <a:spcPct val="120000"/>
              </a:lnSpc>
              <a:spcBef>
                <a:spcPts val="600"/>
              </a:spcBef>
            </a:pPr>
            <a:endParaRPr lang="en-IE" sz="6400" dirty="0">
              <a:solidFill>
                <a:schemeClr val="tx1">
                  <a:lumMod val="50000"/>
                  <a:lumOff val="50000"/>
                </a:schemeClr>
              </a:solidFill>
              <a:effectLst/>
              <a:ea typeface="Calibri" panose="020F0502020204030204" pitchFamily="34" charset="0"/>
            </a:endParaRPr>
          </a:p>
          <a:p>
            <a:pPr>
              <a:lnSpc>
                <a:spcPct val="120000"/>
              </a:lnSpc>
              <a:spcBef>
                <a:spcPts val="600"/>
              </a:spcBef>
              <a:buFont typeface="Wingdings" panose="05000000000000000000" pitchFamily="2" charset="2"/>
              <a:buChar char="Ø"/>
            </a:pPr>
            <a:endParaRPr lang="en-GB" sz="18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endParaRPr lang="en-GB" sz="20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endParaRPr lang="en-GB" sz="18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endParaRPr lang="en-GB" b="1" dirty="0">
              <a:solidFill>
                <a:schemeClr val="tx1">
                  <a:lumMod val="50000"/>
                  <a:lumOff val="50000"/>
                </a:schemeClr>
              </a:solidFill>
            </a:endParaRPr>
          </a:p>
          <a:p>
            <a:pPr>
              <a:lnSpc>
                <a:spcPct val="120000"/>
              </a:lnSpc>
              <a:spcBef>
                <a:spcPts val="600"/>
              </a:spcBef>
              <a:buFont typeface="Wingdings" panose="05000000000000000000" pitchFamily="2" charset="2"/>
              <a:buChar char="v"/>
            </a:pPr>
            <a:endParaRPr lang="en-GB" b="1" dirty="0">
              <a:solidFill>
                <a:schemeClr val="tx1">
                  <a:lumMod val="50000"/>
                  <a:lumOff val="50000"/>
                </a:schemeClr>
              </a:solidFill>
            </a:endParaRPr>
          </a:p>
          <a:p>
            <a:pPr>
              <a:lnSpc>
                <a:spcPct val="120000"/>
              </a:lnSpc>
              <a:spcBef>
                <a:spcPts val="600"/>
              </a:spcBef>
              <a:buFont typeface="Wingdings" panose="05000000000000000000" pitchFamily="2" charset="2"/>
              <a:buChar char="v"/>
            </a:pPr>
            <a:endParaRPr lang="en-GB" b="1" dirty="0"/>
          </a:p>
          <a:p>
            <a:pPr marL="0" indent="0">
              <a:lnSpc>
                <a:spcPct val="120000"/>
              </a:lnSpc>
              <a:spcBef>
                <a:spcPts val="600"/>
              </a:spcBef>
              <a:buNone/>
            </a:pPr>
            <a:endParaRPr lang="en-GB" b="1" dirty="0"/>
          </a:p>
          <a:p>
            <a:pPr marL="0" lvl="0" indent="0">
              <a:lnSpc>
                <a:spcPct val="120000"/>
              </a:lnSpc>
              <a:spcBef>
                <a:spcPts val="600"/>
              </a:spcBef>
              <a:buNone/>
            </a:pPr>
            <a:endParaRPr lang="en-GB" b="1" dirty="0"/>
          </a:p>
        </p:txBody>
      </p:sp>
      <p:sp>
        <p:nvSpPr>
          <p:cNvPr id="12" name="Title 1">
            <a:extLst>
              <a:ext uri="{FF2B5EF4-FFF2-40B4-BE49-F238E27FC236}">
                <a16:creationId xmlns:a16="http://schemas.microsoft.com/office/drawing/2014/main" id="{76BEF214-F490-4B80-9BD1-6DA6572F3A0E}"/>
              </a:ext>
            </a:extLst>
          </p:cNvPr>
          <p:cNvSpPr>
            <a:spLocks noGrp="1"/>
          </p:cNvSpPr>
          <p:nvPr>
            <p:ph type="title"/>
          </p:nvPr>
        </p:nvSpPr>
        <p:spPr>
          <a:xfrm>
            <a:off x="457200" y="274638"/>
            <a:ext cx="8229600" cy="1143000"/>
          </a:xfrm>
        </p:spPr>
        <p:txBody>
          <a:bodyPr>
            <a:normAutofit/>
          </a:bodyPr>
          <a:lstStyle/>
          <a:p>
            <a:pPr algn="l"/>
            <a:r>
              <a:rPr lang="en-GB" sz="3200" b="1" dirty="0">
                <a:solidFill>
                  <a:schemeClr val="tx1">
                    <a:lumMod val="50000"/>
                    <a:lumOff val="50000"/>
                  </a:schemeClr>
                </a:solidFill>
                <a:cs typeface="Segoe UI Semibold" panose="020B0702040204020203" pitchFamily="34" charset="0"/>
              </a:rPr>
              <a:t>Four main issues</a:t>
            </a:r>
          </a:p>
        </p:txBody>
      </p:sp>
    </p:spTree>
    <p:extLst>
      <p:ext uri="{BB962C8B-B14F-4D97-AF65-F5344CB8AC3E}">
        <p14:creationId xmlns:p14="http://schemas.microsoft.com/office/powerpoint/2010/main" val="317669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121" y="7937"/>
            <a:ext cx="8229600" cy="1143000"/>
          </a:xfrm>
        </p:spPr>
        <p:txBody>
          <a:bodyPr>
            <a:normAutofit/>
          </a:bodyPr>
          <a:lstStyle/>
          <a:p>
            <a:pPr algn="l"/>
            <a:r>
              <a:rPr lang="en-GB" sz="3200" b="1" dirty="0">
                <a:solidFill>
                  <a:schemeClr val="tx1">
                    <a:lumMod val="50000"/>
                    <a:lumOff val="50000"/>
                  </a:schemeClr>
                </a:solidFill>
                <a:cs typeface="Segoe UI Semibold" panose="020B0702040204020203" pitchFamily="34" charset="0"/>
              </a:rPr>
              <a:t>Issue 1: 30 minutes free parking </a:t>
            </a:r>
          </a:p>
        </p:txBody>
      </p:sp>
      <p:sp>
        <p:nvSpPr>
          <p:cNvPr id="11" name="Content Placeholder 10"/>
          <p:cNvSpPr>
            <a:spLocks noGrp="1"/>
          </p:cNvSpPr>
          <p:nvPr>
            <p:ph idx="1"/>
          </p:nvPr>
        </p:nvSpPr>
        <p:spPr>
          <a:xfrm>
            <a:off x="899592" y="1372064"/>
            <a:ext cx="7673524" cy="5211298"/>
          </a:xfrm>
        </p:spPr>
        <p:txBody>
          <a:bodyPr>
            <a:normAutofit fontScale="40000" lnSpcReduction="20000"/>
          </a:bodyPr>
          <a:lstStyle/>
          <a:p>
            <a:pPr marL="0" indent="0">
              <a:lnSpc>
                <a:spcPct val="120000"/>
              </a:lnSpc>
              <a:spcBef>
                <a:spcPts val="600"/>
              </a:spcBef>
              <a:buNone/>
            </a:pPr>
            <a:r>
              <a:rPr lang="en-GB" sz="6500" dirty="0">
                <a:solidFill>
                  <a:schemeClr val="tx1">
                    <a:lumMod val="50000"/>
                    <a:lumOff val="50000"/>
                  </a:schemeClr>
                </a:solidFill>
                <a:ea typeface="Calibri" panose="020F0502020204030204" pitchFamily="34" charset="0"/>
                <a:cs typeface="Times New Roman" panose="02020603050405020304" pitchFamily="18" charset="0"/>
              </a:rPr>
              <a:t>Current arrangement:</a:t>
            </a:r>
          </a:p>
          <a:p>
            <a:pPr>
              <a:lnSpc>
                <a:spcPct val="120000"/>
              </a:lnSpc>
              <a:spcBef>
                <a:spcPts val="600"/>
              </a:spcBef>
            </a:pPr>
            <a:r>
              <a:rPr lang="en-GB" sz="5500" dirty="0">
                <a:solidFill>
                  <a:schemeClr val="tx1">
                    <a:lumMod val="50000"/>
                    <a:lumOff val="50000"/>
                  </a:schemeClr>
                </a:solidFill>
                <a:ea typeface="Calibri" panose="020F0502020204030204" pitchFamily="34" charset="0"/>
                <a:cs typeface="Times New Roman" panose="02020603050405020304" pitchFamily="18" charset="0"/>
              </a:rPr>
              <a:t>30 minute free parking was introduced on a Pilot basis in 2016 and is not currently in the Bye Laws </a:t>
            </a:r>
          </a:p>
          <a:p>
            <a:pPr marL="0" indent="0">
              <a:lnSpc>
                <a:spcPct val="120000"/>
              </a:lnSpc>
              <a:spcBef>
                <a:spcPts val="600"/>
              </a:spcBef>
              <a:buNone/>
            </a:pPr>
            <a:endParaRPr lang="en-GB" sz="6400" dirty="0">
              <a:solidFill>
                <a:schemeClr val="tx1">
                  <a:lumMod val="50000"/>
                  <a:lumOff val="50000"/>
                </a:schemeClr>
              </a:solidFill>
              <a:effectLst/>
              <a:ea typeface="Calibri" panose="020F0502020204030204" pitchFamily="34" charset="0"/>
              <a:cs typeface="Times New Roman" panose="02020603050405020304" pitchFamily="18" charset="0"/>
            </a:endParaRPr>
          </a:p>
          <a:p>
            <a:pPr marL="0" indent="0">
              <a:lnSpc>
                <a:spcPct val="120000"/>
              </a:lnSpc>
              <a:spcBef>
                <a:spcPts val="600"/>
              </a:spcBef>
              <a:buNone/>
            </a:pPr>
            <a:r>
              <a:rPr lang="en-GB" sz="6400" dirty="0">
                <a:solidFill>
                  <a:schemeClr val="tx1">
                    <a:lumMod val="50000"/>
                    <a:lumOff val="50000"/>
                  </a:schemeClr>
                </a:solidFill>
                <a:effectLst/>
                <a:ea typeface="Calibri" panose="020F0502020204030204" pitchFamily="34" charset="0"/>
                <a:cs typeface="Times New Roman" panose="02020603050405020304" pitchFamily="18" charset="0"/>
              </a:rPr>
              <a:t>Proposal: </a:t>
            </a:r>
          </a:p>
          <a:p>
            <a:pPr>
              <a:lnSpc>
                <a:spcPct val="120000"/>
              </a:lnSpc>
              <a:spcBef>
                <a:spcPts val="600"/>
              </a:spcBef>
            </a:pPr>
            <a:r>
              <a:rPr lang="en-GB" sz="5500" dirty="0">
                <a:solidFill>
                  <a:schemeClr val="tx1">
                    <a:lumMod val="50000"/>
                    <a:lumOff val="50000"/>
                  </a:schemeClr>
                </a:solidFill>
                <a:effectLst/>
                <a:ea typeface="Calibri" panose="020F0502020204030204" pitchFamily="34" charset="0"/>
                <a:cs typeface="Times New Roman" panose="02020603050405020304" pitchFamily="18" charset="0"/>
              </a:rPr>
              <a:t>Not to continue </a:t>
            </a:r>
            <a:r>
              <a:rPr lang="en-GB" sz="5500" dirty="0">
                <a:solidFill>
                  <a:schemeClr val="tx1">
                    <a:lumMod val="50000"/>
                    <a:lumOff val="50000"/>
                  </a:schemeClr>
                </a:solidFill>
                <a:ea typeface="Calibri" panose="020F0502020204030204" pitchFamily="34" charset="0"/>
                <a:cs typeface="Times New Roman" panose="02020603050405020304" pitchFamily="18" charset="0"/>
              </a:rPr>
              <a:t>with 30 minute free and instead to have a 15 min grace period at the end. There would therefore be a m</a:t>
            </a:r>
            <a:r>
              <a:rPr lang="en-GB" sz="5500" dirty="0">
                <a:solidFill>
                  <a:schemeClr val="tx1">
                    <a:lumMod val="50000"/>
                    <a:lumOff val="50000"/>
                  </a:schemeClr>
                </a:solidFill>
                <a:effectLst/>
                <a:ea typeface="Calibri" panose="020F0502020204030204" pitchFamily="34" charset="0"/>
                <a:cs typeface="Times New Roman" panose="02020603050405020304" pitchFamily="18" charset="0"/>
              </a:rPr>
              <a:t>in fee </a:t>
            </a:r>
            <a:r>
              <a:rPr lang="en-GB" sz="5500" dirty="0">
                <a:solidFill>
                  <a:schemeClr val="tx1">
                    <a:lumMod val="50000"/>
                    <a:lumOff val="50000"/>
                  </a:schemeClr>
                </a:solidFill>
                <a:ea typeface="Calibri" panose="020F0502020204030204" pitchFamily="34" charset="0"/>
                <a:cs typeface="Times New Roman" panose="02020603050405020304" pitchFamily="18" charset="0"/>
              </a:rPr>
              <a:t>of </a:t>
            </a:r>
            <a:r>
              <a:rPr lang="en-GB" sz="5500" dirty="0">
                <a:solidFill>
                  <a:schemeClr val="tx1">
                    <a:lumMod val="50000"/>
                    <a:lumOff val="50000"/>
                  </a:schemeClr>
                </a:solidFill>
                <a:effectLst/>
                <a:ea typeface="Calibri" panose="020F0502020204030204" pitchFamily="34" charset="0"/>
                <a:cs typeface="Times New Roman" panose="02020603050405020304" pitchFamily="18" charset="0"/>
              </a:rPr>
              <a:t>€0.50</a:t>
            </a:r>
          </a:p>
          <a:p>
            <a:pPr marL="0" indent="0">
              <a:lnSpc>
                <a:spcPct val="120000"/>
              </a:lnSpc>
              <a:spcBef>
                <a:spcPts val="600"/>
              </a:spcBef>
              <a:buNone/>
            </a:pPr>
            <a:endParaRPr lang="en-GB" sz="6400" dirty="0">
              <a:solidFill>
                <a:schemeClr val="tx1">
                  <a:lumMod val="50000"/>
                  <a:lumOff val="50000"/>
                </a:schemeClr>
              </a:solidFill>
              <a:ea typeface="Calibri" panose="020F0502020204030204" pitchFamily="34" charset="0"/>
              <a:cs typeface="Times New Roman" panose="02020603050405020304" pitchFamily="18" charset="0"/>
            </a:endParaRPr>
          </a:p>
          <a:p>
            <a:pPr marL="0" indent="0">
              <a:lnSpc>
                <a:spcPct val="120000"/>
              </a:lnSpc>
              <a:spcBef>
                <a:spcPts val="600"/>
              </a:spcBef>
              <a:buNone/>
            </a:pPr>
            <a:r>
              <a:rPr lang="en-GB" sz="6400" dirty="0">
                <a:solidFill>
                  <a:schemeClr val="tx1">
                    <a:lumMod val="50000"/>
                    <a:lumOff val="50000"/>
                  </a:schemeClr>
                </a:solidFill>
                <a:ea typeface="Calibri" panose="020F0502020204030204" pitchFamily="34" charset="0"/>
                <a:cs typeface="Times New Roman" panose="02020603050405020304" pitchFamily="18" charset="0"/>
              </a:rPr>
              <a:t>Public consultation submissions:</a:t>
            </a:r>
          </a:p>
          <a:p>
            <a:pPr>
              <a:lnSpc>
                <a:spcPct val="120000"/>
              </a:lnSpc>
              <a:spcBef>
                <a:spcPts val="600"/>
              </a:spcBef>
            </a:pPr>
            <a:r>
              <a:rPr lang="en-GB" sz="5500" dirty="0">
                <a:solidFill>
                  <a:schemeClr val="tx1">
                    <a:lumMod val="50000"/>
                    <a:lumOff val="50000"/>
                  </a:schemeClr>
                </a:solidFill>
                <a:effectLst/>
                <a:ea typeface="Calibri" panose="020F0502020204030204" pitchFamily="34" charset="0"/>
                <a:cs typeface="Times New Roman" panose="02020603050405020304" pitchFamily="18" charset="0"/>
              </a:rPr>
              <a:t>133 objections were received on this proposal</a:t>
            </a:r>
          </a:p>
          <a:p>
            <a:pPr marL="0" indent="0">
              <a:lnSpc>
                <a:spcPct val="120000"/>
              </a:lnSpc>
              <a:spcBef>
                <a:spcPts val="600"/>
              </a:spcBef>
              <a:buNone/>
            </a:pPr>
            <a:endParaRPr lang="en-GB" sz="6400" dirty="0">
              <a:solidFill>
                <a:schemeClr val="tx1">
                  <a:lumMod val="50000"/>
                  <a:lumOff val="50000"/>
                </a:schemeClr>
              </a:solidFill>
              <a:ea typeface="Calibri" panose="020F0502020204030204" pitchFamily="34" charset="0"/>
              <a:cs typeface="Times New Roman" panose="02020603050405020304" pitchFamily="18" charset="0"/>
            </a:endParaRPr>
          </a:p>
          <a:p>
            <a:pPr marL="0" lvl="0" indent="0">
              <a:lnSpc>
                <a:spcPct val="120000"/>
              </a:lnSpc>
              <a:spcBef>
                <a:spcPts val="600"/>
              </a:spcBef>
              <a:buNone/>
            </a:pPr>
            <a:endParaRPr lang="en-GB" b="1" dirty="0"/>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AutoShape 4" descr="Image result for Washing your wheelie b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E"/>
          </a:p>
        </p:txBody>
      </p:sp>
    </p:spTree>
    <p:extLst>
      <p:ext uri="{BB962C8B-B14F-4D97-AF65-F5344CB8AC3E}">
        <p14:creationId xmlns:p14="http://schemas.microsoft.com/office/powerpoint/2010/main" val="1951707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015" y="-188994"/>
            <a:ext cx="8229600" cy="1143000"/>
          </a:xfrm>
        </p:spPr>
        <p:txBody>
          <a:bodyPr>
            <a:normAutofit/>
          </a:bodyPr>
          <a:lstStyle/>
          <a:p>
            <a:pPr algn="l"/>
            <a:r>
              <a:rPr lang="en-GB" sz="3200" b="1" dirty="0">
                <a:solidFill>
                  <a:schemeClr val="tx1">
                    <a:lumMod val="50000"/>
                    <a:lumOff val="50000"/>
                  </a:schemeClr>
                </a:solidFill>
                <a:cs typeface="Segoe UI Semibold" panose="020B0702040204020203" pitchFamily="34" charset="0"/>
              </a:rPr>
              <a:t>Issue 1: 30 minutes free parking (continued)</a:t>
            </a:r>
          </a:p>
        </p:txBody>
      </p:sp>
      <p:sp>
        <p:nvSpPr>
          <p:cNvPr id="11" name="Content Placeholder 10"/>
          <p:cNvSpPr>
            <a:spLocks noGrp="1"/>
          </p:cNvSpPr>
          <p:nvPr>
            <p:ph idx="1"/>
          </p:nvPr>
        </p:nvSpPr>
        <p:spPr>
          <a:xfrm>
            <a:off x="589507" y="823351"/>
            <a:ext cx="8309240" cy="5211298"/>
          </a:xfrm>
        </p:spPr>
        <p:txBody>
          <a:bodyPr>
            <a:normAutofit fontScale="25000" lnSpcReduction="20000"/>
          </a:bodyPr>
          <a:lstStyle/>
          <a:p>
            <a:pPr marL="0" indent="0">
              <a:lnSpc>
                <a:spcPct val="120000"/>
              </a:lnSpc>
              <a:spcBef>
                <a:spcPts val="600"/>
              </a:spcBef>
              <a:buNone/>
            </a:pPr>
            <a:r>
              <a:rPr lang="en-GB" sz="9600" b="1" dirty="0">
                <a:solidFill>
                  <a:schemeClr val="tx1">
                    <a:lumMod val="50000"/>
                    <a:lumOff val="50000"/>
                  </a:schemeClr>
                </a:solidFill>
                <a:ea typeface="Calibri" panose="020F0502020204030204" pitchFamily="34" charset="0"/>
                <a:cs typeface="Times New Roman" panose="02020603050405020304" pitchFamily="18" charset="0"/>
              </a:rPr>
              <a:t>It is not proposed to amend the draft bye laws on the following basis:</a:t>
            </a:r>
          </a:p>
          <a:p>
            <a:pPr marL="0" indent="0">
              <a:lnSpc>
                <a:spcPct val="120000"/>
              </a:lnSpc>
              <a:spcBef>
                <a:spcPts val="600"/>
              </a:spcBef>
              <a:buNone/>
            </a:pPr>
            <a:endParaRPr lang="en-IE" sz="4000" b="1" dirty="0">
              <a:solidFill>
                <a:schemeClr val="tx1">
                  <a:lumMod val="50000"/>
                  <a:lumOff val="50000"/>
                </a:schemeClr>
              </a:solidFill>
              <a:effectLst/>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r>
              <a:rPr lang="en-IE" sz="6400" b="1" dirty="0">
                <a:solidFill>
                  <a:schemeClr val="tx1">
                    <a:lumMod val="50000"/>
                    <a:lumOff val="50000"/>
                  </a:schemeClr>
                </a:solidFill>
                <a:effectLst/>
                <a:ea typeface="Calibri" panose="020F0502020204030204" pitchFamily="34" charset="0"/>
                <a:cs typeface="Times New Roman" panose="02020603050405020304" pitchFamily="18" charset="0"/>
              </a:rPr>
              <a:t>Enforcement: </a:t>
            </a:r>
            <a:r>
              <a:rPr lang="en-IE" sz="6400" b="1" dirty="0">
                <a:solidFill>
                  <a:schemeClr val="tx1">
                    <a:lumMod val="50000"/>
                    <a:lumOff val="50000"/>
                  </a:schemeClr>
                </a:solidFill>
                <a:ea typeface="Calibri" panose="020F0502020204030204" pitchFamily="34" charset="0"/>
                <a:cs typeface="Times New Roman" panose="02020603050405020304" pitchFamily="18" charset="0"/>
              </a:rPr>
              <a:t> </a:t>
            </a:r>
            <a:r>
              <a:rPr lang="en-IE" sz="6400" dirty="0">
                <a:solidFill>
                  <a:schemeClr val="tx1">
                    <a:lumMod val="50000"/>
                    <a:lumOff val="50000"/>
                  </a:schemeClr>
                </a:solidFill>
                <a:ea typeface="Calibri" panose="020F0502020204030204" pitchFamily="34" charset="0"/>
                <a:cs typeface="Times New Roman" panose="02020603050405020304" pitchFamily="18" charset="0"/>
              </a:rPr>
              <a:t>There is abuse of the </a:t>
            </a:r>
            <a:r>
              <a:rPr lang="en-IE" sz="6400" dirty="0">
                <a:solidFill>
                  <a:schemeClr val="tx1">
                    <a:lumMod val="50000"/>
                    <a:lumOff val="50000"/>
                  </a:schemeClr>
                </a:solidFill>
                <a:effectLst/>
                <a:ea typeface="Calibri" panose="020F0502020204030204" pitchFamily="34" charset="0"/>
                <a:cs typeface="Times New Roman" panose="02020603050405020304" pitchFamily="18" charset="0"/>
              </a:rPr>
              <a:t>free parking period. </a:t>
            </a:r>
            <a:r>
              <a:rPr lang="en-IE" sz="6400" dirty="0">
                <a:solidFill>
                  <a:schemeClr val="tx1">
                    <a:lumMod val="50000"/>
                    <a:lumOff val="50000"/>
                  </a:schemeClr>
                </a:solidFill>
                <a:ea typeface="Calibri" panose="020F0502020204030204" pitchFamily="34" charset="0"/>
                <a:cs typeface="Times New Roman" panose="02020603050405020304" pitchFamily="18" charset="0"/>
              </a:rPr>
              <a:t>M</a:t>
            </a:r>
            <a:r>
              <a:rPr lang="en-IE" sz="6400" dirty="0">
                <a:solidFill>
                  <a:schemeClr val="tx1">
                    <a:lumMod val="50000"/>
                    <a:lumOff val="50000"/>
                  </a:schemeClr>
                </a:solidFill>
                <a:effectLst/>
                <a:ea typeface="Calibri" panose="020F0502020204030204" pitchFamily="34" charset="0"/>
                <a:cs typeface="Times New Roman" panose="02020603050405020304" pitchFamily="18" charset="0"/>
              </a:rPr>
              <a:t>otorists avail of continuous free periods, over several hours by taking repeated 30min free tickets. This is very challenging for the Council to enforce.  There are 3 wardens for the county and to address this type of en</a:t>
            </a:r>
            <a:r>
              <a:rPr lang="en-IE" sz="6400" dirty="0">
                <a:solidFill>
                  <a:schemeClr val="tx1">
                    <a:lumMod val="50000"/>
                    <a:lumOff val="50000"/>
                  </a:schemeClr>
                </a:solidFill>
                <a:ea typeface="Calibri" panose="020F0502020204030204" pitchFamily="34" charset="0"/>
                <a:cs typeface="Times New Roman" panose="02020603050405020304" pitchFamily="18" charset="0"/>
              </a:rPr>
              <a:t>forcement </a:t>
            </a:r>
            <a:r>
              <a:rPr lang="en-IE" sz="6400" dirty="0">
                <a:solidFill>
                  <a:schemeClr val="tx1">
                    <a:lumMod val="50000"/>
                    <a:lumOff val="50000"/>
                  </a:schemeClr>
                </a:solidFill>
                <a:effectLst/>
                <a:ea typeface="Calibri" panose="020F0502020204030204" pitchFamily="34" charset="0"/>
                <a:cs typeface="Times New Roman" panose="02020603050405020304" pitchFamily="18" charset="0"/>
              </a:rPr>
              <a:t>require very localised full time monitoring that cost prohibitive.</a:t>
            </a:r>
          </a:p>
          <a:p>
            <a:pPr>
              <a:lnSpc>
                <a:spcPct val="120000"/>
              </a:lnSpc>
              <a:spcBef>
                <a:spcPts val="600"/>
              </a:spcBef>
              <a:buFont typeface="Wingdings" panose="05000000000000000000" pitchFamily="2" charset="2"/>
              <a:buChar char="Ø"/>
            </a:pPr>
            <a:endParaRPr lang="en-IE" sz="6400" dirty="0">
              <a:solidFill>
                <a:schemeClr val="tx1">
                  <a:lumMod val="50000"/>
                  <a:lumOff val="50000"/>
                </a:schemeClr>
              </a:solidFill>
              <a:ea typeface="Calibri" panose="020F0502020204030204" pitchFamily="34" charset="0"/>
            </a:endParaRPr>
          </a:p>
          <a:p>
            <a:pPr>
              <a:lnSpc>
                <a:spcPct val="120000"/>
              </a:lnSpc>
              <a:spcBef>
                <a:spcPts val="600"/>
              </a:spcBef>
              <a:buFont typeface="Wingdings" panose="05000000000000000000" pitchFamily="2" charset="2"/>
              <a:buChar char="Ø"/>
            </a:pPr>
            <a:r>
              <a:rPr lang="en-IE" sz="6400" b="1" dirty="0">
                <a:solidFill>
                  <a:schemeClr val="tx1">
                    <a:lumMod val="50000"/>
                    <a:lumOff val="50000"/>
                  </a:schemeClr>
                </a:solidFill>
                <a:ea typeface="Calibri" panose="020F0502020204030204" pitchFamily="34" charset="0"/>
              </a:rPr>
              <a:t>Business Support: </a:t>
            </a:r>
            <a:r>
              <a:rPr lang="en-IE" sz="6400" dirty="0">
                <a:solidFill>
                  <a:schemeClr val="tx1">
                    <a:lumMod val="50000"/>
                    <a:lumOff val="50000"/>
                  </a:schemeClr>
                </a:solidFill>
                <a:ea typeface="Calibri" panose="020F0502020204030204" pitchFamily="34" charset="0"/>
              </a:rPr>
              <a:t>Global r</a:t>
            </a:r>
            <a:r>
              <a:rPr lang="en-IE" sz="6400" dirty="0">
                <a:solidFill>
                  <a:schemeClr val="tx1">
                    <a:lumMod val="50000"/>
                    <a:lumOff val="50000"/>
                  </a:schemeClr>
                </a:solidFill>
                <a:effectLst/>
                <a:ea typeface="Calibri" panose="020F0502020204030204" pitchFamily="34" charset="0"/>
              </a:rPr>
              <a:t>esearch in recent years highlights the important, and often underestimated role, that walking and cycling play in maintaining a healthy high street and attracting customers with higher levels of retail activity and spend.(See attached Appendix)</a:t>
            </a:r>
          </a:p>
          <a:p>
            <a:pPr>
              <a:lnSpc>
                <a:spcPct val="120000"/>
              </a:lnSpc>
              <a:spcBef>
                <a:spcPts val="600"/>
              </a:spcBef>
              <a:buFont typeface="Wingdings" panose="05000000000000000000" pitchFamily="2" charset="2"/>
              <a:buChar char="Ø"/>
            </a:pPr>
            <a:endParaRPr lang="en-GB" sz="6400" dirty="0">
              <a:solidFill>
                <a:schemeClr val="tx1">
                  <a:lumMod val="50000"/>
                  <a:lumOff val="50000"/>
                </a:schemeClr>
              </a:solidFill>
              <a:effectLst/>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r>
              <a:rPr lang="en-GB" sz="6400" b="1" dirty="0">
                <a:solidFill>
                  <a:schemeClr val="tx1">
                    <a:lumMod val="50000"/>
                    <a:lumOff val="50000"/>
                  </a:schemeClr>
                </a:solidFill>
                <a:effectLst/>
                <a:ea typeface="Calibri" panose="020F0502020204030204" pitchFamily="34" charset="0"/>
                <a:cs typeface="Times New Roman" panose="02020603050405020304" pitchFamily="18" charset="0"/>
              </a:rPr>
              <a:t>Healthy villages:  </a:t>
            </a:r>
            <a:r>
              <a:rPr lang="en-GB" sz="6400" dirty="0">
                <a:solidFill>
                  <a:schemeClr val="tx1">
                    <a:lumMod val="50000"/>
                    <a:lumOff val="50000"/>
                  </a:schemeClr>
                </a:solidFill>
                <a:effectLst/>
                <a:ea typeface="Calibri" panose="020F0502020204030204" pitchFamily="34" charset="0"/>
                <a:cs typeface="Times New Roman" panose="02020603050405020304" pitchFamily="18" charset="0"/>
              </a:rPr>
              <a:t>The Council </a:t>
            </a:r>
            <a:r>
              <a:rPr lang="en-GB" sz="6400" dirty="0">
                <a:solidFill>
                  <a:schemeClr val="tx1">
                    <a:lumMod val="50000"/>
                    <a:lumOff val="50000"/>
                  </a:schemeClr>
                </a:solidFill>
                <a:ea typeface="Calibri" panose="020F0502020204030204" pitchFamily="34" charset="0"/>
                <a:cs typeface="Times New Roman" panose="02020603050405020304" pitchFamily="18" charset="0"/>
              </a:rPr>
              <a:t>wants to encourage more people to walk and cycle instead of driving,</a:t>
            </a:r>
            <a:r>
              <a:rPr lang="en-GB" sz="6400" dirty="0">
                <a:solidFill>
                  <a:schemeClr val="tx1">
                    <a:lumMod val="50000"/>
                    <a:lumOff val="50000"/>
                  </a:schemeClr>
                </a:solidFill>
                <a:effectLst/>
                <a:ea typeface="Calibri" panose="020F0502020204030204" pitchFamily="34" charset="0"/>
                <a:cs typeface="Times New Roman" panose="02020603050405020304" pitchFamily="18" charset="0"/>
              </a:rPr>
              <a:t> in particular for short distance trips. The aim is to reduce congestion </a:t>
            </a:r>
            <a:r>
              <a:rPr lang="en-GB" sz="6400" dirty="0">
                <a:solidFill>
                  <a:schemeClr val="tx1">
                    <a:lumMod val="50000"/>
                    <a:lumOff val="50000"/>
                  </a:schemeClr>
                </a:solidFill>
                <a:ea typeface="Calibri" panose="020F0502020204030204" pitchFamily="34" charset="0"/>
                <a:cs typeface="Times New Roman" panose="02020603050405020304" pitchFamily="18" charset="0"/>
              </a:rPr>
              <a:t>and enable </a:t>
            </a:r>
            <a:r>
              <a:rPr lang="en-GB" sz="6400" dirty="0">
                <a:solidFill>
                  <a:schemeClr val="tx1">
                    <a:lumMod val="50000"/>
                    <a:lumOff val="50000"/>
                  </a:schemeClr>
                </a:solidFill>
                <a:effectLst/>
                <a:ea typeface="Calibri" panose="020F0502020204030204" pitchFamily="34" charset="0"/>
                <a:cs typeface="Times New Roman" panose="02020603050405020304" pitchFamily="18" charset="0"/>
              </a:rPr>
              <a:t>healthier lifestyles, reduced carbon footprint and air pollution improvements.</a:t>
            </a:r>
          </a:p>
          <a:p>
            <a:pPr>
              <a:lnSpc>
                <a:spcPct val="120000"/>
              </a:lnSpc>
              <a:spcBef>
                <a:spcPts val="600"/>
              </a:spcBef>
              <a:buFont typeface="Wingdings" panose="05000000000000000000" pitchFamily="2" charset="2"/>
              <a:buChar char="Ø"/>
            </a:pPr>
            <a:endParaRPr lang="en-GB" sz="6400" dirty="0">
              <a:solidFill>
                <a:schemeClr val="tx1">
                  <a:lumMod val="50000"/>
                  <a:lumOff val="50000"/>
                </a:schemeClr>
              </a:solidFill>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r>
              <a:rPr lang="en-GB" sz="6400" b="1" dirty="0">
                <a:solidFill>
                  <a:schemeClr val="tx1">
                    <a:lumMod val="50000"/>
                    <a:lumOff val="50000"/>
                  </a:schemeClr>
                </a:solidFill>
                <a:ea typeface="Calibri" panose="020F0502020204030204" pitchFamily="34" charset="0"/>
                <a:cs typeface="Times New Roman" panose="02020603050405020304" pitchFamily="18" charset="0"/>
              </a:rPr>
              <a:t>Income:  There has also been a s</a:t>
            </a:r>
            <a:r>
              <a:rPr lang="en-GB" sz="6400" dirty="0">
                <a:solidFill>
                  <a:schemeClr val="tx1">
                    <a:lumMod val="50000"/>
                    <a:lumOff val="50000"/>
                  </a:schemeClr>
                </a:solidFill>
                <a:ea typeface="Calibri" panose="020F0502020204030204" pitchFamily="34" charset="0"/>
                <a:cs typeface="Times New Roman" panose="02020603050405020304" pitchFamily="18" charset="0"/>
              </a:rPr>
              <a:t>ubstantial reduction in income from on/off street fees year on year since 2016 when the 30min free pilot was introduced: </a:t>
            </a:r>
          </a:p>
          <a:p>
            <a:pPr lvl="1">
              <a:lnSpc>
                <a:spcPct val="120000"/>
              </a:lnSpc>
              <a:spcBef>
                <a:spcPts val="600"/>
              </a:spcBef>
              <a:buFont typeface="Wingdings" panose="05000000000000000000" pitchFamily="2" charset="2"/>
              <a:buChar char="Ø"/>
            </a:pPr>
            <a:r>
              <a:rPr lang="en-GB" sz="6400" dirty="0">
                <a:solidFill>
                  <a:schemeClr val="tx1">
                    <a:lumMod val="50000"/>
                    <a:lumOff val="50000"/>
                  </a:schemeClr>
                </a:solidFill>
                <a:ea typeface="Calibri" panose="020F0502020204030204" pitchFamily="34" charset="0"/>
                <a:cs typeface="Times New Roman" panose="02020603050405020304" pitchFamily="18" charset="0"/>
              </a:rPr>
              <a:t>2016 €680k to 2019 €490k. </a:t>
            </a:r>
          </a:p>
          <a:p>
            <a:pPr lvl="1">
              <a:lnSpc>
                <a:spcPct val="120000"/>
              </a:lnSpc>
              <a:spcBef>
                <a:spcPts val="600"/>
              </a:spcBef>
              <a:buFont typeface="Wingdings" panose="05000000000000000000" pitchFamily="2" charset="2"/>
              <a:buChar char="Ø"/>
            </a:pPr>
            <a:r>
              <a:rPr lang="en-GB" sz="6400" dirty="0">
                <a:solidFill>
                  <a:schemeClr val="tx1">
                    <a:lumMod val="50000"/>
                    <a:lumOff val="50000"/>
                  </a:schemeClr>
                </a:solidFill>
                <a:ea typeface="Calibri" panose="020F0502020204030204" pitchFamily="34" charset="0"/>
                <a:cs typeface="Times New Roman" panose="02020603050405020304" pitchFamily="18" charset="0"/>
              </a:rPr>
              <a:t>2020 not included due to inflation in decrease as a consequence of Covid </a:t>
            </a:r>
            <a:endParaRPr lang="en-GB" sz="6400" dirty="0">
              <a:solidFill>
                <a:schemeClr val="tx1">
                  <a:lumMod val="50000"/>
                  <a:lumOff val="50000"/>
                </a:schemeClr>
              </a:solidFill>
              <a:effectLst/>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endParaRPr lang="en-IE" sz="6400" dirty="0">
              <a:solidFill>
                <a:schemeClr val="tx1">
                  <a:lumMod val="50000"/>
                  <a:lumOff val="50000"/>
                </a:schemeClr>
              </a:solidFill>
              <a:effectLst/>
              <a:ea typeface="Calibri" panose="020F0502020204030204" pitchFamily="34" charset="0"/>
            </a:endParaRPr>
          </a:p>
          <a:p>
            <a:pPr>
              <a:lnSpc>
                <a:spcPct val="120000"/>
              </a:lnSpc>
              <a:spcBef>
                <a:spcPts val="600"/>
              </a:spcBef>
              <a:buFont typeface="Wingdings" panose="05000000000000000000" pitchFamily="2" charset="2"/>
              <a:buChar char="Ø"/>
            </a:pPr>
            <a:endParaRPr lang="en-GB" sz="18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endParaRPr lang="en-GB" sz="20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endParaRPr lang="en-GB" sz="18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600"/>
              </a:spcBef>
              <a:buFont typeface="Wingdings" panose="05000000000000000000" pitchFamily="2" charset="2"/>
              <a:buChar char="Ø"/>
            </a:pPr>
            <a:endParaRPr lang="en-GB" b="1" dirty="0">
              <a:solidFill>
                <a:schemeClr val="tx1">
                  <a:lumMod val="50000"/>
                  <a:lumOff val="50000"/>
                </a:schemeClr>
              </a:solidFill>
            </a:endParaRPr>
          </a:p>
          <a:p>
            <a:pPr>
              <a:lnSpc>
                <a:spcPct val="120000"/>
              </a:lnSpc>
              <a:spcBef>
                <a:spcPts val="600"/>
              </a:spcBef>
              <a:buFont typeface="Wingdings" panose="05000000000000000000" pitchFamily="2" charset="2"/>
              <a:buChar char="v"/>
            </a:pPr>
            <a:endParaRPr lang="en-GB" b="1" dirty="0">
              <a:solidFill>
                <a:schemeClr val="tx1">
                  <a:lumMod val="50000"/>
                  <a:lumOff val="50000"/>
                </a:schemeClr>
              </a:solidFill>
            </a:endParaRPr>
          </a:p>
          <a:p>
            <a:pPr>
              <a:lnSpc>
                <a:spcPct val="120000"/>
              </a:lnSpc>
              <a:spcBef>
                <a:spcPts val="600"/>
              </a:spcBef>
              <a:buFont typeface="Wingdings" panose="05000000000000000000" pitchFamily="2" charset="2"/>
              <a:buChar char="v"/>
            </a:pPr>
            <a:endParaRPr lang="en-GB" b="1" dirty="0"/>
          </a:p>
          <a:p>
            <a:pPr marL="0" indent="0">
              <a:lnSpc>
                <a:spcPct val="120000"/>
              </a:lnSpc>
              <a:spcBef>
                <a:spcPts val="600"/>
              </a:spcBef>
              <a:buNone/>
            </a:pPr>
            <a:endParaRPr lang="en-GB" b="1" dirty="0"/>
          </a:p>
          <a:p>
            <a:pPr marL="0" lvl="0" indent="0">
              <a:lnSpc>
                <a:spcPct val="120000"/>
              </a:lnSpc>
              <a:spcBef>
                <a:spcPts val="600"/>
              </a:spcBef>
              <a:buNone/>
            </a:pPr>
            <a:endParaRPr lang="en-GB" b="1" dirty="0"/>
          </a:p>
        </p:txBody>
      </p:sp>
      <p:sp>
        <p:nvSpPr>
          <p:cNvPr id="5" name="Rectangle 4"/>
          <p:cNvSpPr/>
          <p:nvPr/>
        </p:nvSpPr>
        <p:spPr>
          <a:xfrm>
            <a:off x="0" y="1372064"/>
            <a:ext cx="509867" cy="4208897"/>
          </a:xfrm>
          <a:prstGeom prst="rect">
            <a:avLst/>
          </a:prstGeom>
          <a:solidFill>
            <a:srgbClr val="604A7B"/>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AutoShape 4" descr="Image result for Washing your wheelie b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E"/>
          </a:p>
        </p:txBody>
      </p:sp>
    </p:spTree>
    <p:extLst>
      <p:ext uri="{BB962C8B-B14F-4D97-AF65-F5344CB8AC3E}">
        <p14:creationId xmlns:p14="http://schemas.microsoft.com/office/powerpoint/2010/main" val="429617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E64379-955C-49F7-97B1-87889EBA429F}"/>
              </a:ext>
            </a:extLst>
          </p:cNvPr>
          <p:cNvSpPr>
            <a:spLocks noGrp="1"/>
          </p:cNvSpPr>
          <p:nvPr>
            <p:ph idx="1"/>
          </p:nvPr>
        </p:nvSpPr>
        <p:spPr>
          <a:xfrm>
            <a:off x="539552" y="1174696"/>
            <a:ext cx="8604448" cy="5494663"/>
          </a:xfrm>
        </p:spPr>
        <p:txBody>
          <a:bodyPr>
            <a:normAutofit lnSpcReduction="10000"/>
          </a:bodyPr>
          <a:lstStyle/>
          <a:p>
            <a:pPr marL="0" indent="0">
              <a:buNone/>
            </a:pPr>
            <a:r>
              <a:rPr lang="en-IE" sz="1800" dirty="0">
                <a:latin typeface="Calibri" panose="020F0502020204030204" pitchFamily="34" charset="0"/>
                <a:cs typeface="Calibri" panose="020F0502020204030204" pitchFamily="34" charset="0"/>
              </a:rPr>
              <a:t>Summary of recommendations for each Pay and Display location</a:t>
            </a:r>
          </a:p>
          <a:p>
            <a:pPr marL="0" indent="0">
              <a:buNone/>
            </a:pPr>
            <a:r>
              <a:rPr lang="en-IE" sz="1400" dirty="0">
                <a:latin typeface="Calibri" panose="020F0502020204030204" pitchFamily="34" charset="0"/>
                <a:cs typeface="Calibri" panose="020F0502020204030204" pitchFamily="34" charset="0"/>
              </a:rPr>
              <a:t> </a:t>
            </a:r>
          </a:p>
          <a:p>
            <a:r>
              <a:rPr lang="en-IE" sz="1400" b="1" dirty="0">
                <a:latin typeface="Calibri" panose="020F0502020204030204" pitchFamily="34" charset="0"/>
                <a:cs typeface="Calibri" panose="020F0502020204030204" pitchFamily="34" charset="0"/>
              </a:rPr>
              <a:t>Clondalkin Areas</a:t>
            </a:r>
          </a:p>
          <a:p>
            <a:pPr lvl="1"/>
            <a:r>
              <a:rPr lang="en-IE" sz="1400" dirty="0">
                <a:latin typeface="Calibri" panose="020F0502020204030204" pitchFamily="34" charset="0"/>
                <a:cs typeface="Calibri" panose="020F0502020204030204" pitchFamily="34" charset="0"/>
              </a:rPr>
              <a:t>Monastery Rise – Remain</a:t>
            </a:r>
          </a:p>
          <a:p>
            <a:pPr lvl="1"/>
            <a:r>
              <a:rPr lang="en-IE" sz="1400" u="sng" dirty="0">
                <a:latin typeface="Calibri" panose="020F0502020204030204" pitchFamily="34" charset="0"/>
                <a:cs typeface="Calibri" panose="020F0502020204030204" pitchFamily="34" charset="0"/>
              </a:rPr>
              <a:t>Monastery Drive / Park – Remove</a:t>
            </a:r>
          </a:p>
          <a:p>
            <a:pPr lvl="1"/>
            <a:r>
              <a:rPr lang="en-IE" sz="1400" dirty="0">
                <a:latin typeface="Calibri" panose="020F0502020204030204" pitchFamily="34" charset="0"/>
                <a:cs typeface="Calibri" panose="020F0502020204030204" pitchFamily="34" charset="0"/>
              </a:rPr>
              <a:t>Newcastle Village – Remain</a:t>
            </a:r>
          </a:p>
          <a:p>
            <a:pPr lvl="1"/>
            <a:r>
              <a:rPr lang="en-IE" sz="1400" dirty="0">
                <a:latin typeface="Calibri" panose="020F0502020204030204" pitchFamily="34" charset="0"/>
                <a:cs typeface="Calibri" panose="020F0502020204030204" pitchFamily="34" charset="0"/>
              </a:rPr>
              <a:t>Saggart Village  - Remain</a:t>
            </a:r>
          </a:p>
          <a:p>
            <a:endParaRPr lang="en-IE" sz="1400" dirty="0">
              <a:latin typeface="Calibri" panose="020F0502020204030204" pitchFamily="34" charset="0"/>
              <a:cs typeface="Calibri" panose="020F0502020204030204" pitchFamily="34" charset="0"/>
            </a:endParaRPr>
          </a:p>
          <a:p>
            <a:r>
              <a:rPr lang="en-IE" sz="1400" b="1" dirty="0">
                <a:latin typeface="Calibri" panose="020F0502020204030204" pitchFamily="34" charset="0"/>
                <a:cs typeface="Calibri" panose="020F0502020204030204" pitchFamily="34" charset="0"/>
              </a:rPr>
              <a:t>Tallaght Areas</a:t>
            </a:r>
          </a:p>
          <a:p>
            <a:pPr lvl="1"/>
            <a:r>
              <a:rPr lang="en-IE" sz="1400" dirty="0">
                <a:latin typeface="Calibri" panose="020F0502020204030204" pitchFamily="34" charset="0"/>
                <a:cs typeface="Calibri" panose="020F0502020204030204" pitchFamily="34" charset="0"/>
              </a:rPr>
              <a:t>Fourth Avenue – Remain </a:t>
            </a:r>
          </a:p>
          <a:p>
            <a:pPr lvl="1"/>
            <a:r>
              <a:rPr lang="en-IE" sz="1400" dirty="0">
                <a:latin typeface="Calibri" panose="020F0502020204030204" pitchFamily="34" charset="0"/>
                <a:cs typeface="Calibri" panose="020F0502020204030204" pitchFamily="34" charset="0"/>
              </a:rPr>
              <a:t>Tallaght Courthouse –  Remain</a:t>
            </a:r>
          </a:p>
          <a:p>
            <a:pPr lvl="1"/>
            <a:r>
              <a:rPr lang="en-IE" sz="1400" dirty="0">
                <a:latin typeface="Calibri" panose="020F0502020204030204" pitchFamily="34" charset="0"/>
                <a:cs typeface="Calibri" panose="020F0502020204030204" pitchFamily="34" charset="0"/>
              </a:rPr>
              <a:t>Cookstown Park and Ride - Remain</a:t>
            </a:r>
          </a:p>
          <a:p>
            <a:endParaRPr lang="en-IE" sz="1400" dirty="0">
              <a:latin typeface="Calibri" panose="020F0502020204030204" pitchFamily="34" charset="0"/>
              <a:cs typeface="Calibri" panose="020F0502020204030204" pitchFamily="34" charset="0"/>
            </a:endParaRPr>
          </a:p>
          <a:p>
            <a:r>
              <a:rPr lang="en-IE" sz="1400" b="1" dirty="0">
                <a:latin typeface="Calibri" panose="020F0502020204030204" pitchFamily="34" charset="0"/>
                <a:cs typeface="Calibri" panose="020F0502020204030204" pitchFamily="34" charset="0"/>
              </a:rPr>
              <a:t>RTFB Areas </a:t>
            </a:r>
          </a:p>
          <a:p>
            <a:pPr lvl="1"/>
            <a:r>
              <a:rPr lang="en-IE" sz="1400" u="sng" dirty="0">
                <a:latin typeface="Calibri" panose="020F0502020204030204" pitchFamily="34" charset="0"/>
                <a:cs typeface="Calibri" panose="020F0502020204030204" pitchFamily="34" charset="0"/>
              </a:rPr>
              <a:t>Rathfarnham Barton Shops – Remove</a:t>
            </a:r>
          </a:p>
          <a:p>
            <a:pPr lvl="1"/>
            <a:r>
              <a:rPr lang="en-IE" sz="1400" dirty="0">
                <a:latin typeface="Calibri" panose="020F0502020204030204" pitchFamily="34" charset="0"/>
                <a:cs typeface="Calibri" panose="020F0502020204030204" pitchFamily="34" charset="0"/>
              </a:rPr>
              <a:t>Rosemount Car Park – Remain</a:t>
            </a:r>
          </a:p>
          <a:p>
            <a:pPr lvl="1"/>
            <a:r>
              <a:rPr lang="en-IE" sz="1400" dirty="0">
                <a:latin typeface="Calibri" panose="020F0502020204030204" pitchFamily="34" charset="0"/>
                <a:cs typeface="Calibri" panose="020F0502020204030204" pitchFamily="34" charset="0"/>
              </a:rPr>
              <a:t>Whitehall Rd West – Remain</a:t>
            </a:r>
          </a:p>
          <a:p>
            <a:pPr lvl="1"/>
            <a:r>
              <a:rPr lang="en-IE" sz="1400" u="sng" dirty="0">
                <a:latin typeface="Calibri" panose="020F0502020204030204" pitchFamily="34" charset="0"/>
                <a:cs typeface="Calibri" panose="020F0502020204030204" pitchFamily="34" charset="0"/>
              </a:rPr>
              <a:t>Butterfield Cres – Remove</a:t>
            </a:r>
          </a:p>
          <a:p>
            <a:pPr lvl="1"/>
            <a:r>
              <a:rPr lang="en-IE" sz="1400" u="sng" dirty="0">
                <a:latin typeface="Calibri" panose="020F0502020204030204" pitchFamily="34" charset="0"/>
                <a:cs typeface="Calibri" panose="020F0502020204030204" pitchFamily="34" charset="0"/>
              </a:rPr>
              <a:t>Beaufort Villas – Remove from current Bye Laws </a:t>
            </a:r>
          </a:p>
          <a:p>
            <a:pPr marL="457200" lvl="1" indent="0">
              <a:buNone/>
            </a:pPr>
            <a:endParaRPr lang="en-IE" sz="1400" b="1" dirty="0">
              <a:latin typeface="Calibri" panose="020F0502020204030204" pitchFamily="34" charset="0"/>
              <a:cs typeface="Calibri" panose="020F0502020204030204" pitchFamily="34" charset="0"/>
            </a:endParaRPr>
          </a:p>
          <a:p>
            <a:pPr marL="361950" lvl="1" indent="-361950">
              <a:buFont typeface="Arial" panose="020B0604020202020204" pitchFamily="34" charset="0"/>
              <a:buChar char="•"/>
            </a:pPr>
            <a:r>
              <a:rPr lang="en-IE" sz="1400" b="1" dirty="0">
                <a:latin typeface="Calibri" panose="020F0502020204030204" pitchFamily="34" charset="0"/>
                <a:cs typeface="Calibri" panose="020F0502020204030204" pitchFamily="34" charset="0"/>
              </a:rPr>
              <a:t>Tallaght Areas </a:t>
            </a:r>
          </a:p>
          <a:p>
            <a:pPr lvl="1"/>
            <a:r>
              <a:rPr lang="en-IE" sz="1400" dirty="0">
                <a:latin typeface="Calibri" panose="020F0502020204030204" pitchFamily="34" charset="0"/>
                <a:cs typeface="Calibri" panose="020F0502020204030204" pitchFamily="34" charset="0"/>
              </a:rPr>
              <a:t>Airton Road – Remain </a:t>
            </a:r>
          </a:p>
          <a:p>
            <a:pPr lvl="1"/>
            <a:endParaRPr lang="en-IE" sz="1200" dirty="0"/>
          </a:p>
          <a:p>
            <a:pPr marL="0" indent="0">
              <a:buNone/>
            </a:pPr>
            <a:endParaRPr lang="en-IE" dirty="0"/>
          </a:p>
        </p:txBody>
      </p:sp>
      <p:sp>
        <p:nvSpPr>
          <p:cNvPr id="6" name="Title 1">
            <a:extLst>
              <a:ext uri="{FF2B5EF4-FFF2-40B4-BE49-F238E27FC236}">
                <a16:creationId xmlns:a16="http://schemas.microsoft.com/office/drawing/2014/main" id="{71CAD1A2-434D-4B20-B10A-7F7D289C62D8}"/>
              </a:ext>
            </a:extLst>
          </p:cNvPr>
          <p:cNvSpPr txBox="1">
            <a:spLocks/>
          </p:cNvSpPr>
          <p:nvPr/>
        </p:nvSpPr>
        <p:spPr>
          <a:xfrm>
            <a:off x="457200" y="2301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b="1" dirty="0">
                <a:solidFill>
                  <a:schemeClr val="tx1">
                    <a:lumMod val="50000"/>
                    <a:lumOff val="50000"/>
                  </a:schemeClr>
                </a:solidFill>
                <a:cs typeface="Segoe UI Semibold" panose="020B0702040204020203" pitchFamily="34" charset="0"/>
              </a:rPr>
              <a:t>Issue 2: Proposed Pay &amp; Display locations</a:t>
            </a:r>
          </a:p>
        </p:txBody>
      </p:sp>
    </p:spTree>
    <p:extLst>
      <p:ext uri="{BB962C8B-B14F-4D97-AF65-F5344CB8AC3E}">
        <p14:creationId xmlns:p14="http://schemas.microsoft.com/office/powerpoint/2010/main" val="4453318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2411</TotalTime>
  <Words>1661</Words>
  <Application>Microsoft Office PowerPoint</Application>
  <PresentationFormat>On-screen Show (4:3)</PresentationFormat>
  <Paragraphs>230</Paragraphs>
  <Slides>16</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Segoe UI Semibold</vt:lpstr>
      <vt:lpstr>Symbol</vt:lpstr>
      <vt:lpstr>Wingdings</vt:lpstr>
      <vt:lpstr>Office Theme</vt:lpstr>
      <vt:lpstr>  DRAFT (CONTROL OF PARKING)  BYE-LAWS 2021 </vt:lpstr>
      <vt:lpstr>What is the Statutory Process?</vt:lpstr>
      <vt:lpstr>Why is the Council reviewing the Bye Laws?  </vt:lpstr>
      <vt:lpstr>Statutory Public Consultation</vt:lpstr>
      <vt:lpstr>Councillor engagement in preparing the Bye Laws </vt:lpstr>
      <vt:lpstr>Four main issues</vt:lpstr>
      <vt:lpstr>Issue 1: 30 minutes free parking </vt:lpstr>
      <vt:lpstr>Issue 1: 30 minutes free parking (continued)</vt:lpstr>
      <vt:lpstr>PowerPoint Presentation</vt:lpstr>
      <vt:lpstr>Issue 2: Proposed Pay &amp; Display locations               Key locations</vt:lpstr>
      <vt:lpstr>Issue 2: Proposed Pay &amp; Display locations             Key locations</vt:lpstr>
      <vt:lpstr>Issue 2: Proposed Pay &amp; Display locations         Key locations  </vt:lpstr>
      <vt:lpstr>Issue 2: Proposed Pay &amp; Display locations         Key locations</vt:lpstr>
      <vt:lpstr>Issue 3: Standardised approach to Saturday Pay and Display Charging </vt:lpstr>
      <vt:lpstr>Issue 4. Cost of permits </vt:lpstr>
      <vt:lpstr>Resolution of Council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philippa.king;Hugh Coughlan</dc:creator>
  <cp:lastModifiedBy>Mary Maguire</cp:lastModifiedBy>
  <cp:revision>171</cp:revision>
  <cp:lastPrinted>2018-08-27T10:44:32Z</cp:lastPrinted>
  <dcterms:created xsi:type="dcterms:W3CDTF">2017-10-24T08:00:10Z</dcterms:created>
  <dcterms:modified xsi:type="dcterms:W3CDTF">2021-05-10T10:30:15Z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