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6"/>
  </p:notesMasterIdLst>
  <p:sldIdLst>
    <p:sldId id="270" r:id="rId2"/>
    <p:sldId id="277" r:id="rId3"/>
    <p:sldId id="287" r:id="rId4"/>
    <p:sldId id="327" r:id="rId5"/>
    <p:sldId id="328" r:id="rId6"/>
    <p:sldId id="334" r:id="rId7"/>
    <p:sldId id="350" r:id="rId8"/>
    <p:sldId id="342" r:id="rId9"/>
    <p:sldId id="343" r:id="rId10"/>
    <p:sldId id="344" r:id="rId11"/>
    <p:sldId id="345" r:id="rId12"/>
    <p:sldId id="338" r:id="rId13"/>
    <p:sldId id="339" r:id="rId14"/>
    <p:sldId id="340" r:id="rId15"/>
    <p:sldId id="341" r:id="rId16"/>
    <p:sldId id="288" r:id="rId17"/>
    <p:sldId id="264" r:id="rId18"/>
    <p:sldId id="266" r:id="rId19"/>
    <p:sldId id="346" r:id="rId20"/>
    <p:sldId id="347" r:id="rId21"/>
    <p:sldId id="348" r:id="rId22"/>
    <p:sldId id="349" r:id="rId23"/>
    <p:sldId id="323" r:id="rId24"/>
    <p:sldId id="279" r:id="rId25"/>
    <p:sldId id="324" r:id="rId26"/>
    <p:sldId id="306" r:id="rId27"/>
    <p:sldId id="325" r:id="rId28"/>
    <p:sldId id="268" r:id="rId29"/>
    <p:sldId id="283" r:id="rId30"/>
    <p:sldId id="310" r:id="rId31"/>
    <p:sldId id="289" r:id="rId32"/>
    <p:sldId id="315" r:id="rId33"/>
    <p:sldId id="318" r:id="rId34"/>
    <p:sldId id="286" r:id="rId3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B0D0"/>
    <a:srgbClr val="68499A"/>
    <a:srgbClr val="8BC4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437" autoAdjust="0"/>
  </p:normalViewPr>
  <p:slideViewPr>
    <p:cSldViewPr snapToGrid="0">
      <p:cViewPr varScale="1">
        <p:scale>
          <a:sx n="81" d="100"/>
          <a:sy n="81" d="100"/>
        </p:scale>
        <p:origin x="864"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3106311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971cd29653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971cd29653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971cd29653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971cd29653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971cd29653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971cd29653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1157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IE" dirty="0"/>
              <a:t>Funding </a:t>
            </a:r>
          </a:p>
        </p:txBody>
      </p:sp>
      <p:sp>
        <p:nvSpPr>
          <p:cNvPr id="4" name="Slide Number Placeholder 3"/>
          <p:cNvSpPr>
            <a:spLocks noGrp="1"/>
          </p:cNvSpPr>
          <p:nvPr>
            <p:ph type="sldNum" sz="quarter" idx="10"/>
          </p:nvPr>
        </p:nvSpPr>
        <p:spPr/>
        <p:txBody>
          <a:bodyPr/>
          <a:lstStyle/>
          <a:p>
            <a:fld id="{576B5881-4AE4-42AC-A488-0C3462780CDE}" type="slidenum">
              <a:rPr lang="en-IE" smtClean="0"/>
              <a:t>26</a:t>
            </a:fld>
            <a:endParaRPr lang="en-IE"/>
          </a:p>
        </p:txBody>
      </p:sp>
    </p:spTree>
    <p:extLst>
      <p:ext uri="{BB962C8B-B14F-4D97-AF65-F5344CB8AC3E}">
        <p14:creationId xmlns:p14="http://schemas.microsoft.com/office/powerpoint/2010/main" val="3770955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9720afdfb5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9720afdfb5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0C5103B-1EF4-794A-A25F-562EFEADF98B}" type="datetimeFigureOut">
              <a:rPr lang="en-US" smtClean="0"/>
              <a:t>5/1/2021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BD2C1-4E5E-1645-BBD5-353F3395DD37}" type="slidenum">
              <a:rPr lang="en-US" smtClean="0"/>
              <a:t>‹#›</a:t>
            </a:fld>
            <a:endParaRPr lang="en-US"/>
          </a:p>
        </p:txBody>
      </p:sp>
    </p:spTree>
    <p:extLst>
      <p:ext uri="{BB962C8B-B14F-4D97-AF65-F5344CB8AC3E}">
        <p14:creationId xmlns:p14="http://schemas.microsoft.com/office/powerpoint/2010/main" val="2400142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00100" y="1577340"/>
            <a:ext cx="3497580" cy="2811780"/>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46320" y="1577340"/>
            <a:ext cx="3497580" cy="2811780"/>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0A187D3E-C288-4317-B332-5B5CD9A5C4C5}" type="datetime1">
              <a:rPr lang="en-US"/>
              <a:pPr>
                <a:defRPr/>
              </a:pPr>
              <a:t>5/1/2021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BE345DB-4464-49B5-B343-468EEF3999A7}" type="slidenum">
              <a:rPr lang="en-US"/>
              <a:pPr>
                <a:defRPr/>
              </a:pPr>
              <a:t>‹#›</a:t>
            </a:fld>
            <a:endParaRPr lang="en-US"/>
          </a:p>
        </p:txBody>
      </p:sp>
    </p:spTree>
    <p:extLst>
      <p:ext uri="{BB962C8B-B14F-4D97-AF65-F5344CB8AC3E}">
        <p14:creationId xmlns:p14="http://schemas.microsoft.com/office/powerpoint/2010/main" val="28631641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IE"/>
          </a:p>
        </p:txBody>
      </p:sp>
    </p:spTree>
    <p:extLst>
      <p:ext uri="{BB962C8B-B14F-4D97-AF65-F5344CB8AC3E}">
        <p14:creationId xmlns:p14="http://schemas.microsoft.com/office/powerpoint/2010/main" val="254641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61" r:id="rId12"/>
    <p:sldLayoutId id="2147483662"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3.jpe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2.xml"/><Relationship Id="rId5" Type="http://schemas.openxmlformats.org/officeDocument/2006/relationships/image" Target="../media/image34.jpeg"/><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35.jpg"/><Relationship Id="rId4" Type="http://schemas.openxmlformats.org/officeDocument/2006/relationships/image" Target="../media/image1.jpeg"/></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39.png"/><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2.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1.xml"/><Relationship Id="rId5" Type="http://schemas.openxmlformats.org/officeDocument/2006/relationships/image" Target="../media/image1.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945" y="1661262"/>
            <a:ext cx="5829300" cy="1102519"/>
          </a:xfrm>
        </p:spPr>
        <p:txBody>
          <a:bodyPr/>
          <a:lstStyle/>
          <a:p>
            <a:r>
              <a:rPr lang="en-US" sz="3200" dirty="0">
                <a:solidFill>
                  <a:srgbClr val="68499A"/>
                </a:solidFill>
                <a:latin typeface="Arial Rounded MT Bold" panose="020F0704030504030204" pitchFamily="34" charset="0"/>
                <a:cs typeface="Arial Black"/>
              </a:rPr>
              <a:t>Eastern - Midlands Regional Waste Management Plan</a:t>
            </a:r>
          </a:p>
        </p:txBody>
      </p:sp>
      <p:sp>
        <p:nvSpPr>
          <p:cNvPr id="3" name="Subtitle 2"/>
          <p:cNvSpPr>
            <a:spLocks noGrp="1"/>
          </p:cNvSpPr>
          <p:nvPr>
            <p:ph type="subTitle" idx="1"/>
          </p:nvPr>
        </p:nvSpPr>
        <p:spPr>
          <a:xfrm>
            <a:off x="1306285" y="2952207"/>
            <a:ext cx="6564085" cy="1509782"/>
          </a:xfrm>
        </p:spPr>
        <p:txBody>
          <a:bodyPr>
            <a:noAutofit/>
          </a:bodyPr>
          <a:lstStyle/>
          <a:p>
            <a:r>
              <a:rPr lang="en-US" dirty="0">
                <a:solidFill>
                  <a:srgbClr val="8BC448"/>
                </a:solidFill>
              </a:rPr>
              <a:t>South Dublin County Council </a:t>
            </a:r>
          </a:p>
          <a:p>
            <a:r>
              <a:rPr lang="en-US" dirty="0">
                <a:solidFill>
                  <a:srgbClr val="8BC448"/>
                </a:solidFill>
              </a:rPr>
              <a:t>Environment SPC</a:t>
            </a:r>
          </a:p>
          <a:p>
            <a:r>
              <a:rPr lang="en-US" dirty="0">
                <a:solidFill>
                  <a:srgbClr val="8BC448"/>
                </a:solidFill>
              </a:rPr>
              <a:t> 4</a:t>
            </a:r>
            <a:r>
              <a:rPr lang="en-US" baseline="30000" dirty="0">
                <a:solidFill>
                  <a:srgbClr val="8BC448"/>
                </a:solidFill>
              </a:rPr>
              <a:t>th</a:t>
            </a:r>
            <a:r>
              <a:rPr lang="en-US" dirty="0">
                <a:solidFill>
                  <a:srgbClr val="8BC448"/>
                </a:solidFill>
              </a:rPr>
              <a:t> May</a:t>
            </a:r>
            <a:r>
              <a:rPr lang="en-US" sz="2000" dirty="0">
                <a:solidFill>
                  <a:srgbClr val="8BC448"/>
                </a:solidFill>
              </a:rPr>
              <a:t> </a:t>
            </a:r>
            <a:r>
              <a:rPr lang="en-US" dirty="0">
                <a:solidFill>
                  <a:srgbClr val="8BC448"/>
                </a:solidFill>
              </a:rPr>
              <a:t>2021</a:t>
            </a:r>
            <a:r>
              <a:rPr lang="en-US" sz="2000" dirty="0">
                <a:solidFill>
                  <a:srgbClr val="8BC448"/>
                </a:solidFill>
              </a:rPr>
              <a:t> </a:t>
            </a:r>
            <a:endParaRPr lang="en-US" dirty="0">
              <a:solidFill>
                <a:srgbClr val="8BC448"/>
              </a:solidFill>
            </a:endParaRPr>
          </a:p>
        </p:txBody>
      </p:sp>
      <p:sp>
        <p:nvSpPr>
          <p:cNvPr id="4" name="Rectangle 3"/>
          <p:cNvSpPr/>
          <p:nvPr/>
        </p:nvSpPr>
        <p:spPr>
          <a:xfrm>
            <a:off x="0" y="0"/>
            <a:ext cx="193964" cy="5143500"/>
          </a:xfrm>
          <a:prstGeom prst="rect">
            <a:avLst/>
          </a:prstGeom>
          <a:solidFill>
            <a:srgbClr val="47B0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pic>
        <p:nvPicPr>
          <p:cNvPr id="5" name="Picture 4" descr="Eastern_Midlands_Waste_RGB.jpg"/>
          <p:cNvPicPr>
            <a:picLocks noChangeAspect="1"/>
          </p:cNvPicPr>
          <p:nvPr/>
        </p:nvPicPr>
        <p:blipFill>
          <a:blip r:embed="rId2"/>
          <a:stretch>
            <a:fillRect/>
          </a:stretch>
        </p:blipFill>
        <p:spPr>
          <a:xfrm>
            <a:off x="4010296" y="193596"/>
            <a:ext cx="1398151" cy="996708"/>
          </a:xfrm>
          <a:prstGeom prst="rect">
            <a:avLst/>
          </a:prstGeom>
        </p:spPr>
      </p:pic>
    </p:spTree>
    <p:extLst>
      <p:ext uri="{BB962C8B-B14F-4D97-AF65-F5344CB8AC3E}">
        <p14:creationId xmlns:p14="http://schemas.microsoft.com/office/powerpoint/2010/main" val="2622421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solidFill>
                  <a:srgbClr val="68499A"/>
                </a:solidFill>
                <a:latin typeface="+mj-lt"/>
              </a:rPr>
              <a:t>Consolidation</a:t>
            </a:r>
            <a:endParaRPr lang="en-IE" dirty="0">
              <a:solidFill>
                <a:srgbClr val="68499A"/>
              </a:solidFill>
              <a:latin typeface="+mj-lt"/>
            </a:endParaRPr>
          </a:p>
        </p:txBody>
      </p:sp>
      <p:sp>
        <p:nvSpPr>
          <p:cNvPr id="3" name="Content Placeholder 2"/>
          <p:cNvSpPr>
            <a:spLocks noGrp="1"/>
          </p:cNvSpPr>
          <p:nvPr>
            <p:ph idx="1"/>
          </p:nvPr>
        </p:nvSpPr>
        <p:spPr>
          <a:xfrm>
            <a:off x="311700" y="1402315"/>
            <a:ext cx="8520600" cy="2338870"/>
          </a:xfrm>
        </p:spPr>
        <p:txBody>
          <a:bodyPr>
            <a:normAutofit/>
          </a:bodyPr>
          <a:lstStyle/>
          <a:p>
            <a:pPr>
              <a:lnSpc>
                <a:spcPct val="100000"/>
              </a:lnSpc>
              <a:buClr>
                <a:srgbClr val="8BC448"/>
              </a:buClr>
              <a:buFont typeface="Arial" panose="020B0604020202020204" pitchFamily="34" charset="0"/>
              <a:buChar char="•"/>
            </a:pPr>
            <a:r>
              <a:rPr lang="en-GB" sz="1600" dirty="0">
                <a:solidFill>
                  <a:srgbClr val="47B0D0"/>
                </a:solidFill>
                <a:latin typeface="+mn-lt"/>
              </a:rPr>
              <a:t>Develop Framework for a collective approach to</a:t>
            </a:r>
          </a:p>
          <a:p>
            <a:pPr lvl="1">
              <a:lnSpc>
                <a:spcPct val="100000"/>
              </a:lnSpc>
              <a:buClr>
                <a:srgbClr val="8BC448"/>
              </a:buClr>
              <a:buFont typeface="Arial" panose="020B0604020202020204" pitchFamily="34" charset="0"/>
              <a:buChar char="•"/>
            </a:pPr>
            <a:r>
              <a:rPr lang="en-GB" sz="1600" dirty="0">
                <a:solidFill>
                  <a:srgbClr val="47B0D0"/>
                </a:solidFill>
                <a:latin typeface="+mn-lt"/>
              </a:rPr>
              <a:t>The optimisation of income</a:t>
            </a:r>
          </a:p>
          <a:p>
            <a:pPr lvl="1">
              <a:lnSpc>
                <a:spcPct val="100000"/>
              </a:lnSpc>
              <a:buClr>
                <a:srgbClr val="8BC448"/>
              </a:buClr>
              <a:buFont typeface="Arial" panose="020B0604020202020204" pitchFamily="34" charset="0"/>
              <a:buChar char="•"/>
            </a:pPr>
            <a:r>
              <a:rPr lang="en-GB" sz="1600" dirty="0">
                <a:solidFill>
                  <a:srgbClr val="47B0D0"/>
                </a:solidFill>
                <a:latin typeface="+mn-lt"/>
              </a:rPr>
              <a:t>Consistency on gate fees</a:t>
            </a:r>
          </a:p>
          <a:p>
            <a:pPr lvl="1">
              <a:lnSpc>
                <a:spcPct val="100000"/>
              </a:lnSpc>
              <a:buClr>
                <a:srgbClr val="8BC448"/>
              </a:buClr>
              <a:buFont typeface="Arial" panose="020B0604020202020204" pitchFamily="34" charset="0"/>
              <a:buChar char="•"/>
            </a:pPr>
            <a:r>
              <a:rPr lang="en-GB" sz="1600" dirty="0">
                <a:solidFill>
                  <a:srgbClr val="47B0D0"/>
                </a:solidFill>
                <a:latin typeface="+mn-lt"/>
              </a:rPr>
              <a:t>Compliance schemes</a:t>
            </a:r>
          </a:p>
          <a:p>
            <a:pPr lvl="1">
              <a:lnSpc>
                <a:spcPct val="100000"/>
              </a:lnSpc>
              <a:buClr>
                <a:srgbClr val="8BC448"/>
              </a:buClr>
              <a:buFont typeface="Arial" panose="020B0604020202020204" pitchFamily="34" charset="0"/>
              <a:buChar char="•"/>
            </a:pPr>
            <a:r>
              <a:rPr lang="en-GB" sz="1600" dirty="0">
                <a:solidFill>
                  <a:srgbClr val="47B0D0"/>
                </a:solidFill>
                <a:latin typeface="+mn-lt"/>
              </a:rPr>
              <a:t>Promotion</a:t>
            </a:r>
          </a:p>
          <a:p>
            <a:pPr lvl="1">
              <a:lnSpc>
                <a:spcPct val="100000"/>
              </a:lnSpc>
              <a:buClr>
                <a:srgbClr val="8BC448"/>
              </a:buClr>
              <a:buFont typeface="Arial" panose="020B0604020202020204" pitchFamily="34" charset="0"/>
              <a:buChar char="•"/>
            </a:pPr>
            <a:endParaRPr lang="en-GB" sz="1600" dirty="0">
              <a:solidFill>
                <a:srgbClr val="47B0D0"/>
              </a:solidFill>
              <a:latin typeface="+mn-lt"/>
            </a:endParaRPr>
          </a:p>
          <a:p>
            <a:pPr lvl="1">
              <a:lnSpc>
                <a:spcPct val="100000"/>
              </a:lnSpc>
              <a:buClr>
                <a:srgbClr val="8BC448"/>
              </a:buClr>
              <a:buFont typeface="Arial" panose="020B0604020202020204" pitchFamily="34" charset="0"/>
              <a:buChar char="•"/>
            </a:pPr>
            <a:endParaRPr lang="en-GB" sz="1600" dirty="0">
              <a:solidFill>
                <a:srgbClr val="47B0D0"/>
              </a:solidFill>
              <a:latin typeface="+mn-lt"/>
            </a:endParaRPr>
          </a:p>
        </p:txBody>
      </p:sp>
      <p:pic>
        <p:nvPicPr>
          <p:cNvPr id="5" name="Picture 4" descr="Eastern_Midlands_Waste_RGB.jpg"/>
          <p:cNvPicPr>
            <a:picLocks noChangeAspect="1"/>
          </p:cNvPicPr>
          <p:nvPr/>
        </p:nvPicPr>
        <p:blipFill>
          <a:blip r:embed="rId2"/>
          <a:stretch>
            <a:fillRect/>
          </a:stretch>
        </p:blipFill>
        <p:spPr>
          <a:xfrm>
            <a:off x="8405090" y="4621148"/>
            <a:ext cx="541676" cy="386148"/>
          </a:xfrm>
          <a:prstGeom prst="rect">
            <a:avLst/>
          </a:prstGeom>
        </p:spPr>
      </p:pic>
      <p:sp>
        <p:nvSpPr>
          <p:cNvPr id="7" name="Rectangle 6"/>
          <p:cNvSpPr/>
          <p:nvPr/>
        </p:nvSpPr>
        <p:spPr>
          <a:xfrm>
            <a:off x="0" y="0"/>
            <a:ext cx="193964" cy="5143500"/>
          </a:xfrm>
          <a:prstGeom prst="rect">
            <a:avLst/>
          </a:prstGeom>
          <a:solidFill>
            <a:srgbClr val="47B0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pic>
        <p:nvPicPr>
          <p:cNvPr id="3084" name="Picture 12" descr="Inside Teradata's Audacious Plan to Consolidate Analyti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7085" y="1685924"/>
            <a:ext cx="2571750" cy="1771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0646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solidFill>
                  <a:srgbClr val="68499A"/>
                </a:solidFill>
                <a:latin typeface="+mj-lt"/>
              </a:rPr>
              <a:t>Co-ordination</a:t>
            </a:r>
            <a:endParaRPr lang="en-IE" dirty="0">
              <a:solidFill>
                <a:srgbClr val="68499A"/>
              </a:solidFill>
              <a:latin typeface="+mj-lt"/>
            </a:endParaRPr>
          </a:p>
        </p:txBody>
      </p:sp>
      <p:sp>
        <p:nvSpPr>
          <p:cNvPr id="3" name="Content Placeholder 2"/>
          <p:cNvSpPr>
            <a:spLocks noGrp="1"/>
          </p:cNvSpPr>
          <p:nvPr>
            <p:ph idx="1"/>
          </p:nvPr>
        </p:nvSpPr>
        <p:spPr>
          <a:xfrm>
            <a:off x="311700" y="1437606"/>
            <a:ext cx="4594670" cy="1572252"/>
          </a:xfrm>
        </p:spPr>
        <p:txBody>
          <a:bodyPr>
            <a:noAutofit/>
          </a:bodyPr>
          <a:lstStyle/>
          <a:p>
            <a:pPr>
              <a:lnSpc>
                <a:spcPct val="150000"/>
              </a:lnSpc>
              <a:buClr>
                <a:srgbClr val="8BC448"/>
              </a:buClr>
              <a:buFont typeface="Arial" panose="020B0604020202020204" pitchFamily="34" charset="0"/>
              <a:buChar char="•"/>
            </a:pPr>
            <a:r>
              <a:rPr lang="en-GB" sz="1600" dirty="0">
                <a:solidFill>
                  <a:srgbClr val="47B0D0"/>
                </a:solidFill>
                <a:latin typeface="+mn-lt"/>
              </a:rPr>
              <a:t>National Hierarchy of Sites</a:t>
            </a:r>
          </a:p>
          <a:p>
            <a:pPr>
              <a:lnSpc>
                <a:spcPct val="150000"/>
              </a:lnSpc>
              <a:buClr>
                <a:srgbClr val="8BC448"/>
              </a:buClr>
              <a:buFont typeface="Arial" panose="020B0604020202020204" pitchFamily="34" charset="0"/>
              <a:buChar char="•"/>
            </a:pPr>
            <a:r>
              <a:rPr lang="en-GB" sz="1600" dirty="0">
                <a:solidFill>
                  <a:srgbClr val="47B0D0"/>
                </a:solidFill>
                <a:latin typeface="+mn-lt"/>
              </a:rPr>
              <a:t>Designate sites in accordance with hierarchy to ensure appropriate national coverage</a:t>
            </a:r>
          </a:p>
          <a:p>
            <a:pPr>
              <a:lnSpc>
                <a:spcPct val="150000"/>
              </a:lnSpc>
              <a:buClr>
                <a:srgbClr val="8BC448"/>
              </a:buClr>
              <a:buFont typeface="Arial" panose="020B0604020202020204" pitchFamily="34" charset="0"/>
              <a:buChar char="•"/>
            </a:pPr>
            <a:r>
              <a:rPr lang="en-GB" sz="1600" dirty="0">
                <a:solidFill>
                  <a:srgbClr val="47B0D0"/>
                </a:solidFill>
                <a:latin typeface="+mn-lt"/>
              </a:rPr>
              <a:t>Consult with Las in terms of designations</a:t>
            </a:r>
          </a:p>
          <a:p>
            <a:pPr>
              <a:lnSpc>
                <a:spcPct val="150000"/>
              </a:lnSpc>
              <a:buClr>
                <a:srgbClr val="8BC448"/>
              </a:buClr>
              <a:buFont typeface="Arial" panose="020B0604020202020204" pitchFamily="34" charset="0"/>
              <a:buChar char="•"/>
            </a:pPr>
            <a:r>
              <a:rPr lang="en-GB" sz="1600" dirty="0">
                <a:solidFill>
                  <a:srgbClr val="47B0D0"/>
                </a:solidFill>
                <a:latin typeface="+mn-lt"/>
              </a:rPr>
              <a:t>Multi-annual programme</a:t>
            </a:r>
          </a:p>
          <a:p>
            <a:pPr>
              <a:lnSpc>
                <a:spcPct val="150000"/>
              </a:lnSpc>
              <a:buClr>
                <a:srgbClr val="8BC448"/>
              </a:buClr>
              <a:buFont typeface="Arial" panose="020B0604020202020204" pitchFamily="34" charset="0"/>
              <a:buChar char="•"/>
            </a:pPr>
            <a:endParaRPr lang="en-GB" sz="1600" dirty="0">
              <a:solidFill>
                <a:srgbClr val="47B0D0"/>
              </a:solidFill>
              <a:latin typeface="+mn-lt"/>
            </a:endParaRPr>
          </a:p>
        </p:txBody>
      </p:sp>
      <p:pic>
        <p:nvPicPr>
          <p:cNvPr id="5" name="Picture 4" descr="Eastern_Midlands_Waste_RGB.jpg"/>
          <p:cNvPicPr>
            <a:picLocks noChangeAspect="1"/>
          </p:cNvPicPr>
          <p:nvPr/>
        </p:nvPicPr>
        <p:blipFill>
          <a:blip r:embed="rId2"/>
          <a:stretch>
            <a:fillRect/>
          </a:stretch>
        </p:blipFill>
        <p:spPr>
          <a:xfrm>
            <a:off x="8405090" y="4621148"/>
            <a:ext cx="541676" cy="386148"/>
          </a:xfrm>
          <a:prstGeom prst="rect">
            <a:avLst/>
          </a:prstGeom>
        </p:spPr>
      </p:pic>
      <p:sp>
        <p:nvSpPr>
          <p:cNvPr id="7" name="Rectangle 6"/>
          <p:cNvSpPr/>
          <p:nvPr/>
        </p:nvSpPr>
        <p:spPr>
          <a:xfrm>
            <a:off x="0" y="0"/>
            <a:ext cx="193964" cy="5143500"/>
          </a:xfrm>
          <a:prstGeom prst="rect">
            <a:avLst/>
          </a:prstGeom>
          <a:solidFill>
            <a:srgbClr val="47B0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pic>
        <p:nvPicPr>
          <p:cNvPr id="4098" name="Picture 2" descr="Coordination Policy - Iberdro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V="1">
            <a:off x="5264534" y="1748464"/>
            <a:ext cx="2760347" cy="1731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3693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193964" y="2294164"/>
            <a:ext cx="5818836" cy="555171"/>
          </a:xfrm>
        </p:spPr>
        <p:txBody>
          <a:bodyPr>
            <a:normAutofit/>
          </a:bodyPr>
          <a:lstStyle/>
          <a:p>
            <a:pPr lvl="0"/>
            <a:r>
              <a:rPr lang="en-US" sz="1800" b="1" dirty="0">
                <a:solidFill>
                  <a:srgbClr val="8BC448"/>
                </a:solidFill>
                <a:latin typeface="+mj-lt"/>
              </a:rPr>
              <a:t>National Capacity Issues</a:t>
            </a:r>
            <a:endParaRPr lang="en-IE" b="1" dirty="0">
              <a:solidFill>
                <a:srgbClr val="00B0F0"/>
              </a:solidFill>
              <a:latin typeface="Century Gothic" panose="020B0502020202020204" pitchFamily="34" charset="0"/>
            </a:endParaRPr>
          </a:p>
        </p:txBody>
      </p:sp>
      <p:pic>
        <p:nvPicPr>
          <p:cNvPr id="8" name="Content Placeholder 7" descr="Eastern_Midlands_Waste_RGB.jpg"/>
          <p:cNvPicPr>
            <a:picLocks noChangeAspect="1"/>
          </p:cNvPicPr>
          <p:nvPr/>
        </p:nvPicPr>
        <p:blipFill>
          <a:blip r:embed="rId2"/>
          <a:stretch>
            <a:fillRect/>
          </a:stretch>
        </p:blipFill>
        <p:spPr>
          <a:xfrm>
            <a:off x="7952706" y="4229285"/>
            <a:ext cx="772732" cy="550862"/>
          </a:xfrm>
          <a:prstGeom prst="rect">
            <a:avLst/>
          </a:prstGeom>
          <a:noFill/>
          <a:ln>
            <a:noFill/>
          </a:ln>
        </p:spPr>
      </p:pic>
      <p:sp>
        <p:nvSpPr>
          <p:cNvPr id="5" name="Rectangle 4"/>
          <p:cNvSpPr/>
          <p:nvPr/>
        </p:nvSpPr>
        <p:spPr>
          <a:xfrm>
            <a:off x="0" y="0"/>
            <a:ext cx="193964" cy="5143500"/>
          </a:xfrm>
          <a:prstGeom prst="rect">
            <a:avLst/>
          </a:prstGeom>
          <a:solidFill>
            <a:srgbClr val="47B0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Tree>
    <p:extLst>
      <p:ext uri="{BB962C8B-B14F-4D97-AF65-F5344CB8AC3E}">
        <p14:creationId xmlns:p14="http://schemas.microsoft.com/office/powerpoint/2010/main" val="3460861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3368910"/>
              </p:ext>
            </p:extLst>
          </p:nvPr>
        </p:nvGraphicFramePr>
        <p:xfrm>
          <a:off x="1676242" y="1059810"/>
          <a:ext cx="5724636" cy="2900768"/>
        </p:xfrm>
        <a:graphic>
          <a:graphicData uri="http://schemas.openxmlformats.org/drawingml/2006/table">
            <a:tbl>
              <a:tblPr firstRow="1" firstCol="1" bandRow="1">
                <a:tableStyleId>{5C22544A-7EE6-4342-B048-85BDC9FD1C3A}</a:tableStyleId>
              </a:tblPr>
              <a:tblGrid>
                <a:gridCol w="1549019">
                  <a:extLst>
                    <a:ext uri="{9D8B030D-6E8A-4147-A177-3AD203B41FA5}">
                      <a16:colId xmlns:a16="http://schemas.microsoft.com/office/drawing/2014/main" val="2399900384"/>
                    </a:ext>
                  </a:extLst>
                </a:gridCol>
                <a:gridCol w="875532">
                  <a:extLst>
                    <a:ext uri="{9D8B030D-6E8A-4147-A177-3AD203B41FA5}">
                      <a16:colId xmlns:a16="http://schemas.microsoft.com/office/drawing/2014/main" val="191999533"/>
                    </a:ext>
                  </a:extLst>
                </a:gridCol>
                <a:gridCol w="729611">
                  <a:extLst>
                    <a:ext uri="{9D8B030D-6E8A-4147-A177-3AD203B41FA5}">
                      <a16:colId xmlns:a16="http://schemas.microsoft.com/office/drawing/2014/main" val="351028346"/>
                    </a:ext>
                  </a:extLst>
                </a:gridCol>
                <a:gridCol w="920432">
                  <a:extLst>
                    <a:ext uri="{9D8B030D-6E8A-4147-A177-3AD203B41FA5}">
                      <a16:colId xmlns:a16="http://schemas.microsoft.com/office/drawing/2014/main" val="1272728686"/>
                    </a:ext>
                  </a:extLst>
                </a:gridCol>
                <a:gridCol w="763285">
                  <a:extLst>
                    <a:ext uri="{9D8B030D-6E8A-4147-A177-3AD203B41FA5}">
                      <a16:colId xmlns:a16="http://schemas.microsoft.com/office/drawing/2014/main" val="2296515026"/>
                    </a:ext>
                  </a:extLst>
                </a:gridCol>
                <a:gridCol w="886757">
                  <a:extLst>
                    <a:ext uri="{9D8B030D-6E8A-4147-A177-3AD203B41FA5}">
                      <a16:colId xmlns:a16="http://schemas.microsoft.com/office/drawing/2014/main" val="1725139804"/>
                    </a:ext>
                  </a:extLst>
                </a:gridCol>
              </a:tblGrid>
              <a:tr h="377024">
                <a:tc>
                  <a:txBody>
                    <a:bodyPr/>
                    <a:lstStyle/>
                    <a:p>
                      <a:pPr algn="ctr">
                        <a:lnSpc>
                          <a:spcPct val="115000"/>
                        </a:lnSpc>
                        <a:spcAft>
                          <a:spcPts val="0"/>
                        </a:spcAft>
                      </a:pPr>
                      <a:r>
                        <a:rPr lang="en-IE" sz="1200" dirty="0">
                          <a:effectLst/>
                          <a:latin typeface="Century Gothic" panose="020B0502020202020204" pitchFamily="34" charset="0"/>
                        </a:rPr>
                        <a:t>Treatment  Options</a:t>
                      </a:r>
                      <a:endParaRPr lang="en-IE" sz="12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1435" marR="51435" marT="0" marB="0" anchor="ctr">
                    <a:solidFill>
                      <a:srgbClr val="8BC448"/>
                    </a:solidFill>
                  </a:tcPr>
                </a:tc>
                <a:tc>
                  <a:txBody>
                    <a:bodyPr/>
                    <a:lstStyle/>
                    <a:p>
                      <a:pPr algn="ctr">
                        <a:lnSpc>
                          <a:spcPct val="115000"/>
                        </a:lnSpc>
                        <a:spcAft>
                          <a:spcPts val="0"/>
                        </a:spcAft>
                      </a:pPr>
                      <a:r>
                        <a:rPr lang="en-IE" sz="1200" dirty="0">
                          <a:effectLst/>
                          <a:latin typeface="Century Gothic" panose="020B0502020202020204" pitchFamily="34" charset="0"/>
                        </a:rPr>
                        <a:t>Q1 2020</a:t>
                      </a:r>
                      <a:endParaRPr lang="en-IE" sz="12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1435" marR="51435" marT="0" marB="0" anchor="ctr">
                    <a:solidFill>
                      <a:srgbClr val="8BC448"/>
                    </a:solidFill>
                  </a:tcPr>
                </a:tc>
                <a:tc>
                  <a:txBody>
                    <a:bodyPr/>
                    <a:lstStyle/>
                    <a:p>
                      <a:pPr algn="ctr">
                        <a:lnSpc>
                          <a:spcPct val="115000"/>
                        </a:lnSpc>
                        <a:spcAft>
                          <a:spcPts val="0"/>
                        </a:spcAft>
                      </a:pPr>
                      <a:r>
                        <a:rPr lang="en-IE" sz="1200" dirty="0">
                          <a:effectLst/>
                          <a:latin typeface="Century Gothic" panose="020B0502020202020204" pitchFamily="34" charset="0"/>
                        </a:rPr>
                        <a:t>Q2 2020</a:t>
                      </a:r>
                      <a:endParaRPr lang="en-IE" sz="12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1435" marR="51435" marT="0" marB="0" anchor="ctr">
                    <a:solidFill>
                      <a:srgbClr val="8BC448"/>
                    </a:solidFill>
                  </a:tcPr>
                </a:tc>
                <a:tc>
                  <a:txBody>
                    <a:bodyPr/>
                    <a:lstStyle/>
                    <a:p>
                      <a:pPr algn="ctr">
                        <a:lnSpc>
                          <a:spcPct val="115000"/>
                        </a:lnSpc>
                        <a:spcAft>
                          <a:spcPts val="0"/>
                        </a:spcAft>
                      </a:pPr>
                      <a:r>
                        <a:rPr lang="en-IE" sz="1200" dirty="0">
                          <a:effectLst/>
                          <a:latin typeface="Century Gothic" panose="020B0502020202020204" pitchFamily="34" charset="0"/>
                        </a:rPr>
                        <a:t>Q3 2020</a:t>
                      </a:r>
                      <a:endParaRPr lang="en-IE" sz="12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1435" marR="51435" marT="0" marB="0" anchor="ctr">
                    <a:solidFill>
                      <a:srgbClr val="8BC448"/>
                    </a:solidFill>
                  </a:tcPr>
                </a:tc>
                <a:tc>
                  <a:txBody>
                    <a:bodyPr/>
                    <a:lstStyle/>
                    <a:p>
                      <a:pPr algn="ctr">
                        <a:lnSpc>
                          <a:spcPct val="115000"/>
                        </a:lnSpc>
                        <a:spcAft>
                          <a:spcPts val="0"/>
                        </a:spcAft>
                      </a:pPr>
                      <a:r>
                        <a:rPr lang="en-IE" sz="1200" dirty="0">
                          <a:effectLst/>
                          <a:latin typeface="Century Gothic" panose="020B0502020202020204" pitchFamily="34" charset="0"/>
                        </a:rPr>
                        <a:t>Q4 2020</a:t>
                      </a:r>
                      <a:endParaRPr lang="en-IE" sz="12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1435" marR="51435" marT="0" marB="0" anchor="ctr">
                    <a:solidFill>
                      <a:srgbClr val="8BC448"/>
                    </a:solidFill>
                  </a:tcPr>
                </a:tc>
                <a:tc>
                  <a:txBody>
                    <a:bodyPr/>
                    <a:lstStyle/>
                    <a:p>
                      <a:pPr algn="ctr">
                        <a:lnSpc>
                          <a:spcPct val="115000"/>
                        </a:lnSpc>
                        <a:spcAft>
                          <a:spcPts val="0"/>
                        </a:spcAft>
                      </a:pPr>
                      <a:r>
                        <a:rPr lang="en-IE" sz="1200" dirty="0">
                          <a:effectLst/>
                          <a:latin typeface="Century Gothic" panose="020B0502020202020204" pitchFamily="34" charset="0"/>
                        </a:rPr>
                        <a:t>Total</a:t>
                      </a:r>
                      <a:endParaRPr lang="en-IE" sz="12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1435" marR="51435" marT="0" marB="0" anchor="ctr">
                    <a:solidFill>
                      <a:srgbClr val="8BC448"/>
                    </a:solidFill>
                  </a:tcPr>
                </a:tc>
                <a:extLst>
                  <a:ext uri="{0D108BD9-81ED-4DB2-BD59-A6C34878D82A}">
                    <a16:rowId xmlns:a16="http://schemas.microsoft.com/office/drawing/2014/main" val="2046767767"/>
                  </a:ext>
                </a:extLst>
              </a:tr>
              <a:tr h="420624">
                <a:tc>
                  <a:txBody>
                    <a:bodyPr/>
                    <a:lstStyle/>
                    <a:p>
                      <a:pPr algn="ctr">
                        <a:lnSpc>
                          <a:spcPct val="115000"/>
                        </a:lnSpc>
                        <a:spcAft>
                          <a:spcPts val="0"/>
                        </a:spcAft>
                      </a:pPr>
                      <a:r>
                        <a:rPr lang="en-IE" sz="1200" dirty="0">
                          <a:effectLst/>
                          <a:latin typeface="Century Gothic" panose="020B0502020202020204" pitchFamily="34" charset="0"/>
                        </a:rPr>
                        <a:t>Recovery </a:t>
                      </a:r>
                      <a:endParaRPr lang="en-IE" sz="12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1435" marR="51435" marT="0" marB="0" anchor="ctr">
                    <a:solidFill>
                      <a:srgbClr val="8BC448"/>
                    </a:solidFill>
                  </a:tcPr>
                </a:tc>
                <a:tc>
                  <a:txBody>
                    <a:bodyPr/>
                    <a:lstStyle/>
                    <a:p>
                      <a:pPr algn="ctr">
                        <a:lnSpc>
                          <a:spcPct val="115000"/>
                        </a:lnSpc>
                        <a:spcAft>
                          <a:spcPts val="0"/>
                        </a:spcAft>
                      </a:pPr>
                      <a:r>
                        <a:rPr lang="en-IE" sz="1200" dirty="0">
                          <a:solidFill>
                            <a:srgbClr val="68499A"/>
                          </a:solidFill>
                          <a:effectLst/>
                          <a:latin typeface="Century Gothic" panose="020B0502020202020204" pitchFamily="34" charset="0"/>
                        </a:rPr>
                        <a:t>262,384 </a:t>
                      </a:r>
                      <a:endParaRPr lang="en-IE" sz="1200" dirty="0">
                        <a:solidFill>
                          <a:srgbClr val="68499A"/>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1435" marR="51435" marT="0" marB="0" anchor="ctr">
                    <a:solidFill>
                      <a:srgbClr val="47B0D0"/>
                    </a:solidFill>
                  </a:tcPr>
                </a:tc>
                <a:tc>
                  <a:txBody>
                    <a:bodyPr/>
                    <a:lstStyle/>
                    <a:p>
                      <a:pPr algn="ctr">
                        <a:lnSpc>
                          <a:spcPct val="115000"/>
                        </a:lnSpc>
                        <a:spcAft>
                          <a:spcPts val="0"/>
                        </a:spcAft>
                      </a:pPr>
                      <a:r>
                        <a:rPr lang="en-IE" sz="1200" dirty="0">
                          <a:solidFill>
                            <a:srgbClr val="68499A"/>
                          </a:solidFill>
                          <a:effectLst/>
                          <a:latin typeface="Century Gothic" panose="020B0502020202020204" pitchFamily="34" charset="0"/>
                        </a:rPr>
                        <a:t>230,882 </a:t>
                      </a:r>
                      <a:endParaRPr lang="en-IE" sz="1200" dirty="0">
                        <a:solidFill>
                          <a:srgbClr val="68499A"/>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1435" marR="51435" marT="0" marB="0" anchor="ctr">
                    <a:solidFill>
                      <a:srgbClr val="47B0D0"/>
                    </a:solidFill>
                  </a:tcPr>
                </a:tc>
                <a:tc>
                  <a:txBody>
                    <a:bodyPr/>
                    <a:lstStyle/>
                    <a:p>
                      <a:pPr algn="ctr">
                        <a:lnSpc>
                          <a:spcPct val="115000"/>
                        </a:lnSpc>
                        <a:spcAft>
                          <a:spcPts val="0"/>
                        </a:spcAft>
                      </a:pPr>
                      <a:r>
                        <a:rPr lang="en-IE" sz="1200" dirty="0">
                          <a:solidFill>
                            <a:srgbClr val="68499A"/>
                          </a:solidFill>
                          <a:effectLst/>
                          <a:latin typeface="Century Gothic" panose="020B0502020202020204" pitchFamily="34" charset="0"/>
                        </a:rPr>
                        <a:t>276,602 </a:t>
                      </a:r>
                      <a:endParaRPr lang="en-IE" sz="1200" dirty="0">
                        <a:solidFill>
                          <a:srgbClr val="68499A"/>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1435" marR="51435" marT="0" marB="0" anchor="ctr">
                    <a:solidFill>
                      <a:srgbClr val="47B0D0"/>
                    </a:solidFill>
                  </a:tcPr>
                </a:tc>
                <a:tc>
                  <a:txBody>
                    <a:bodyPr/>
                    <a:lstStyle/>
                    <a:p>
                      <a:pPr algn="ctr">
                        <a:lnSpc>
                          <a:spcPct val="115000"/>
                        </a:lnSpc>
                        <a:spcAft>
                          <a:spcPts val="0"/>
                        </a:spcAft>
                      </a:pPr>
                      <a:endParaRPr lang="en-IE" sz="1200" dirty="0">
                        <a:solidFill>
                          <a:srgbClr val="68499A"/>
                        </a:solidFill>
                        <a:effectLst/>
                        <a:latin typeface="Century Gothic" panose="020B0502020202020204" pitchFamily="34" charset="0"/>
                      </a:endParaRPr>
                    </a:p>
                    <a:p>
                      <a:pPr algn="ctr">
                        <a:lnSpc>
                          <a:spcPct val="115000"/>
                        </a:lnSpc>
                        <a:spcAft>
                          <a:spcPts val="0"/>
                        </a:spcAft>
                      </a:pPr>
                      <a:r>
                        <a:rPr lang="en-IE" sz="1200" dirty="0">
                          <a:solidFill>
                            <a:srgbClr val="68499A"/>
                          </a:solidFill>
                          <a:effectLst/>
                          <a:latin typeface="Century Gothic" panose="020B0502020202020204" pitchFamily="34" charset="0"/>
                        </a:rPr>
                        <a:t>232,890</a:t>
                      </a:r>
                    </a:p>
                    <a:p>
                      <a:pPr algn="ctr">
                        <a:lnSpc>
                          <a:spcPct val="115000"/>
                        </a:lnSpc>
                        <a:spcAft>
                          <a:spcPts val="0"/>
                        </a:spcAft>
                      </a:pPr>
                      <a:endParaRPr lang="en-IE" sz="1200" dirty="0">
                        <a:solidFill>
                          <a:srgbClr val="68499A"/>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1435" marR="51435" marT="0" marB="0" anchor="ctr">
                    <a:solidFill>
                      <a:srgbClr val="47B0D0"/>
                    </a:solidFill>
                  </a:tcPr>
                </a:tc>
                <a:tc>
                  <a:txBody>
                    <a:bodyPr/>
                    <a:lstStyle/>
                    <a:p>
                      <a:pPr algn="ctr">
                        <a:lnSpc>
                          <a:spcPct val="115000"/>
                        </a:lnSpc>
                        <a:spcAft>
                          <a:spcPts val="0"/>
                        </a:spcAft>
                      </a:pPr>
                      <a:endParaRPr lang="en-IE" sz="1200" dirty="0">
                        <a:solidFill>
                          <a:srgbClr val="68499A"/>
                        </a:solidFill>
                        <a:effectLst/>
                        <a:latin typeface="Century Gothic" panose="020B0502020202020204" pitchFamily="34" charset="0"/>
                      </a:endParaRPr>
                    </a:p>
                    <a:p>
                      <a:pPr algn="ctr">
                        <a:lnSpc>
                          <a:spcPct val="115000"/>
                        </a:lnSpc>
                        <a:spcAft>
                          <a:spcPts val="0"/>
                        </a:spcAft>
                      </a:pPr>
                      <a:r>
                        <a:rPr lang="en-IE" sz="1200" dirty="0">
                          <a:solidFill>
                            <a:srgbClr val="68499A"/>
                          </a:solidFill>
                          <a:effectLst/>
                          <a:latin typeface="Century Gothic" panose="020B0502020202020204" pitchFamily="34" charset="0"/>
                        </a:rPr>
                        <a:t>1,002,758 </a:t>
                      </a:r>
                    </a:p>
                    <a:p>
                      <a:pPr algn="ctr">
                        <a:lnSpc>
                          <a:spcPct val="115000"/>
                        </a:lnSpc>
                        <a:spcAft>
                          <a:spcPts val="0"/>
                        </a:spcAft>
                      </a:pPr>
                      <a:endParaRPr lang="en-IE" sz="1200" dirty="0">
                        <a:solidFill>
                          <a:srgbClr val="68499A"/>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1435" marR="51435" marT="0" marB="0" anchor="ctr">
                    <a:solidFill>
                      <a:srgbClr val="47B0D0"/>
                    </a:solidFill>
                  </a:tcPr>
                </a:tc>
                <a:extLst>
                  <a:ext uri="{0D108BD9-81ED-4DB2-BD59-A6C34878D82A}">
                    <a16:rowId xmlns:a16="http://schemas.microsoft.com/office/drawing/2014/main" val="1115555463"/>
                  </a:ext>
                </a:extLst>
              </a:tr>
              <a:tr h="420624">
                <a:tc>
                  <a:txBody>
                    <a:bodyPr/>
                    <a:lstStyle/>
                    <a:p>
                      <a:pPr algn="ctr">
                        <a:lnSpc>
                          <a:spcPct val="115000"/>
                        </a:lnSpc>
                        <a:spcAft>
                          <a:spcPts val="0"/>
                        </a:spcAft>
                      </a:pPr>
                      <a:r>
                        <a:rPr lang="en-IE" sz="1200" dirty="0">
                          <a:effectLst/>
                          <a:latin typeface="Century Gothic" panose="020B0502020202020204" pitchFamily="34" charset="0"/>
                        </a:rPr>
                        <a:t>Disposal (MSW only)</a:t>
                      </a:r>
                      <a:endParaRPr lang="en-IE" sz="12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1435" marR="51435" marT="0" marB="0" anchor="ctr">
                    <a:solidFill>
                      <a:srgbClr val="8BC448"/>
                    </a:solidFill>
                  </a:tcPr>
                </a:tc>
                <a:tc>
                  <a:txBody>
                    <a:bodyPr/>
                    <a:lstStyle/>
                    <a:p>
                      <a:pPr algn="ctr">
                        <a:lnSpc>
                          <a:spcPct val="115000"/>
                        </a:lnSpc>
                        <a:spcAft>
                          <a:spcPts val="0"/>
                        </a:spcAft>
                      </a:pPr>
                      <a:endParaRPr lang="en-IE" sz="1200" dirty="0">
                        <a:solidFill>
                          <a:srgbClr val="68499A"/>
                        </a:solidFill>
                        <a:effectLst/>
                        <a:latin typeface="Century Gothic" panose="020B0502020202020204" pitchFamily="34" charset="0"/>
                      </a:endParaRPr>
                    </a:p>
                    <a:p>
                      <a:pPr algn="ctr">
                        <a:lnSpc>
                          <a:spcPct val="115000"/>
                        </a:lnSpc>
                        <a:spcAft>
                          <a:spcPts val="0"/>
                        </a:spcAft>
                      </a:pPr>
                      <a:r>
                        <a:rPr lang="en-IE" sz="1200" dirty="0">
                          <a:solidFill>
                            <a:srgbClr val="68499A"/>
                          </a:solidFill>
                          <a:effectLst/>
                          <a:latin typeface="Century Gothic" panose="020B0502020202020204" pitchFamily="34" charset="0"/>
                        </a:rPr>
                        <a:t>83,271</a:t>
                      </a:r>
                    </a:p>
                    <a:p>
                      <a:pPr algn="ctr">
                        <a:lnSpc>
                          <a:spcPct val="115000"/>
                        </a:lnSpc>
                        <a:spcAft>
                          <a:spcPts val="0"/>
                        </a:spcAft>
                      </a:pPr>
                      <a:r>
                        <a:rPr lang="en-IE" sz="1200" dirty="0">
                          <a:solidFill>
                            <a:srgbClr val="68499A"/>
                          </a:solidFill>
                          <a:effectLst/>
                          <a:latin typeface="Century Gothic" panose="020B0502020202020204" pitchFamily="34" charset="0"/>
                        </a:rPr>
                        <a:t> </a:t>
                      </a:r>
                      <a:endParaRPr lang="en-IE" sz="1200" dirty="0">
                        <a:solidFill>
                          <a:srgbClr val="68499A"/>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1435" marR="51435" marT="0" marB="0" anchor="ctr">
                    <a:solidFill>
                      <a:srgbClr val="47B0D0"/>
                    </a:solidFill>
                  </a:tcPr>
                </a:tc>
                <a:tc>
                  <a:txBody>
                    <a:bodyPr/>
                    <a:lstStyle/>
                    <a:p>
                      <a:pPr algn="ctr">
                        <a:lnSpc>
                          <a:spcPct val="115000"/>
                        </a:lnSpc>
                        <a:spcAft>
                          <a:spcPts val="0"/>
                        </a:spcAft>
                      </a:pPr>
                      <a:r>
                        <a:rPr lang="en-IE" sz="1200" dirty="0">
                          <a:solidFill>
                            <a:srgbClr val="68499A"/>
                          </a:solidFill>
                          <a:effectLst/>
                          <a:latin typeface="Century Gothic" panose="020B0502020202020204" pitchFamily="34" charset="0"/>
                        </a:rPr>
                        <a:t>84,898 </a:t>
                      </a:r>
                      <a:endParaRPr lang="en-IE" sz="1200" dirty="0">
                        <a:solidFill>
                          <a:srgbClr val="68499A"/>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1435" marR="51435" marT="0" marB="0" anchor="ctr">
                    <a:solidFill>
                      <a:srgbClr val="47B0D0"/>
                    </a:solidFill>
                  </a:tcPr>
                </a:tc>
                <a:tc>
                  <a:txBody>
                    <a:bodyPr/>
                    <a:lstStyle/>
                    <a:p>
                      <a:pPr algn="ctr">
                        <a:lnSpc>
                          <a:spcPct val="115000"/>
                        </a:lnSpc>
                        <a:spcAft>
                          <a:spcPts val="0"/>
                        </a:spcAft>
                      </a:pPr>
                      <a:r>
                        <a:rPr lang="en-IE" sz="1200" dirty="0">
                          <a:solidFill>
                            <a:srgbClr val="68499A"/>
                          </a:solidFill>
                          <a:effectLst/>
                          <a:latin typeface="Century Gothic" panose="020B0502020202020204" pitchFamily="34" charset="0"/>
                        </a:rPr>
                        <a:t>97,415 </a:t>
                      </a:r>
                      <a:endParaRPr lang="en-IE" sz="1200" dirty="0">
                        <a:solidFill>
                          <a:srgbClr val="68499A"/>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1435" marR="51435" marT="0" marB="0" anchor="ctr">
                    <a:solidFill>
                      <a:srgbClr val="47B0D0"/>
                    </a:solidFill>
                  </a:tcPr>
                </a:tc>
                <a:tc>
                  <a:txBody>
                    <a:bodyPr/>
                    <a:lstStyle/>
                    <a:p>
                      <a:pPr algn="ctr">
                        <a:lnSpc>
                          <a:spcPct val="115000"/>
                        </a:lnSpc>
                        <a:spcAft>
                          <a:spcPts val="0"/>
                        </a:spcAft>
                      </a:pPr>
                      <a:r>
                        <a:rPr lang="en-IE" sz="1200" dirty="0">
                          <a:solidFill>
                            <a:srgbClr val="68499A"/>
                          </a:solidFill>
                          <a:effectLst/>
                          <a:latin typeface="Century Gothic" panose="020B0502020202020204" pitchFamily="34" charset="0"/>
                        </a:rPr>
                        <a:t>82,158 </a:t>
                      </a:r>
                      <a:endParaRPr lang="en-IE" sz="1200" dirty="0">
                        <a:solidFill>
                          <a:srgbClr val="68499A"/>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1435" marR="51435" marT="0" marB="0" anchor="ctr">
                    <a:solidFill>
                      <a:srgbClr val="47B0D0"/>
                    </a:solidFill>
                  </a:tcPr>
                </a:tc>
                <a:tc>
                  <a:txBody>
                    <a:bodyPr/>
                    <a:lstStyle/>
                    <a:p>
                      <a:pPr algn="ctr">
                        <a:lnSpc>
                          <a:spcPct val="115000"/>
                        </a:lnSpc>
                        <a:spcAft>
                          <a:spcPts val="0"/>
                        </a:spcAft>
                      </a:pPr>
                      <a:r>
                        <a:rPr lang="en-IE" sz="1200" dirty="0">
                          <a:solidFill>
                            <a:srgbClr val="68499A"/>
                          </a:solidFill>
                          <a:effectLst/>
                          <a:latin typeface="Century Gothic" panose="020B0502020202020204" pitchFamily="34" charset="0"/>
                        </a:rPr>
                        <a:t>347,742 </a:t>
                      </a:r>
                      <a:endParaRPr lang="en-IE" sz="1200" dirty="0">
                        <a:solidFill>
                          <a:srgbClr val="68499A"/>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1435" marR="51435" marT="0" marB="0" anchor="ctr">
                    <a:solidFill>
                      <a:srgbClr val="47B0D0"/>
                    </a:solidFill>
                  </a:tcPr>
                </a:tc>
                <a:extLst>
                  <a:ext uri="{0D108BD9-81ED-4DB2-BD59-A6C34878D82A}">
                    <a16:rowId xmlns:a16="http://schemas.microsoft.com/office/drawing/2014/main" val="2576067317"/>
                  </a:ext>
                </a:extLst>
              </a:tr>
              <a:tr h="420624">
                <a:tc>
                  <a:txBody>
                    <a:bodyPr/>
                    <a:lstStyle/>
                    <a:p>
                      <a:pPr algn="ctr">
                        <a:lnSpc>
                          <a:spcPct val="115000"/>
                        </a:lnSpc>
                        <a:spcAft>
                          <a:spcPts val="0"/>
                        </a:spcAft>
                      </a:pPr>
                      <a:r>
                        <a:rPr lang="en-IE" sz="1200" dirty="0">
                          <a:effectLst/>
                          <a:latin typeface="Century Gothic" panose="020B0502020202020204" pitchFamily="34" charset="0"/>
                        </a:rPr>
                        <a:t>Export </a:t>
                      </a:r>
                      <a:endParaRPr lang="en-IE" sz="12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1435" marR="51435" marT="0" marB="0" anchor="ctr">
                    <a:solidFill>
                      <a:srgbClr val="8BC448"/>
                    </a:solidFill>
                  </a:tcPr>
                </a:tc>
                <a:tc>
                  <a:txBody>
                    <a:bodyPr/>
                    <a:lstStyle/>
                    <a:p>
                      <a:pPr algn="ctr">
                        <a:lnSpc>
                          <a:spcPct val="115000"/>
                        </a:lnSpc>
                        <a:spcAft>
                          <a:spcPts val="0"/>
                        </a:spcAft>
                      </a:pPr>
                      <a:endParaRPr lang="en-IE" sz="1200" dirty="0">
                        <a:solidFill>
                          <a:srgbClr val="68499A"/>
                        </a:solidFill>
                        <a:effectLst/>
                        <a:latin typeface="Century Gothic" panose="020B0502020202020204" pitchFamily="34" charset="0"/>
                      </a:endParaRPr>
                    </a:p>
                    <a:p>
                      <a:pPr algn="ctr">
                        <a:lnSpc>
                          <a:spcPct val="115000"/>
                        </a:lnSpc>
                        <a:spcAft>
                          <a:spcPts val="0"/>
                        </a:spcAft>
                      </a:pPr>
                      <a:r>
                        <a:rPr lang="en-IE" sz="1200" dirty="0">
                          <a:solidFill>
                            <a:srgbClr val="68499A"/>
                          </a:solidFill>
                          <a:effectLst/>
                          <a:latin typeface="Century Gothic" panose="020B0502020202020204" pitchFamily="34" charset="0"/>
                        </a:rPr>
                        <a:t>98,812 </a:t>
                      </a:r>
                    </a:p>
                    <a:p>
                      <a:pPr algn="ctr">
                        <a:lnSpc>
                          <a:spcPct val="115000"/>
                        </a:lnSpc>
                        <a:spcAft>
                          <a:spcPts val="0"/>
                        </a:spcAft>
                      </a:pPr>
                      <a:endParaRPr lang="en-IE" sz="1200" dirty="0">
                        <a:solidFill>
                          <a:srgbClr val="68499A"/>
                        </a:solidFill>
                        <a:effectLst/>
                        <a:latin typeface="Century Gothic" panose="020B0502020202020204" pitchFamily="34" charset="0"/>
                      </a:endParaRPr>
                    </a:p>
                  </a:txBody>
                  <a:tcPr marL="51435" marR="51435" marT="0" marB="0" anchor="ctr">
                    <a:solidFill>
                      <a:srgbClr val="47B0D0"/>
                    </a:solidFill>
                  </a:tcPr>
                </a:tc>
                <a:tc>
                  <a:txBody>
                    <a:bodyPr/>
                    <a:lstStyle/>
                    <a:p>
                      <a:pPr algn="ctr">
                        <a:lnSpc>
                          <a:spcPct val="115000"/>
                        </a:lnSpc>
                        <a:spcAft>
                          <a:spcPts val="0"/>
                        </a:spcAft>
                      </a:pPr>
                      <a:r>
                        <a:rPr lang="en-IE" sz="1200" dirty="0">
                          <a:solidFill>
                            <a:srgbClr val="68499A"/>
                          </a:solidFill>
                          <a:effectLst/>
                          <a:latin typeface="Century Gothic" panose="020B0502020202020204" pitchFamily="34" charset="0"/>
                        </a:rPr>
                        <a:t>85,372 </a:t>
                      </a:r>
                      <a:endParaRPr lang="en-IE" sz="1200" dirty="0">
                        <a:solidFill>
                          <a:srgbClr val="68499A"/>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1435" marR="51435" marT="0" marB="0" anchor="ctr">
                    <a:solidFill>
                      <a:srgbClr val="47B0D0"/>
                    </a:solidFill>
                  </a:tcPr>
                </a:tc>
                <a:tc>
                  <a:txBody>
                    <a:bodyPr/>
                    <a:lstStyle/>
                    <a:p>
                      <a:pPr algn="ctr">
                        <a:lnSpc>
                          <a:spcPct val="115000"/>
                        </a:lnSpc>
                        <a:spcAft>
                          <a:spcPts val="0"/>
                        </a:spcAft>
                      </a:pPr>
                      <a:r>
                        <a:rPr lang="en-IE" sz="1200" dirty="0">
                          <a:solidFill>
                            <a:srgbClr val="68499A"/>
                          </a:solidFill>
                          <a:effectLst/>
                          <a:latin typeface="Century Gothic" panose="020B0502020202020204" pitchFamily="34" charset="0"/>
                        </a:rPr>
                        <a:t>61,303 </a:t>
                      </a:r>
                      <a:endParaRPr lang="en-IE" sz="1200" dirty="0">
                        <a:solidFill>
                          <a:srgbClr val="68499A"/>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1435" marR="51435" marT="0" marB="0" anchor="ctr">
                    <a:solidFill>
                      <a:srgbClr val="47B0D0"/>
                    </a:solidFill>
                  </a:tcPr>
                </a:tc>
                <a:tc>
                  <a:txBody>
                    <a:bodyPr/>
                    <a:lstStyle/>
                    <a:p>
                      <a:pPr algn="ctr">
                        <a:lnSpc>
                          <a:spcPct val="115000"/>
                        </a:lnSpc>
                        <a:spcAft>
                          <a:spcPts val="0"/>
                        </a:spcAft>
                      </a:pPr>
                      <a:r>
                        <a:rPr lang="en-IE" sz="1200" dirty="0">
                          <a:solidFill>
                            <a:srgbClr val="68499A"/>
                          </a:solidFill>
                          <a:effectLst/>
                          <a:latin typeface="Century Gothic" panose="020B0502020202020204" pitchFamily="34" charset="0"/>
                        </a:rPr>
                        <a:t>89,366 </a:t>
                      </a:r>
                      <a:endParaRPr lang="en-IE" sz="1200" dirty="0">
                        <a:solidFill>
                          <a:srgbClr val="68499A"/>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1435" marR="51435" marT="0" marB="0" anchor="ctr">
                    <a:solidFill>
                      <a:srgbClr val="47B0D0"/>
                    </a:solidFill>
                  </a:tcPr>
                </a:tc>
                <a:tc>
                  <a:txBody>
                    <a:bodyPr/>
                    <a:lstStyle/>
                    <a:p>
                      <a:pPr algn="ctr">
                        <a:lnSpc>
                          <a:spcPct val="115000"/>
                        </a:lnSpc>
                        <a:spcAft>
                          <a:spcPts val="0"/>
                        </a:spcAft>
                      </a:pPr>
                      <a:r>
                        <a:rPr lang="en-IE" sz="1200" dirty="0">
                          <a:solidFill>
                            <a:srgbClr val="68499A"/>
                          </a:solidFill>
                          <a:effectLst/>
                          <a:latin typeface="Century Gothic" panose="020B0502020202020204" pitchFamily="34" charset="0"/>
                        </a:rPr>
                        <a:t>334,853 </a:t>
                      </a:r>
                      <a:endParaRPr lang="en-IE" sz="1200" dirty="0">
                        <a:solidFill>
                          <a:srgbClr val="68499A"/>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1435" marR="51435" marT="0" marB="0" anchor="ctr">
                    <a:solidFill>
                      <a:srgbClr val="47B0D0"/>
                    </a:solidFill>
                  </a:tcPr>
                </a:tc>
                <a:extLst>
                  <a:ext uri="{0D108BD9-81ED-4DB2-BD59-A6C34878D82A}">
                    <a16:rowId xmlns:a16="http://schemas.microsoft.com/office/drawing/2014/main" val="254662942"/>
                  </a:ext>
                </a:extLst>
              </a:tr>
              <a:tr h="420624">
                <a:tc>
                  <a:txBody>
                    <a:bodyPr/>
                    <a:lstStyle/>
                    <a:p>
                      <a:pPr algn="ctr">
                        <a:lnSpc>
                          <a:spcPct val="115000"/>
                        </a:lnSpc>
                        <a:spcAft>
                          <a:spcPts val="0"/>
                        </a:spcAft>
                      </a:pPr>
                      <a:r>
                        <a:rPr lang="en-IE" sz="1200" dirty="0">
                          <a:effectLst/>
                          <a:latin typeface="Century Gothic" panose="020B0502020202020204" pitchFamily="34" charset="0"/>
                        </a:rPr>
                        <a:t> Totals</a:t>
                      </a:r>
                      <a:endParaRPr lang="en-IE" sz="12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1435" marR="51435" marT="0" marB="0" anchor="ctr">
                    <a:solidFill>
                      <a:srgbClr val="8BC448"/>
                    </a:solidFill>
                  </a:tcPr>
                </a:tc>
                <a:tc>
                  <a:txBody>
                    <a:bodyPr/>
                    <a:lstStyle/>
                    <a:p>
                      <a:pPr algn="ctr">
                        <a:lnSpc>
                          <a:spcPct val="115000"/>
                        </a:lnSpc>
                        <a:spcAft>
                          <a:spcPts val="0"/>
                        </a:spcAft>
                      </a:pPr>
                      <a:endParaRPr lang="en-IE" sz="1200" dirty="0">
                        <a:solidFill>
                          <a:srgbClr val="68499A"/>
                        </a:solidFill>
                        <a:effectLst/>
                        <a:latin typeface="Century Gothic" panose="020B0502020202020204" pitchFamily="34" charset="0"/>
                      </a:endParaRPr>
                    </a:p>
                    <a:p>
                      <a:pPr algn="ctr">
                        <a:lnSpc>
                          <a:spcPct val="115000"/>
                        </a:lnSpc>
                        <a:spcAft>
                          <a:spcPts val="0"/>
                        </a:spcAft>
                      </a:pPr>
                      <a:r>
                        <a:rPr lang="en-IE" sz="1200" dirty="0">
                          <a:solidFill>
                            <a:srgbClr val="68499A"/>
                          </a:solidFill>
                          <a:effectLst/>
                          <a:latin typeface="Century Gothic" panose="020B0502020202020204" pitchFamily="34" charset="0"/>
                        </a:rPr>
                        <a:t>444,467 </a:t>
                      </a:r>
                    </a:p>
                    <a:p>
                      <a:pPr algn="ctr">
                        <a:lnSpc>
                          <a:spcPct val="115000"/>
                        </a:lnSpc>
                        <a:spcAft>
                          <a:spcPts val="0"/>
                        </a:spcAft>
                      </a:pPr>
                      <a:endParaRPr lang="en-IE" sz="1200" dirty="0">
                        <a:solidFill>
                          <a:srgbClr val="68499A"/>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1435" marR="51435" marT="0" marB="0" anchor="ctr">
                    <a:solidFill>
                      <a:srgbClr val="47B0D0"/>
                    </a:solidFill>
                  </a:tcPr>
                </a:tc>
                <a:tc>
                  <a:txBody>
                    <a:bodyPr/>
                    <a:lstStyle/>
                    <a:p>
                      <a:pPr algn="ctr">
                        <a:lnSpc>
                          <a:spcPct val="115000"/>
                        </a:lnSpc>
                        <a:spcAft>
                          <a:spcPts val="0"/>
                        </a:spcAft>
                      </a:pPr>
                      <a:r>
                        <a:rPr lang="en-IE" sz="1200" dirty="0">
                          <a:solidFill>
                            <a:srgbClr val="68499A"/>
                          </a:solidFill>
                          <a:effectLst/>
                          <a:latin typeface="Century Gothic" panose="020B0502020202020204" pitchFamily="34" charset="0"/>
                        </a:rPr>
                        <a:t>401,152 </a:t>
                      </a:r>
                      <a:endParaRPr lang="en-IE" sz="1200" dirty="0">
                        <a:solidFill>
                          <a:srgbClr val="68499A"/>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1435" marR="51435" marT="0" marB="0" anchor="ctr">
                    <a:solidFill>
                      <a:srgbClr val="47B0D0"/>
                    </a:solidFill>
                  </a:tcPr>
                </a:tc>
                <a:tc>
                  <a:txBody>
                    <a:bodyPr/>
                    <a:lstStyle/>
                    <a:p>
                      <a:pPr algn="ctr">
                        <a:lnSpc>
                          <a:spcPct val="115000"/>
                        </a:lnSpc>
                        <a:spcAft>
                          <a:spcPts val="0"/>
                        </a:spcAft>
                      </a:pPr>
                      <a:r>
                        <a:rPr lang="en-IE" sz="1200" dirty="0">
                          <a:solidFill>
                            <a:srgbClr val="68499A"/>
                          </a:solidFill>
                          <a:effectLst/>
                          <a:latin typeface="Century Gothic" panose="020B0502020202020204" pitchFamily="34" charset="0"/>
                        </a:rPr>
                        <a:t>435,320 </a:t>
                      </a:r>
                      <a:endParaRPr lang="en-IE" sz="1200" dirty="0">
                        <a:solidFill>
                          <a:srgbClr val="68499A"/>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1435" marR="51435" marT="0" marB="0" anchor="ctr">
                    <a:solidFill>
                      <a:srgbClr val="47B0D0"/>
                    </a:solidFill>
                  </a:tcPr>
                </a:tc>
                <a:tc>
                  <a:txBody>
                    <a:bodyPr/>
                    <a:lstStyle/>
                    <a:p>
                      <a:pPr algn="ctr">
                        <a:lnSpc>
                          <a:spcPct val="115000"/>
                        </a:lnSpc>
                        <a:spcAft>
                          <a:spcPts val="0"/>
                        </a:spcAft>
                      </a:pPr>
                      <a:r>
                        <a:rPr lang="en-IE" sz="1200" dirty="0">
                          <a:solidFill>
                            <a:srgbClr val="68499A"/>
                          </a:solidFill>
                          <a:effectLst/>
                          <a:latin typeface="Century Gothic" panose="020B0502020202020204" pitchFamily="34" charset="0"/>
                        </a:rPr>
                        <a:t>404,414 </a:t>
                      </a:r>
                      <a:endParaRPr lang="en-IE" sz="1200" dirty="0">
                        <a:solidFill>
                          <a:srgbClr val="68499A"/>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1435" marR="51435" marT="0" marB="0" anchor="ctr">
                    <a:solidFill>
                      <a:srgbClr val="47B0D0"/>
                    </a:solidFill>
                  </a:tcPr>
                </a:tc>
                <a:tc>
                  <a:txBody>
                    <a:bodyPr/>
                    <a:lstStyle/>
                    <a:p>
                      <a:pPr algn="ctr">
                        <a:lnSpc>
                          <a:spcPct val="115000"/>
                        </a:lnSpc>
                        <a:spcAft>
                          <a:spcPts val="0"/>
                        </a:spcAft>
                      </a:pPr>
                      <a:r>
                        <a:rPr lang="en-IE" sz="1200" dirty="0">
                          <a:solidFill>
                            <a:srgbClr val="68499A"/>
                          </a:solidFill>
                          <a:effectLst/>
                          <a:latin typeface="Century Gothic" panose="020B0502020202020204" pitchFamily="34" charset="0"/>
                        </a:rPr>
                        <a:t>1,685,353 </a:t>
                      </a:r>
                      <a:endParaRPr lang="en-IE" sz="1200" dirty="0">
                        <a:solidFill>
                          <a:srgbClr val="68499A"/>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1435" marR="51435" marT="0" marB="0" anchor="ctr">
                    <a:solidFill>
                      <a:srgbClr val="47B0D0"/>
                    </a:solidFill>
                  </a:tcPr>
                </a:tc>
                <a:extLst>
                  <a:ext uri="{0D108BD9-81ED-4DB2-BD59-A6C34878D82A}">
                    <a16:rowId xmlns:a16="http://schemas.microsoft.com/office/drawing/2014/main" val="496062596"/>
                  </a:ext>
                </a:extLst>
              </a:tr>
            </a:tbl>
          </a:graphicData>
        </a:graphic>
      </p:graphicFrame>
      <p:sp>
        <p:nvSpPr>
          <p:cNvPr id="5" name="Rectangle 4"/>
          <p:cNvSpPr/>
          <p:nvPr/>
        </p:nvSpPr>
        <p:spPr>
          <a:xfrm>
            <a:off x="2111641" y="4127377"/>
            <a:ext cx="5109139" cy="308290"/>
          </a:xfrm>
          <a:prstGeom prst="rect">
            <a:avLst/>
          </a:prstGeom>
        </p:spPr>
        <p:txBody>
          <a:bodyPr wrap="square">
            <a:spAutoFit/>
          </a:bodyPr>
          <a:lstStyle/>
          <a:p>
            <a:pPr algn="ctr">
              <a:lnSpc>
                <a:spcPct val="150000"/>
              </a:lnSpc>
            </a:pPr>
            <a:r>
              <a:rPr lang="en-GB" sz="1050" b="1" dirty="0">
                <a:solidFill>
                  <a:srgbClr val="68499A"/>
                </a:solidFill>
                <a:latin typeface="+mn-lt"/>
                <a:ea typeface="Times New Roman" panose="02020603050405020304" pitchFamily="18" charset="0"/>
                <a:cs typeface="Calibri" panose="020F0502020204030204" pitchFamily="34" charset="0"/>
              </a:rPr>
              <a:t>A total of 1.68 Mt was processed in 2020 compared with 1.78Mt in 2019.</a:t>
            </a:r>
            <a:endParaRPr lang="en-IE" sz="1050" dirty="0">
              <a:solidFill>
                <a:srgbClr val="68499A"/>
              </a:solidFill>
              <a:latin typeface="+mn-lt"/>
              <a:ea typeface="Times New Roman" panose="02020603050405020304" pitchFamily="18" charset="0"/>
              <a:cs typeface="Times New Roman" panose="02020603050405020304" pitchFamily="18" charset="0"/>
            </a:endParaRPr>
          </a:p>
        </p:txBody>
      </p:sp>
      <p:sp>
        <p:nvSpPr>
          <p:cNvPr id="6" name="Rectangle 5"/>
          <p:cNvSpPr/>
          <p:nvPr/>
        </p:nvSpPr>
        <p:spPr>
          <a:xfrm>
            <a:off x="0" y="0"/>
            <a:ext cx="193964" cy="5143500"/>
          </a:xfrm>
          <a:prstGeom prst="rect">
            <a:avLst/>
          </a:prstGeom>
          <a:solidFill>
            <a:srgbClr val="47B0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pic>
        <p:nvPicPr>
          <p:cNvPr id="8" name="Picture 7" descr="Eastern_Midlands_Waste_RGB.jpg"/>
          <p:cNvPicPr>
            <a:picLocks noChangeAspect="1"/>
          </p:cNvPicPr>
          <p:nvPr/>
        </p:nvPicPr>
        <p:blipFill>
          <a:blip r:embed="rId2"/>
          <a:stretch>
            <a:fillRect/>
          </a:stretch>
        </p:blipFill>
        <p:spPr>
          <a:xfrm>
            <a:off x="8464296" y="4636122"/>
            <a:ext cx="541676" cy="386148"/>
          </a:xfrm>
          <a:prstGeom prst="rect">
            <a:avLst/>
          </a:prstGeom>
        </p:spPr>
      </p:pic>
      <p:sp>
        <p:nvSpPr>
          <p:cNvPr id="10" name="Title 1"/>
          <p:cNvSpPr txBox="1">
            <a:spLocks/>
          </p:cNvSpPr>
          <p:nvPr/>
        </p:nvSpPr>
        <p:spPr>
          <a:xfrm>
            <a:off x="91440" y="352697"/>
            <a:ext cx="9149542" cy="512431"/>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n-US" sz="1875" dirty="0">
                <a:solidFill>
                  <a:srgbClr val="68499A"/>
                </a:solidFill>
                <a:latin typeface="Arial Rounded MT Bold" panose="020F0704030504030204" pitchFamily="34" charset="0"/>
                <a:cs typeface="Arial Black"/>
              </a:rPr>
              <a:t>Summary of 2020</a:t>
            </a:r>
          </a:p>
        </p:txBody>
      </p:sp>
    </p:spTree>
    <p:extLst>
      <p:ext uri="{BB962C8B-B14F-4D97-AF65-F5344CB8AC3E}">
        <p14:creationId xmlns:p14="http://schemas.microsoft.com/office/powerpoint/2010/main" val="2441624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Eastern_Midlands_Waste_RGB.jpg"/>
          <p:cNvPicPr>
            <a:picLocks noGrp="1" noChangeAspect="1"/>
          </p:cNvPicPr>
          <p:nvPr>
            <p:ph idx="1"/>
          </p:nvPr>
        </p:nvPicPr>
        <p:blipFill>
          <a:blip r:embed="rId2"/>
          <a:stretch>
            <a:fillRect/>
          </a:stretch>
        </p:blipFill>
        <p:spPr>
          <a:xfrm>
            <a:off x="8139448" y="4368530"/>
            <a:ext cx="515826" cy="367720"/>
          </a:xfrm>
          <a:prstGeom prst="rect">
            <a:avLst/>
          </a:prstGeom>
        </p:spPr>
      </p:pic>
      <p:sp>
        <p:nvSpPr>
          <p:cNvPr id="5" name="Rectangle 4"/>
          <p:cNvSpPr/>
          <p:nvPr/>
        </p:nvSpPr>
        <p:spPr>
          <a:xfrm>
            <a:off x="0" y="0"/>
            <a:ext cx="193964" cy="5143500"/>
          </a:xfrm>
          <a:prstGeom prst="rect">
            <a:avLst/>
          </a:prstGeom>
          <a:solidFill>
            <a:srgbClr val="47B0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7" name="Title 1"/>
          <p:cNvSpPr txBox="1">
            <a:spLocks/>
          </p:cNvSpPr>
          <p:nvPr/>
        </p:nvSpPr>
        <p:spPr>
          <a:xfrm>
            <a:off x="91440" y="352697"/>
            <a:ext cx="9149542" cy="512431"/>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n-US" sz="1875" dirty="0">
                <a:solidFill>
                  <a:srgbClr val="68499A"/>
                </a:solidFill>
                <a:latin typeface="Arial Rounded MT Bold" panose="020F0704030504030204" pitchFamily="34" charset="0"/>
                <a:cs typeface="Arial Black"/>
              </a:rPr>
              <a:t>Projections 2021 Recycling Rate</a:t>
            </a:r>
          </a:p>
        </p:txBody>
      </p:sp>
      <p:graphicFrame>
        <p:nvGraphicFramePr>
          <p:cNvPr id="4" name="Table 3"/>
          <p:cNvGraphicFramePr>
            <a:graphicFrameLocks noGrp="1"/>
          </p:cNvGraphicFramePr>
          <p:nvPr>
            <p:extLst>
              <p:ext uri="{D42A27DB-BD31-4B8C-83A1-F6EECF244321}">
                <p14:modId xmlns:p14="http://schemas.microsoft.com/office/powerpoint/2010/main" val="728487613"/>
              </p:ext>
            </p:extLst>
          </p:nvPr>
        </p:nvGraphicFramePr>
        <p:xfrm>
          <a:off x="1187830" y="1143787"/>
          <a:ext cx="6951618" cy="3357374"/>
        </p:xfrm>
        <a:graphic>
          <a:graphicData uri="http://schemas.openxmlformats.org/drawingml/2006/table">
            <a:tbl>
              <a:tblPr firstRow="1" firstCol="1" bandRow="1">
                <a:tableStyleId>{5C22544A-7EE6-4342-B048-85BDC9FD1C3A}</a:tableStyleId>
              </a:tblPr>
              <a:tblGrid>
                <a:gridCol w="2070464">
                  <a:extLst>
                    <a:ext uri="{9D8B030D-6E8A-4147-A177-3AD203B41FA5}">
                      <a16:colId xmlns:a16="http://schemas.microsoft.com/office/drawing/2014/main" val="3564803802"/>
                    </a:ext>
                  </a:extLst>
                </a:gridCol>
                <a:gridCol w="2107902">
                  <a:extLst>
                    <a:ext uri="{9D8B030D-6E8A-4147-A177-3AD203B41FA5}">
                      <a16:colId xmlns:a16="http://schemas.microsoft.com/office/drawing/2014/main" val="1512131183"/>
                    </a:ext>
                  </a:extLst>
                </a:gridCol>
                <a:gridCol w="1380463">
                  <a:extLst>
                    <a:ext uri="{9D8B030D-6E8A-4147-A177-3AD203B41FA5}">
                      <a16:colId xmlns:a16="http://schemas.microsoft.com/office/drawing/2014/main" val="1675191996"/>
                    </a:ext>
                  </a:extLst>
                </a:gridCol>
                <a:gridCol w="1392789">
                  <a:extLst>
                    <a:ext uri="{9D8B030D-6E8A-4147-A177-3AD203B41FA5}">
                      <a16:colId xmlns:a16="http://schemas.microsoft.com/office/drawing/2014/main" val="2464638364"/>
                    </a:ext>
                  </a:extLst>
                </a:gridCol>
              </a:tblGrid>
              <a:tr h="276225">
                <a:tc>
                  <a:txBody>
                    <a:bodyPr/>
                    <a:lstStyle/>
                    <a:p>
                      <a:pPr algn="ctr">
                        <a:lnSpc>
                          <a:spcPct val="107000"/>
                        </a:lnSpc>
                        <a:spcAft>
                          <a:spcPts val="0"/>
                        </a:spcAft>
                      </a:pPr>
                      <a:r>
                        <a:rPr lang="en-IE" sz="1600" b="0" dirty="0">
                          <a:effectLst/>
                          <a:latin typeface="Century Gothic" panose="020B0502020202020204" pitchFamily="34" charset="0"/>
                        </a:rPr>
                        <a:t> </a:t>
                      </a:r>
                      <a:endParaRPr lang="en-IE" sz="11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solidFill>
                      <a:srgbClr val="8BC448"/>
                    </a:solidFill>
                  </a:tcPr>
                </a:tc>
                <a:tc>
                  <a:txBody>
                    <a:bodyPr/>
                    <a:lstStyle/>
                    <a:p>
                      <a:pPr algn="ctr">
                        <a:lnSpc>
                          <a:spcPct val="107000"/>
                        </a:lnSpc>
                        <a:spcAft>
                          <a:spcPts val="0"/>
                        </a:spcAft>
                      </a:pPr>
                      <a:r>
                        <a:rPr lang="en-IE" sz="1600" b="0" dirty="0">
                          <a:effectLst/>
                          <a:latin typeface="Century Gothic" panose="020B0502020202020204" pitchFamily="34" charset="0"/>
                        </a:rPr>
                        <a:t>2020</a:t>
                      </a:r>
                      <a:endParaRPr lang="en-IE" sz="11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solidFill>
                      <a:srgbClr val="8BC448"/>
                    </a:solidFill>
                  </a:tcPr>
                </a:tc>
                <a:tc>
                  <a:txBody>
                    <a:bodyPr/>
                    <a:lstStyle/>
                    <a:p>
                      <a:pPr algn="ctr">
                        <a:lnSpc>
                          <a:spcPct val="107000"/>
                        </a:lnSpc>
                        <a:spcAft>
                          <a:spcPts val="0"/>
                        </a:spcAft>
                      </a:pPr>
                      <a:r>
                        <a:rPr lang="en-IE" sz="1600" b="0" dirty="0">
                          <a:effectLst/>
                          <a:latin typeface="Century Gothic" panose="020B0502020202020204" pitchFamily="34" charset="0"/>
                        </a:rPr>
                        <a:t>2021</a:t>
                      </a:r>
                      <a:endParaRPr lang="en-IE" sz="11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solidFill>
                      <a:srgbClr val="8BC448"/>
                    </a:solidFill>
                  </a:tcPr>
                </a:tc>
                <a:tc>
                  <a:txBody>
                    <a:bodyPr/>
                    <a:lstStyle/>
                    <a:p>
                      <a:pPr algn="ctr">
                        <a:lnSpc>
                          <a:spcPct val="107000"/>
                        </a:lnSpc>
                        <a:spcAft>
                          <a:spcPts val="0"/>
                        </a:spcAft>
                      </a:pPr>
                      <a:r>
                        <a:rPr lang="en-IE" sz="1600" b="0" dirty="0">
                          <a:effectLst/>
                          <a:latin typeface="Century Gothic" panose="020B0502020202020204" pitchFamily="34" charset="0"/>
                        </a:rPr>
                        <a:t>2022</a:t>
                      </a:r>
                      <a:endParaRPr lang="en-IE" sz="11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solidFill>
                      <a:srgbClr val="8BC448"/>
                    </a:solidFill>
                  </a:tcPr>
                </a:tc>
                <a:extLst>
                  <a:ext uri="{0D108BD9-81ED-4DB2-BD59-A6C34878D82A}">
                    <a16:rowId xmlns:a16="http://schemas.microsoft.com/office/drawing/2014/main" val="55120585"/>
                  </a:ext>
                </a:extLst>
              </a:tr>
              <a:tr h="285750">
                <a:tc>
                  <a:txBody>
                    <a:bodyPr/>
                    <a:lstStyle/>
                    <a:p>
                      <a:pPr algn="ctr">
                        <a:lnSpc>
                          <a:spcPct val="107000"/>
                        </a:lnSpc>
                        <a:spcAft>
                          <a:spcPts val="0"/>
                        </a:spcAft>
                      </a:pPr>
                      <a:r>
                        <a:rPr lang="en-IE" sz="1600" b="0" dirty="0">
                          <a:effectLst/>
                          <a:latin typeface="Century Gothic" panose="020B0502020202020204" pitchFamily="34" charset="0"/>
                        </a:rPr>
                        <a:t>MSW</a:t>
                      </a:r>
                      <a:endParaRPr lang="en-IE" sz="11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solidFill>
                      <a:srgbClr val="8BC448"/>
                    </a:solidFill>
                  </a:tcPr>
                </a:tc>
                <a:tc>
                  <a:txBody>
                    <a:bodyPr/>
                    <a:lstStyle/>
                    <a:p>
                      <a:pPr algn="ctr">
                        <a:lnSpc>
                          <a:spcPct val="107000"/>
                        </a:lnSpc>
                        <a:spcAft>
                          <a:spcPts val="0"/>
                        </a:spcAft>
                      </a:pPr>
                      <a:endParaRPr lang="en-IE" sz="1600" b="0" dirty="0">
                        <a:solidFill>
                          <a:srgbClr val="68499A"/>
                        </a:solidFill>
                        <a:effectLst/>
                        <a:latin typeface="Century Gothic" panose="020B0502020202020204" pitchFamily="34" charset="0"/>
                      </a:endParaRPr>
                    </a:p>
                    <a:p>
                      <a:pPr algn="ctr">
                        <a:lnSpc>
                          <a:spcPct val="107000"/>
                        </a:lnSpc>
                        <a:spcAft>
                          <a:spcPts val="0"/>
                        </a:spcAft>
                      </a:pPr>
                      <a:r>
                        <a:rPr lang="en-IE" sz="1600" b="0" dirty="0">
                          <a:solidFill>
                            <a:srgbClr val="68499A"/>
                          </a:solidFill>
                          <a:effectLst/>
                          <a:latin typeface="Century Gothic" panose="020B0502020202020204" pitchFamily="34" charset="0"/>
                        </a:rPr>
                        <a:t>2,987,428</a:t>
                      </a:r>
                    </a:p>
                    <a:p>
                      <a:pPr algn="ctr">
                        <a:lnSpc>
                          <a:spcPct val="107000"/>
                        </a:lnSpc>
                        <a:spcAft>
                          <a:spcPts val="0"/>
                        </a:spcAft>
                      </a:pPr>
                      <a:endParaRPr lang="en-IE" sz="1100" b="0" dirty="0">
                        <a:solidFill>
                          <a:srgbClr val="68499A"/>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solidFill>
                      <a:srgbClr val="47B0D0"/>
                    </a:solidFill>
                  </a:tcPr>
                </a:tc>
                <a:tc>
                  <a:txBody>
                    <a:bodyPr/>
                    <a:lstStyle/>
                    <a:p>
                      <a:pPr algn="ctr">
                        <a:lnSpc>
                          <a:spcPct val="107000"/>
                        </a:lnSpc>
                        <a:spcAft>
                          <a:spcPts val="0"/>
                        </a:spcAft>
                      </a:pPr>
                      <a:r>
                        <a:rPr lang="en-IE" sz="1600" b="0" dirty="0">
                          <a:solidFill>
                            <a:srgbClr val="68499A"/>
                          </a:solidFill>
                          <a:effectLst/>
                          <a:latin typeface="Century Gothic" panose="020B0502020202020204" pitchFamily="34" charset="0"/>
                        </a:rPr>
                        <a:t>3,101,170</a:t>
                      </a:r>
                      <a:endParaRPr lang="en-IE" sz="1100" b="0" dirty="0">
                        <a:solidFill>
                          <a:srgbClr val="68499A"/>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solidFill>
                      <a:srgbClr val="47B0D0"/>
                    </a:solidFill>
                  </a:tcPr>
                </a:tc>
                <a:tc>
                  <a:txBody>
                    <a:bodyPr/>
                    <a:lstStyle/>
                    <a:p>
                      <a:pPr algn="ctr">
                        <a:lnSpc>
                          <a:spcPct val="107000"/>
                        </a:lnSpc>
                        <a:spcAft>
                          <a:spcPts val="0"/>
                        </a:spcAft>
                      </a:pPr>
                      <a:r>
                        <a:rPr lang="en-IE" sz="1600" b="0">
                          <a:solidFill>
                            <a:srgbClr val="68499A"/>
                          </a:solidFill>
                          <a:effectLst/>
                          <a:latin typeface="Century Gothic" panose="020B0502020202020204" pitchFamily="34" charset="0"/>
                        </a:rPr>
                        <a:t>3,214,098</a:t>
                      </a:r>
                      <a:endParaRPr lang="en-IE" sz="1100" b="0">
                        <a:solidFill>
                          <a:srgbClr val="68499A"/>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solidFill>
                      <a:srgbClr val="47B0D0"/>
                    </a:solidFill>
                  </a:tcPr>
                </a:tc>
                <a:extLst>
                  <a:ext uri="{0D108BD9-81ED-4DB2-BD59-A6C34878D82A}">
                    <a16:rowId xmlns:a16="http://schemas.microsoft.com/office/drawing/2014/main" val="2916684498"/>
                  </a:ext>
                </a:extLst>
              </a:tr>
              <a:tr h="276225">
                <a:tc>
                  <a:txBody>
                    <a:bodyPr/>
                    <a:lstStyle/>
                    <a:p>
                      <a:pPr algn="ctr">
                        <a:lnSpc>
                          <a:spcPct val="107000"/>
                        </a:lnSpc>
                        <a:spcAft>
                          <a:spcPts val="0"/>
                        </a:spcAft>
                      </a:pPr>
                      <a:r>
                        <a:rPr lang="en-IE" sz="1600" b="0" dirty="0">
                          <a:effectLst/>
                          <a:latin typeface="Century Gothic" panose="020B0502020202020204" pitchFamily="34" charset="0"/>
                        </a:rPr>
                        <a:t>Recycling Rate</a:t>
                      </a:r>
                      <a:endParaRPr lang="en-IE" sz="11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solidFill>
                      <a:srgbClr val="8BC448"/>
                    </a:solidFill>
                  </a:tcPr>
                </a:tc>
                <a:tc>
                  <a:txBody>
                    <a:bodyPr/>
                    <a:lstStyle/>
                    <a:p>
                      <a:pPr algn="ctr">
                        <a:lnSpc>
                          <a:spcPct val="107000"/>
                        </a:lnSpc>
                        <a:spcAft>
                          <a:spcPts val="0"/>
                        </a:spcAft>
                      </a:pPr>
                      <a:endParaRPr lang="en-IE" sz="1600" b="0" dirty="0">
                        <a:solidFill>
                          <a:srgbClr val="68499A"/>
                        </a:solidFill>
                        <a:effectLst/>
                        <a:latin typeface="Century Gothic" panose="020B0502020202020204" pitchFamily="34" charset="0"/>
                      </a:endParaRPr>
                    </a:p>
                    <a:p>
                      <a:pPr algn="ctr">
                        <a:lnSpc>
                          <a:spcPct val="107000"/>
                        </a:lnSpc>
                        <a:spcAft>
                          <a:spcPts val="0"/>
                        </a:spcAft>
                      </a:pPr>
                      <a:r>
                        <a:rPr lang="en-IE" sz="1600" b="0" dirty="0">
                          <a:solidFill>
                            <a:srgbClr val="68499A"/>
                          </a:solidFill>
                          <a:effectLst/>
                          <a:latin typeface="Century Gothic" panose="020B0502020202020204" pitchFamily="34" charset="0"/>
                        </a:rPr>
                        <a:t>44%</a:t>
                      </a:r>
                    </a:p>
                    <a:p>
                      <a:pPr algn="ctr">
                        <a:lnSpc>
                          <a:spcPct val="107000"/>
                        </a:lnSpc>
                        <a:spcAft>
                          <a:spcPts val="0"/>
                        </a:spcAft>
                      </a:pPr>
                      <a:endParaRPr lang="en-IE" sz="1100" b="0" dirty="0">
                        <a:solidFill>
                          <a:srgbClr val="68499A"/>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solidFill>
                      <a:srgbClr val="47B0D0"/>
                    </a:solidFill>
                  </a:tcPr>
                </a:tc>
                <a:tc>
                  <a:txBody>
                    <a:bodyPr/>
                    <a:lstStyle/>
                    <a:p>
                      <a:pPr algn="ctr">
                        <a:lnSpc>
                          <a:spcPct val="107000"/>
                        </a:lnSpc>
                        <a:spcAft>
                          <a:spcPts val="0"/>
                        </a:spcAft>
                      </a:pPr>
                      <a:r>
                        <a:rPr lang="en-IE" sz="1600" b="0">
                          <a:solidFill>
                            <a:srgbClr val="68499A"/>
                          </a:solidFill>
                          <a:effectLst/>
                          <a:latin typeface="Century Gothic" panose="020B0502020202020204" pitchFamily="34" charset="0"/>
                        </a:rPr>
                        <a:t>43%</a:t>
                      </a:r>
                      <a:endParaRPr lang="en-IE" sz="1100" b="0">
                        <a:solidFill>
                          <a:srgbClr val="68499A"/>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solidFill>
                      <a:srgbClr val="47B0D0"/>
                    </a:solidFill>
                  </a:tcPr>
                </a:tc>
                <a:tc>
                  <a:txBody>
                    <a:bodyPr/>
                    <a:lstStyle/>
                    <a:p>
                      <a:pPr algn="ctr">
                        <a:lnSpc>
                          <a:spcPct val="107000"/>
                        </a:lnSpc>
                        <a:spcAft>
                          <a:spcPts val="0"/>
                        </a:spcAft>
                      </a:pPr>
                      <a:r>
                        <a:rPr lang="en-IE" sz="1600" b="0">
                          <a:solidFill>
                            <a:srgbClr val="68499A"/>
                          </a:solidFill>
                          <a:effectLst/>
                          <a:latin typeface="Century Gothic" panose="020B0502020202020204" pitchFamily="34" charset="0"/>
                        </a:rPr>
                        <a:t>45%</a:t>
                      </a:r>
                      <a:endParaRPr lang="en-IE" sz="1100" b="0">
                        <a:solidFill>
                          <a:srgbClr val="68499A"/>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solidFill>
                      <a:srgbClr val="47B0D0"/>
                    </a:solidFill>
                  </a:tcPr>
                </a:tc>
                <a:extLst>
                  <a:ext uri="{0D108BD9-81ED-4DB2-BD59-A6C34878D82A}">
                    <a16:rowId xmlns:a16="http://schemas.microsoft.com/office/drawing/2014/main" val="3271326207"/>
                  </a:ext>
                </a:extLst>
              </a:tr>
              <a:tr h="514350">
                <a:tc>
                  <a:txBody>
                    <a:bodyPr/>
                    <a:lstStyle/>
                    <a:p>
                      <a:pPr algn="ctr">
                        <a:lnSpc>
                          <a:spcPct val="107000"/>
                        </a:lnSpc>
                        <a:spcAft>
                          <a:spcPts val="0"/>
                        </a:spcAft>
                      </a:pPr>
                      <a:r>
                        <a:rPr lang="en-IE" sz="1600" b="0" dirty="0">
                          <a:effectLst/>
                          <a:latin typeface="Century Gothic" panose="020B0502020202020204" pitchFamily="34" charset="0"/>
                        </a:rPr>
                        <a:t>Balance for Treatment/Disposal </a:t>
                      </a:r>
                      <a:endParaRPr lang="en-IE" sz="11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solidFill>
                      <a:srgbClr val="8BC448"/>
                    </a:solidFill>
                  </a:tcPr>
                </a:tc>
                <a:tc>
                  <a:txBody>
                    <a:bodyPr/>
                    <a:lstStyle/>
                    <a:p>
                      <a:pPr algn="ctr">
                        <a:lnSpc>
                          <a:spcPct val="107000"/>
                        </a:lnSpc>
                        <a:spcAft>
                          <a:spcPts val="0"/>
                        </a:spcAft>
                      </a:pPr>
                      <a:endParaRPr lang="en-IE" sz="1600" b="0" dirty="0">
                        <a:solidFill>
                          <a:srgbClr val="68499A"/>
                        </a:solidFill>
                        <a:effectLst/>
                        <a:latin typeface="Century Gothic" panose="020B0502020202020204" pitchFamily="34" charset="0"/>
                      </a:endParaRPr>
                    </a:p>
                    <a:p>
                      <a:pPr algn="ctr">
                        <a:lnSpc>
                          <a:spcPct val="107000"/>
                        </a:lnSpc>
                        <a:spcAft>
                          <a:spcPts val="0"/>
                        </a:spcAft>
                      </a:pPr>
                      <a:r>
                        <a:rPr lang="en-IE" sz="1600" b="0" dirty="0">
                          <a:solidFill>
                            <a:srgbClr val="68499A"/>
                          </a:solidFill>
                          <a:effectLst/>
                          <a:latin typeface="Century Gothic" panose="020B0502020202020204" pitchFamily="34" charset="0"/>
                        </a:rPr>
                        <a:t>1,685,353</a:t>
                      </a:r>
                    </a:p>
                    <a:p>
                      <a:pPr algn="ctr">
                        <a:lnSpc>
                          <a:spcPct val="107000"/>
                        </a:lnSpc>
                        <a:spcAft>
                          <a:spcPts val="0"/>
                        </a:spcAft>
                      </a:pPr>
                      <a:endParaRPr lang="en-IE" sz="1100" b="0" dirty="0">
                        <a:solidFill>
                          <a:srgbClr val="68499A"/>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solidFill>
                      <a:srgbClr val="47B0D0"/>
                    </a:solidFill>
                  </a:tcPr>
                </a:tc>
                <a:tc>
                  <a:txBody>
                    <a:bodyPr/>
                    <a:lstStyle/>
                    <a:p>
                      <a:pPr algn="ctr">
                        <a:lnSpc>
                          <a:spcPct val="107000"/>
                        </a:lnSpc>
                        <a:spcAft>
                          <a:spcPts val="0"/>
                        </a:spcAft>
                      </a:pPr>
                      <a:r>
                        <a:rPr lang="en-IE" sz="1600" b="0">
                          <a:solidFill>
                            <a:srgbClr val="68499A"/>
                          </a:solidFill>
                          <a:effectLst/>
                          <a:latin typeface="Century Gothic" panose="020B0502020202020204" pitchFamily="34" charset="0"/>
                        </a:rPr>
                        <a:t>1,767,667</a:t>
                      </a:r>
                      <a:endParaRPr lang="en-IE" sz="1100" b="0">
                        <a:solidFill>
                          <a:srgbClr val="68499A"/>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solidFill>
                      <a:srgbClr val="47B0D0"/>
                    </a:solidFill>
                  </a:tcPr>
                </a:tc>
                <a:tc>
                  <a:txBody>
                    <a:bodyPr/>
                    <a:lstStyle/>
                    <a:p>
                      <a:pPr algn="ctr">
                        <a:lnSpc>
                          <a:spcPct val="107000"/>
                        </a:lnSpc>
                        <a:spcAft>
                          <a:spcPts val="0"/>
                        </a:spcAft>
                      </a:pPr>
                      <a:r>
                        <a:rPr lang="en-IE" sz="1600" b="0">
                          <a:solidFill>
                            <a:srgbClr val="68499A"/>
                          </a:solidFill>
                          <a:effectLst/>
                          <a:latin typeface="Century Gothic" panose="020B0502020202020204" pitchFamily="34" charset="0"/>
                        </a:rPr>
                        <a:t>1,767,754</a:t>
                      </a:r>
                      <a:endParaRPr lang="en-IE" sz="1100" b="0">
                        <a:solidFill>
                          <a:srgbClr val="68499A"/>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solidFill>
                      <a:srgbClr val="47B0D0"/>
                    </a:solidFill>
                  </a:tcPr>
                </a:tc>
                <a:extLst>
                  <a:ext uri="{0D108BD9-81ED-4DB2-BD59-A6C34878D82A}">
                    <a16:rowId xmlns:a16="http://schemas.microsoft.com/office/drawing/2014/main" val="727388314"/>
                  </a:ext>
                </a:extLst>
              </a:tr>
              <a:tr h="266700">
                <a:tc>
                  <a:txBody>
                    <a:bodyPr/>
                    <a:lstStyle/>
                    <a:p>
                      <a:pPr algn="ctr">
                        <a:lnSpc>
                          <a:spcPct val="107000"/>
                        </a:lnSpc>
                        <a:spcAft>
                          <a:spcPts val="0"/>
                        </a:spcAft>
                      </a:pPr>
                      <a:r>
                        <a:rPr lang="en-IE" sz="1600" b="0" dirty="0">
                          <a:effectLst/>
                          <a:latin typeface="Century Gothic" panose="020B0502020202020204" pitchFamily="34" charset="0"/>
                        </a:rPr>
                        <a:t>Residual Waste Capacity</a:t>
                      </a:r>
                      <a:endParaRPr lang="en-IE" sz="11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solidFill>
                      <a:srgbClr val="8BC448"/>
                    </a:solidFill>
                  </a:tcPr>
                </a:tc>
                <a:tc>
                  <a:txBody>
                    <a:bodyPr/>
                    <a:lstStyle/>
                    <a:p>
                      <a:pPr algn="ctr">
                        <a:lnSpc>
                          <a:spcPct val="107000"/>
                        </a:lnSpc>
                        <a:spcAft>
                          <a:spcPts val="0"/>
                        </a:spcAft>
                      </a:pPr>
                      <a:endParaRPr lang="en-IE" sz="1600" b="0" dirty="0">
                        <a:solidFill>
                          <a:srgbClr val="68499A"/>
                        </a:solidFill>
                        <a:effectLst/>
                        <a:latin typeface="Century Gothic" panose="020B0502020202020204" pitchFamily="34" charset="0"/>
                      </a:endParaRPr>
                    </a:p>
                    <a:p>
                      <a:pPr algn="ctr">
                        <a:lnSpc>
                          <a:spcPct val="107000"/>
                        </a:lnSpc>
                        <a:spcAft>
                          <a:spcPts val="0"/>
                        </a:spcAft>
                      </a:pPr>
                      <a:r>
                        <a:rPr lang="en-IE" sz="1600" b="0" dirty="0">
                          <a:solidFill>
                            <a:srgbClr val="68499A"/>
                          </a:solidFill>
                          <a:effectLst/>
                          <a:latin typeface="Century Gothic" panose="020B0502020202020204" pitchFamily="34" charset="0"/>
                        </a:rPr>
                        <a:t>1,727,000</a:t>
                      </a:r>
                    </a:p>
                    <a:p>
                      <a:pPr algn="ctr">
                        <a:lnSpc>
                          <a:spcPct val="107000"/>
                        </a:lnSpc>
                        <a:spcAft>
                          <a:spcPts val="0"/>
                        </a:spcAft>
                      </a:pPr>
                      <a:endParaRPr lang="en-IE" sz="1100" b="0" dirty="0">
                        <a:solidFill>
                          <a:srgbClr val="68499A"/>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solidFill>
                      <a:srgbClr val="47B0D0"/>
                    </a:solidFill>
                  </a:tcPr>
                </a:tc>
                <a:tc>
                  <a:txBody>
                    <a:bodyPr/>
                    <a:lstStyle/>
                    <a:p>
                      <a:pPr algn="ctr">
                        <a:lnSpc>
                          <a:spcPct val="107000"/>
                        </a:lnSpc>
                        <a:spcAft>
                          <a:spcPts val="0"/>
                        </a:spcAft>
                      </a:pPr>
                      <a:r>
                        <a:rPr lang="en-IE" sz="1600" b="0" dirty="0">
                          <a:solidFill>
                            <a:srgbClr val="68499A"/>
                          </a:solidFill>
                          <a:effectLst/>
                          <a:latin typeface="Century Gothic" panose="020B0502020202020204" pitchFamily="34" charset="0"/>
                        </a:rPr>
                        <a:t>1,780,000</a:t>
                      </a:r>
                      <a:endParaRPr lang="en-IE" sz="1100" b="0" dirty="0">
                        <a:solidFill>
                          <a:srgbClr val="68499A"/>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solidFill>
                      <a:srgbClr val="47B0D0"/>
                    </a:solidFill>
                  </a:tcPr>
                </a:tc>
                <a:tc>
                  <a:txBody>
                    <a:bodyPr/>
                    <a:lstStyle/>
                    <a:p>
                      <a:pPr algn="ctr">
                        <a:lnSpc>
                          <a:spcPct val="107000"/>
                        </a:lnSpc>
                        <a:spcAft>
                          <a:spcPts val="0"/>
                        </a:spcAft>
                      </a:pPr>
                      <a:r>
                        <a:rPr lang="en-IE" sz="1600" b="0" dirty="0">
                          <a:solidFill>
                            <a:srgbClr val="68499A"/>
                          </a:solidFill>
                          <a:effectLst/>
                          <a:latin typeface="Century Gothic" panose="020B0502020202020204" pitchFamily="34" charset="0"/>
                        </a:rPr>
                        <a:t>1,815,000</a:t>
                      </a:r>
                      <a:endParaRPr lang="en-IE" sz="1100" b="0" dirty="0">
                        <a:solidFill>
                          <a:srgbClr val="68499A"/>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solidFill>
                      <a:srgbClr val="47B0D0"/>
                    </a:solidFill>
                  </a:tcPr>
                </a:tc>
                <a:extLst>
                  <a:ext uri="{0D108BD9-81ED-4DB2-BD59-A6C34878D82A}">
                    <a16:rowId xmlns:a16="http://schemas.microsoft.com/office/drawing/2014/main" val="4033206930"/>
                  </a:ext>
                </a:extLst>
              </a:tr>
              <a:tr h="276225">
                <a:tc>
                  <a:txBody>
                    <a:bodyPr/>
                    <a:lstStyle/>
                    <a:p>
                      <a:pPr algn="ctr">
                        <a:lnSpc>
                          <a:spcPct val="107000"/>
                        </a:lnSpc>
                        <a:spcAft>
                          <a:spcPts val="0"/>
                        </a:spcAft>
                      </a:pPr>
                      <a:r>
                        <a:rPr lang="en-IE" sz="1600" b="0" dirty="0">
                          <a:effectLst/>
                          <a:latin typeface="Century Gothic" panose="020B0502020202020204" pitchFamily="34" charset="0"/>
                        </a:rPr>
                        <a:t> </a:t>
                      </a:r>
                      <a:endParaRPr lang="en-IE" sz="11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solidFill>
                      <a:srgbClr val="8BC448"/>
                    </a:solidFill>
                  </a:tcPr>
                </a:tc>
                <a:tc>
                  <a:txBody>
                    <a:bodyPr/>
                    <a:lstStyle/>
                    <a:p>
                      <a:pPr algn="ctr">
                        <a:lnSpc>
                          <a:spcPct val="107000"/>
                        </a:lnSpc>
                        <a:spcAft>
                          <a:spcPts val="0"/>
                        </a:spcAft>
                      </a:pPr>
                      <a:r>
                        <a:rPr lang="en-IE" sz="1600" b="0" dirty="0">
                          <a:solidFill>
                            <a:srgbClr val="68499A"/>
                          </a:solidFill>
                          <a:effectLst/>
                          <a:latin typeface="Century Gothic" panose="020B0502020202020204" pitchFamily="34" charset="0"/>
                        </a:rPr>
                        <a:t> </a:t>
                      </a:r>
                      <a:endParaRPr lang="en-IE" sz="1100" b="0" dirty="0">
                        <a:solidFill>
                          <a:srgbClr val="68499A"/>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solidFill>
                      <a:srgbClr val="47B0D0"/>
                    </a:solidFill>
                  </a:tcPr>
                </a:tc>
                <a:tc>
                  <a:txBody>
                    <a:bodyPr/>
                    <a:lstStyle/>
                    <a:p>
                      <a:pPr algn="ctr">
                        <a:lnSpc>
                          <a:spcPct val="107000"/>
                        </a:lnSpc>
                        <a:spcAft>
                          <a:spcPts val="0"/>
                        </a:spcAft>
                      </a:pPr>
                      <a:r>
                        <a:rPr lang="en-IE" sz="1600" b="0" dirty="0">
                          <a:solidFill>
                            <a:srgbClr val="68499A"/>
                          </a:solidFill>
                          <a:effectLst/>
                          <a:latin typeface="Century Gothic" panose="020B0502020202020204" pitchFamily="34" charset="0"/>
                        </a:rPr>
                        <a:t>-</a:t>
                      </a:r>
                      <a:r>
                        <a:rPr lang="en-IE" sz="1600" b="1" i="1" dirty="0">
                          <a:solidFill>
                            <a:srgbClr val="68499A"/>
                          </a:solidFill>
                          <a:effectLst/>
                          <a:latin typeface="Century Gothic" panose="020B0502020202020204" pitchFamily="34" charset="0"/>
                        </a:rPr>
                        <a:t>12,333</a:t>
                      </a:r>
                      <a:endParaRPr lang="en-IE" sz="1100" b="1" i="1" dirty="0">
                        <a:solidFill>
                          <a:srgbClr val="68499A"/>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solidFill>
                      <a:srgbClr val="47B0D0"/>
                    </a:solidFill>
                  </a:tcPr>
                </a:tc>
                <a:tc>
                  <a:txBody>
                    <a:bodyPr/>
                    <a:lstStyle/>
                    <a:p>
                      <a:pPr algn="ctr">
                        <a:lnSpc>
                          <a:spcPct val="107000"/>
                        </a:lnSpc>
                        <a:spcAft>
                          <a:spcPts val="0"/>
                        </a:spcAft>
                      </a:pPr>
                      <a:r>
                        <a:rPr lang="en-IE" sz="1600" b="0" dirty="0">
                          <a:solidFill>
                            <a:srgbClr val="68499A"/>
                          </a:solidFill>
                          <a:effectLst/>
                          <a:latin typeface="Century Gothic" panose="020B0502020202020204" pitchFamily="34" charset="0"/>
                        </a:rPr>
                        <a:t> </a:t>
                      </a:r>
                      <a:endParaRPr lang="en-IE" sz="1100" b="0" dirty="0">
                        <a:solidFill>
                          <a:srgbClr val="68499A"/>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solidFill>
                      <a:srgbClr val="47B0D0"/>
                    </a:solidFill>
                  </a:tcPr>
                </a:tc>
                <a:extLst>
                  <a:ext uri="{0D108BD9-81ED-4DB2-BD59-A6C34878D82A}">
                    <a16:rowId xmlns:a16="http://schemas.microsoft.com/office/drawing/2014/main" val="1399800568"/>
                  </a:ext>
                </a:extLst>
              </a:tr>
            </a:tbl>
          </a:graphicData>
        </a:graphic>
      </p:graphicFrame>
    </p:spTree>
    <p:extLst>
      <p:ext uri="{BB962C8B-B14F-4D97-AF65-F5344CB8AC3E}">
        <p14:creationId xmlns:p14="http://schemas.microsoft.com/office/powerpoint/2010/main" val="1248987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 y="1145697"/>
            <a:ext cx="7192085" cy="2766629"/>
          </a:xfrm>
        </p:spPr>
        <p:txBody>
          <a:bodyPr>
            <a:normAutofit/>
          </a:bodyPr>
          <a:lstStyle/>
          <a:p>
            <a:pPr>
              <a:buClr>
                <a:srgbClr val="8BC448"/>
              </a:buClr>
              <a:buFont typeface="Arial" panose="020B0604020202020204" pitchFamily="34" charset="0"/>
              <a:buChar char="•"/>
            </a:pPr>
            <a:r>
              <a:rPr lang="en-GB" dirty="0">
                <a:solidFill>
                  <a:srgbClr val="47B0D0"/>
                </a:solidFill>
                <a:latin typeface="Century Gothic" panose="020B0502020202020204" pitchFamily="34" charset="0"/>
              </a:rPr>
              <a:t>Up to the end of Q4 Exported  1/3 of Non-</a:t>
            </a:r>
            <a:r>
              <a:rPr lang="en-GB" dirty="0" err="1">
                <a:solidFill>
                  <a:srgbClr val="47B0D0"/>
                </a:solidFill>
                <a:latin typeface="Century Gothic" panose="020B0502020202020204" pitchFamily="34" charset="0"/>
              </a:rPr>
              <a:t>Haz</a:t>
            </a:r>
            <a:r>
              <a:rPr lang="en-GB" dirty="0">
                <a:solidFill>
                  <a:srgbClr val="47B0D0"/>
                </a:solidFill>
                <a:latin typeface="Century Gothic" panose="020B0502020202020204" pitchFamily="34" charset="0"/>
              </a:rPr>
              <a:t> inert  was exported compared to same period in 2019 </a:t>
            </a:r>
            <a:r>
              <a:rPr lang="en-GB" dirty="0">
                <a:solidFill>
                  <a:srgbClr val="FF0000"/>
                </a:solidFill>
                <a:latin typeface="Century Gothic" panose="020B0502020202020204" pitchFamily="34" charset="0"/>
              </a:rPr>
              <a:t>27,931 Tonnes</a:t>
            </a:r>
          </a:p>
          <a:p>
            <a:pPr>
              <a:buClr>
                <a:srgbClr val="8BC448"/>
              </a:buClr>
              <a:buFont typeface="Arial" panose="020B0604020202020204" pitchFamily="34" charset="0"/>
              <a:buChar char="•"/>
            </a:pPr>
            <a:r>
              <a:rPr lang="en-GB" dirty="0">
                <a:solidFill>
                  <a:srgbClr val="47B0D0"/>
                </a:solidFill>
                <a:latin typeface="Century Gothic" panose="020B0502020202020204" pitchFamily="34" charset="0"/>
              </a:rPr>
              <a:t>In addition we exported 43,899 </a:t>
            </a:r>
            <a:r>
              <a:rPr lang="en-GB" dirty="0">
                <a:solidFill>
                  <a:srgbClr val="FF0000"/>
                </a:solidFill>
                <a:latin typeface="Century Gothic" panose="020B0502020202020204" pitchFamily="34" charset="0"/>
              </a:rPr>
              <a:t>tonnes </a:t>
            </a:r>
            <a:r>
              <a:rPr lang="en-GB" dirty="0">
                <a:solidFill>
                  <a:srgbClr val="47B0D0"/>
                </a:solidFill>
                <a:latin typeface="Century Gothic" panose="020B0502020202020204" pitchFamily="34" charset="0"/>
              </a:rPr>
              <a:t>of </a:t>
            </a:r>
            <a:r>
              <a:rPr lang="en-GB" dirty="0" err="1">
                <a:solidFill>
                  <a:srgbClr val="47B0D0"/>
                </a:solidFill>
                <a:latin typeface="Century Gothic" panose="020B0502020202020204" pitchFamily="34" charset="0"/>
              </a:rPr>
              <a:t>haz</a:t>
            </a:r>
            <a:r>
              <a:rPr lang="en-GB" dirty="0">
                <a:solidFill>
                  <a:srgbClr val="47B0D0"/>
                </a:solidFill>
                <a:latin typeface="Century Gothic" panose="020B0502020202020204" pitchFamily="34" charset="0"/>
              </a:rPr>
              <a:t>-waste similar to 2019.</a:t>
            </a:r>
          </a:p>
          <a:p>
            <a:pPr>
              <a:buClr>
                <a:srgbClr val="8BC448"/>
              </a:buClr>
              <a:buFont typeface="Arial" panose="020B0604020202020204" pitchFamily="34" charset="0"/>
              <a:buChar char="•"/>
            </a:pPr>
            <a:r>
              <a:rPr lang="en-GB" dirty="0">
                <a:solidFill>
                  <a:srgbClr val="47B0D0"/>
                </a:solidFill>
                <a:latin typeface="Century Gothic" panose="020B0502020202020204" pitchFamily="34" charset="0"/>
              </a:rPr>
              <a:t>Total C&amp;D Waste moved in </a:t>
            </a:r>
            <a:r>
              <a:rPr lang="en-GB" dirty="0">
                <a:solidFill>
                  <a:srgbClr val="FF0000"/>
                </a:solidFill>
                <a:latin typeface="Century Gothic" panose="020B0502020202020204" pitchFamily="34" charset="0"/>
              </a:rPr>
              <a:t>2019 is 8.8Mt.</a:t>
            </a:r>
          </a:p>
          <a:p>
            <a:pPr>
              <a:buClr>
                <a:srgbClr val="8BC448"/>
              </a:buClr>
              <a:buFont typeface="Arial" panose="020B0604020202020204" pitchFamily="34" charset="0"/>
              <a:buChar char="•"/>
            </a:pPr>
            <a:r>
              <a:rPr lang="en-GB" dirty="0">
                <a:solidFill>
                  <a:srgbClr val="47B0D0"/>
                </a:solidFill>
                <a:latin typeface="Century Gothic" panose="020B0502020202020204" pitchFamily="34" charset="0"/>
              </a:rPr>
              <a:t>Predictions are that 2020 will see at least reduction of </a:t>
            </a:r>
            <a:r>
              <a:rPr lang="en-GB" dirty="0">
                <a:solidFill>
                  <a:srgbClr val="FF0000"/>
                </a:solidFill>
                <a:latin typeface="Century Gothic" panose="020B0502020202020204" pitchFamily="34" charset="0"/>
              </a:rPr>
              <a:t>37.5%</a:t>
            </a:r>
            <a:r>
              <a:rPr lang="en-GB" dirty="0">
                <a:latin typeface="Century Gothic" panose="020B0502020202020204" pitchFamily="34" charset="0"/>
              </a:rPr>
              <a:t> </a:t>
            </a:r>
            <a:r>
              <a:rPr lang="en-GB" dirty="0">
                <a:solidFill>
                  <a:srgbClr val="47B0D0"/>
                </a:solidFill>
                <a:latin typeface="Century Gothic" panose="020B0502020202020204" pitchFamily="34" charset="0"/>
              </a:rPr>
              <a:t>so it anticipated that just under </a:t>
            </a:r>
            <a:r>
              <a:rPr lang="en-GB" dirty="0">
                <a:solidFill>
                  <a:srgbClr val="FF0000"/>
                </a:solidFill>
                <a:latin typeface="Century Gothic" panose="020B0502020202020204" pitchFamily="34" charset="0"/>
              </a:rPr>
              <a:t>6.0Mt</a:t>
            </a:r>
            <a:r>
              <a:rPr lang="en-GB" dirty="0">
                <a:latin typeface="Century Gothic" panose="020B0502020202020204" pitchFamily="34" charset="0"/>
              </a:rPr>
              <a:t> </a:t>
            </a:r>
            <a:r>
              <a:rPr lang="en-GB" dirty="0">
                <a:solidFill>
                  <a:srgbClr val="47B0D0"/>
                </a:solidFill>
                <a:latin typeface="Century Gothic" panose="020B0502020202020204" pitchFamily="34" charset="0"/>
              </a:rPr>
              <a:t>will be moved in 2020</a:t>
            </a:r>
            <a:endParaRPr lang="en-IE" dirty="0">
              <a:solidFill>
                <a:srgbClr val="47B0D0"/>
              </a:solidFill>
              <a:latin typeface="Century Gothic" panose="020B0502020202020204" pitchFamily="34" charset="0"/>
            </a:endParaRPr>
          </a:p>
        </p:txBody>
      </p:sp>
      <p:pic>
        <p:nvPicPr>
          <p:cNvPr id="5" name="Picture 4" descr="Eastern_Midlands_Waste_RGB.jpg"/>
          <p:cNvPicPr>
            <a:picLocks noChangeAspect="1"/>
          </p:cNvPicPr>
          <p:nvPr/>
        </p:nvPicPr>
        <p:blipFill>
          <a:blip r:embed="rId2"/>
          <a:stretch>
            <a:fillRect/>
          </a:stretch>
        </p:blipFill>
        <p:spPr>
          <a:xfrm>
            <a:off x="8405090" y="4646906"/>
            <a:ext cx="541676" cy="386148"/>
          </a:xfrm>
          <a:prstGeom prst="rect">
            <a:avLst/>
          </a:prstGeom>
        </p:spPr>
      </p:pic>
      <p:sp>
        <p:nvSpPr>
          <p:cNvPr id="6" name="Rectangle 5"/>
          <p:cNvSpPr/>
          <p:nvPr/>
        </p:nvSpPr>
        <p:spPr>
          <a:xfrm>
            <a:off x="0" y="0"/>
            <a:ext cx="193964" cy="5143500"/>
          </a:xfrm>
          <a:prstGeom prst="rect">
            <a:avLst/>
          </a:prstGeom>
          <a:solidFill>
            <a:srgbClr val="47B0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7" name="Title 1"/>
          <p:cNvSpPr txBox="1">
            <a:spLocks/>
          </p:cNvSpPr>
          <p:nvPr/>
        </p:nvSpPr>
        <p:spPr>
          <a:xfrm>
            <a:off x="96982" y="346166"/>
            <a:ext cx="9175668" cy="512431"/>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n-US" sz="1875" dirty="0">
                <a:solidFill>
                  <a:srgbClr val="68499A"/>
                </a:solidFill>
                <a:latin typeface="Arial Rounded MT Bold" panose="020F0704030504030204" pitchFamily="34" charset="0"/>
                <a:cs typeface="Arial Black"/>
              </a:rPr>
              <a:t>Construction and Demolition Waste</a:t>
            </a:r>
          </a:p>
        </p:txBody>
      </p:sp>
    </p:spTree>
    <p:extLst>
      <p:ext uri="{BB962C8B-B14F-4D97-AF65-F5344CB8AC3E}">
        <p14:creationId xmlns:p14="http://schemas.microsoft.com/office/powerpoint/2010/main" val="3630243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04912"/>
            <a:ext cx="9144000" cy="505936"/>
          </a:xfrm>
        </p:spPr>
        <p:txBody>
          <a:bodyPr anchor="t">
            <a:normAutofit/>
          </a:bodyPr>
          <a:lstStyle/>
          <a:p>
            <a:r>
              <a:rPr lang="en-US" sz="1875" dirty="0">
                <a:solidFill>
                  <a:srgbClr val="68499A"/>
                </a:solidFill>
                <a:latin typeface="Arial Rounded MT Bold" panose="020F0704030504030204" pitchFamily="34" charset="0"/>
                <a:cs typeface="Arial Black"/>
              </a:rPr>
              <a:t>Waste Prevention</a:t>
            </a:r>
          </a:p>
        </p:txBody>
      </p:sp>
      <p:sp>
        <p:nvSpPr>
          <p:cNvPr id="3" name="Subtitle 2"/>
          <p:cNvSpPr>
            <a:spLocks noGrp="1"/>
          </p:cNvSpPr>
          <p:nvPr>
            <p:ph type="subTitle" idx="1"/>
          </p:nvPr>
        </p:nvSpPr>
        <p:spPr>
          <a:xfrm>
            <a:off x="508441" y="2370217"/>
            <a:ext cx="5680381" cy="437971"/>
          </a:xfrm>
        </p:spPr>
        <p:txBody>
          <a:bodyPr wrap="square">
            <a:noAutofit/>
          </a:bodyPr>
          <a:lstStyle/>
          <a:p>
            <a:pPr algn="l">
              <a:buClr>
                <a:schemeClr val="accent1"/>
              </a:buClr>
            </a:pPr>
            <a:r>
              <a:rPr lang="en-US" sz="1875" dirty="0">
                <a:solidFill>
                  <a:srgbClr val="8BC448"/>
                </a:solidFill>
                <a:latin typeface="+mn-lt"/>
              </a:rPr>
              <a:t>Awareness Campaigns and Projects</a:t>
            </a:r>
          </a:p>
        </p:txBody>
      </p:sp>
      <p:pic>
        <p:nvPicPr>
          <p:cNvPr id="6" name="Picture 5" descr="Eastern_Midlands_Waste_RGB.jpg"/>
          <p:cNvPicPr>
            <a:picLocks noChangeAspect="1"/>
          </p:cNvPicPr>
          <p:nvPr/>
        </p:nvPicPr>
        <p:blipFill>
          <a:blip r:embed="rId2"/>
          <a:stretch>
            <a:fillRect/>
          </a:stretch>
        </p:blipFill>
        <p:spPr>
          <a:xfrm>
            <a:off x="8405090" y="4621148"/>
            <a:ext cx="541676" cy="386148"/>
          </a:xfrm>
          <a:prstGeom prst="rect">
            <a:avLst/>
          </a:prstGeom>
        </p:spPr>
      </p:pic>
      <p:sp>
        <p:nvSpPr>
          <p:cNvPr id="7" name="Rectangle 6"/>
          <p:cNvSpPr/>
          <p:nvPr/>
        </p:nvSpPr>
        <p:spPr>
          <a:xfrm>
            <a:off x="0" y="0"/>
            <a:ext cx="193964" cy="5143500"/>
          </a:xfrm>
          <a:prstGeom prst="rect">
            <a:avLst/>
          </a:prstGeom>
          <a:solidFill>
            <a:srgbClr val="47B0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Tree>
    <p:extLst>
      <p:ext uri="{BB962C8B-B14F-4D97-AF65-F5344CB8AC3E}">
        <p14:creationId xmlns:p14="http://schemas.microsoft.com/office/powerpoint/2010/main" val="1951952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1880" dirty="0">
                <a:solidFill>
                  <a:srgbClr val="68499A"/>
                </a:solidFill>
                <a:latin typeface="Arial Rounded MT Bold" panose="020F0704030504030204" pitchFamily="34" charset="0"/>
              </a:rPr>
              <a:t>On Pack Recycling Guidance </a:t>
            </a:r>
            <a:endParaRPr sz="1880" dirty="0">
              <a:solidFill>
                <a:srgbClr val="68499A"/>
              </a:solidFill>
              <a:latin typeface="Arial Rounded MT Bold" panose="020F0704030504030204" pitchFamily="34" charset="0"/>
            </a:endParaRPr>
          </a:p>
        </p:txBody>
      </p:sp>
      <p:sp>
        <p:nvSpPr>
          <p:cNvPr id="123" name="Google Shape;123;p21"/>
          <p:cNvSpPr txBox="1">
            <a:spLocks noGrp="1"/>
          </p:cNvSpPr>
          <p:nvPr>
            <p:ph type="body" idx="1"/>
          </p:nvPr>
        </p:nvSpPr>
        <p:spPr>
          <a:xfrm>
            <a:off x="3312528" y="1760928"/>
            <a:ext cx="5519772" cy="1515101"/>
          </a:xfrm>
          <a:prstGeom prst="rect">
            <a:avLst/>
          </a:prstGeom>
        </p:spPr>
        <p:txBody>
          <a:bodyPr spcFirstLastPara="1" wrap="square" lIns="91425" tIns="91425" rIns="91425" bIns="91425" anchor="t" anchorCtr="0">
            <a:noAutofit/>
          </a:bodyPr>
          <a:lstStyle/>
          <a:p>
            <a:pPr lvl="0" algn="l" rtl="0">
              <a:spcBef>
                <a:spcPts val="0"/>
              </a:spcBef>
              <a:spcAft>
                <a:spcPts val="0"/>
              </a:spcAft>
              <a:buClr>
                <a:srgbClr val="8BC448"/>
              </a:buClr>
              <a:buSzPts val="1800"/>
              <a:buFont typeface="Arial" panose="020B0604020202020204" pitchFamily="34" charset="0"/>
              <a:buChar char="•"/>
            </a:pPr>
            <a:r>
              <a:rPr lang="en-GB" sz="1600" dirty="0">
                <a:solidFill>
                  <a:srgbClr val="47B0D0"/>
                </a:solidFill>
                <a:latin typeface="Century Gothic" panose="020B0502020202020204" pitchFamily="34" charset="0"/>
              </a:rPr>
              <a:t>The guide is complete and an introductory video has been produced </a:t>
            </a:r>
            <a:endParaRPr sz="1600" dirty="0">
              <a:solidFill>
                <a:srgbClr val="47B0D0"/>
              </a:solidFill>
              <a:latin typeface="Century Gothic" panose="020B0502020202020204" pitchFamily="34" charset="0"/>
            </a:endParaRPr>
          </a:p>
          <a:p>
            <a:pPr lvl="0" algn="l" rtl="0">
              <a:spcBef>
                <a:spcPts val="0"/>
              </a:spcBef>
              <a:spcAft>
                <a:spcPts val="0"/>
              </a:spcAft>
              <a:buClr>
                <a:srgbClr val="8BC448"/>
              </a:buClr>
              <a:buSzPts val="1800"/>
              <a:buFont typeface="Arial" panose="020B0604020202020204" pitchFamily="34" charset="0"/>
              <a:buChar char="•"/>
            </a:pPr>
            <a:r>
              <a:rPr lang="en-GB" sz="1600" dirty="0" err="1">
                <a:solidFill>
                  <a:srgbClr val="47B0D0"/>
                </a:solidFill>
                <a:latin typeface="Century Gothic" panose="020B0502020202020204" pitchFamily="34" charset="0"/>
              </a:rPr>
              <a:t>Repak</a:t>
            </a:r>
            <a:r>
              <a:rPr lang="en-GB" sz="1600" dirty="0">
                <a:solidFill>
                  <a:srgbClr val="47B0D0"/>
                </a:solidFill>
                <a:latin typeface="Century Gothic" panose="020B0502020202020204" pitchFamily="34" charset="0"/>
              </a:rPr>
              <a:t> are advising clients that these are available</a:t>
            </a:r>
            <a:endParaRPr sz="1600" dirty="0">
              <a:solidFill>
                <a:srgbClr val="47B0D0"/>
              </a:solidFill>
              <a:latin typeface="Century Gothic" panose="020B0502020202020204" pitchFamily="34" charset="0"/>
            </a:endParaRPr>
          </a:p>
          <a:p>
            <a:pPr lvl="0" algn="l" rtl="0">
              <a:spcBef>
                <a:spcPts val="0"/>
              </a:spcBef>
              <a:spcAft>
                <a:spcPts val="0"/>
              </a:spcAft>
              <a:buClr>
                <a:srgbClr val="8BC448"/>
              </a:buClr>
              <a:buSzPts val="1800"/>
              <a:buFont typeface="Arial" panose="020B0604020202020204" pitchFamily="34" charset="0"/>
              <a:buChar char="•"/>
            </a:pPr>
            <a:r>
              <a:rPr lang="en-GB" sz="1600" dirty="0">
                <a:solidFill>
                  <a:srgbClr val="47B0D0"/>
                </a:solidFill>
                <a:latin typeface="Century Gothic" panose="020B0502020202020204" pitchFamily="34" charset="0"/>
              </a:rPr>
              <a:t>The rollout of this system is now an action in the new Waste Action Plan</a:t>
            </a:r>
          </a:p>
        </p:txBody>
      </p:sp>
      <p:pic>
        <p:nvPicPr>
          <p:cNvPr id="124" name="Google Shape;124;p21"/>
          <p:cNvPicPr preferRelativeResize="0"/>
          <p:nvPr/>
        </p:nvPicPr>
        <p:blipFill>
          <a:blip r:embed="rId3">
            <a:alphaModFix/>
          </a:blip>
          <a:stretch>
            <a:fillRect/>
          </a:stretch>
        </p:blipFill>
        <p:spPr>
          <a:xfrm>
            <a:off x="1034477" y="1575170"/>
            <a:ext cx="2278051" cy="1886619"/>
          </a:xfrm>
          <a:prstGeom prst="rect">
            <a:avLst/>
          </a:prstGeom>
          <a:noFill/>
          <a:ln>
            <a:noFill/>
          </a:ln>
        </p:spPr>
      </p:pic>
      <p:pic>
        <p:nvPicPr>
          <p:cNvPr id="5" name="Picture 4" descr="Eastern_Midlands_Waste_RGB.jpg"/>
          <p:cNvPicPr>
            <a:picLocks noChangeAspect="1"/>
          </p:cNvPicPr>
          <p:nvPr/>
        </p:nvPicPr>
        <p:blipFill>
          <a:blip r:embed="rId4"/>
          <a:stretch>
            <a:fillRect/>
          </a:stretch>
        </p:blipFill>
        <p:spPr>
          <a:xfrm>
            <a:off x="8405090" y="4621148"/>
            <a:ext cx="541676" cy="386148"/>
          </a:xfrm>
          <a:prstGeom prst="rect">
            <a:avLst/>
          </a:prstGeom>
        </p:spPr>
      </p:pic>
      <p:sp>
        <p:nvSpPr>
          <p:cNvPr id="6" name="Rectangle 5"/>
          <p:cNvSpPr/>
          <p:nvPr/>
        </p:nvSpPr>
        <p:spPr>
          <a:xfrm>
            <a:off x="0" y="0"/>
            <a:ext cx="193964" cy="5143500"/>
          </a:xfrm>
          <a:prstGeom prst="rect">
            <a:avLst/>
          </a:prstGeom>
          <a:solidFill>
            <a:srgbClr val="47B0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3"/>
          <p:cNvSpPr txBox="1">
            <a:spLocks noGrp="1"/>
          </p:cNvSpPr>
          <p:nvPr>
            <p:ph type="title"/>
          </p:nvPr>
        </p:nvSpPr>
        <p:spPr>
          <a:xfrm>
            <a:off x="311700" y="287250"/>
            <a:ext cx="8720188"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1880" dirty="0">
                <a:solidFill>
                  <a:srgbClr val="68499A"/>
                </a:solidFill>
                <a:latin typeface="Arial Rounded MT Bold" panose="020F0704030504030204" pitchFamily="34" charset="0"/>
              </a:rPr>
              <a:t>Green Clubs - GAA</a:t>
            </a:r>
            <a:endParaRPr sz="1880" dirty="0">
              <a:solidFill>
                <a:srgbClr val="68499A"/>
              </a:solidFill>
              <a:latin typeface="Arial Rounded MT Bold" panose="020F0704030504030204" pitchFamily="34" charset="0"/>
            </a:endParaRPr>
          </a:p>
        </p:txBody>
      </p:sp>
      <p:sp>
        <p:nvSpPr>
          <p:cNvPr id="138" name="Google Shape;138;p23"/>
          <p:cNvSpPr txBox="1">
            <a:spLocks noGrp="1"/>
          </p:cNvSpPr>
          <p:nvPr>
            <p:ph type="body" idx="1"/>
          </p:nvPr>
        </p:nvSpPr>
        <p:spPr>
          <a:xfrm>
            <a:off x="371815" y="935175"/>
            <a:ext cx="663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200" dirty="0">
                <a:solidFill>
                  <a:srgbClr val="47B0D0"/>
                </a:solidFill>
                <a:latin typeface="Century Gothic" panose="020B0502020202020204" pitchFamily="34" charset="0"/>
              </a:rPr>
              <a:t>The Green Clubs Pilot Initiative has been launched and working groups with clubs are underway</a:t>
            </a:r>
          </a:p>
          <a:p>
            <a:pPr marL="0" lvl="0" indent="0" algn="l" rtl="0">
              <a:spcBef>
                <a:spcPts val="0"/>
              </a:spcBef>
              <a:spcAft>
                <a:spcPts val="0"/>
              </a:spcAft>
              <a:buNone/>
            </a:pPr>
            <a:endParaRPr lang="en-GB" sz="1200" dirty="0">
              <a:solidFill>
                <a:srgbClr val="47B0D0"/>
              </a:solidFill>
              <a:latin typeface="Century Gothic" panose="020B0502020202020204" pitchFamily="34" charset="0"/>
            </a:endParaRPr>
          </a:p>
          <a:p>
            <a:pPr marL="0" lvl="0" indent="0" algn="l" rtl="0">
              <a:spcBef>
                <a:spcPts val="0"/>
              </a:spcBef>
              <a:spcAft>
                <a:spcPts val="0"/>
              </a:spcAft>
              <a:buNone/>
            </a:pPr>
            <a:r>
              <a:rPr lang="en-GB" sz="1200" dirty="0">
                <a:solidFill>
                  <a:srgbClr val="47B0D0"/>
                </a:solidFill>
                <a:latin typeface="Century Gothic" panose="020B0502020202020204" pitchFamily="34" charset="0"/>
              </a:rPr>
              <a:t>There are 5 thematic pillars; </a:t>
            </a:r>
          </a:p>
          <a:p>
            <a:pPr marL="628650" lvl="1" indent="-171450">
              <a:spcBef>
                <a:spcPts val="0"/>
              </a:spcBef>
              <a:buClr>
                <a:srgbClr val="8BC448"/>
              </a:buClr>
              <a:buSzPct val="50000"/>
              <a:buFont typeface="Wingdings" panose="05000000000000000000" pitchFamily="2" charset="2"/>
              <a:buChar char="Ø"/>
            </a:pPr>
            <a:r>
              <a:rPr lang="en-GB" sz="1000" dirty="0">
                <a:solidFill>
                  <a:srgbClr val="47B0D0"/>
                </a:solidFill>
                <a:latin typeface="Century Gothic" panose="020B0502020202020204" pitchFamily="34" charset="0"/>
              </a:rPr>
              <a:t>Waste</a:t>
            </a:r>
          </a:p>
          <a:p>
            <a:pPr marL="628650" lvl="1" indent="-171450">
              <a:spcBef>
                <a:spcPts val="0"/>
              </a:spcBef>
              <a:buClr>
                <a:srgbClr val="8BC448"/>
              </a:buClr>
              <a:buSzPct val="50000"/>
              <a:buFont typeface="Wingdings" panose="05000000000000000000" pitchFamily="2" charset="2"/>
              <a:buChar char="Ø"/>
            </a:pPr>
            <a:r>
              <a:rPr lang="en-GB" sz="1000" dirty="0">
                <a:solidFill>
                  <a:srgbClr val="47B0D0"/>
                </a:solidFill>
                <a:latin typeface="Century Gothic" panose="020B0502020202020204" pitchFamily="34" charset="0"/>
              </a:rPr>
              <a:t>Water</a:t>
            </a:r>
          </a:p>
          <a:p>
            <a:pPr marL="628650" lvl="1" indent="-171450">
              <a:spcBef>
                <a:spcPts val="0"/>
              </a:spcBef>
              <a:buClr>
                <a:srgbClr val="8BC448"/>
              </a:buClr>
              <a:buSzPct val="50000"/>
              <a:buFont typeface="Wingdings" panose="05000000000000000000" pitchFamily="2" charset="2"/>
              <a:buChar char="Ø"/>
            </a:pPr>
            <a:r>
              <a:rPr lang="en-GB" sz="1000" dirty="0">
                <a:solidFill>
                  <a:srgbClr val="47B0D0"/>
                </a:solidFill>
                <a:latin typeface="Century Gothic" panose="020B0502020202020204" pitchFamily="34" charset="0"/>
              </a:rPr>
              <a:t>Biodiversity</a:t>
            </a:r>
          </a:p>
          <a:p>
            <a:pPr marL="628650" lvl="1" indent="-171450">
              <a:spcBef>
                <a:spcPts val="0"/>
              </a:spcBef>
              <a:buClr>
                <a:srgbClr val="8BC448"/>
              </a:buClr>
              <a:buSzPct val="50000"/>
              <a:buFont typeface="Wingdings" panose="05000000000000000000" pitchFamily="2" charset="2"/>
              <a:buChar char="Ø"/>
            </a:pPr>
            <a:r>
              <a:rPr lang="en-GB" sz="1000" dirty="0">
                <a:solidFill>
                  <a:srgbClr val="47B0D0"/>
                </a:solidFill>
                <a:latin typeface="Century Gothic" panose="020B0502020202020204" pitchFamily="34" charset="0"/>
              </a:rPr>
              <a:t>Energy</a:t>
            </a:r>
          </a:p>
          <a:p>
            <a:pPr marL="628650" lvl="1" indent="-171450">
              <a:spcBef>
                <a:spcPts val="0"/>
              </a:spcBef>
              <a:buClr>
                <a:srgbClr val="8BC448"/>
              </a:buClr>
              <a:buSzPct val="50000"/>
              <a:buFont typeface="Wingdings" panose="05000000000000000000" pitchFamily="2" charset="2"/>
              <a:buChar char="Ø"/>
            </a:pPr>
            <a:r>
              <a:rPr lang="en-GB" sz="1000" dirty="0">
                <a:solidFill>
                  <a:srgbClr val="47B0D0"/>
                </a:solidFill>
                <a:latin typeface="Century Gothic" panose="020B0502020202020204" pitchFamily="34" charset="0"/>
              </a:rPr>
              <a:t>Travel &amp; Transport. </a:t>
            </a:r>
          </a:p>
          <a:p>
            <a:pPr marL="0" lvl="0" indent="0" algn="l" rtl="0">
              <a:spcBef>
                <a:spcPts val="0"/>
              </a:spcBef>
              <a:spcAft>
                <a:spcPts val="0"/>
              </a:spcAft>
              <a:buNone/>
            </a:pPr>
            <a:endParaRPr lang="en-GB" sz="1200" dirty="0">
              <a:solidFill>
                <a:srgbClr val="47B0D0"/>
              </a:solidFill>
              <a:latin typeface="Century Gothic" panose="020B0502020202020204" pitchFamily="34" charset="0"/>
            </a:endParaRPr>
          </a:p>
          <a:p>
            <a:pPr marL="0" lvl="0" indent="0" algn="l" rtl="0">
              <a:spcBef>
                <a:spcPts val="0"/>
              </a:spcBef>
              <a:spcAft>
                <a:spcPts val="0"/>
              </a:spcAft>
              <a:buNone/>
            </a:pPr>
            <a:r>
              <a:rPr lang="en-GB" sz="1200" dirty="0">
                <a:solidFill>
                  <a:srgbClr val="47B0D0"/>
                </a:solidFill>
                <a:latin typeface="Century Gothic" panose="020B0502020202020204" pitchFamily="34" charset="0"/>
              </a:rPr>
              <a:t>The regions were tasked with the development  of  comprehensive </a:t>
            </a:r>
            <a:r>
              <a:rPr lang="en-GB" sz="1200" b="1" dirty="0">
                <a:solidFill>
                  <a:srgbClr val="47B0D0"/>
                </a:solidFill>
                <a:latin typeface="Century Gothic" panose="020B0502020202020204" pitchFamily="34" charset="0"/>
              </a:rPr>
              <a:t>waste</a:t>
            </a:r>
            <a:r>
              <a:rPr lang="en-GB" sz="1200" dirty="0">
                <a:solidFill>
                  <a:srgbClr val="47B0D0"/>
                </a:solidFill>
                <a:latin typeface="Century Gothic" panose="020B0502020202020204" pitchFamily="34" charset="0"/>
              </a:rPr>
              <a:t> toolkit </a:t>
            </a:r>
          </a:p>
          <a:p>
            <a:pPr marL="0" lvl="0" indent="0" algn="l" rtl="0">
              <a:spcBef>
                <a:spcPts val="0"/>
              </a:spcBef>
              <a:spcAft>
                <a:spcPts val="0"/>
              </a:spcAft>
              <a:buNone/>
            </a:pPr>
            <a:r>
              <a:rPr lang="en-GB" sz="1200" dirty="0">
                <a:solidFill>
                  <a:srgbClr val="47B0D0"/>
                </a:solidFill>
                <a:latin typeface="Century Gothic" panose="020B0502020202020204" pitchFamily="34" charset="0"/>
              </a:rPr>
              <a:t>GAA have chosen 5 clubs for this theme, 3 of which are in the EMR;</a:t>
            </a:r>
          </a:p>
          <a:p>
            <a:pPr marL="628650" lvl="1" indent="-171450">
              <a:spcBef>
                <a:spcPts val="0"/>
              </a:spcBef>
              <a:buClr>
                <a:srgbClr val="8BC448"/>
              </a:buClr>
              <a:buSzPct val="50000"/>
              <a:buFont typeface="Wingdings" panose="05000000000000000000" pitchFamily="2" charset="2"/>
              <a:buChar char="Ø"/>
            </a:pPr>
            <a:r>
              <a:rPr lang="en-GB" sz="1000" dirty="0">
                <a:solidFill>
                  <a:srgbClr val="47B0D0"/>
                </a:solidFill>
                <a:latin typeface="Century Gothic" panose="020B0502020202020204" pitchFamily="34" charset="0"/>
              </a:rPr>
              <a:t>Cappagh GAA – Kildare </a:t>
            </a:r>
          </a:p>
          <a:p>
            <a:pPr marL="628650" lvl="1" indent="-171450">
              <a:spcBef>
                <a:spcPts val="0"/>
              </a:spcBef>
              <a:buClr>
                <a:srgbClr val="8BC448"/>
              </a:buClr>
              <a:buSzPct val="50000"/>
              <a:buFont typeface="Wingdings" panose="05000000000000000000" pitchFamily="2" charset="2"/>
              <a:buChar char="Ø"/>
            </a:pPr>
            <a:r>
              <a:rPr lang="en-GB" sz="1000" dirty="0">
                <a:solidFill>
                  <a:srgbClr val="47B0D0"/>
                </a:solidFill>
                <a:latin typeface="Century Gothic" panose="020B0502020202020204" pitchFamily="34" charset="0"/>
              </a:rPr>
              <a:t>Lucan Sarsfield – Dublin </a:t>
            </a:r>
          </a:p>
          <a:p>
            <a:pPr marL="628650" lvl="1" indent="-171450">
              <a:spcBef>
                <a:spcPts val="0"/>
              </a:spcBef>
              <a:buClr>
                <a:srgbClr val="8BC448"/>
              </a:buClr>
              <a:buSzPct val="50000"/>
              <a:buFont typeface="Wingdings" panose="05000000000000000000" pitchFamily="2" charset="2"/>
              <a:buChar char="Ø"/>
            </a:pPr>
            <a:r>
              <a:rPr lang="en-GB" sz="1000" dirty="0">
                <a:solidFill>
                  <a:srgbClr val="47B0D0"/>
                </a:solidFill>
                <a:latin typeface="Century Gothic" panose="020B0502020202020204" pitchFamily="34" charset="0"/>
              </a:rPr>
              <a:t>Park/</a:t>
            </a:r>
            <a:r>
              <a:rPr lang="en-GB" sz="1000" dirty="0" err="1">
                <a:solidFill>
                  <a:srgbClr val="47B0D0"/>
                </a:solidFill>
                <a:latin typeface="Century Gothic" panose="020B0502020202020204" pitchFamily="34" charset="0"/>
              </a:rPr>
              <a:t>Ratheniska</a:t>
            </a:r>
            <a:r>
              <a:rPr lang="en-GB" sz="1000" dirty="0">
                <a:solidFill>
                  <a:srgbClr val="47B0D0"/>
                </a:solidFill>
                <a:latin typeface="Century Gothic" panose="020B0502020202020204" pitchFamily="34" charset="0"/>
              </a:rPr>
              <a:t> – Laois </a:t>
            </a:r>
          </a:p>
          <a:p>
            <a:pPr marL="0" lvl="0" indent="0" algn="l" rtl="0">
              <a:spcBef>
                <a:spcPts val="0"/>
              </a:spcBef>
              <a:spcAft>
                <a:spcPts val="0"/>
              </a:spcAft>
              <a:buNone/>
            </a:pPr>
            <a:endParaRPr lang="en-GB" sz="1200" dirty="0">
              <a:solidFill>
                <a:srgbClr val="47B0D0"/>
              </a:solidFill>
              <a:latin typeface="Century Gothic" panose="020B0502020202020204" pitchFamily="34" charset="0"/>
            </a:endParaRPr>
          </a:p>
          <a:p>
            <a:pPr marL="0" lvl="0" indent="0" algn="l" rtl="0">
              <a:spcBef>
                <a:spcPts val="0"/>
              </a:spcBef>
              <a:spcAft>
                <a:spcPts val="0"/>
              </a:spcAft>
              <a:buNone/>
            </a:pPr>
            <a:r>
              <a:rPr lang="en-GB" sz="1200" dirty="0">
                <a:solidFill>
                  <a:srgbClr val="47B0D0"/>
                </a:solidFill>
                <a:latin typeface="Century Gothic" panose="020B0502020202020204" pitchFamily="34" charset="0"/>
              </a:rPr>
              <a:t>The  RWMPO’s and local clubs  are engaged with the EAO’s – collective approach</a:t>
            </a:r>
          </a:p>
        </p:txBody>
      </p:sp>
      <p:pic>
        <p:nvPicPr>
          <p:cNvPr id="139" name="Google Shape;139;p23"/>
          <p:cNvPicPr preferRelativeResize="0"/>
          <p:nvPr/>
        </p:nvPicPr>
        <p:blipFill>
          <a:blip r:embed="rId3">
            <a:alphaModFix/>
          </a:blip>
          <a:stretch>
            <a:fillRect/>
          </a:stretch>
        </p:blipFill>
        <p:spPr>
          <a:xfrm>
            <a:off x="7422163" y="-9"/>
            <a:ext cx="1543050" cy="904547"/>
          </a:xfrm>
          <a:prstGeom prst="rect">
            <a:avLst/>
          </a:prstGeom>
          <a:noFill/>
          <a:ln>
            <a:noFill/>
          </a:ln>
        </p:spPr>
      </p:pic>
      <p:pic>
        <p:nvPicPr>
          <p:cNvPr id="140" name="Google Shape;140;p23"/>
          <p:cNvPicPr preferRelativeResize="0"/>
          <p:nvPr/>
        </p:nvPicPr>
        <p:blipFill>
          <a:blip r:embed="rId4">
            <a:alphaModFix/>
          </a:blip>
          <a:stretch>
            <a:fillRect/>
          </a:stretch>
        </p:blipFill>
        <p:spPr>
          <a:xfrm>
            <a:off x="7576938" y="3433350"/>
            <a:ext cx="1021671" cy="459175"/>
          </a:xfrm>
          <a:prstGeom prst="rect">
            <a:avLst/>
          </a:prstGeom>
          <a:noFill/>
          <a:ln>
            <a:noFill/>
          </a:ln>
        </p:spPr>
      </p:pic>
      <p:pic>
        <p:nvPicPr>
          <p:cNvPr id="141" name="Google Shape;141;p23"/>
          <p:cNvPicPr preferRelativeResize="0"/>
          <p:nvPr/>
        </p:nvPicPr>
        <p:blipFill>
          <a:blip r:embed="rId5">
            <a:alphaModFix/>
          </a:blip>
          <a:stretch>
            <a:fillRect/>
          </a:stretch>
        </p:blipFill>
        <p:spPr>
          <a:xfrm>
            <a:off x="7402885" y="3047100"/>
            <a:ext cx="1369775" cy="338216"/>
          </a:xfrm>
          <a:prstGeom prst="rect">
            <a:avLst/>
          </a:prstGeom>
          <a:noFill/>
          <a:ln>
            <a:noFill/>
          </a:ln>
        </p:spPr>
      </p:pic>
      <p:pic>
        <p:nvPicPr>
          <p:cNvPr id="142" name="Google Shape;142;p23"/>
          <p:cNvPicPr preferRelativeResize="0"/>
          <p:nvPr/>
        </p:nvPicPr>
        <p:blipFill>
          <a:blip r:embed="rId6">
            <a:alphaModFix/>
          </a:blip>
          <a:stretch>
            <a:fillRect/>
          </a:stretch>
        </p:blipFill>
        <p:spPr>
          <a:xfrm>
            <a:off x="8006713" y="3940559"/>
            <a:ext cx="1137287" cy="459175"/>
          </a:xfrm>
          <a:prstGeom prst="rect">
            <a:avLst/>
          </a:prstGeom>
          <a:noFill/>
          <a:ln>
            <a:noFill/>
          </a:ln>
        </p:spPr>
      </p:pic>
      <p:pic>
        <p:nvPicPr>
          <p:cNvPr id="143" name="Google Shape;143;p23"/>
          <p:cNvPicPr preferRelativeResize="0"/>
          <p:nvPr/>
        </p:nvPicPr>
        <p:blipFill>
          <a:blip r:embed="rId7">
            <a:alphaModFix/>
          </a:blip>
          <a:stretch>
            <a:fillRect/>
          </a:stretch>
        </p:blipFill>
        <p:spPr>
          <a:xfrm>
            <a:off x="7134322" y="2436029"/>
            <a:ext cx="767683" cy="459175"/>
          </a:xfrm>
          <a:prstGeom prst="rect">
            <a:avLst/>
          </a:prstGeom>
          <a:noFill/>
          <a:ln>
            <a:noFill/>
          </a:ln>
        </p:spPr>
      </p:pic>
      <p:pic>
        <p:nvPicPr>
          <p:cNvPr id="144" name="Google Shape;144;p23"/>
          <p:cNvPicPr preferRelativeResize="0"/>
          <p:nvPr/>
        </p:nvPicPr>
        <p:blipFill>
          <a:blip r:embed="rId8">
            <a:alphaModFix/>
          </a:blip>
          <a:stretch>
            <a:fillRect/>
          </a:stretch>
        </p:blipFill>
        <p:spPr>
          <a:xfrm>
            <a:off x="7253808" y="953199"/>
            <a:ext cx="976406" cy="394575"/>
          </a:xfrm>
          <a:prstGeom prst="rect">
            <a:avLst/>
          </a:prstGeom>
          <a:noFill/>
          <a:ln>
            <a:noFill/>
          </a:ln>
        </p:spPr>
      </p:pic>
      <p:pic>
        <p:nvPicPr>
          <p:cNvPr id="145" name="Google Shape;145;p23"/>
          <p:cNvPicPr preferRelativeResize="0"/>
          <p:nvPr/>
        </p:nvPicPr>
        <p:blipFill>
          <a:blip r:embed="rId9">
            <a:alphaModFix/>
          </a:blip>
          <a:stretch>
            <a:fillRect/>
          </a:stretch>
        </p:blipFill>
        <p:spPr>
          <a:xfrm>
            <a:off x="7193044" y="4068025"/>
            <a:ext cx="623040" cy="623000"/>
          </a:xfrm>
          <a:prstGeom prst="rect">
            <a:avLst/>
          </a:prstGeom>
          <a:noFill/>
          <a:ln>
            <a:noFill/>
          </a:ln>
        </p:spPr>
      </p:pic>
      <p:pic>
        <p:nvPicPr>
          <p:cNvPr id="146" name="Google Shape;146;p23"/>
          <p:cNvPicPr preferRelativeResize="0"/>
          <p:nvPr/>
        </p:nvPicPr>
        <p:blipFill>
          <a:blip r:embed="rId10">
            <a:alphaModFix/>
          </a:blip>
          <a:stretch>
            <a:fillRect/>
          </a:stretch>
        </p:blipFill>
        <p:spPr>
          <a:xfrm>
            <a:off x="8066829" y="2402041"/>
            <a:ext cx="857772" cy="394575"/>
          </a:xfrm>
          <a:prstGeom prst="rect">
            <a:avLst/>
          </a:prstGeom>
          <a:noFill/>
          <a:ln>
            <a:noFill/>
          </a:ln>
        </p:spPr>
      </p:pic>
      <p:pic>
        <p:nvPicPr>
          <p:cNvPr id="148" name="Google Shape;148;p23"/>
          <p:cNvPicPr preferRelativeResize="0"/>
          <p:nvPr/>
        </p:nvPicPr>
        <p:blipFill>
          <a:blip r:embed="rId11">
            <a:alphaModFix/>
          </a:blip>
          <a:stretch>
            <a:fillRect/>
          </a:stretch>
        </p:blipFill>
        <p:spPr>
          <a:xfrm>
            <a:off x="8382675" y="935175"/>
            <a:ext cx="623025" cy="491099"/>
          </a:xfrm>
          <a:prstGeom prst="rect">
            <a:avLst/>
          </a:prstGeom>
          <a:noFill/>
          <a:ln>
            <a:noFill/>
          </a:ln>
        </p:spPr>
      </p:pic>
      <p:pic>
        <p:nvPicPr>
          <p:cNvPr id="149" name="Google Shape;149;p23"/>
          <p:cNvPicPr preferRelativeResize="0"/>
          <p:nvPr/>
        </p:nvPicPr>
        <p:blipFill>
          <a:blip r:embed="rId12">
            <a:alphaModFix/>
          </a:blip>
          <a:stretch>
            <a:fillRect/>
          </a:stretch>
        </p:blipFill>
        <p:spPr>
          <a:xfrm>
            <a:off x="7355488" y="1536913"/>
            <a:ext cx="1676400" cy="209550"/>
          </a:xfrm>
          <a:prstGeom prst="rect">
            <a:avLst/>
          </a:prstGeom>
          <a:noFill/>
          <a:ln>
            <a:noFill/>
          </a:ln>
        </p:spPr>
      </p:pic>
      <p:pic>
        <p:nvPicPr>
          <p:cNvPr id="150" name="Google Shape;150;p23"/>
          <p:cNvPicPr preferRelativeResize="0"/>
          <p:nvPr/>
        </p:nvPicPr>
        <p:blipFill>
          <a:blip r:embed="rId13">
            <a:alphaModFix/>
          </a:blip>
          <a:stretch>
            <a:fillRect/>
          </a:stretch>
        </p:blipFill>
        <p:spPr>
          <a:xfrm>
            <a:off x="7164975" y="1951500"/>
            <a:ext cx="1800225" cy="333375"/>
          </a:xfrm>
          <a:prstGeom prst="rect">
            <a:avLst/>
          </a:prstGeom>
          <a:noFill/>
          <a:ln>
            <a:noFill/>
          </a:ln>
        </p:spPr>
      </p:pic>
      <p:pic>
        <p:nvPicPr>
          <p:cNvPr id="16" name="Picture 15" descr="Eastern_Midlands_Waste_RGB.jpg"/>
          <p:cNvPicPr>
            <a:picLocks noChangeAspect="1"/>
          </p:cNvPicPr>
          <p:nvPr/>
        </p:nvPicPr>
        <p:blipFill>
          <a:blip r:embed="rId14"/>
          <a:stretch>
            <a:fillRect/>
          </a:stretch>
        </p:blipFill>
        <p:spPr>
          <a:xfrm>
            <a:off x="8405090" y="4621148"/>
            <a:ext cx="541676" cy="386148"/>
          </a:xfrm>
          <a:prstGeom prst="rect">
            <a:avLst/>
          </a:prstGeom>
        </p:spPr>
      </p:pic>
      <p:sp>
        <p:nvSpPr>
          <p:cNvPr id="17" name="Rectangle 16"/>
          <p:cNvSpPr/>
          <p:nvPr/>
        </p:nvSpPr>
        <p:spPr>
          <a:xfrm>
            <a:off x="0" y="0"/>
            <a:ext cx="193964" cy="5143500"/>
          </a:xfrm>
          <a:prstGeom prst="rect">
            <a:avLst/>
          </a:prstGeom>
          <a:solidFill>
            <a:srgbClr val="47B0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pic>
        <p:nvPicPr>
          <p:cNvPr id="18" name="Picture 17" descr="Southern_Waste_Region_RGB.jpg"/>
          <p:cNvPicPr>
            <a:picLocks noChangeAspect="1"/>
          </p:cNvPicPr>
          <p:nvPr/>
        </p:nvPicPr>
        <p:blipFill>
          <a:blip r:embed="rId15" cstate="print"/>
          <a:stretch>
            <a:fillRect/>
          </a:stretch>
        </p:blipFill>
        <p:spPr>
          <a:xfrm>
            <a:off x="6768509" y="3320753"/>
            <a:ext cx="586979" cy="51431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2"/>
          <p:cNvSpPr txBox="1">
            <a:spLocks noGrp="1"/>
          </p:cNvSpPr>
          <p:nvPr>
            <p:ph type="title"/>
          </p:nvPr>
        </p:nvSpPr>
        <p:spPr>
          <a:xfrm>
            <a:off x="311700" y="2872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1880" dirty="0">
                <a:solidFill>
                  <a:srgbClr val="68499A"/>
                </a:solidFill>
                <a:latin typeface="Arial Rounded MT Bold" panose="020F0704030504030204" pitchFamily="34" charset="0"/>
              </a:rPr>
              <a:t>ADI - Materials</a:t>
            </a:r>
            <a:endParaRPr sz="1880" dirty="0">
              <a:solidFill>
                <a:srgbClr val="68499A"/>
              </a:solidFill>
              <a:latin typeface="Arial Rounded MT Bold" panose="020F0704030504030204" pitchFamily="34" charset="0"/>
            </a:endParaRPr>
          </a:p>
        </p:txBody>
      </p:sp>
      <p:sp>
        <p:nvSpPr>
          <p:cNvPr id="130" name="Google Shape;130;p22"/>
          <p:cNvSpPr txBox="1">
            <a:spLocks noGrp="1"/>
          </p:cNvSpPr>
          <p:nvPr>
            <p:ph type="body" idx="1"/>
          </p:nvPr>
        </p:nvSpPr>
        <p:spPr>
          <a:xfrm>
            <a:off x="311700" y="859950"/>
            <a:ext cx="8520600" cy="1338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solidFill>
                  <a:srgbClr val="47B0D0"/>
                </a:solidFill>
              </a:rPr>
              <a:t>The Anti-Dumping Initiative (ADI) Campaign aims to deliver a suite of materials that can be used by both Local Authority staff and also by community groups and organisations highlighting the importance of eliminating illegal dumping activities in their functional areas and communities.</a:t>
            </a:r>
            <a:endParaRPr dirty="0">
              <a:solidFill>
                <a:srgbClr val="47B0D0"/>
              </a:solidFill>
            </a:endParaRPr>
          </a:p>
          <a:p>
            <a:pPr marL="0" lvl="0" indent="0" algn="l" rtl="0">
              <a:spcBef>
                <a:spcPts val="1600"/>
              </a:spcBef>
              <a:spcAft>
                <a:spcPts val="1600"/>
              </a:spcAft>
              <a:buNone/>
            </a:pPr>
            <a:endParaRPr dirty="0">
              <a:solidFill>
                <a:srgbClr val="47B0D0"/>
              </a:solidFill>
            </a:endParaRPr>
          </a:p>
        </p:txBody>
      </p:sp>
      <p:sp>
        <p:nvSpPr>
          <p:cNvPr id="131" name="Google Shape;131;p22"/>
          <p:cNvSpPr txBox="1"/>
          <p:nvPr/>
        </p:nvSpPr>
        <p:spPr>
          <a:xfrm>
            <a:off x="1125450" y="2335075"/>
            <a:ext cx="3513300" cy="236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dirty="0">
                <a:solidFill>
                  <a:srgbClr val="47B0D0"/>
                </a:solidFill>
              </a:rPr>
              <a:t>Local Authorities (LAs)</a:t>
            </a:r>
            <a:endParaRPr b="1" dirty="0">
              <a:solidFill>
                <a:srgbClr val="47B0D0"/>
              </a:solidFill>
            </a:endParaRPr>
          </a:p>
          <a:p>
            <a:pPr marL="0" lvl="0" indent="0" algn="l" rtl="0">
              <a:spcBef>
                <a:spcPts val="0"/>
              </a:spcBef>
              <a:spcAft>
                <a:spcPts val="0"/>
              </a:spcAft>
              <a:buClr>
                <a:schemeClr val="dk1"/>
              </a:buClr>
              <a:buSzPts val="1100"/>
              <a:buFont typeface="Arial"/>
              <a:buNone/>
            </a:pPr>
            <a:r>
              <a:rPr lang="en-GB" dirty="0">
                <a:solidFill>
                  <a:srgbClr val="47B0D0"/>
                </a:solidFill>
              </a:rPr>
              <a:t>ADI Campaign materials will be</a:t>
            </a:r>
            <a:endParaRPr dirty="0">
              <a:solidFill>
                <a:srgbClr val="47B0D0"/>
              </a:solidFill>
            </a:endParaRPr>
          </a:p>
          <a:p>
            <a:pPr marL="0" lvl="0" indent="0" algn="l" rtl="0">
              <a:spcBef>
                <a:spcPts val="0"/>
              </a:spcBef>
              <a:spcAft>
                <a:spcPts val="0"/>
              </a:spcAft>
              <a:buClr>
                <a:schemeClr val="dk1"/>
              </a:buClr>
              <a:buSzPts val="1100"/>
              <a:buFont typeface="Arial"/>
              <a:buNone/>
            </a:pPr>
            <a:r>
              <a:rPr lang="en-GB" dirty="0">
                <a:solidFill>
                  <a:srgbClr val="47B0D0"/>
                </a:solidFill>
              </a:rPr>
              <a:t>used by LAs to highlight to the</a:t>
            </a:r>
            <a:endParaRPr dirty="0">
              <a:solidFill>
                <a:srgbClr val="47B0D0"/>
              </a:solidFill>
            </a:endParaRPr>
          </a:p>
          <a:p>
            <a:pPr marL="0" lvl="0" indent="0" algn="l" rtl="0">
              <a:spcBef>
                <a:spcPts val="0"/>
              </a:spcBef>
              <a:spcAft>
                <a:spcPts val="0"/>
              </a:spcAft>
              <a:buClr>
                <a:schemeClr val="dk1"/>
              </a:buClr>
              <a:buSzPts val="1100"/>
              <a:buFont typeface="Arial"/>
              <a:buNone/>
            </a:pPr>
            <a:r>
              <a:rPr lang="en-GB" dirty="0">
                <a:solidFill>
                  <a:srgbClr val="47B0D0"/>
                </a:solidFill>
              </a:rPr>
              <a:t>citizen, the issues associated will</a:t>
            </a:r>
            <a:endParaRPr dirty="0">
              <a:solidFill>
                <a:srgbClr val="47B0D0"/>
              </a:solidFill>
            </a:endParaRPr>
          </a:p>
          <a:p>
            <a:pPr marL="0" lvl="0" indent="0" algn="l" rtl="0">
              <a:spcBef>
                <a:spcPts val="0"/>
              </a:spcBef>
              <a:spcAft>
                <a:spcPts val="0"/>
              </a:spcAft>
              <a:buNone/>
            </a:pPr>
            <a:r>
              <a:rPr lang="en-GB" dirty="0">
                <a:solidFill>
                  <a:srgbClr val="47B0D0"/>
                </a:solidFill>
              </a:rPr>
              <a:t>illegal dumping activity:</a:t>
            </a:r>
            <a:endParaRPr dirty="0">
              <a:solidFill>
                <a:srgbClr val="47B0D0"/>
              </a:solidFill>
            </a:endParaRPr>
          </a:p>
          <a:p>
            <a:pPr marL="0" lvl="0" indent="0" algn="l" rtl="0">
              <a:spcBef>
                <a:spcPts val="0"/>
              </a:spcBef>
              <a:spcAft>
                <a:spcPts val="0"/>
              </a:spcAft>
              <a:buNone/>
            </a:pPr>
            <a:endParaRPr dirty="0">
              <a:solidFill>
                <a:srgbClr val="47B0D0"/>
              </a:solidFill>
            </a:endParaRPr>
          </a:p>
          <a:p>
            <a:pPr marL="457200" lvl="0" indent="-317500" algn="l" rtl="0">
              <a:spcBef>
                <a:spcPts val="0"/>
              </a:spcBef>
              <a:spcAft>
                <a:spcPts val="0"/>
              </a:spcAft>
              <a:buClr>
                <a:srgbClr val="8BC448"/>
              </a:buClr>
              <a:buSzPts val="1400"/>
              <a:buFont typeface="Arial" panose="020B0604020202020204" pitchFamily="34" charset="0"/>
              <a:buChar char="•"/>
            </a:pPr>
            <a:r>
              <a:rPr lang="en-GB" dirty="0">
                <a:solidFill>
                  <a:srgbClr val="47B0D0"/>
                </a:solidFill>
              </a:rPr>
              <a:t>Press (newspaper / radio)</a:t>
            </a:r>
            <a:endParaRPr dirty="0">
              <a:solidFill>
                <a:srgbClr val="47B0D0"/>
              </a:solidFill>
            </a:endParaRPr>
          </a:p>
          <a:p>
            <a:pPr marL="457200" lvl="0" indent="-317500" algn="l" rtl="0">
              <a:spcBef>
                <a:spcPts val="0"/>
              </a:spcBef>
              <a:spcAft>
                <a:spcPts val="0"/>
              </a:spcAft>
              <a:buClr>
                <a:srgbClr val="8BC448"/>
              </a:buClr>
              <a:buSzPts val="1400"/>
              <a:buFont typeface="Arial" panose="020B0604020202020204" pitchFamily="34" charset="0"/>
              <a:buChar char="•"/>
            </a:pPr>
            <a:r>
              <a:rPr lang="en-GB" dirty="0">
                <a:solidFill>
                  <a:srgbClr val="47B0D0"/>
                </a:solidFill>
              </a:rPr>
              <a:t>Posters</a:t>
            </a:r>
            <a:endParaRPr dirty="0">
              <a:solidFill>
                <a:srgbClr val="47B0D0"/>
              </a:solidFill>
            </a:endParaRPr>
          </a:p>
          <a:p>
            <a:pPr marL="457200" lvl="0" indent="-317500" algn="l" rtl="0">
              <a:spcBef>
                <a:spcPts val="0"/>
              </a:spcBef>
              <a:spcAft>
                <a:spcPts val="0"/>
              </a:spcAft>
              <a:buClr>
                <a:srgbClr val="8BC448"/>
              </a:buClr>
              <a:buSzPts val="1400"/>
              <a:buFont typeface="Arial" panose="020B0604020202020204" pitchFamily="34" charset="0"/>
              <a:buChar char="•"/>
            </a:pPr>
            <a:r>
              <a:rPr lang="en-GB" dirty="0">
                <a:solidFill>
                  <a:srgbClr val="47B0D0"/>
                </a:solidFill>
              </a:rPr>
              <a:t>Social Media</a:t>
            </a:r>
            <a:endParaRPr dirty="0">
              <a:solidFill>
                <a:srgbClr val="47B0D0"/>
              </a:solidFill>
            </a:endParaRPr>
          </a:p>
          <a:p>
            <a:pPr marL="0" lvl="0" indent="0" algn="l" rtl="0">
              <a:spcBef>
                <a:spcPts val="0"/>
              </a:spcBef>
              <a:spcAft>
                <a:spcPts val="0"/>
              </a:spcAft>
              <a:buNone/>
            </a:pPr>
            <a:endParaRPr dirty="0">
              <a:solidFill>
                <a:srgbClr val="47B0D0"/>
              </a:solidFill>
            </a:endParaRPr>
          </a:p>
        </p:txBody>
      </p:sp>
      <p:sp>
        <p:nvSpPr>
          <p:cNvPr id="132" name="Google Shape;132;p22"/>
          <p:cNvSpPr txBox="1"/>
          <p:nvPr/>
        </p:nvSpPr>
        <p:spPr>
          <a:xfrm>
            <a:off x="4901550" y="2335075"/>
            <a:ext cx="3471000" cy="236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dirty="0">
                <a:solidFill>
                  <a:srgbClr val="47B0D0"/>
                </a:solidFill>
              </a:rPr>
              <a:t>Local Communities</a:t>
            </a:r>
            <a:endParaRPr b="1" dirty="0">
              <a:solidFill>
                <a:srgbClr val="47B0D0"/>
              </a:solidFill>
            </a:endParaRPr>
          </a:p>
          <a:p>
            <a:pPr marL="0" lvl="0" indent="0" algn="l" rtl="0">
              <a:spcBef>
                <a:spcPts val="0"/>
              </a:spcBef>
              <a:spcAft>
                <a:spcPts val="0"/>
              </a:spcAft>
              <a:buClr>
                <a:schemeClr val="dk1"/>
              </a:buClr>
              <a:buSzPts val="1100"/>
              <a:buFont typeface="Arial"/>
              <a:buNone/>
            </a:pPr>
            <a:r>
              <a:rPr lang="en-GB" dirty="0">
                <a:solidFill>
                  <a:srgbClr val="47B0D0"/>
                </a:solidFill>
              </a:rPr>
              <a:t>(Community Groups, Organisations,</a:t>
            </a:r>
            <a:endParaRPr dirty="0">
              <a:solidFill>
                <a:srgbClr val="47B0D0"/>
              </a:solidFill>
            </a:endParaRPr>
          </a:p>
          <a:p>
            <a:pPr marL="0" lvl="0" indent="0" algn="l" rtl="0">
              <a:spcBef>
                <a:spcPts val="0"/>
              </a:spcBef>
              <a:spcAft>
                <a:spcPts val="0"/>
              </a:spcAft>
              <a:buClr>
                <a:schemeClr val="dk1"/>
              </a:buClr>
              <a:buSzPts val="1100"/>
              <a:buFont typeface="Arial"/>
              <a:buNone/>
            </a:pPr>
            <a:r>
              <a:rPr lang="en-GB" dirty="0">
                <a:solidFill>
                  <a:srgbClr val="47B0D0"/>
                </a:solidFill>
              </a:rPr>
              <a:t>Corporates &amp; Schools)</a:t>
            </a:r>
            <a:endParaRPr dirty="0">
              <a:solidFill>
                <a:srgbClr val="47B0D0"/>
              </a:solidFill>
            </a:endParaRPr>
          </a:p>
          <a:p>
            <a:pPr marL="0" lvl="0" indent="0" algn="l" rtl="0">
              <a:spcBef>
                <a:spcPts val="0"/>
              </a:spcBef>
              <a:spcAft>
                <a:spcPts val="0"/>
              </a:spcAft>
              <a:buClr>
                <a:schemeClr val="dk1"/>
              </a:buClr>
              <a:buSzPts val="1100"/>
              <a:buFont typeface="Arial"/>
              <a:buNone/>
            </a:pPr>
            <a:r>
              <a:rPr lang="en-GB" dirty="0">
                <a:solidFill>
                  <a:srgbClr val="47B0D0"/>
                </a:solidFill>
              </a:rPr>
              <a:t>Further support and enhance</a:t>
            </a:r>
            <a:endParaRPr dirty="0">
              <a:solidFill>
                <a:srgbClr val="47B0D0"/>
              </a:solidFill>
            </a:endParaRPr>
          </a:p>
          <a:p>
            <a:pPr marL="0" lvl="0" indent="0" algn="l" rtl="0">
              <a:spcBef>
                <a:spcPts val="0"/>
              </a:spcBef>
              <a:spcAft>
                <a:spcPts val="0"/>
              </a:spcAft>
              <a:buClr>
                <a:schemeClr val="dk1"/>
              </a:buClr>
              <a:buSzPts val="1100"/>
              <a:buFont typeface="Arial"/>
              <a:buNone/>
            </a:pPr>
            <a:r>
              <a:rPr lang="en-GB" dirty="0">
                <a:solidFill>
                  <a:srgbClr val="47B0D0"/>
                </a:solidFill>
              </a:rPr>
              <a:t>LA message, targeting the citizen</a:t>
            </a:r>
            <a:endParaRPr dirty="0">
              <a:solidFill>
                <a:srgbClr val="47B0D0"/>
              </a:solidFill>
            </a:endParaRPr>
          </a:p>
          <a:p>
            <a:pPr marL="0" lvl="0" indent="0" algn="l" rtl="0">
              <a:spcBef>
                <a:spcPts val="0"/>
              </a:spcBef>
              <a:spcAft>
                <a:spcPts val="0"/>
              </a:spcAft>
              <a:buNone/>
            </a:pPr>
            <a:r>
              <a:rPr lang="en-GB" dirty="0">
                <a:solidFill>
                  <a:srgbClr val="47B0D0"/>
                </a:solidFill>
              </a:rPr>
              <a:t>at a more local level:</a:t>
            </a:r>
            <a:endParaRPr dirty="0">
              <a:solidFill>
                <a:srgbClr val="47B0D0"/>
              </a:solidFill>
            </a:endParaRPr>
          </a:p>
          <a:p>
            <a:pPr marL="0" lvl="0" indent="0" algn="l" rtl="0">
              <a:spcBef>
                <a:spcPts val="0"/>
              </a:spcBef>
              <a:spcAft>
                <a:spcPts val="0"/>
              </a:spcAft>
              <a:buNone/>
            </a:pPr>
            <a:endParaRPr dirty="0">
              <a:solidFill>
                <a:srgbClr val="47B0D0"/>
              </a:solidFill>
            </a:endParaRPr>
          </a:p>
          <a:p>
            <a:pPr marL="457200" lvl="0" indent="-317500" algn="l" rtl="0">
              <a:spcBef>
                <a:spcPts val="0"/>
              </a:spcBef>
              <a:spcAft>
                <a:spcPts val="0"/>
              </a:spcAft>
              <a:buClr>
                <a:srgbClr val="8BC448"/>
              </a:buClr>
              <a:buSzPts val="1400"/>
              <a:buFont typeface="Arial" panose="020B0604020202020204" pitchFamily="34" charset="0"/>
              <a:buChar char="•"/>
            </a:pPr>
            <a:r>
              <a:rPr lang="en-GB" dirty="0">
                <a:solidFill>
                  <a:srgbClr val="47B0D0"/>
                </a:solidFill>
              </a:rPr>
              <a:t>Local Newsletters</a:t>
            </a:r>
            <a:endParaRPr dirty="0">
              <a:solidFill>
                <a:srgbClr val="47B0D0"/>
              </a:solidFill>
            </a:endParaRPr>
          </a:p>
          <a:p>
            <a:pPr marL="457200" lvl="0" indent="-317500" algn="l" rtl="0">
              <a:spcBef>
                <a:spcPts val="0"/>
              </a:spcBef>
              <a:spcAft>
                <a:spcPts val="0"/>
              </a:spcAft>
              <a:buClr>
                <a:srgbClr val="8BC448"/>
              </a:buClr>
              <a:buSzPts val="1400"/>
              <a:buFont typeface="Arial" panose="020B0604020202020204" pitchFamily="34" charset="0"/>
              <a:buChar char="•"/>
            </a:pPr>
            <a:r>
              <a:rPr lang="en-GB" dirty="0">
                <a:solidFill>
                  <a:srgbClr val="47B0D0"/>
                </a:solidFill>
              </a:rPr>
              <a:t>Posters</a:t>
            </a:r>
            <a:endParaRPr dirty="0">
              <a:solidFill>
                <a:srgbClr val="47B0D0"/>
              </a:solidFill>
            </a:endParaRPr>
          </a:p>
          <a:p>
            <a:pPr marL="457200" lvl="0" indent="-317500" algn="l" rtl="0">
              <a:spcBef>
                <a:spcPts val="0"/>
              </a:spcBef>
              <a:spcAft>
                <a:spcPts val="0"/>
              </a:spcAft>
              <a:buClr>
                <a:srgbClr val="8BC448"/>
              </a:buClr>
              <a:buSzPts val="1400"/>
              <a:buFont typeface="Arial" panose="020B0604020202020204" pitchFamily="34" charset="0"/>
              <a:buChar char="•"/>
            </a:pPr>
            <a:r>
              <a:rPr lang="en-GB" dirty="0">
                <a:solidFill>
                  <a:srgbClr val="47B0D0"/>
                </a:solidFill>
              </a:rPr>
              <a:t>Social Media</a:t>
            </a:r>
            <a:endParaRPr dirty="0">
              <a:solidFill>
                <a:srgbClr val="47B0D0"/>
              </a:solidFill>
            </a:endParaRPr>
          </a:p>
          <a:p>
            <a:pPr marL="0" lvl="0" indent="0" algn="l" rtl="0">
              <a:spcBef>
                <a:spcPts val="0"/>
              </a:spcBef>
              <a:spcAft>
                <a:spcPts val="0"/>
              </a:spcAft>
              <a:buNone/>
            </a:pPr>
            <a:endParaRPr dirty="0">
              <a:solidFill>
                <a:srgbClr val="47B0D0"/>
              </a:solidFill>
            </a:endParaRPr>
          </a:p>
        </p:txBody>
      </p:sp>
      <p:pic>
        <p:nvPicPr>
          <p:cNvPr id="6" name="Picture 5" descr="Eastern_Midlands_Waste_RGB.jpg"/>
          <p:cNvPicPr>
            <a:picLocks noChangeAspect="1"/>
          </p:cNvPicPr>
          <p:nvPr/>
        </p:nvPicPr>
        <p:blipFill>
          <a:blip r:embed="rId3"/>
          <a:stretch>
            <a:fillRect/>
          </a:stretch>
        </p:blipFill>
        <p:spPr>
          <a:xfrm>
            <a:off x="8405090" y="4621148"/>
            <a:ext cx="541676" cy="386148"/>
          </a:xfrm>
          <a:prstGeom prst="rect">
            <a:avLst/>
          </a:prstGeom>
        </p:spPr>
      </p:pic>
      <p:sp>
        <p:nvSpPr>
          <p:cNvPr id="7" name="Rectangle 6"/>
          <p:cNvSpPr/>
          <p:nvPr/>
        </p:nvSpPr>
        <p:spPr>
          <a:xfrm>
            <a:off x="0" y="0"/>
            <a:ext cx="193964" cy="5143500"/>
          </a:xfrm>
          <a:prstGeom prst="rect">
            <a:avLst/>
          </a:prstGeom>
          <a:solidFill>
            <a:srgbClr val="47B0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3382584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04912"/>
            <a:ext cx="9144000" cy="505936"/>
          </a:xfrm>
        </p:spPr>
        <p:txBody>
          <a:bodyPr anchor="t">
            <a:normAutofit/>
          </a:bodyPr>
          <a:lstStyle/>
          <a:p>
            <a:r>
              <a:rPr lang="en-US" sz="1875" dirty="0">
                <a:solidFill>
                  <a:srgbClr val="68499A"/>
                </a:solidFill>
                <a:latin typeface="Arial Rounded MT Bold" panose="020F0704030504030204" pitchFamily="34" charset="0"/>
                <a:cs typeface="Arial Black"/>
              </a:rPr>
              <a:t>Regional Office Activities </a:t>
            </a:r>
          </a:p>
        </p:txBody>
      </p:sp>
      <p:sp>
        <p:nvSpPr>
          <p:cNvPr id="3" name="Subtitle 2"/>
          <p:cNvSpPr>
            <a:spLocks noGrp="1"/>
          </p:cNvSpPr>
          <p:nvPr>
            <p:ph type="subTitle" idx="1"/>
          </p:nvPr>
        </p:nvSpPr>
        <p:spPr>
          <a:xfrm>
            <a:off x="884162" y="1203186"/>
            <a:ext cx="5680381" cy="1639847"/>
          </a:xfrm>
        </p:spPr>
        <p:txBody>
          <a:bodyPr wrap="square">
            <a:noAutofit/>
          </a:bodyPr>
          <a:lstStyle/>
          <a:p>
            <a:pPr algn="l">
              <a:lnSpc>
                <a:spcPct val="150000"/>
              </a:lnSpc>
              <a:buClr>
                <a:srgbClr val="47B0D0"/>
              </a:buClr>
              <a:buFont typeface="Courier New" panose="02070309020205020404" pitchFamily="49" charset="0"/>
              <a:buChar char="o"/>
            </a:pPr>
            <a:r>
              <a:rPr lang="en-US" sz="1800" dirty="0">
                <a:solidFill>
                  <a:srgbClr val="8BC448"/>
                </a:solidFill>
                <a:latin typeface="Century Gothic" panose="020B0502020202020204" pitchFamily="34" charset="0"/>
              </a:rPr>
              <a:t>National Issues </a:t>
            </a:r>
          </a:p>
          <a:p>
            <a:pPr algn="l">
              <a:lnSpc>
                <a:spcPct val="150000"/>
              </a:lnSpc>
              <a:buClr>
                <a:srgbClr val="47B0D0"/>
              </a:buClr>
              <a:buFont typeface="Courier New" panose="02070309020205020404" pitchFamily="49" charset="0"/>
              <a:buChar char="o"/>
            </a:pPr>
            <a:r>
              <a:rPr lang="en-US" sz="1800" dirty="0">
                <a:solidFill>
                  <a:srgbClr val="8BC448"/>
                </a:solidFill>
                <a:latin typeface="Century Gothic" panose="020B0502020202020204" pitchFamily="34" charset="0"/>
              </a:rPr>
              <a:t>Prevention </a:t>
            </a:r>
          </a:p>
          <a:p>
            <a:pPr algn="l">
              <a:lnSpc>
                <a:spcPct val="150000"/>
              </a:lnSpc>
              <a:buClr>
                <a:srgbClr val="47B0D0"/>
              </a:buClr>
              <a:buFont typeface="Courier New" panose="02070309020205020404" pitchFamily="49" charset="0"/>
              <a:buChar char="o"/>
            </a:pPr>
            <a:r>
              <a:rPr lang="en-US" sz="1800" dirty="0">
                <a:solidFill>
                  <a:srgbClr val="8BC448"/>
                </a:solidFill>
                <a:latin typeface="Century Gothic" panose="020B0502020202020204" pitchFamily="34" charset="0"/>
              </a:rPr>
              <a:t>Resource Efficiency </a:t>
            </a:r>
          </a:p>
          <a:p>
            <a:pPr algn="l">
              <a:lnSpc>
                <a:spcPct val="150000"/>
              </a:lnSpc>
              <a:buClr>
                <a:srgbClr val="47B0D0"/>
              </a:buClr>
              <a:buFont typeface="Courier New" panose="02070309020205020404" pitchFamily="49" charset="0"/>
              <a:buChar char="o"/>
            </a:pPr>
            <a:r>
              <a:rPr lang="en-US" sz="1800" dirty="0">
                <a:solidFill>
                  <a:srgbClr val="8BC448"/>
                </a:solidFill>
                <a:latin typeface="Century Gothic" panose="020B0502020202020204" pitchFamily="34" charset="0"/>
              </a:rPr>
              <a:t>Infrastructure </a:t>
            </a:r>
          </a:p>
          <a:p>
            <a:pPr algn="l">
              <a:lnSpc>
                <a:spcPct val="150000"/>
              </a:lnSpc>
              <a:buClr>
                <a:srgbClr val="47B0D0"/>
              </a:buClr>
              <a:buFont typeface="Courier New" panose="02070309020205020404" pitchFamily="49" charset="0"/>
              <a:buChar char="o"/>
            </a:pPr>
            <a:r>
              <a:rPr lang="en-US" sz="1800" dirty="0">
                <a:solidFill>
                  <a:srgbClr val="8BC448"/>
                </a:solidFill>
                <a:latin typeface="Century Gothic" panose="020B0502020202020204" pitchFamily="34" charset="0"/>
              </a:rPr>
              <a:t>Environmental Protection </a:t>
            </a:r>
          </a:p>
        </p:txBody>
      </p:sp>
      <p:pic>
        <p:nvPicPr>
          <p:cNvPr id="6" name="Picture 5" descr="Eastern_Midlands_Waste_RGB.jpg"/>
          <p:cNvPicPr>
            <a:picLocks noChangeAspect="1"/>
          </p:cNvPicPr>
          <p:nvPr/>
        </p:nvPicPr>
        <p:blipFill>
          <a:blip r:embed="rId2"/>
          <a:stretch>
            <a:fillRect/>
          </a:stretch>
        </p:blipFill>
        <p:spPr>
          <a:xfrm>
            <a:off x="8405090" y="4621148"/>
            <a:ext cx="541676" cy="386148"/>
          </a:xfrm>
          <a:prstGeom prst="rect">
            <a:avLst/>
          </a:prstGeom>
        </p:spPr>
      </p:pic>
      <p:sp>
        <p:nvSpPr>
          <p:cNvPr id="7" name="Rectangle 6"/>
          <p:cNvSpPr/>
          <p:nvPr/>
        </p:nvSpPr>
        <p:spPr>
          <a:xfrm>
            <a:off x="0" y="0"/>
            <a:ext cx="193964" cy="5143500"/>
          </a:xfrm>
          <a:prstGeom prst="rect">
            <a:avLst/>
          </a:prstGeom>
          <a:solidFill>
            <a:srgbClr val="47B0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Tree>
    <p:extLst>
      <p:ext uri="{BB962C8B-B14F-4D97-AF65-F5344CB8AC3E}">
        <p14:creationId xmlns:p14="http://schemas.microsoft.com/office/powerpoint/2010/main" val="1161308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23165"/>
          <a:stretch/>
        </p:blipFill>
        <p:spPr>
          <a:xfrm>
            <a:off x="1388659" y="163773"/>
            <a:ext cx="6247263" cy="2286000"/>
          </a:xfrm>
          <a:prstGeom prst="rect">
            <a:avLst/>
          </a:prstGeom>
          <a:ln>
            <a:noFill/>
          </a:ln>
          <a:effectLst>
            <a:outerShdw blurRad="292100" dist="139700" dir="2700000" algn="tl" rotWithShape="0">
              <a:srgbClr val="333333">
                <a:alpha val="65000"/>
              </a:srgbClr>
            </a:outerShdw>
          </a:effectLst>
        </p:spPr>
      </p:pic>
      <p:pic>
        <p:nvPicPr>
          <p:cNvPr id="5" name="Picture 4" descr="Eastern_Midlands_Waste_RGB.jpg"/>
          <p:cNvPicPr>
            <a:picLocks noChangeAspect="1"/>
          </p:cNvPicPr>
          <p:nvPr/>
        </p:nvPicPr>
        <p:blipFill>
          <a:blip r:embed="rId3"/>
          <a:stretch>
            <a:fillRect/>
          </a:stretch>
        </p:blipFill>
        <p:spPr>
          <a:xfrm>
            <a:off x="8405090" y="4621148"/>
            <a:ext cx="541676" cy="386148"/>
          </a:xfrm>
          <a:prstGeom prst="rect">
            <a:avLst/>
          </a:prstGeom>
        </p:spPr>
      </p:pic>
      <p:sp>
        <p:nvSpPr>
          <p:cNvPr id="6" name="Rectangle 5"/>
          <p:cNvSpPr/>
          <p:nvPr/>
        </p:nvSpPr>
        <p:spPr>
          <a:xfrm>
            <a:off x="0" y="0"/>
            <a:ext cx="193964" cy="5143500"/>
          </a:xfrm>
          <a:prstGeom prst="rect">
            <a:avLst/>
          </a:prstGeom>
          <a:solidFill>
            <a:srgbClr val="47B0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grpSp>
        <p:nvGrpSpPr>
          <p:cNvPr id="9" name="Group 8"/>
          <p:cNvGrpSpPr/>
          <p:nvPr/>
        </p:nvGrpSpPr>
        <p:grpSpPr>
          <a:xfrm>
            <a:off x="1388659" y="2657551"/>
            <a:ext cx="6247263" cy="2156671"/>
            <a:chOff x="1388659" y="2657551"/>
            <a:chExt cx="6247263" cy="2156671"/>
          </a:xfrm>
        </p:grpSpPr>
        <p:pic>
          <p:nvPicPr>
            <p:cNvPr id="8" name="Picture 7"/>
            <p:cNvPicPr>
              <a:picLocks noChangeAspect="1"/>
            </p:cNvPicPr>
            <p:nvPr/>
          </p:nvPicPr>
          <p:blipFill>
            <a:blip r:embed="rId4"/>
            <a:stretch>
              <a:fillRect/>
            </a:stretch>
          </p:blipFill>
          <p:spPr>
            <a:xfrm>
              <a:off x="1388659" y="2657551"/>
              <a:ext cx="6247263" cy="2156671"/>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2770497" y="3967897"/>
              <a:ext cx="2702256" cy="369332"/>
            </a:xfrm>
            <a:prstGeom prst="rect">
              <a:avLst/>
            </a:prstGeom>
            <a:noFill/>
          </p:spPr>
          <p:txBody>
            <a:bodyPr wrap="square" rtlCol="0">
              <a:spAutoFit/>
            </a:bodyPr>
            <a:lstStyle/>
            <a:p>
              <a:pPr algn="ctr"/>
              <a:r>
                <a:rPr lang="en-IE" sz="1800" b="1" dirty="0">
                  <a:solidFill>
                    <a:srgbClr val="8BC448"/>
                  </a:solidFill>
                  <a:latin typeface="Calibri" panose="020F0502020204030204" pitchFamily="34" charset="0"/>
                </a:rPr>
                <a:t>assets@adi</a:t>
              </a:r>
            </a:p>
          </p:txBody>
        </p:sp>
      </p:grpSp>
    </p:spTree>
    <p:extLst>
      <p:ext uri="{BB962C8B-B14F-4D97-AF65-F5344CB8AC3E}">
        <p14:creationId xmlns:p14="http://schemas.microsoft.com/office/powerpoint/2010/main" val="1023228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astern_Midlands_Waste_RGB.jpg"/>
          <p:cNvPicPr>
            <a:picLocks noChangeAspect="1"/>
          </p:cNvPicPr>
          <p:nvPr/>
        </p:nvPicPr>
        <p:blipFill>
          <a:blip r:embed="rId2"/>
          <a:stretch>
            <a:fillRect/>
          </a:stretch>
        </p:blipFill>
        <p:spPr>
          <a:xfrm>
            <a:off x="8405090" y="4621148"/>
            <a:ext cx="541676" cy="386148"/>
          </a:xfrm>
          <a:prstGeom prst="rect">
            <a:avLst/>
          </a:prstGeom>
        </p:spPr>
      </p:pic>
      <p:sp>
        <p:nvSpPr>
          <p:cNvPr id="5" name="Rectangle 4"/>
          <p:cNvSpPr/>
          <p:nvPr/>
        </p:nvSpPr>
        <p:spPr>
          <a:xfrm>
            <a:off x="0" y="0"/>
            <a:ext cx="193964" cy="5143500"/>
          </a:xfrm>
          <a:prstGeom prst="rect">
            <a:avLst/>
          </a:prstGeom>
          <a:solidFill>
            <a:srgbClr val="47B0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pic>
        <p:nvPicPr>
          <p:cNvPr id="6" name="Picture 5"/>
          <p:cNvPicPr>
            <a:picLocks noChangeAspect="1"/>
          </p:cNvPicPr>
          <p:nvPr/>
        </p:nvPicPr>
        <p:blipFill>
          <a:blip r:embed="rId3"/>
          <a:stretch>
            <a:fillRect/>
          </a:stretch>
        </p:blipFill>
        <p:spPr>
          <a:xfrm>
            <a:off x="1319092" y="141794"/>
            <a:ext cx="6208687" cy="2094983"/>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rotWithShape="1">
          <a:blip r:embed="rId4"/>
          <a:srcRect b="8017"/>
          <a:stretch/>
        </p:blipFill>
        <p:spPr>
          <a:xfrm>
            <a:off x="1319092" y="2393226"/>
            <a:ext cx="6219893" cy="24858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836761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0483" y="550674"/>
            <a:ext cx="619125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0483" y="2556894"/>
            <a:ext cx="6191249"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Eastern_Midlands_Waste_RGB.jpg"/>
          <p:cNvPicPr>
            <a:picLocks noChangeAspect="1"/>
          </p:cNvPicPr>
          <p:nvPr/>
        </p:nvPicPr>
        <p:blipFill>
          <a:blip r:embed="rId4"/>
          <a:stretch>
            <a:fillRect/>
          </a:stretch>
        </p:blipFill>
        <p:spPr>
          <a:xfrm>
            <a:off x="8405090" y="4621148"/>
            <a:ext cx="541676" cy="386148"/>
          </a:xfrm>
          <a:prstGeom prst="rect">
            <a:avLst/>
          </a:prstGeom>
        </p:spPr>
      </p:pic>
      <p:sp>
        <p:nvSpPr>
          <p:cNvPr id="7" name="Rectangle 6"/>
          <p:cNvSpPr/>
          <p:nvPr/>
        </p:nvSpPr>
        <p:spPr>
          <a:xfrm>
            <a:off x="0" y="0"/>
            <a:ext cx="193964" cy="5143500"/>
          </a:xfrm>
          <a:prstGeom prst="rect">
            <a:avLst/>
          </a:prstGeom>
          <a:solidFill>
            <a:srgbClr val="47B0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10158656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37;p23"/>
          <p:cNvSpPr txBox="1">
            <a:spLocks noGrp="1"/>
          </p:cNvSpPr>
          <p:nvPr>
            <p:ph type="title"/>
          </p:nvPr>
        </p:nvSpPr>
        <p:spPr>
          <a:xfrm>
            <a:off x="311700" y="287250"/>
            <a:ext cx="8720188"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1880" dirty="0">
                <a:solidFill>
                  <a:srgbClr val="68499A"/>
                </a:solidFill>
                <a:latin typeface="Arial Rounded MT Bold" panose="020F0704030504030204" pitchFamily="34" charset="0"/>
              </a:rPr>
              <a:t>Business Case 2021</a:t>
            </a:r>
            <a:endParaRPr sz="1880" dirty="0">
              <a:solidFill>
                <a:srgbClr val="68499A"/>
              </a:solidFill>
              <a:latin typeface="Arial Rounded MT Bold" panose="020F0704030504030204" pitchFamily="34" charset="0"/>
            </a:endParaRPr>
          </a:p>
        </p:txBody>
      </p:sp>
      <p:sp>
        <p:nvSpPr>
          <p:cNvPr id="5" name="Rectangle 4"/>
          <p:cNvSpPr/>
          <p:nvPr/>
        </p:nvSpPr>
        <p:spPr>
          <a:xfrm>
            <a:off x="0" y="0"/>
            <a:ext cx="193964" cy="5143500"/>
          </a:xfrm>
          <a:prstGeom prst="rect">
            <a:avLst/>
          </a:prstGeom>
          <a:solidFill>
            <a:srgbClr val="47B0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pic>
        <p:nvPicPr>
          <p:cNvPr id="6" name="Picture 5" descr="Eastern_Midlands_Waste_RGB.jpg"/>
          <p:cNvPicPr>
            <a:picLocks noChangeAspect="1"/>
          </p:cNvPicPr>
          <p:nvPr/>
        </p:nvPicPr>
        <p:blipFill>
          <a:blip r:embed="rId2"/>
          <a:stretch>
            <a:fillRect/>
          </a:stretch>
        </p:blipFill>
        <p:spPr>
          <a:xfrm>
            <a:off x="8405090" y="4621148"/>
            <a:ext cx="541676" cy="386148"/>
          </a:xfrm>
          <a:prstGeom prst="rect">
            <a:avLst/>
          </a:prstGeom>
        </p:spPr>
      </p:pic>
      <p:sp>
        <p:nvSpPr>
          <p:cNvPr id="7" name="Google Shape;138;p23"/>
          <p:cNvSpPr txBox="1">
            <a:spLocks/>
          </p:cNvSpPr>
          <p:nvPr/>
        </p:nvSpPr>
        <p:spPr>
          <a:xfrm>
            <a:off x="371814" y="935175"/>
            <a:ext cx="6930037"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Font typeface="Arial"/>
              <a:buNone/>
            </a:pPr>
            <a:r>
              <a:rPr lang="en-GB" sz="1200" dirty="0">
                <a:solidFill>
                  <a:srgbClr val="47B0D0"/>
                </a:solidFill>
                <a:latin typeface="Century Gothic" panose="020B0502020202020204" pitchFamily="34" charset="0"/>
              </a:rPr>
              <a:t>The Regions have submitted their combined prevention work plan to the DECC, the work carried out will fall under </a:t>
            </a:r>
            <a:r>
              <a:rPr lang="en-GB" sz="1200" dirty="0" err="1">
                <a:solidFill>
                  <a:srgbClr val="47B0D0"/>
                </a:solidFill>
                <a:latin typeface="Century Gothic" panose="020B0502020202020204" pitchFamily="34" charset="0"/>
              </a:rPr>
              <a:t>MyWaste</a:t>
            </a:r>
            <a:r>
              <a:rPr lang="en-GB" sz="1200" dirty="0">
                <a:solidFill>
                  <a:srgbClr val="47B0D0"/>
                </a:solidFill>
                <a:latin typeface="Century Gothic" panose="020B0502020202020204" pitchFamily="34" charset="0"/>
              </a:rPr>
              <a:t> and will focus on the themes of the Waste Action Plan for the Circular Economy while also aiming to achieve the objective and targets of the Regional Waste Management Plans. The work plan will focus on:</a:t>
            </a:r>
          </a:p>
          <a:p>
            <a:pPr marL="0" indent="0">
              <a:buFont typeface="Arial"/>
              <a:buNone/>
            </a:pPr>
            <a:endParaRPr lang="en-GB" sz="1200" dirty="0">
              <a:solidFill>
                <a:srgbClr val="47B0D0"/>
              </a:solidFill>
              <a:latin typeface="Century Gothic" panose="020B0502020202020204" pitchFamily="34" charset="0"/>
            </a:endParaRPr>
          </a:p>
          <a:p>
            <a:pPr marL="171450" indent="-171450">
              <a:buClr>
                <a:srgbClr val="68499A"/>
              </a:buClr>
              <a:buSzPct val="105000"/>
              <a:buFont typeface="Wingdings" panose="05000000000000000000" pitchFamily="2" charset="2"/>
              <a:buChar char="q"/>
            </a:pPr>
            <a:r>
              <a:rPr lang="en-GB" sz="1200" dirty="0">
                <a:solidFill>
                  <a:srgbClr val="47B0D0"/>
                </a:solidFill>
                <a:latin typeface="Century Gothic" panose="020B0502020202020204" pitchFamily="34" charset="0"/>
              </a:rPr>
              <a:t>Commercial Waste Project </a:t>
            </a:r>
          </a:p>
          <a:p>
            <a:pPr marL="171450" indent="-171450">
              <a:buClr>
                <a:srgbClr val="68499A"/>
              </a:buClr>
              <a:buSzPct val="105000"/>
              <a:buFont typeface="Wingdings" panose="05000000000000000000" pitchFamily="2" charset="2"/>
              <a:buChar char="q"/>
            </a:pPr>
            <a:r>
              <a:rPr lang="en-GB" sz="1200" dirty="0">
                <a:solidFill>
                  <a:srgbClr val="47B0D0"/>
                </a:solidFill>
                <a:latin typeface="Century Gothic" panose="020B0502020202020204" pitchFamily="34" charset="0"/>
              </a:rPr>
              <a:t>The reintroduction of soft plastics to the household recycle bin </a:t>
            </a:r>
          </a:p>
          <a:p>
            <a:pPr marL="171450" indent="-171450">
              <a:buClr>
                <a:srgbClr val="68499A"/>
              </a:buClr>
              <a:buSzPct val="105000"/>
              <a:buFont typeface="Wingdings" panose="05000000000000000000" pitchFamily="2" charset="2"/>
              <a:buChar char="q"/>
            </a:pPr>
            <a:r>
              <a:rPr lang="en-GB" sz="1200" dirty="0">
                <a:solidFill>
                  <a:srgbClr val="47B0D0"/>
                </a:solidFill>
                <a:latin typeface="Century Gothic" panose="020B0502020202020204" pitchFamily="34" charset="0"/>
              </a:rPr>
              <a:t>Development and enhancement of the </a:t>
            </a:r>
            <a:r>
              <a:rPr lang="en-GB" sz="1200" dirty="0" err="1">
                <a:solidFill>
                  <a:srgbClr val="47B0D0"/>
                </a:solidFill>
                <a:latin typeface="Century Gothic" panose="020B0502020202020204" pitchFamily="34" charset="0"/>
              </a:rPr>
              <a:t>MyWaste</a:t>
            </a:r>
            <a:r>
              <a:rPr lang="en-GB" sz="1200" dirty="0">
                <a:solidFill>
                  <a:srgbClr val="47B0D0"/>
                </a:solidFill>
                <a:latin typeface="Century Gothic" panose="020B0502020202020204" pitchFamily="34" charset="0"/>
              </a:rPr>
              <a:t> website</a:t>
            </a:r>
          </a:p>
          <a:p>
            <a:pPr marL="171450" indent="-171450">
              <a:buClr>
                <a:srgbClr val="68499A"/>
              </a:buClr>
              <a:buSzPct val="105000"/>
              <a:buFont typeface="Wingdings" panose="05000000000000000000" pitchFamily="2" charset="2"/>
              <a:buChar char="q"/>
            </a:pPr>
            <a:r>
              <a:rPr lang="en-GB" sz="1200" dirty="0">
                <a:solidFill>
                  <a:srgbClr val="47B0D0"/>
                </a:solidFill>
                <a:latin typeface="Century Gothic" panose="020B0502020202020204" pitchFamily="34" charset="0"/>
              </a:rPr>
              <a:t>A sustained digital and social advertising campaign which will focus on various seasonal/topical issues placing focus on prevention and responsible waste management throughout</a:t>
            </a:r>
          </a:p>
          <a:p>
            <a:pPr marL="171450" indent="-171450">
              <a:buClr>
                <a:srgbClr val="68499A"/>
              </a:buClr>
              <a:buSzPct val="105000"/>
              <a:buFont typeface="Wingdings" panose="05000000000000000000" pitchFamily="2" charset="2"/>
              <a:buChar char="q"/>
            </a:pPr>
            <a:r>
              <a:rPr lang="en-GB" sz="1200" dirty="0">
                <a:solidFill>
                  <a:srgbClr val="47B0D0"/>
                </a:solidFill>
                <a:latin typeface="Century Gothic" panose="020B0502020202020204" pitchFamily="34" charset="0"/>
              </a:rPr>
              <a:t>Conscious Cup Campaign and Refill </a:t>
            </a:r>
          </a:p>
          <a:p>
            <a:pPr marL="171450" indent="-171450">
              <a:buClr>
                <a:srgbClr val="68499A"/>
              </a:buClr>
              <a:buSzPct val="105000"/>
              <a:buFont typeface="Wingdings" panose="05000000000000000000" pitchFamily="2" charset="2"/>
              <a:buChar char="q"/>
            </a:pPr>
            <a:r>
              <a:rPr lang="en-GB" sz="1200" dirty="0">
                <a:solidFill>
                  <a:srgbClr val="47B0D0"/>
                </a:solidFill>
                <a:latin typeface="Century Gothic" panose="020B0502020202020204" pitchFamily="34" charset="0"/>
              </a:rPr>
              <a:t>Food Waste </a:t>
            </a:r>
          </a:p>
          <a:p>
            <a:pPr marL="171450" indent="-171450">
              <a:buClr>
                <a:srgbClr val="68499A"/>
              </a:buClr>
              <a:buSzPct val="105000"/>
              <a:buFont typeface="Wingdings" panose="05000000000000000000" pitchFamily="2" charset="2"/>
              <a:buChar char="q"/>
            </a:pPr>
            <a:r>
              <a:rPr lang="en-GB" sz="1200" dirty="0">
                <a:solidFill>
                  <a:srgbClr val="47B0D0"/>
                </a:solidFill>
                <a:latin typeface="Century Gothic" panose="020B0502020202020204" pitchFamily="34" charset="0"/>
              </a:rPr>
              <a:t>On pack recycling guidelines </a:t>
            </a:r>
          </a:p>
          <a:p>
            <a:pPr marL="171450" indent="-171450">
              <a:buClr>
                <a:srgbClr val="68499A"/>
              </a:buClr>
              <a:buSzPct val="105000"/>
              <a:buFont typeface="Wingdings" panose="05000000000000000000" pitchFamily="2" charset="2"/>
              <a:buChar char="q"/>
            </a:pPr>
            <a:r>
              <a:rPr lang="en-GB" sz="1200" dirty="0">
                <a:solidFill>
                  <a:srgbClr val="47B0D0"/>
                </a:solidFill>
                <a:latin typeface="Century Gothic" panose="020B0502020202020204" pitchFamily="34" charset="0"/>
              </a:rPr>
              <a:t>Paint prevention </a:t>
            </a:r>
          </a:p>
          <a:p>
            <a:pPr marL="171450" indent="-171450">
              <a:buClr>
                <a:srgbClr val="68499A"/>
              </a:buClr>
              <a:buSzPct val="105000"/>
              <a:buFont typeface="Wingdings" panose="05000000000000000000" pitchFamily="2" charset="2"/>
              <a:buChar char="q"/>
            </a:pPr>
            <a:r>
              <a:rPr lang="en-GB" sz="1200" dirty="0">
                <a:solidFill>
                  <a:srgbClr val="47B0D0"/>
                </a:solidFill>
                <a:latin typeface="Century Gothic" panose="020B0502020202020204" pitchFamily="34" charset="0"/>
              </a:rPr>
              <a:t>Textiles   </a:t>
            </a:r>
          </a:p>
        </p:txBody>
      </p:sp>
      <p:pic>
        <p:nvPicPr>
          <p:cNvPr id="1032" name="Picture 8" descr="Work Plan Icons - Download Free Vector Icons | Noun Project"/>
          <p:cNvPicPr>
            <a:picLocks noChangeAspect="1" noChangeArrowheads="1"/>
          </p:cNvPicPr>
          <p:nvPr/>
        </p:nvPicPr>
        <p:blipFill rotWithShape="1">
          <a:blip r:embed="rId3">
            <a:duotone>
              <a:schemeClr val="accent6">
                <a:shade val="45000"/>
                <a:satMod val="135000"/>
              </a:schemeClr>
              <a:prstClr val="white"/>
            </a:duotone>
            <a:extLst>
              <a:ext uri="{28A0092B-C50C-407E-A947-70E740481C1C}">
                <a14:useLocalDpi xmlns:a14="http://schemas.microsoft.com/office/drawing/2010/main" val="0"/>
              </a:ext>
            </a:extLst>
          </a:blip>
          <a:srcRect l="16455" t="7591" r="14522" b="8322"/>
          <a:stretch/>
        </p:blipFill>
        <p:spPr bwMode="auto">
          <a:xfrm>
            <a:off x="7301851" y="1842440"/>
            <a:ext cx="1314868" cy="1601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53987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6012" y="2318782"/>
            <a:ext cx="6204596" cy="505936"/>
          </a:xfrm>
        </p:spPr>
        <p:txBody>
          <a:bodyPr anchor="t">
            <a:normAutofit/>
          </a:bodyPr>
          <a:lstStyle/>
          <a:p>
            <a:pPr algn="l"/>
            <a:r>
              <a:rPr lang="en-US" sz="1875" dirty="0">
                <a:solidFill>
                  <a:srgbClr val="8BC448"/>
                </a:solidFill>
                <a:latin typeface="Arial Rounded MT Bold" panose="020F0704030504030204" pitchFamily="34" charset="0"/>
                <a:cs typeface="Arial Black"/>
              </a:rPr>
              <a:t>Resource Efficiency </a:t>
            </a:r>
          </a:p>
        </p:txBody>
      </p:sp>
      <p:pic>
        <p:nvPicPr>
          <p:cNvPr id="6" name="Picture 5" descr="Eastern_Midlands_Waste_RGB.jpg"/>
          <p:cNvPicPr>
            <a:picLocks noChangeAspect="1"/>
          </p:cNvPicPr>
          <p:nvPr/>
        </p:nvPicPr>
        <p:blipFill>
          <a:blip r:embed="rId2"/>
          <a:stretch>
            <a:fillRect/>
          </a:stretch>
        </p:blipFill>
        <p:spPr>
          <a:xfrm>
            <a:off x="8405090" y="4621148"/>
            <a:ext cx="541676" cy="386148"/>
          </a:xfrm>
          <a:prstGeom prst="rect">
            <a:avLst/>
          </a:prstGeom>
        </p:spPr>
      </p:pic>
      <p:sp>
        <p:nvSpPr>
          <p:cNvPr id="7" name="Rectangle 6"/>
          <p:cNvSpPr/>
          <p:nvPr/>
        </p:nvSpPr>
        <p:spPr>
          <a:xfrm>
            <a:off x="0" y="0"/>
            <a:ext cx="193964" cy="5143500"/>
          </a:xfrm>
          <a:prstGeom prst="rect">
            <a:avLst/>
          </a:prstGeom>
          <a:solidFill>
            <a:srgbClr val="47B0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20757568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178154" y="3012282"/>
            <a:ext cx="1688306" cy="1688306"/>
          </a:xfrm>
        </p:spPr>
      </p:pic>
      <p:sp>
        <p:nvSpPr>
          <p:cNvPr id="8194" name="Content Placeholder 2"/>
          <p:cNvSpPr>
            <a:spLocks noGrp="1"/>
          </p:cNvSpPr>
          <p:nvPr>
            <p:ph sz="half" idx="1"/>
          </p:nvPr>
        </p:nvSpPr>
        <p:spPr>
          <a:xfrm>
            <a:off x="429577" y="769674"/>
            <a:ext cx="3498056" cy="2290849"/>
          </a:xfrm>
        </p:spPr>
        <p:txBody>
          <a:bodyPr/>
          <a:lstStyle/>
          <a:p>
            <a:pPr>
              <a:defRPr/>
            </a:pPr>
            <a:endParaRPr lang="en-IE" altLang="en-US" sz="1800" dirty="0">
              <a:solidFill>
                <a:srgbClr val="0070C0"/>
              </a:solidFill>
            </a:endParaRPr>
          </a:p>
          <a:p>
            <a:pPr>
              <a:buClr>
                <a:srgbClr val="8BC448"/>
              </a:buClr>
              <a:buSzPct val="100000"/>
              <a:buFont typeface="Arial" panose="020B0604020202020204" pitchFamily="34" charset="0"/>
              <a:buChar char="•"/>
              <a:defRPr/>
            </a:pPr>
            <a:r>
              <a:rPr lang="en-IE" altLang="en-US" sz="1400" dirty="0">
                <a:solidFill>
                  <a:srgbClr val="47B0D0"/>
                </a:solidFill>
                <a:latin typeface="Century Gothic" panose="020B0502020202020204" pitchFamily="34" charset="0"/>
              </a:rPr>
              <a:t>Initiative of the Regional Waste Management Planning Office and DCC Economic Development Office</a:t>
            </a:r>
          </a:p>
          <a:p>
            <a:pPr>
              <a:buClr>
                <a:srgbClr val="8BC448"/>
              </a:buClr>
              <a:buSzPct val="100000"/>
              <a:buFont typeface="Arial" panose="020B0604020202020204" pitchFamily="34" charset="0"/>
              <a:buChar char="•"/>
              <a:defRPr/>
            </a:pPr>
            <a:r>
              <a:rPr lang="en-IE" altLang="en-US" sz="1400" dirty="0">
                <a:solidFill>
                  <a:srgbClr val="47B0D0"/>
                </a:solidFill>
                <a:latin typeface="Century Gothic" panose="020B0502020202020204" pitchFamily="34" charset="0"/>
              </a:rPr>
              <a:t>Circular Economy Training programme designed for SMEs operating in Ireland</a:t>
            </a:r>
          </a:p>
          <a:p>
            <a:pPr>
              <a:buClr>
                <a:srgbClr val="8BC448"/>
              </a:buClr>
              <a:buSzPct val="100000"/>
              <a:buFont typeface="Arial" panose="020B0604020202020204" pitchFamily="34" charset="0"/>
              <a:buChar char="•"/>
              <a:defRPr/>
            </a:pPr>
            <a:r>
              <a:rPr lang="en-IE" altLang="en-US" sz="1400" dirty="0">
                <a:solidFill>
                  <a:srgbClr val="47B0D0"/>
                </a:solidFill>
                <a:latin typeface="Century Gothic" panose="020B0502020202020204" pitchFamily="34" charset="0"/>
              </a:rPr>
              <a:t>Response to a need for increased awareness of Circular Economy among businesses in Ireland</a:t>
            </a:r>
          </a:p>
          <a:p>
            <a:pPr>
              <a:buClr>
                <a:srgbClr val="8BC448"/>
              </a:buClr>
              <a:buSzPct val="100000"/>
              <a:buFont typeface="Arial" panose="020B0604020202020204" pitchFamily="34" charset="0"/>
              <a:buChar char="•"/>
              <a:defRPr/>
            </a:pPr>
            <a:r>
              <a:rPr lang="en-IE" altLang="en-US" sz="1400" dirty="0">
                <a:solidFill>
                  <a:srgbClr val="47B0D0"/>
                </a:solidFill>
                <a:latin typeface="Century Gothic" panose="020B0502020202020204" pitchFamily="34" charset="0"/>
              </a:rPr>
              <a:t>MODOS – 4 modules; 50 businesses ; €75 per business</a:t>
            </a:r>
          </a:p>
          <a:p>
            <a:pPr>
              <a:defRPr/>
            </a:pPr>
            <a:endParaRPr lang="en-IE" altLang="en-US" dirty="0"/>
          </a:p>
        </p:txBody>
      </p:sp>
      <p:pic>
        <p:nvPicPr>
          <p:cNvPr id="1843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06679" y="392906"/>
            <a:ext cx="2589609" cy="934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04260" y="1446610"/>
            <a:ext cx="2892028" cy="1446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18473" y="1273969"/>
            <a:ext cx="3477815"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0"/>
            <a:ext cx="193964" cy="5143500"/>
          </a:xfrm>
          <a:prstGeom prst="rect">
            <a:avLst/>
          </a:prstGeom>
          <a:solidFill>
            <a:srgbClr val="47B0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35669173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11700" y="158675"/>
            <a:ext cx="8520600" cy="572700"/>
          </a:xfrm>
        </p:spPr>
        <p:txBody>
          <a:bodyPr>
            <a:normAutofit fontScale="90000"/>
          </a:bodyPr>
          <a:lstStyle/>
          <a:p>
            <a:pPr algn="ctr"/>
            <a:r>
              <a:rPr lang="en-US" sz="2100" dirty="0">
                <a:solidFill>
                  <a:srgbClr val="68499A"/>
                </a:solidFill>
                <a:latin typeface="Arial Rounded MT Bold" panose="020F0704030504030204" pitchFamily="34" charset="0"/>
                <a:cs typeface="Arial Black"/>
              </a:rPr>
              <a:t>MODOS 2021</a:t>
            </a:r>
            <a:br>
              <a:rPr lang="en-US" sz="2100" dirty="0">
                <a:solidFill>
                  <a:srgbClr val="68499A"/>
                </a:solidFill>
                <a:latin typeface="Arial Rounded MT Bold" panose="020F0704030504030204" pitchFamily="34" charset="0"/>
                <a:cs typeface="Arial Black"/>
              </a:rPr>
            </a:br>
            <a:r>
              <a:rPr lang="en-US" sz="2100" dirty="0">
                <a:solidFill>
                  <a:srgbClr val="68499A"/>
                </a:solidFill>
                <a:latin typeface="Arial Rounded MT Bold" panose="020F0704030504030204" pitchFamily="34" charset="0"/>
                <a:cs typeface="Arial Black"/>
              </a:rPr>
              <a:t> </a:t>
            </a:r>
            <a:endParaRPr lang="en-IE" altLang="en-US" sz="2100" dirty="0">
              <a:solidFill>
                <a:srgbClr val="68499A"/>
              </a:solidFill>
              <a:latin typeface="Arial Rounded MT Bold" panose="020F0704030504030204" pitchFamily="34" charset="0"/>
            </a:endParaRPr>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32925" y="2715882"/>
            <a:ext cx="1905266" cy="1905266"/>
          </a:xfrm>
        </p:spPr>
      </p:pic>
      <p:pic>
        <p:nvPicPr>
          <p:cNvPr id="6" name="Picture 5" descr="Eastern_Midlands_Waste_RGB.jpg"/>
          <p:cNvPicPr>
            <a:picLocks noChangeAspect="1"/>
          </p:cNvPicPr>
          <p:nvPr/>
        </p:nvPicPr>
        <p:blipFill>
          <a:blip r:embed="rId4"/>
          <a:stretch>
            <a:fillRect/>
          </a:stretch>
        </p:blipFill>
        <p:spPr>
          <a:xfrm>
            <a:off x="8405090" y="4621148"/>
            <a:ext cx="541676" cy="386148"/>
          </a:xfrm>
          <a:prstGeom prst="rect">
            <a:avLst/>
          </a:prstGeom>
        </p:spPr>
      </p:pic>
      <p:sp>
        <p:nvSpPr>
          <p:cNvPr id="7" name="Rectangle 6"/>
          <p:cNvSpPr/>
          <p:nvPr/>
        </p:nvSpPr>
        <p:spPr>
          <a:xfrm>
            <a:off x="0" y="0"/>
            <a:ext cx="193964" cy="5143500"/>
          </a:xfrm>
          <a:prstGeom prst="rect">
            <a:avLst/>
          </a:prstGeom>
          <a:solidFill>
            <a:srgbClr val="47B0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2870" y="802503"/>
            <a:ext cx="3298545" cy="1649273"/>
          </a:xfrm>
          <a:prstGeom prst="rect">
            <a:avLst/>
          </a:prstGeom>
        </p:spPr>
      </p:pic>
      <p:sp>
        <p:nvSpPr>
          <p:cNvPr id="5" name="TextBox 4"/>
          <p:cNvSpPr txBox="1"/>
          <p:nvPr/>
        </p:nvSpPr>
        <p:spPr>
          <a:xfrm>
            <a:off x="3832584" y="730112"/>
            <a:ext cx="4999716" cy="1384995"/>
          </a:xfrm>
          <a:prstGeom prst="rect">
            <a:avLst/>
          </a:prstGeom>
          <a:noFill/>
        </p:spPr>
        <p:txBody>
          <a:bodyPr wrap="square" rtlCol="0">
            <a:spAutoFit/>
          </a:bodyPr>
          <a:lstStyle/>
          <a:p>
            <a:pPr marL="285750" indent="-285750">
              <a:buClr>
                <a:srgbClr val="8BC448"/>
              </a:buClr>
              <a:buFont typeface="Arial" panose="020B0604020202020204" pitchFamily="34" charset="0"/>
              <a:buChar char="•"/>
            </a:pPr>
            <a:r>
              <a:rPr lang="en-GB" altLang="en-US" dirty="0">
                <a:solidFill>
                  <a:srgbClr val="47B0D0"/>
                </a:solidFill>
                <a:latin typeface="Century Gothic" panose="020B0502020202020204" pitchFamily="34" charset="0"/>
              </a:rPr>
              <a:t>MODOS Webinar Series – attendance of 600+ live over the 4 webinars</a:t>
            </a:r>
          </a:p>
          <a:p>
            <a:pPr marL="285750" indent="-285750">
              <a:buClr>
                <a:srgbClr val="8BC448"/>
              </a:buClr>
              <a:buFont typeface="Arial" panose="020B0604020202020204" pitchFamily="34" charset="0"/>
              <a:buChar char="•"/>
            </a:pPr>
            <a:r>
              <a:rPr lang="en-GB" altLang="en-US" dirty="0">
                <a:solidFill>
                  <a:srgbClr val="47B0D0"/>
                </a:solidFill>
                <a:latin typeface="Century Gothic" panose="020B0502020202020204" pitchFamily="34" charset="0"/>
              </a:rPr>
              <a:t>Circular Economy concept; </a:t>
            </a:r>
            <a:r>
              <a:rPr lang="en-GB" altLang="en-US" dirty="0" err="1">
                <a:solidFill>
                  <a:srgbClr val="47B0D0"/>
                </a:solidFill>
                <a:latin typeface="Century Gothic" panose="020B0502020202020204" pitchFamily="34" charset="0"/>
              </a:rPr>
              <a:t>BioEconomy</a:t>
            </a:r>
            <a:r>
              <a:rPr lang="en-GB" altLang="en-US" dirty="0">
                <a:solidFill>
                  <a:srgbClr val="47B0D0"/>
                </a:solidFill>
                <a:latin typeface="Century Gothic" panose="020B0502020202020204" pitchFamily="34" charset="0"/>
              </a:rPr>
              <a:t>; Financing the Circular Economy; Circular Packaging</a:t>
            </a:r>
          </a:p>
          <a:p>
            <a:pPr marL="285750" indent="-285750">
              <a:buClr>
                <a:srgbClr val="8BC448"/>
              </a:buClr>
              <a:buFont typeface="Arial" panose="020B0604020202020204" pitchFamily="34" charset="0"/>
              <a:buChar char="•"/>
            </a:pPr>
            <a:endParaRPr lang="en-GB" dirty="0">
              <a:solidFill>
                <a:srgbClr val="47B0D0"/>
              </a:solidFill>
              <a:latin typeface="Century Gothic" panose="020B0502020202020204" pitchFamily="34" charset="0"/>
            </a:endParaRPr>
          </a:p>
          <a:p>
            <a:pPr marL="285750" indent="-285750">
              <a:buClr>
                <a:srgbClr val="8BC448"/>
              </a:buClr>
              <a:buFont typeface="Arial" panose="020B0604020202020204" pitchFamily="34" charset="0"/>
              <a:buChar char="•"/>
            </a:pPr>
            <a:endParaRPr lang="en-IE" dirty="0">
              <a:solidFill>
                <a:srgbClr val="0070C0"/>
              </a:solidFill>
              <a:latin typeface="Century Gothic" panose="020B0502020202020204" pitchFamily="34" charset="0"/>
            </a:endParaRPr>
          </a:p>
        </p:txBody>
      </p:sp>
      <p:sp>
        <p:nvSpPr>
          <p:cNvPr id="8" name="TextBox 7"/>
          <p:cNvSpPr txBox="1"/>
          <p:nvPr/>
        </p:nvSpPr>
        <p:spPr>
          <a:xfrm>
            <a:off x="2585319" y="2711870"/>
            <a:ext cx="5545606" cy="1873669"/>
          </a:xfrm>
          <a:prstGeom prst="rect">
            <a:avLst/>
          </a:prstGeom>
          <a:noFill/>
        </p:spPr>
        <p:txBody>
          <a:bodyPr wrap="square" rtlCol="0">
            <a:spAutoFit/>
          </a:bodyPr>
          <a:lstStyle/>
          <a:p>
            <a:endParaRPr lang="en-IE" dirty="0"/>
          </a:p>
        </p:txBody>
      </p:sp>
      <p:sp>
        <p:nvSpPr>
          <p:cNvPr id="10" name="TextBox 9"/>
          <p:cNvSpPr txBox="1"/>
          <p:nvPr/>
        </p:nvSpPr>
        <p:spPr>
          <a:xfrm>
            <a:off x="3903632" y="2190396"/>
            <a:ext cx="5164993" cy="2226250"/>
          </a:xfrm>
          <a:prstGeom prst="rect">
            <a:avLst/>
          </a:prstGeom>
          <a:noFill/>
        </p:spPr>
        <p:txBody>
          <a:bodyPr wrap="square" rtlCol="0">
            <a:spAutoFit/>
          </a:bodyPr>
          <a:lstStyle/>
          <a:p>
            <a:pPr marL="285750" indent="-285750">
              <a:buClr>
                <a:srgbClr val="8BC448"/>
              </a:buClr>
              <a:buFont typeface="Arial" panose="020B0604020202020204" pitchFamily="34" charset="0"/>
              <a:buChar char="•"/>
            </a:pPr>
            <a:r>
              <a:rPr lang="en-GB" altLang="en-US" dirty="0">
                <a:solidFill>
                  <a:srgbClr val="47B0D0"/>
                </a:solidFill>
                <a:latin typeface="Century Gothic" panose="020B0502020202020204" pitchFamily="34" charset="0"/>
              </a:rPr>
              <a:t>Cork Chambers MODOS Training – Feb/March 2021- 10 business</a:t>
            </a:r>
          </a:p>
          <a:p>
            <a:pPr marL="285750" indent="-285750">
              <a:buClr>
                <a:srgbClr val="8BC448"/>
              </a:buClr>
              <a:buFont typeface="Arial" panose="020B0604020202020204" pitchFamily="34" charset="0"/>
              <a:buChar char="•"/>
            </a:pPr>
            <a:r>
              <a:rPr lang="en-GB" altLang="en-US" dirty="0">
                <a:solidFill>
                  <a:srgbClr val="47B0D0"/>
                </a:solidFill>
                <a:latin typeface="Century Gothic" panose="020B0502020202020204" pitchFamily="34" charset="0"/>
              </a:rPr>
              <a:t>MOU – conditions include: content, branding, trainers</a:t>
            </a:r>
          </a:p>
          <a:p>
            <a:pPr marL="285750" indent="-285750">
              <a:buClr>
                <a:srgbClr val="8BC448"/>
              </a:buClr>
              <a:buFont typeface="Arial" panose="020B0604020202020204" pitchFamily="34" charset="0"/>
              <a:buChar char="•"/>
            </a:pPr>
            <a:r>
              <a:rPr lang="en-GB" altLang="en-US" dirty="0">
                <a:solidFill>
                  <a:srgbClr val="47B0D0"/>
                </a:solidFill>
                <a:latin typeface="Century Gothic" panose="020B0502020202020204" pitchFamily="34" charset="0"/>
              </a:rPr>
              <a:t>We’ve had a couple of enquiries from co-working hubs, local authorities regarding running it</a:t>
            </a:r>
          </a:p>
          <a:p>
            <a:pPr marL="285750" indent="-285750">
              <a:buClr>
                <a:srgbClr val="8BC448"/>
              </a:buClr>
              <a:buFont typeface="Arial" panose="020B0604020202020204" pitchFamily="34" charset="0"/>
              <a:buChar char="•"/>
            </a:pPr>
            <a:r>
              <a:rPr lang="en-GB" altLang="en-US" dirty="0">
                <a:solidFill>
                  <a:srgbClr val="47B0D0"/>
                </a:solidFill>
                <a:latin typeface="Century Gothic" panose="020B0502020202020204" pitchFamily="34" charset="0"/>
              </a:rPr>
              <a:t>DCC running training in Dublin 8 (partnership with Digital Hub)</a:t>
            </a:r>
          </a:p>
          <a:p>
            <a:pPr marL="285750" indent="-285750">
              <a:buClr>
                <a:srgbClr val="8BC448"/>
              </a:buClr>
              <a:buFont typeface="Arial" panose="020B0604020202020204" pitchFamily="34" charset="0"/>
              <a:buChar char="•"/>
            </a:pPr>
            <a:r>
              <a:rPr lang="en-GB" altLang="en-US" dirty="0">
                <a:solidFill>
                  <a:srgbClr val="47B0D0"/>
                </a:solidFill>
                <a:latin typeface="Century Gothic" panose="020B0502020202020204" pitchFamily="34" charset="0"/>
              </a:rPr>
              <a:t>Looking at our options for 2021 for running it nationally</a:t>
            </a:r>
          </a:p>
          <a:p>
            <a:pPr marL="285750" indent="-285750">
              <a:buClr>
                <a:srgbClr val="8BC448"/>
              </a:buClr>
              <a:buFont typeface="Arial" panose="020B0604020202020204" pitchFamily="34" charset="0"/>
              <a:buChar char="•"/>
            </a:pPr>
            <a:endParaRPr lang="en-GB" altLang="en-US" sz="1600" dirty="0">
              <a:solidFill>
                <a:srgbClr val="47B0D0"/>
              </a:solidFill>
            </a:endParaRPr>
          </a:p>
          <a:p>
            <a:pPr>
              <a:buClr>
                <a:srgbClr val="8BC448"/>
              </a:buClr>
            </a:pPr>
            <a:endParaRPr lang="en-GB" altLang="en-US" sz="1600" baseline="30000" dirty="0">
              <a:solidFill>
                <a:srgbClr val="47B0D0"/>
              </a:solidFill>
            </a:endParaRPr>
          </a:p>
        </p:txBody>
      </p:sp>
    </p:spTree>
    <p:extLst>
      <p:ext uri="{BB962C8B-B14F-4D97-AF65-F5344CB8AC3E}">
        <p14:creationId xmlns:p14="http://schemas.microsoft.com/office/powerpoint/2010/main" val="9012216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2000" dirty="0">
                <a:solidFill>
                  <a:srgbClr val="68499A"/>
                </a:solidFill>
                <a:latin typeface="Arial Rounded MT Bold" panose="020F0704030504030204" pitchFamily="34" charset="0"/>
                <a:cs typeface="Arial Black"/>
              </a:rPr>
              <a:t>MODOS 2021</a:t>
            </a:r>
            <a:br>
              <a:rPr lang="en-US" dirty="0">
                <a:solidFill>
                  <a:srgbClr val="68499A"/>
                </a:solidFill>
                <a:latin typeface="Arial Rounded MT Bold" panose="020F0704030504030204" pitchFamily="34" charset="0"/>
                <a:cs typeface="Arial Black"/>
              </a:rPr>
            </a:br>
            <a:endParaRPr lang="en-IE" dirty="0"/>
          </a:p>
        </p:txBody>
      </p:sp>
      <p:sp>
        <p:nvSpPr>
          <p:cNvPr id="5" name="Text Placeholder 4"/>
          <p:cNvSpPr>
            <a:spLocks noGrp="1"/>
          </p:cNvSpPr>
          <p:nvPr>
            <p:ph type="body" idx="1"/>
          </p:nvPr>
        </p:nvSpPr>
        <p:spPr/>
        <p:txBody>
          <a:bodyPr/>
          <a:lstStyle/>
          <a:p>
            <a:pPr marL="285750" indent="-285750">
              <a:buClr>
                <a:srgbClr val="8BC448"/>
              </a:buClr>
              <a:buFont typeface="Arial" panose="020B0604020202020204" pitchFamily="34" charset="0"/>
              <a:buChar char="•"/>
            </a:pPr>
            <a:r>
              <a:rPr lang="en-GB" altLang="en-US" dirty="0">
                <a:solidFill>
                  <a:srgbClr val="47B0D0"/>
                </a:solidFill>
                <a:latin typeface="Century Gothic" panose="020B0502020202020204" pitchFamily="34" charset="0"/>
              </a:rPr>
              <a:t>MODOS Circular Economy Mentoring and Innovation Award </a:t>
            </a:r>
          </a:p>
          <a:p>
            <a:pPr marL="285750" indent="-285750">
              <a:buClr>
                <a:srgbClr val="8BC448"/>
              </a:buClr>
              <a:buFont typeface="Arial" panose="020B0604020202020204" pitchFamily="34" charset="0"/>
              <a:buChar char="•"/>
            </a:pPr>
            <a:r>
              <a:rPr lang="en-GB" altLang="en-US" dirty="0">
                <a:solidFill>
                  <a:srgbClr val="47B0D0"/>
                </a:solidFill>
                <a:latin typeface="Century Gothic" panose="020B0502020202020204" pitchFamily="34" charset="0"/>
              </a:rPr>
              <a:t>EI funding this initiative for businesses in the GDA</a:t>
            </a:r>
          </a:p>
          <a:p>
            <a:pPr marL="285750" indent="-285750">
              <a:buClr>
                <a:srgbClr val="8BC448"/>
              </a:buClr>
              <a:buFont typeface="Arial" panose="020B0604020202020204" pitchFamily="34" charset="0"/>
              <a:buChar char="•"/>
            </a:pPr>
            <a:r>
              <a:rPr lang="en-GB" altLang="en-US" dirty="0">
                <a:solidFill>
                  <a:srgbClr val="47B0D0"/>
                </a:solidFill>
                <a:latin typeface="Century Gothic" panose="020B0502020202020204" pitchFamily="34" charset="0"/>
              </a:rPr>
              <a:t>EMRWMPO funding this initiative for businesses outside of GDA </a:t>
            </a:r>
          </a:p>
          <a:p>
            <a:pPr marL="285750" indent="-285750">
              <a:buClr>
                <a:srgbClr val="8BC448"/>
              </a:buClr>
              <a:buFont typeface="Arial" panose="020B0604020202020204" pitchFamily="34" charset="0"/>
              <a:buChar char="•"/>
            </a:pPr>
            <a:r>
              <a:rPr lang="en-GB" altLang="en-US" dirty="0">
                <a:solidFill>
                  <a:srgbClr val="47B0D0"/>
                </a:solidFill>
                <a:latin typeface="Century Gothic" panose="020B0502020202020204" pitchFamily="34" charset="0"/>
              </a:rPr>
              <a:t>Mentoring for 50 companies and Innovation Awards for CE projects for 8-10 businesses</a:t>
            </a:r>
          </a:p>
          <a:p>
            <a:pPr marL="285750" indent="-285750">
              <a:buClr>
                <a:srgbClr val="8BC448"/>
              </a:buClr>
              <a:buFont typeface="Arial" panose="020B0604020202020204" pitchFamily="34" charset="0"/>
              <a:buChar char="•"/>
            </a:pPr>
            <a:r>
              <a:rPr lang="en-GB" altLang="en-US" dirty="0">
                <a:solidFill>
                  <a:srgbClr val="47B0D0"/>
                </a:solidFill>
                <a:latin typeface="Century Gothic" panose="020B0502020202020204" pitchFamily="34" charset="0"/>
              </a:rPr>
              <a:t>Still recruiting for businesses for this</a:t>
            </a:r>
          </a:p>
          <a:p>
            <a:pPr marL="285750" indent="-285750">
              <a:buClr>
                <a:srgbClr val="8BC448"/>
              </a:buClr>
              <a:buFont typeface="Arial" panose="020B0604020202020204" pitchFamily="34" charset="0"/>
              <a:buChar char="•"/>
            </a:pPr>
            <a:endParaRPr lang="en-GB" altLang="en-US" dirty="0">
              <a:solidFill>
                <a:srgbClr val="47B0D0"/>
              </a:solidFill>
            </a:endParaRPr>
          </a:p>
        </p:txBody>
      </p:sp>
      <p:sp>
        <p:nvSpPr>
          <p:cNvPr id="6" name="Text Placeholder 5"/>
          <p:cNvSpPr>
            <a:spLocks noGrp="1"/>
          </p:cNvSpPr>
          <p:nvPr>
            <p:ph type="body" idx="2"/>
          </p:nvPr>
        </p:nvSpPr>
        <p:spPr/>
        <p:txBody>
          <a:bodyPr/>
          <a:lstStyle/>
          <a:p>
            <a:endParaRPr lang="en-IE"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1551" y="1229930"/>
            <a:ext cx="3983005" cy="3338945"/>
          </a:xfrm>
          <a:prstGeom prst="rect">
            <a:avLst/>
          </a:prstGeom>
        </p:spPr>
      </p:pic>
      <p:sp>
        <p:nvSpPr>
          <p:cNvPr id="7" name="Rectangle 6"/>
          <p:cNvSpPr/>
          <p:nvPr/>
        </p:nvSpPr>
        <p:spPr>
          <a:xfrm>
            <a:off x="0" y="0"/>
            <a:ext cx="193964" cy="5143500"/>
          </a:xfrm>
          <a:prstGeom prst="rect">
            <a:avLst/>
          </a:prstGeom>
          <a:solidFill>
            <a:srgbClr val="47B0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8232063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1880" dirty="0">
                <a:solidFill>
                  <a:srgbClr val="68499A"/>
                </a:solidFill>
                <a:latin typeface="Arial Rounded MT Bold" panose="020F0704030504030204" pitchFamily="34" charset="0"/>
              </a:rPr>
              <a:t>Commercial Waste Project </a:t>
            </a:r>
            <a:endParaRPr sz="1880" dirty="0">
              <a:solidFill>
                <a:srgbClr val="68499A"/>
              </a:solidFill>
              <a:latin typeface="Arial Rounded MT Bold" panose="020F0704030504030204" pitchFamily="34" charset="0"/>
            </a:endParaRPr>
          </a:p>
        </p:txBody>
      </p:sp>
      <p:sp>
        <p:nvSpPr>
          <p:cNvPr id="162" name="Google Shape;162;p25"/>
          <p:cNvSpPr txBox="1">
            <a:spLocks noGrp="1"/>
          </p:cNvSpPr>
          <p:nvPr>
            <p:ph type="body" idx="1"/>
          </p:nvPr>
        </p:nvSpPr>
        <p:spPr>
          <a:xfrm>
            <a:off x="4889513" y="1628802"/>
            <a:ext cx="3515577" cy="17748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600" dirty="0">
                <a:solidFill>
                  <a:srgbClr val="47B0D0"/>
                </a:solidFill>
                <a:latin typeface="Century Gothic" panose="020B0502020202020204" pitchFamily="34" charset="0"/>
              </a:rPr>
              <a:t>Support SME’s </a:t>
            </a:r>
            <a:endParaRPr sz="1600" dirty="0">
              <a:solidFill>
                <a:srgbClr val="47B0D0"/>
              </a:solidFill>
              <a:latin typeface="Century Gothic" panose="020B0502020202020204" pitchFamily="34" charset="0"/>
            </a:endParaRPr>
          </a:p>
          <a:p>
            <a:pPr lvl="0" algn="l" rtl="0">
              <a:spcBef>
                <a:spcPts val="1600"/>
              </a:spcBef>
              <a:spcAft>
                <a:spcPts val="0"/>
              </a:spcAft>
              <a:buClr>
                <a:srgbClr val="8BC448"/>
              </a:buClr>
              <a:buSzPts val="1800"/>
              <a:buFont typeface="Arial" panose="020B0604020202020204" pitchFamily="34" charset="0"/>
              <a:buChar char="•"/>
            </a:pPr>
            <a:r>
              <a:rPr lang="en-GB" sz="1600" dirty="0">
                <a:solidFill>
                  <a:srgbClr val="47B0D0"/>
                </a:solidFill>
                <a:latin typeface="Century Gothic" panose="020B0502020202020204" pitchFamily="34" charset="0"/>
              </a:rPr>
              <a:t>in improving segregation </a:t>
            </a:r>
            <a:endParaRPr sz="1600" dirty="0">
              <a:solidFill>
                <a:srgbClr val="47B0D0"/>
              </a:solidFill>
              <a:latin typeface="Century Gothic" panose="020B0502020202020204" pitchFamily="34" charset="0"/>
            </a:endParaRPr>
          </a:p>
          <a:p>
            <a:pPr lvl="0" algn="l" rtl="0">
              <a:spcBef>
                <a:spcPts val="0"/>
              </a:spcBef>
              <a:spcAft>
                <a:spcPts val="0"/>
              </a:spcAft>
              <a:buClr>
                <a:srgbClr val="8BC448"/>
              </a:buClr>
              <a:buSzPts val="1800"/>
              <a:buFont typeface="Arial" panose="020B0604020202020204" pitchFamily="34" charset="0"/>
              <a:buChar char="•"/>
            </a:pPr>
            <a:r>
              <a:rPr lang="en-GB" sz="1600" dirty="0">
                <a:solidFill>
                  <a:srgbClr val="47B0D0"/>
                </a:solidFill>
                <a:latin typeface="Century Gothic" panose="020B0502020202020204" pitchFamily="34" charset="0"/>
              </a:rPr>
              <a:t>increase composting/recycling rates</a:t>
            </a:r>
            <a:endParaRPr sz="1600" dirty="0">
              <a:solidFill>
                <a:srgbClr val="47B0D0"/>
              </a:solidFill>
              <a:latin typeface="Century Gothic" panose="020B0502020202020204" pitchFamily="34" charset="0"/>
            </a:endParaRPr>
          </a:p>
          <a:p>
            <a:pPr lvl="0" algn="l" rtl="0">
              <a:spcBef>
                <a:spcPts val="0"/>
              </a:spcBef>
              <a:spcAft>
                <a:spcPts val="0"/>
              </a:spcAft>
              <a:buClr>
                <a:srgbClr val="8BC448"/>
              </a:buClr>
              <a:buSzPts val="1800"/>
              <a:buFont typeface="Arial" panose="020B0604020202020204" pitchFamily="34" charset="0"/>
              <a:buChar char="•"/>
            </a:pPr>
            <a:r>
              <a:rPr lang="en-GB" sz="1600" dirty="0">
                <a:solidFill>
                  <a:srgbClr val="47B0D0"/>
                </a:solidFill>
                <a:latin typeface="Century Gothic" panose="020B0502020202020204" pitchFamily="34" charset="0"/>
              </a:rPr>
              <a:t>reduce contamination engage staff </a:t>
            </a:r>
            <a:endParaRPr sz="1600" dirty="0">
              <a:solidFill>
                <a:srgbClr val="47B0D0"/>
              </a:solidFill>
              <a:latin typeface="Century Gothic" panose="020B0502020202020204" pitchFamily="34" charset="0"/>
            </a:endParaRPr>
          </a:p>
          <a:p>
            <a:pPr marL="0" lvl="0" indent="0" algn="l" rtl="0">
              <a:spcBef>
                <a:spcPts val="1600"/>
              </a:spcBef>
              <a:spcAft>
                <a:spcPts val="1600"/>
              </a:spcAft>
              <a:buNone/>
            </a:pPr>
            <a:endParaRPr dirty="0">
              <a:solidFill>
                <a:srgbClr val="47B0D0"/>
              </a:solidFill>
            </a:endParaRPr>
          </a:p>
        </p:txBody>
      </p:sp>
      <p:pic>
        <p:nvPicPr>
          <p:cNvPr id="163" name="Google Shape;163;p25"/>
          <p:cNvPicPr preferRelativeResize="0"/>
          <p:nvPr/>
        </p:nvPicPr>
        <p:blipFill>
          <a:blip r:embed="rId3">
            <a:alphaModFix/>
          </a:blip>
          <a:stretch>
            <a:fillRect/>
          </a:stretch>
        </p:blipFill>
        <p:spPr>
          <a:xfrm rot="-698175">
            <a:off x="679111" y="902047"/>
            <a:ext cx="1967513" cy="2700355"/>
          </a:xfrm>
          <a:prstGeom prst="rect">
            <a:avLst/>
          </a:prstGeom>
          <a:ln>
            <a:noFill/>
          </a:ln>
          <a:effectLst>
            <a:outerShdw blurRad="190500" algn="tl" rotWithShape="0">
              <a:srgbClr val="000000">
                <a:alpha val="70000"/>
              </a:srgbClr>
            </a:outerShdw>
          </a:effectLst>
        </p:spPr>
      </p:pic>
      <p:pic>
        <p:nvPicPr>
          <p:cNvPr id="164" name="Google Shape;164;p25"/>
          <p:cNvPicPr preferRelativeResize="0"/>
          <p:nvPr/>
        </p:nvPicPr>
        <p:blipFill>
          <a:blip r:embed="rId4">
            <a:alphaModFix/>
          </a:blip>
          <a:stretch>
            <a:fillRect/>
          </a:stretch>
        </p:blipFill>
        <p:spPr>
          <a:xfrm rot="-789960">
            <a:off x="1537625" y="1490548"/>
            <a:ext cx="1958806" cy="2785398"/>
          </a:xfrm>
          <a:prstGeom prst="rect">
            <a:avLst/>
          </a:prstGeom>
          <a:ln>
            <a:noFill/>
          </a:ln>
          <a:effectLst>
            <a:outerShdw blurRad="190500" algn="tl" rotWithShape="0">
              <a:srgbClr val="000000">
                <a:alpha val="70000"/>
              </a:srgbClr>
            </a:outerShdw>
          </a:effectLst>
        </p:spPr>
      </p:pic>
      <p:pic>
        <p:nvPicPr>
          <p:cNvPr id="165" name="Google Shape;165;p25"/>
          <p:cNvPicPr preferRelativeResize="0"/>
          <p:nvPr/>
        </p:nvPicPr>
        <p:blipFill>
          <a:blip r:embed="rId5">
            <a:alphaModFix/>
          </a:blip>
          <a:stretch>
            <a:fillRect/>
          </a:stretch>
        </p:blipFill>
        <p:spPr>
          <a:xfrm rot="-815719">
            <a:off x="2384261" y="1994389"/>
            <a:ext cx="1989417" cy="2818576"/>
          </a:xfrm>
          <a:prstGeom prst="rect">
            <a:avLst/>
          </a:prstGeom>
          <a:ln>
            <a:noFill/>
          </a:ln>
          <a:effectLst>
            <a:outerShdw blurRad="190500" algn="tl" rotWithShape="0">
              <a:srgbClr val="000000">
                <a:alpha val="70000"/>
              </a:srgbClr>
            </a:outerShdw>
          </a:effectLst>
        </p:spPr>
      </p:pic>
      <p:pic>
        <p:nvPicPr>
          <p:cNvPr id="7" name="Picture 6" descr="Eastern_Midlands_Waste_RGB.jpg"/>
          <p:cNvPicPr>
            <a:picLocks noChangeAspect="1"/>
          </p:cNvPicPr>
          <p:nvPr/>
        </p:nvPicPr>
        <p:blipFill>
          <a:blip r:embed="rId6"/>
          <a:stretch>
            <a:fillRect/>
          </a:stretch>
        </p:blipFill>
        <p:spPr>
          <a:xfrm>
            <a:off x="8405090" y="4621148"/>
            <a:ext cx="541676" cy="386148"/>
          </a:xfrm>
          <a:prstGeom prst="rect">
            <a:avLst/>
          </a:prstGeom>
        </p:spPr>
      </p:pic>
      <p:sp>
        <p:nvSpPr>
          <p:cNvPr id="8" name="Rectangle 7"/>
          <p:cNvSpPr/>
          <p:nvPr/>
        </p:nvSpPr>
        <p:spPr>
          <a:xfrm>
            <a:off x="0" y="0"/>
            <a:ext cx="193964" cy="5143500"/>
          </a:xfrm>
          <a:prstGeom prst="rect">
            <a:avLst/>
          </a:prstGeom>
          <a:solidFill>
            <a:srgbClr val="47B0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04912"/>
            <a:ext cx="9144000" cy="505936"/>
          </a:xfrm>
        </p:spPr>
        <p:txBody>
          <a:bodyPr anchor="t">
            <a:normAutofit/>
          </a:bodyPr>
          <a:lstStyle/>
          <a:p>
            <a:r>
              <a:rPr lang="en-US" sz="1875" dirty="0">
                <a:solidFill>
                  <a:srgbClr val="68499A"/>
                </a:solidFill>
                <a:latin typeface="Arial Rounded MT Bold" panose="020F0704030504030204" pitchFamily="34" charset="0"/>
                <a:cs typeface="Arial Black"/>
              </a:rPr>
              <a:t>Commercial Waste Project </a:t>
            </a:r>
          </a:p>
        </p:txBody>
      </p:sp>
      <p:sp>
        <p:nvSpPr>
          <p:cNvPr id="3" name="Subtitle 2"/>
          <p:cNvSpPr>
            <a:spLocks noGrp="1"/>
          </p:cNvSpPr>
          <p:nvPr>
            <p:ph type="subTitle" idx="1"/>
          </p:nvPr>
        </p:nvSpPr>
        <p:spPr>
          <a:xfrm>
            <a:off x="342084" y="1139247"/>
            <a:ext cx="7287152" cy="2433932"/>
          </a:xfrm>
        </p:spPr>
        <p:txBody>
          <a:bodyPr wrap="square">
            <a:noAutofit/>
          </a:bodyPr>
          <a:lstStyle/>
          <a:p>
            <a:pPr algn="l">
              <a:lnSpc>
                <a:spcPct val="150000"/>
              </a:lnSpc>
              <a:buClr>
                <a:srgbClr val="8BC448"/>
              </a:buClr>
              <a:buSzPct val="117000"/>
              <a:buFont typeface="Arial"/>
              <a:buChar char="•"/>
            </a:pPr>
            <a:r>
              <a:rPr lang="en-US" sz="1600" dirty="0">
                <a:solidFill>
                  <a:srgbClr val="47B0D0"/>
                </a:solidFill>
                <a:latin typeface="Century Gothic" panose="020B0502020202020204" pitchFamily="34" charset="0"/>
              </a:rPr>
              <a:t>Poster / labels / infographics; Business information booklet; Animations; Social media assets </a:t>
            </a:r>
          </a:p>
          <a:p>
            <a:pPr algn="l">
              <a:lnSpc>
                <a:spcPct val="150000"/>
              </a:lnSpc>
              <a:buClr>
                <a:srgbClr val="8BC448"/>
              </a:buClr>
              <a:buSzPct val="117000"/>
              <a:buFont typeface="Arial"/>
              <a:buChar char="•"/>
            </a:pPr>
            <a:r>
              <a:rPr lang="en-US" sz="1600" dirty="0">
                <a:solidFill>
                  <a:srgbClr val="47B0D0"/>
                </a:solidFill>
                <a:latin typeface="Century Gothic" panose="020B0502020202020204" pitchFamily="34" charset="0"/>
              </a:rPr>
              <a:t>Campaign updated to include soft plastics</a:t>
            </a:r>
          </a:p>
          <a:p>
            <a:pPr algn="l">
              <a:lnSpc>
                <a:spcPct val="150000"/>
              </a:lnSpc>
              <a:buClr>
                <a:srgbClr val="8BC448"/>
              </a:buClr>
              <a:buSzPct val="117000"/>
              <a:buFont typeface="Arial"/>
              <a:buChar char="•"/>
            </a:pPr>
            <a:r>
              <a:rPr lang="en-US" sz="1600" dirty="0">
                <a:solidFill>
                  <a:srgbClr val="47B0D0"/>
                </a:solidFill>
                <a:latin typeface="Century Gothic" panose="020B0502020202020204" pitchFamily="34" charset="0"/>
              </a:rPr>
              <a:t>MyWaste.ie landing page where all assets will be made downloadable from early April</a:t>
            </a:r>
          </a:p>
          <a:p>
            <a:pPr algn="l">
              <a:lnSpc>
                <a:spcPct val="150000"/>
              </a:lnSpc>
              <a:buClr>
                <a:srgbClr val="8BC448"/>
              </a:buClr>
              <a:buSzPct val="117000"/>
              <a:buFont typeface="Arial"/>
              <a:buChar char="•"/>
            </a:pPr>
            <a:r>
              <a:rPr lang="en-US" sz="1600" dirty="0">
                <a:solidFill>
                  <a:srgbClr val="47B0D0"/>
                </a:solidFill>
                <a:latin typeface="Century Gothic" panose="020B0502020202020204" pitchFamily="34" charset="0"/>
              </a:rPr>
              <a:t>Press release and sectoral based editorial &amp; advertising </a:t>
            </a:r>
          </a:p>
          <a:p>
            <a:pPr algn="l">
              <a:lnSpc>
                <a:spcPct val="150000"/>
              </a:lnSpc>
              <a:buClr>
                <a:srgbClr val="8BC448"/>
              </a:buClr>
              <a:buSzPct val="117000"/>
              <a:buFont typeface="Arial"/>
              <a:buChar char="•"/>
            </a:pPr>
            <a:r>
              <a:rPr lang="en-US" sz="1600" dirty="0">
                <a:solidFill>
                  <a:srgbClr val="47B0D0"/>
                </a:solidFill>
                <a:latin typeface="Century Gothic" panose="020B0502020202020204" pitchFamily="34" charset="0"/>
              </a:rPr>
              <a:t>Pilots planned -  pushing ahead with some of these in April</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109" y="4013370"/>
            <a:ext cx="5590835" cy="993926"/>
          </a:xfrm>
          <a:prstGeom prst="rect">
            <a:avLst/>
          </a:prstGeom>
        </p:spPr>
      </p:pic>
      <p:pic>
        <p:nvPicPr>
          <p:cNvPr id="7" name="Picture 6" descr="Eastern_Midlands_Waste_RGB.jpg"/>
          <p:cNvPicPr>
            <a:picLocks noChangeAspect="1"/>
          </p:cNvPicPr>
          <p:nvPr/>
        </p:nvPicPr>
        <p:blipFill>
          <a:blip r:embed="rId3"/>
          <a:stretch>
            <a:fillRect/>
          </a:stretch>
        </p:blipFill>
        <p:spPr>
          <a:xfrm>
            <a:off x="8405090" y="4621148"/>
            <a:ext cx="541676" cy="386148"/>
          </a:xfrm>
          <a:prstGeom prst="rect">
            <a:avLst/>
          </a:prstGeom>
        </p:spPr>
      </p:pic>
      <p:sp>
        <p:nvSpPr>
          <p:cNvPr id="8" name="Rectangle 7"/>
          <p:cNvSpPr/>
          <p:nvPr/>
        </p:nvSpPr>
        <p:spPr>
          <a:xfrm>
            <a:off x="0" y="0"/>
            <a:ext cx="193964" cy="5143500"/>
          </a:xfrm>
          <a:prstGeom prst="rect">
            <a:avLst/>
          </a:prstGeom>
          <a:solidFill>
            <a:srgbClr val="47B0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1336987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08441" y="2231672"/>
            <a:ext cx="5680381" cy="437971"/>
          </a:xfrm>
        </p:spPr>
        <p:txBody>
          <a:bodyPr wrap="square">
            <a:noAutofit/>
          </a:bodyPr>
          <a:lstStyle/>
          <a:p>
            <a:pPr algn="l">
              <a:buClr>
                <a:schemeClr val="accent1"/>
              </a:buClr>
            </a:pPr>
            <a:r>
              <a:rPr lang="en-US" sz="1875" b="1" dirty="0">
                <a:solidFill>
                  <a:srgbClr val="8BC448"/>
                </a:solidFill>
                <a:latin typeface="+mn-lt"/>
              </a:rPr>
              <a:t>National Issues</a:t>
            </a:r>
          </a:p>
        </p:txBody>
      </p:sp>
      <p:pic>
        <p:nvPicPr>
          <p:cNvPr id="6" name="Picture 5" descr="Eastern_Midlands_Waste_RGB.jpg"/>
          <p:cNvPicPr>
            <a:picLocks noChangeAspect="1"/>
          </p:cNvPicPr>
          <p:nvPr/>
        </p:nvPicPr>
        <p:blipFill>
          <a:blip r:embed="rId2"/>
          <a:stretch>
            <a:fillRect/>
          </a:stretch>
        </p:blipFill>
        <p:spPr>
          <a:xfrm>
            <a:off x="8405090" y="4621148"/>
            <a:ext cx="541676" cy="386148"/>
          </a:xfrm>
          <a:prstGeom prst="rect">
            <a:avLst/>
          </a:prstGeom>
        </p:spPr>
      </p:pic>
      <p:sp>
        <p:nvSpPr>
          <p:cNvPr id="7" name="Rectangle 6"/>
          <p:cNvSpPr/>
          <p:nvPr/>
        </p:nvSpPr>
        <p:spPr>
          <a:xfrm>
            <a:off x="0" y="0"/>
            <a:ext cx="193964" cy="5143500"/>
          </a:xfrm>
          <a:prstGeom prst="rect">
            <a:avLst/>
          </a:prstGeom>
          <a:solidFill>
            <a:srgbClr val="47B0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Tree>
    <p:extLst>
      <p:ext uri="{BB962C8B-B14F-4D97-AF65-F5344CB8AC3E}">
        <p14:creationId xmlns:p14="http://schemas.microsoft.com/office/powerpoint/2010/main" val="22182040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ctr"/>
            <a:r>
              <a:rPr lang="en-US" sz="1875" dirty="0">
                <a:solidFill>
                  <a:srgbClr val="68499A"/>
                </a:solidFill>
                <a:latin typeface="Arial Rounded MT Bold" panose="020F0704030504030204" pitchFamily="34" charset="0"/>
                <a:cs typeface="Arial Black"/>
              </a:rPr>
              <a:t>Research Proposals</a:t>
            </a:r>
          </a:p>
        </p:txBody>
      </p:sp>
      <p:sp>
        <p:nvSpPr>
          <p:cNvPr id="3" name="Subtitle 2"/>
          <p:cNvSpPr>
            <a:spLocks noGrp="1"/>
          </p:cNvSpPr>
          <p:nvPr>
            <p:ph type="body" idx="1"/>
          </p:nvPr>
        </p:nvSpPr>
        <p:spPr>
          <a:xfrm>
            <a:off x="311700" y="863550"/>
            <a:ext cx="5337985" cy="3416400"/>
          </a:xfrm>
        </p:spPr>
        <p:txBody>
          <a:bodyPr wrap="square">
            <a:noAutofit/>
          </a:bodyPr>
          <a:lstStyle/>
          <a:p>
            <a:pPr algn="l">
              <a:lnSpc>
                <a:spcPct val="150000"/>
              </a:lnSpc>
              <a:buClr>
                <a:srgbClr val="8BC448"/>
              </a:buClr>
              <a:buSzPct val="117000"/>
              <a:buFont typeface="Arial"/>
              <a:buChar char="•"/>
            </a:pPr>
            <a:r>
              <a:rPr lang="en-US" sz="1600" dirty="0">
                <a:solidFill>
                  <a:srgbClr val="47B0D0"/>
                </a:solidFill>
                <a:latin typeface="Century Gothic" panose="020B0502020202020204" pitchFamily="34" charset="0"/>
              </a:rPr>
              <a:t>Policy Action D.4.1 requires the RWO to participate in research – national and EU where possible/appropriate</a:t>
            </a:r>
          </a:p>
          <a:p>
            <a:pPr algn="l">
              <a:lnSpc>
                <a:spcPct val="150000"/>
              </a:lnSpc>
              <a:buClr>
                <a:srgbClr val="8BC448"/>
              </a:buClr>
              <a:buSzPct val="117000"/>
              <a:buFont typeface="Arial"/>
              <a:buChar char="•"/>
            </a:pPr>
            <a:r>
              <a:rPr lang="en-US" sz="1600" dirty="0">
                <a:solidFill>
                  <a:srgbClr val="47B0D0"/>
                </a:solidFill>
                <a:latin typeface="Century Gothic" panose="020B0502020202020204" pitchFamily="34" charset="0"/>
              </a:rPr>
              <a:t>Currently involved as a partner in a number of Horizon 2020 proposals for research funding – still waiting on decisions (fingers crossed)</a:t>
            </a:r>
          </a:p>
          <a:p>
            <a:pPr lvl="1" algn="l">
              <a:lnSpc>
                <a:spcPct val="100000"/>
              </a:lnSpc>
              <a:buClr>
                <a:srgbClr val="8BC448"/>
              </a:buClr>
              <a:buSzPct val="117000"/>
              <a:buFont typeface="Arial"/>
              <a:buChar char="•"/>
            </a:pPr>
            <a:r>
              <a:rPr lang="en-US" sz="1600" dirty="0">
                <a:solidFill>
                  <a:srgbClr val="47B0D0"/>
                </a:solidFill>
                <a:latin typeface="Century Gothic" panose="020B0502020202020204" pitchFamily="34" charset="0"/>
              </a:rPr>
              <a:t> TCD-led AICEP – plastics circular economy solutions (all Ireland)</a:t>
            </a:r>
          </a:p>
          <a:p>
            <a:pPr lvl="1" algn="l">
              <a:lnSpc>
                <a:spcPct val="100000"/>
              </a:lnSpc>
              <a:buClr>
                <a:srgbClr val="8BC448"/>
              </a:buClr>
              <a:buSzPct val="117000"/>
              <a:buFont typeface="Arial"/>
              <a:buChar char="•"/>
            </a:pPr>
            <a:r>
              <a:rPr lang="en-US" sz="1600" dirty="0" err="1">
                <a:solidFill>
                  <a:srgbClr val="47B0D0"/>
                </a:solidFill>
                <a:latin typeface="Century Gothic" panose="020B0502020202020204" pitchFamily="34" charset="0"/>
              </a:rPr>
              <a:t>PolyCircular</a:t>
            </a:r>
            <a:r>
              <a:rPr lang="en-US" sz="1600" dirty="0">
                <a:solidFill>
                  <a:srgbClr val="47B0D0"/>
                </a:solidFill>
                <a:latin typeface="Century Gothic" panose="020B0502020202020204" pitchFamily="34" charset="0"/>
              </a:rPr>
              <a:t> – circular economy solutions for difficult to treat waste streams </a:t>
            </a:r>
          </a:p>
        </p:txBody>
      </p:sp>
      <p:pic>
        <p:nvPicPr>
          <p:cNvPr id="7" name="Picture 6" descr="Eastern_Midlands_Waste_RGB.jpg"/>
          <p:cNvPicPr>
            <a:picLocks noChangeAspect="1"/>
          </p:cNvPicPr>
          <p:nvPr/>
        </p:nvPicPr>
        <p:blipFill>
          <a:blip r:embed="rId2"/>
          <a:stretch>
            <a:fillRect/>
          </a:stretch>
        </p:blipFill>
        <p:spPr>
          <a:xfrm>
            <a:off x="8405090" y="4621148"/>
            <a:ext cx="541676" cy="386148"/>
          </a:xfrm>
          <a:prstGeom prst="rect">
            <a:avLst/>
          </a:prstGeom>
        </p:spPr>
      </p:pic>
      <p:sp>
        <p:nvSpPr>
          <p:cNvPr id="8" name="Rectangle 7"/>
          <p:cNvSpPr/>
          <p:nvPr/>
        </p:nvSpPr>
        <p:spPr>
          <a:xfrm>
            <a:off x="0" y="0"/>
            <a:ext cx="193964" cy="5143500"/>
          </a:xfrm>
          <a:prstGeom prst="rect">
            <a:avLst/>
          </a:prstGeom>
          <a:solidFill>
            <a:srgbClr val="47B0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pic>
        <p:nvPicPr>
          <p:cNvPr id="4" name="Picture 3"/>
          <p:cNvPicPr>
            <a:picLocks noChangeAspect="1"/>
          </p:cNvPicPr>
          <p:nvPr/>
        </p:nvPicPr>
        <p:blipFill>
          <a:blip r:embed="rId3"/>
          <a:stretch>
            <a:fillRect/>
          </a:stretch>
        </p:blipFill>
        <p:spPr>
          <a:xfrm>
            <a:off x="5600308" y="1658982"/>
            <a:ext cx="3231992" cy="1686257"/>
          </a:xfrm>
          <a:prstGeom prst="rect">
            <a:avLst/>
          </a:prstGeom>
        </p:spPr>
      </p:pic>
    </p:spTree>
    <p:extLst>
      <p:ext uri="{BB962C8B-B14F-4D97-AF65-F5344CB8AC3E}">
        <p14:creationId xmlns:p14="http://schemas.microsoft.com/office/powerpoint/2010/main" val="35802452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6012" y="2318782"/>
            <a:ext cx="6204596" cy="505936"/>
          </a:xfrm>
        </p:spPr>
        <p:txBody>
          <a:bodyPr anchor="t">
            <a:normAutofit/>
          </a:bodyPr>
          <a:lstStyle/>
          <a:p>
            <a:pPr algn="l"/>
            <a:r>
              <a:rPr lang="en-US" sz="1875" dirty="0">
                <a:solidFill>
                  <a:srgbClr val="8BC448"/>
                </a:solidFill>
                <a:latin typeface="+mj-lt"/>
                <a:cs typeface="Arial Black"/>
              </a:rPr>
              <a:t>Environmental Protection </a:t>
            </a:r>
          </a:p>
        </p:txBody>
      </p:sp>
      <p:pic>
        <p:nvPicPr>
          <p:cNvPr id="6" name="Picture 5" descr="Eastern_Midlands_Waste_RGB.jpg"/>
          <p:cNvPicPr>
            <a:picLocks noChangeAspect="1"/>
          </p:cNvPicPr>
          <p:nvPr/>
        </p:nvPicPr>
        <p:blipFill>
          <a:blip r:embed="rId2"/>
          <a:stretch>
            <a:fillRect/>
          </a:stretch>
        </p:blipFill>
        <p:spPr>
          <a:xfrm>
            <a:off x="8405090" y="4621148"/>
            <a:ext cx="541676" cy="386148"/>
          </a:xfrm>
          <a:prstGeom prst="rect">
            <a:avLst/>
          </a:prstGeom>
        </p:spPr>
      </p:pic>
      <p:sp>
        <p:nvSpPr>
          <p:cNvPr id="7" name="Rectangle 6"/>
          <p:cNvSpPr/>
          <p:nvPr/>
        </p:nvSpPr>
        <p:spPr>
          <a:xfrm>
            <a:off x="0" y="0"/>
            <a:ext cx="193964" cy="5143500"/>
          </a:xfrm>
          <a:prstGeom prst="rect">
            <a:avLst/>
          </a:prstGeom>
          <a:solidFill>
            <a:srgbClr val="47B0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30513062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1"/>
            <a:ext cx="9144000" cy="994172"/>
          </a:xfrm>
        </p:spPr>
        <p:txBody>
          <a:bodyPr/>
          <a:lstStyle/>
          <a:p>
            <a:pPr algn="ctr" eaLnBrk="1" hangingPunct="1"/>
            <a:br>
              <a:rPr lang="en-GB" altLang="en-US" sz="1800" dirty="0">
                <a:solidFill>
                  <a:srgbClr val="68499A"/>
                </a:solidFill>
                <a:latin typeface="Arial Rounded MT Bold" panose="020F0704030504030204" pitchFamily="34" charset="0"/>
              </a:rPr>
            </a:br>
            <a:r>
              <a:rPr lang="en-GB" altLang="en-US" sz="1800" dirty="0">
                <a:solidFill>
                  <a:srgbClr val="68499A"/>
                </a:solidFill>
                <a:latin typeface="Arial Rounded MT Bold" panose="020F0704030504030204" pitchFamily="34" charset="0"/>
              </a:rPr>
              <a:t>Historic Landfill Remediation Programme</a:t>
            </a:r>
            <a:br>
              <a:rPr lang="en-GB" altLang="en-US" sz="2700" dirty="0">
                <a:solidFill>
                  <a:srgbClr val="68499A"/>
                </a:solidFill>
                <a:latin typeface="Century Gothic" panose="020B0502020202020204" pitchFamily="34" charset="0"/>
              </a:rPr>
            </a:br>
            <a:endParaRPr lang="en-IE" altLang="en-US" sz="2100" dirty="0">
              <a:solidFill>
                <a:srgbClr val="68499A"/>
              </a:solidFill>
              <a:latin typeface="Century Gothic" panose="020B0502020202020204" pitchFamily="34"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391194882"/>
              </p:ext>
            </p:extLst>
          </p:nvPr>
        </p:nvGraphicFramePr>
        <p:xfrm>
          <a:off x="800101" y="1010841"/>
          <a:ext cx="7543800" cy="3144680"/>
        </p:xfrm>
        <a:graphic>
          <a:graphicData uri="http://schemas.openxmlformats.org/drawingml/2006/table">
            <a:tbl>
              <a:tblPr/>
              <a:tblGrid>
                <a:gridCol w="1257300">
                  <a:extLst>
                    <a:ext uri="{9D8B030D-6E8A-4147-A177-3AD203B41FA5}">
                      <a16:colId xmlns:a16="http://schemas.microsoft.com/office/drawing/2014/main" val="1758549221"/>
                    </a:ext>
                  </a:extLst>
                </a:gridCol>
                <a:gridCol w="1257300">
                  <a:extLst>
                    <a:ext uri="{9D8B030D-6E8A-4147-A177-3AD203B41FA5}">
                      <a16:colId xmlns:a16="http://schemas.microsoft.com/office/drawing/2014/main" val="3510512124"/>
                    </a:ext>
                  </a:extLst>
                </a:gridCol>
                <a:gridCol w="1257300">
                  <a:extLst>
                    <a:ext uri="{9D8B030D-6E8A-4147-A177-3AD203B41FA5}">
                      <a16:colId xmlns:a16="http://schemas.microsoft.com/office/drawing/2014/main" val="3128017078"/>
                    </a:ext>
                  </a:extLst>
                </a:gridCol>
                <a:gridCol w="1257300">
                  <a:extLst>
                    <a:ext uri="{9D8B030D-6E8A-4147-A177-3AD203B41FA5}">
                      <a16:colId xmlns:a16="http://schemas.microsoft.com/office/drawing/2014/main" val="3684864806"/>
                    </a:ext>
                  </a:extLst>
                </a:gridCol>
                <a:gridCol w="1257300">
                  <a:extLst>
                    <a:ext uri="{9D8B030D-6E8A-4147-A177-3AD203B41FA5}">
                      <a16:colId xmlns:a16="http://schemas.microsoft.com/office/drawing/2014/main" val="723390668"/>
                    </a:ext>
                  </a:extLst>
                </a:gridCol>
                <a:gridCol w="1257300">
                  <a:extLst>
                    <a:ext uri="{9D8B030D-6E8A-4147-A177-3AD203B41FA5}">
                      <a16:colId xmlns:a16="http://schemas.microsoft.com/office/drawing/2014/main" val="1304834126"/>
                    </a:ext>
                  </a:extLst>
                </a:gridCol>
              </a:tblGrid>
              <a:tr h="624368">
                <a:tc>
                  <a:txBody>
                    <a:bodyPr/>
                    <a:lstStyle/>
                    <a:p>
                      <a:pPr algn="ctr" rtl="0" fontAlgn="ctr"/>
                      <a:r>
                        <a:rPr lang="en-IE" sz="1400" b="0" i="0" u="none" strike="noStrike" dirty="0">
                          <a:solidFill>
                            <a:srgbClr val="FFFFFF"/>
                          </a:solidFill>
                          <a:effectLst/>
                          <a:latin typeface="+mn-lt"/>
                        </a:rPr>
                        <a:t>Region</a:t>
                      </a:r>
                    </a:p>
                  </a:txBody>
                  <a:tcPr marL="7144" marR="7144" marT="71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ctr"/>
                      <a:r>
                        <a:rPr lang="en-IE" sz="1400" b="0" i="0" u="none" strike="noStrike" dirty="0">
                          <a:solidFill>
                            <a:srgbClr val="FFFFFF"/>
                          </a:solidFill>
                          <a:effectLst/>
                          <a:latin typeface="+mn-lt"/>
                        </a:rPr>
                        <a:t>Category 1</a:t>
                      </a:r>
                    </a:p>
                    <a:p>
                      <a:pPr algn="ctr" fontAlgn="ctr"/>
                      <a:r>
                        <a:rPr lang="en-GB" sz="1400" b="0" i="0" u="none" strike="noStrike" dirty="0">
                          <a:solidFill>
                            <a:srgbClr val="FFFFFF"/>
                          </a:solidFill>
                          <a:effectLst/>
                          <a:latin typeface="+mn-lt"/>
                        </a:rPr>
                        <a:t>(LA Landfills)</a:t>
                      </a:r>
                      <a:endParaRPr lang="en-IE" sz="1400" b="0" i="0" u="none" strike="noStrike" dirty="0">
                        <a:solidFill>
                          <a:srgbClr val="FFFFFF"/>
                        </a:solidFill>
                        <a:effectLst/>
                        <a:latin typeface="+mn-lt"/>
                      </a:endParaRPr>
                    </a:p>
                  </a:txBody>
                  <a:tcPr marL="7144" marR="7144" marT="71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ctr"/>
                      <a:r>
                        <a:rPr lang="en-IE" sz="1400" b="0" i="0" u="none" strike="noStrike" dirty="0">
                          <a:solidFill>
                            <a:srgbClr val="FFFFFF"/>
                          </a:solidFill>
                          <a:effectLst/>
                          <a:latin typeface="+mn-lt"/>
                        </a:rPr>
                        <a:t>Category 2</a:t>
                      </a:r>
                    </a:p>
                    <a:p>
                      <a:pPr algn="ctr" fontAlgn="ctr"/>
                      <a:r>
                        <a:rPr lang="en-GB" sz="1400" b="0" i="0" u="none" strike="noStrike" dirty="0">
                          <a:solidFill>
                            <a:srgbClr val="FFFFFF"/>
                          </a:solidFill>
                          <a:effectLst/>
                          <a:latin typeface="+mn-lt"/>
                        </a:rPr>
                        <a:t>(Private Landfills)</a:t>
                      </a:r>
                      <a:endParaRPr lang="en-IE" sz="1400" b="0" i="0" u="none" strike="noStrike" dirty="0">
                        <a:solidFill>
                          <a:srgbClr val="FFFFFF"/>
                        </a:solidFill>
                        <a:effectLst/>
                        <a:latin typeface="+mn-lt"/>
                      </a:endParaRPr>
                    </a:p>
                  </a:txBody>
                  <a:tcPr marL="7144" marR="7144" marT="71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ctr"/>
                      <a:r>
                        <a:rPr lang="en-IE" sz="1400" b="0" i="0" u="none" strike="noStrike" dirty="0">
                          <a:solidFill>
                            <a:srgbClr val="FFFFFF"/>
                          </a:solidFill>
                          <a:effectLst/>
                          <a:latin typeface="+mn-lt"/>
                        </a:rPr>
                        <a:t>Category 3 </a:t>
                      </a:r>
                    </a:p>
                    <a:p>
                      <a:pPr algn="ctr" fontAlgn="ctr"/>
                      <a:r>
                        <a:rPr lang="en-IE" sz="1400" b="0" i="0" u="none" strike="noStrike" dirty="0">
                          <a:solidFill>
                            <a:srgbClr val="FFFFFF"/>
                          </a:solidFill>
                          <a:effectLst/>
                          <a:latin typeface="+mn-lt"/>
                        </a:rPr>
                        <a:t>(Illegal Landfills)</a:t>
                      </a:r>
                    </a:p>
                  </a:txBody>
                  <a:tcPr marL="7144" marR="7144" marT="71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ctr"/>
                      <a:r>
                        <a:rPr lang="en-IE" sz="1400" b="0" i="0" u="none" strike="noStrike" dirty="0">
                          <a:solidFill>
                            <a:srgbClr val="FFFFFF"/>
                          </a:solidFill>
                          <a:effectLst/>
                          <a:latin typeface="+mn-lt"/>
                        </a:rPr>
                        <a:t>Pre-1977 Landfills</a:t>
                      </a:r>
                    </a:p>
                  </a:txBody>
                  <a:tcPr marL="7144" marR="7144" marT="71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ctr"/>
                      <a:r>
                        <a:rPr lang="en-GB" sz="1400" b="0" i="0" u="none" strike="noStrike" dirty="0">
                          <a:solidFill>
                            <a:srgbClr val="FFFFFF"/>
                          </a:solidFill>
                          <a:effectLst/>
                          <a:latin typeface="+mn-lt"/>
                        </a:rPr>
                        <a:t>Total</a:t>
                      </a:r>
                      <a:endParaRPr lang="en-IE" sz="1400" b="0" i="0" u="none" strike="noStrike" dirty="0">
                        <a:solidFill>
                          <a:srgbClr val="FFFFFF"/>
                        </a:solidFill>
                        <a:effectLst/>
                        <a:latin typeface="+mn-lt"/>
                      </a:endParaRPr>
                    </a:p>
                  </a:txBody>
                  <a:tcPr marL="7144" marR="7144" marT="71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65002845"/>
                  </a:ext>
                </a:extLst>
              </a:tr>
              <a:tr h="624363">
                <a:tc>
                  <a:txBody>
                    <a:bodyPr/>
                    <a:lstStyle/>
                    <a:p>
                      <a:pPr algn="ctr" rtl="0" fontAlgn="ctr"/>
                      <a:r>
                        <a:rPr lang="en-IE" sz="1400" b="0" i="0" u="none" strike="noStrike" dirty="0">
                          <a:solidFill>
                            <a:srgbClr val="FFFFFF"/>
                          </a:solidFill>
                          <a:effectLst/>
                          <a:latin typeface="+mn-lt"/>
                        </a:rPr>
                        <a:t>EMR</a:t>
                      </a:r>
                    </a:p>
                  </a:txBody>
                  <a:tcPr marL="7144" marR="7144" marT="71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CB0D0"/>
                    </a:solidFill>
                  </a:tcPr>
                </a:tc>
                <a:tc>
                  <a:txBody>
                    <a:bodyPr/>
                    <a:lstStyle/>
                    <a:p>
                      <a:pPr algn="ctr" fontAlgn="ctr"/>
                      <a:r>
                        <a:rPr lang="en-IE" sz="1400" b="0" i="0" u="none" strike="noStrike" dirty="0">
                          <a:solidFill>
                            <a:srgbClr val="FFFFFF"/>
                          </a:solidFill>
                          <a:effectLst/>
                          <a:latin typeface="+mn-lt"/>
                        </a:rPr>
                        <a:t>78</a:t>
                      </a:r>
                    </a:p>
                  </a:txBody>
                  <a:tcPr marL="7144" marR="7144" marT="71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CB0D0"/>
                    </a:solidFill>
                  </a:tcPr>
                </a:tc>
                <a:tc>
                  <a:txBody>
                    <a:bodyPr/>
                    <a:lstStyle/>
                    <a:p>
                      <a:pPr algn="ctr" fontAlgn="ctr"/>
                      <a:r>
                        <a:rPr lang="en-IE" sz="1400" b="0" i="0" u="none" strike="noStrike" dirty="0">
                          <a:solidFill>
                            <a:srgbClr val="FFFFFF"/>
                          </a:solidFill>
                          <a:effectLst/>
                          <a:latin typeface="+mn-lt"/>
                        </a:rPr>
                        <a:t>0</a:t>
                      </a:r>
                    </a:p>
                  </a:txBody>
                  <a:tcPr marL="7144" marR="7144" marT="71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CB0D0"/>
                    </a:solidFill>
                  </a:tcPr>
                </a:tc>
                <a:tc>
                  <a:txBody>
                    <a:bodyPr/>
                    <a:lstStyle/>
                    <a:p>
                      <a:pPr algn="ctr" fontAlgn="ctr"/>
                      <a:r>
                        <a:rPr lang="en-IE" sz="1400" b="0" i="0" u="none" strike="noStrike" dirty="0">
                          <a:solidFill>
                            <a:srgbClr val="FFFFFF"/>
                          </a:solidFill>
                          <a:effectLst/>
                          <a:latin typeface="+mn-lt"/>
                        </a:rPr>
                        <a:t>47</a:t>
                      </a:r>
                    </a:p>
                  </a:txBody>
                  <a:tcPr marL="7144" marR="7144" marT="71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CB0D0"/>
                    </a:solidFill>
                  </a:tcPr>
                </a:tc>
                <a:tc>
                  <a:txBody>
                    <a:bodyPr/>
                    <a:lstStyle/>
                    <a:p>
                      <a:pPr algn="ctr" fontAlgn="ctr"/>
                      <a:r>
                        <a:rPr lang="en-IE" sz="1400" b="0" i="0" u="none" strike="noStrike" dirty="0">
                          <a:solidFill>
                            <a:srgbClr val="FFFFFF"/>
                          </a:solidFill>
                          <a:effectLst/>
                          <a:latin typeface="+mn-lt"/>
                        </a:rPr>
                        <a:t>38</a:t>
                      </a:r>
                    </a:p>
                  </a:txBody>
                  <a:tcPr marL="7144" marR="7144" marT="71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CB0D0"/>
                    </a:solidFill>
                  </a:tcPr>
                </a:tc>
                <a:tc>
                  <a:txBody>
                    <a:bodyPr/>
                    <a:lstStyle/>
                    <a:p>
                      <a:pPr algn="ctr" fontAlgn="ctr"/>
                      <a:r>
                        <a:rPr lang="en-GB" sz="1400" b="0" i="0" u="none" strike="noStrike" dirty="0">
                          <a:solidFill>
                            <a:srgbClr val="FFFFFF"/>
                          </a:solidFill>
                          <a:effectLst/>
                          <a:latin typeface="+mn-lt"/>
                        </a:rPr>
                        <a:t>163</a:t>
                      </a:r>
                      <a:endParaRPr lang="en-IE" sz="1400" b="0" i="0" u="none" strike="noStrike" dirty="0">
                        <a:solidFill>
                          <a:srgbClr val="FFFFFF"/>
                        </a:solidFill>
                        <a:effectLst/>
                        <a:latin typeface="+mn-lt"/>
                      </a:endParaRPr>
                    </a:p>
                  </a:txBody>
                  <a:tcPr marL="7144" marR="7144" marT="71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CB0D0"/>
                    </a:solidFill>
                  </a:tcPr>
                </a:tc>
                <a:extLst>
                  <a:ext uri="{0D108BD9-81ED-4DB2-BD59-A6C34878D82A}">
                    <a16:rowId xmlns:a16="http://schemas.microsoft.com/office/drawing/2014/main" val="1012321530"/>
                  </a:ext>
                </a:extLst>
              </a:tr>
              <a:tr h="624363">
                <a:tc>
                  <a:txBody>
                    <a:bodyPr/>
                    <a:lstStyle/>
                    <a:p>
                      <a:pPr algn="ctr" rtl="0" fontAlgn="ctr"/>
                      <a:r>
                        <a:rPr lang="en-IE" sz="1400" b="0" i="0" u="none" strike="noStrike" dirty="0">
                          <a:solidFill>
                            <a:srgbClr val="FFFFFF"/>
                          </a:solidFill>
                          <a:effectLst/>
                          <a:latin typeface="+mn-lt"/>
                        </a:rPr>
                        <a:t>SR</a:t>
                      </a:r>
                    </a:p>
                  </a:txBody>
                  <a:tcPr marL="7144" marR="7144" marT="71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8499A"/>
                    </a:solidFill>
                  </a:tcPr>
                </a:tc>
                <a:tc>
                  <a:txBody>
                    <a:bodyPr/>
                    <a:lstStyle/>
                    <a:p>
                      <a:pPr algn="ctr" fontAlgn="ctr"/>
                      <a:r>
                        <a:rPr lang="en-IE" sz="1400" b="0" i="0" u="none" strike="noStrike" dirty="0">
                          <a:solidFill>
                            <a:srgbClr val="FFFFFF"/>
                          </a:solidFill>
                          <a:effectLst/>
                          <a:latin typeface="+mn-lt"/>
                        </a:rPr>
                        <a:t>126</a:t>
                      </a:r>
                    </a:p>
                  </a:txBody>
                  <a:tcPr marL="7144" marR="7144" marT="71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8499A"/>
                    </a:solidFill>
                  </a:tcPr>
                </a:tc>
                <a:tc>
                  <a:txBody>
                    <a:bodyPr/>
                    <a:lstStyle/>
                    <a:p>
                      <a:pPr algn="ctr" fontAlgn="ctr"/>
                      <a:r>
                        <a:rPr lang="en-IE" sz="1400" b="0" i="0" u="none" strike="noStrike" dirty="0">
                          <a:solidFill>
                            <a:srgbClr val="FFFFFF"/>
                          </a:solidFill>
                          <a:effectLst/>
                          <a:latin typeface="+mn-lt"/>
                        </a:rPr>
                        <a:t>33</a:t>
                      </a:r>
                    </a:p>
                  </a:txBody>
                  <a:tcPr marL="7144" marR="7144" marT="71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8499A"/>
                    </a:solidFill>
                  </a:tcPr>
                </a:tc>
                <a:tc>
                  <a:txBody>
                    <a:bodyPr/>
                    <a:lstStyle/>
                    <a:p>
                      <a:pPr algn="ctr" fontAlgn="ctr"/>
                      <a:r>
                        <a:rPr lang="en-IE" sz="1400" b="0" i="0" u="none" strike="noStrike" dirty="0">
                          <a:solidFill>
                            <a:srgbClr val="FFFFFF"/>
                          </a:solidFill>
                          <a:effectLst/>
                          <a:latin typeface="+mn-lt"/>
                        </a:rPr>
                        <a:t>8</a:t>
                      </a:r>
                    </a:p>
                  </a:txBody>
                  <a:tcPr marL="7144" marR="7144" marT="71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8499A"/>
                    </a:solidFill>
                  </a:tcPr>
                </a:tc>
                <a:tc>
                  <a:txBody>
                    <a:bodyPr/>
                    <a:lstStyle/>
                    <a:p>
                      <a:pPr algn="ctr" fontAlgn="ctr"/>
                      <a:r>
                        <a:rPr lang="en-IE" sz="1400" b="0" i="0" u="none" strike="noStrike" dirty="0">
                          <a:solidFill>
                            <a:srgbClr val="FFFFFF"/>
                          </a:solidFill>
                          <a:effectLst/>
                          <a:latin typeface="+mn-lt"/>
                        </a:rPr>
                        <a:t>27</a:t>
                      </a:r>
                    </a:p>
                  </a:txBody>
                  <a:tcPr marL="7144" marR="7144" marT="71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8499A"/>
                    </a:solidFill>
                  </a:tcPr>
                </a:tc>
                <a:tc>
                  <a:txBody>
                    <a:bodyPr/>
                    <a:lstStyle/>
                    <a:p>
                      <a:pPr algn="ctr" fontAlgn="ctr"/>
                      <a:r>
                        <a:rPr lang="en-GB" sz="1400" b="0" i="0" u="none" strike="noStrike" dirty="0">
                          <a:solidFill>
                            <a:srgbClr val="FFFFFF"/>
                          </a:solidFill>
                          <a:effectLst/>
                          <a:latin typeface="+mn-lt"/>
                        </a:rPr>
                        <a:t>194</a:t>
                      </a:r>
                      <a:endParaRPr lang="en-IE" sz="1400" b="0" i="0" u="none" strike="noStrike" dirty="0">
                        <a:solidFill>
                          <a:srgbClr val="FFFFFF"/>
                        </a:solidFill>
                        <a:effectLst/>
                        <a:latin typeface="+mn-lt"/>
                      </a:endParaRPr>
                    </a:p>
                  </a:txBody>
                  <a:tcPr marL="7144" marR="7144" marT="71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8499A"/>
                    </a:solidFill>
                  </a:tcPr>
                </a:tc>
                <a:extLst>
                  <a:ext uri="{0D108BD9-81ED-4DB2-BD59-A6C34878D82A}">
                    <a16:rowId xmlns:a16="http://schemas.microsoft.com/office/drawing/2014/main" val="349822160"/>
                  </a:ext>
                </a:extLst>
              </a:tr>
              <a:tr h="624363">
                <a:tc>
                  <a:txBody>
                    <a:bodyPr/>
                    <a:lstStyle/>
                    <a:p>
                      <a:pPr algn="ctr" rtl="0" fontAlgn="ctr"/>
                      <a:r>
                        <a:rPr lang="en-IE" sz="1400" b="0" i="0" u="none" strike="noStrike" dirty="0">
                          <a:solidFill>
                            <a:srgbClr val="FFFFFF"/>
                          </a:solidFill>
                          <a:effectLst/>
                          <a:latin typeface="+mn-lt"/>
                        </a:rPr>
                        <a:t>CUR</a:t>
                      </a:r>
                    </a:p>
                  </a:txBody>
                  <a:tcPr marL="7144" marR="7144" marT="71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BC448"/>
                    </a:solidFill>
                  </a:tcPr>
                </a:tc>
                <a:tc>
                  <a:txBody>
                    <a:bodyPr/>
                    <a:lstStyle/>
                    <a:p>
                      <a:pPr algn="ctr" fontAlgn="ctr"/>
                      <a:r>
                        <a:rPr lang="en-IE" sz="1400" b="0" i="0" u="none" strike="noStrike" dirty="0">
                          <a:solidFill>
                            <a:srgbClr val="FFFFFF"/>
                          </a:solidFill>
                          <a:effectLst/>
                          <a:latin typeface="+mn-lt"/>
                        </a:rPr>
                        <a:t>77</a:t>
                      </a:r>
                    </a:p>
                  </a:txBody>
                  <a:tcPr marL="7144" marR="7144" marT="71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BC448"/>
                    </a:solidFill>
                  </a:tcPr>
                </a:tc>
                <a:tc>
                  <a:txBody>
                    <a:bodyPr/>
                    <a:lstStyle/>
                    <a:p>
                      <a:pPr algn="ctr" fontAlgn="ctr"/>
                      <a:r>
                        <a:rPr lang="en-IE" sz="1400" b="0" i="0" u="none" strike="noStrike" dirty="0">
                          <a:solidFill>
                            <a:srgbClr val="FFFFFF"/>
                          </a:solidFill>
                          <a:effectLst/>
                          <a:latin typeface="+mn-lt"/>
                        </a:rPr>
                        <a:t>41</a:t>
                      </a:r>
                    </a:p>
                  </a:txBody>
                  <a:tcPr marL="7144" marR="7144" marT="71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BC448"/>
                    </a:solidFill>
                  </a:tcPr>
                </a:tc>
                <a:tc>
                  <a:txBody>
                    <a:bodyPr/>
                    <a:lstStyle/>
                    <a:p>
                      <a:pPr algn="ctr" fontAlgn="ctr"/>
                      <a:r>
                        <a:rPr lang="en-IE" sz="1400" b="0" i="0" u="none" strike="noStrike" dirty="0">
                          <a:solidFill>
                            <a:srgbClr val="FFFFFF"/>
                          </a:solidFill>
                          <a:effectLst/>
                          <a:latin typeface="+mn-lt"/>
                        </a:rPr>
                        <a:t>17</a:t>
                      </a:r>
                    </a:p>
                  </a:txBody>
                  <a:tcPr marL="7144" marR="7144" marT="71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BC448"/>
                    </a:solidFill>
                  </a:tcPr>
                </a:tc>
                <a:tc>
                  <a:txBody>
                    <a:bodyPr/>
                    <a:lstStyle/>
                    <a:p>
                      <a:pPr algn="ctr" fontAlgn="ctr"/>
                      <a:r>
                        <a:rPr lang="en-IE" sz="1400" b="0" i="0" u="none" strike="noStrike" dirty="0">
                          <a:solidFill>
                            <a:srgbClr val="FFFFFF"/>
                          </a:solidFill>
                          <a:effectLst/>
                          <a:latin typeface="+mn-lt"/>
                        </a:rPr>
                        <a:t>2</a:t>
                      </a:r>
                    </a:p>
                  </a:txBody>
                  <a:tcPr marL="7144" marR="7144" marT="71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BC448"/>
                    </a:solidFill>
                  </a:tcPr>
                </a:tc>
                <a:tc>
                  <a:txBody>
                    <a:bodyPr/>
                    <a:lstStyle/>
                    <a:p>
                      <a:pPr algn="ctr" fontAlgn="ctr"/>
                      <a:r>
                        <a:rPr lang="en-GB" sz="1400" b="0" i="0" u="none" strike="noStrike" dirty="0">
                          <a:solidFill>
                            <a:srgbClr val="FFFFFF"/>
                          </a:solidFill>
                          <a:effectLst/>
                          <a:latin typeface="+mn-lt"/>
                        </a:rPr>
                        <a:t>137</a:t>
                      </a:r>
                      <a:endParaRPr lang="en-IE" sz="1400" b="0" i="0" u="none" strike="noStrike" dirty="0">
                        <a:solidFill>
                          <a:srgbClr val="FFFFFF"/>
                        </a:solidFill>
                        <a:effectLst/>
                        <a:latin typeface="+mn-lt"/>
                      </a:endParaRPr>
                    </a:p>
                  </a:txBody>
                  <a:tcPr marL="7144" marR="7144" marT="71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BC448"/>
                    </a:solidFill>
                  </a:tcPr>
                </a:tc>
                <a:extLst>
                  <a:ext uri="{0D108BD9-81ED-4DB2-BD59-A6C34878D82A}">
                    <a16:rowId xmlns:a16="http://schemas.microsoft.com/office/drawing/2014/main" val="1211425447"/>
                  </a:ext>
                </a:extLst>
              </a:tr>
              <a:tr h="624363">
                <a:tc>
                  <a:txBody>
                    <a:bodyPr/>
                    <a:lstStyle/>
                    <a:p>
                      <a:pPr algn="ctr" rtl="0" fontAlgn="ctr"/>
                      <a:r>
                        <a:rPr lang="en-IE" sz="1400" b="0" i="0" u="none" strike="noStrike" dirty="0">
                          <a:solidFill>
                            <a:srgbClr val="FFFFFF"/>
                          </a:solidFill>
                          <a:effectLst/>
                          <a:latin typeface="+mn-lt"/>
                        </a:rPr>
                        <a:t>Total</a:t>
                      </a:r>
                    </a:p>
                  </a:txBody>
                  <a:tcPr marL="7144" marR="7144" marT="71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ctr"/>
                      <a:r>
                        <a:rPr lang="en-IE" sz="1400" b="0" i="0" u="none" strike="noStrike" dirty="0">
                          <a:solidFill>
                            <a:srgbClr val="FFFFFF"/>
                          </a:solidFill>
                          <a:effectLst/>
                          <a:latin typeface="+mn-lt"/>
                        </a:rPr>
                        <a:t>280</a:t>
                      </a:r>
                    </a:p>
                  </a:txBody>
                  <a:tcPr marL="7144" marR="7144" marT="71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ctr"/>
                      <a:r>
                        <a:rPr lang="en-IE" sz="1400" b="0" i="0" u="none" strike="noStrike" dirty="0">
                          <a:solidFill>
                            <a:srgbClr val="FFFFFF"/>
                          </a:solidFill>
                          <a:effectLst/>
                          <a:latin typeface="+mn-lt"/>
                        </a:rPr>
                        <a:t>74</a:t>
                      </a:r>
                    </a:p>
                  </a:txBody>
                  <a:tcPr marL="7144" marR="7144" marT="71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ctr"/>
                      <a:r>
                        <a:rPr lang="en-IE" sz="1400" b="0" i="0" u="none" strike="noStrike" dirty="0">
                          <a:solidFill>
                            <a:srgbClr val="FFFFFF"/>
                          </a:solidFill>
                          <a:effectLst/>
                          <a:latin typeface="+mn-lt"/>
                        </a:rPr>
                        <a:t>72</a:t>
                      </a:r>
                    </a:p>
                  </a:txBody>
                  <a:tcPr marL="7144" marR="7144" marT="71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ctr"/>
                      <a:r>
                        <a:rPr lang="en-IE" sz="1400" b="0" i="0" u="none" strike="noStrike" dirty="0">
                          <a:solidFill>
                            <a:srgbClr val="FFFFFF"/>
                          </a:solidFill>
                          <a:effectLst/>
                          <a:latin typeface="+mn-lt"/>
                        </a:rPr>
                        <a:t>68</a:t>
                      </a:r>
                    </a:p>
                  </a:txBody>
                  <a:tcPr marL="7144" marR="7144" marT="71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ctr"/>
                      <a:r>
                        <a:rPr lang="en-GB" sz="1400" b="0" i="0" u="none" strike="noStrike" dirty="0">
                          <a:solidFill>
                            <a:srgbClr val="FFFFFF"/>
                          </a:solidFill>
                          <a:effectLst/>
                          <a:latin typeface="+mn-lt"/>
                        </a:rPr>
                        <a:t>494</a:t>
                      </a:r>
                      <a:endParaRPr lang="en-IE" sz="1400" b="0" i="0" u="none" strike="noStrike" dirty="0">
                        <a:solidFill>
                          <a:srgbClr val="FFFFFF"/>
                        </a:solidFill>
                        <a:effectLst/>
                        <a:latin typeface="+mn-lt"/>
                      </a:endParaRPr>
                    </a:p>
                  </a:txBody>
                  <a:tcPr marL="7144" marR="7144" marT="71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250620585"/>
                  </a:ext>
                </a:extLst>
              </a:tr>
            </a:tbl>
          </a:graphicData>
        </a:graphic>
      </p:graphicFrame>
      <p:pic>
        <p:nvPicPr>
          <p:cNvPr id="7" name="Picture 6" descr="Eastern_Midlands_Waste_RGB.jpg"/>
          <p:cNvPicPr>
            <a:picLocks noChangeAspect="1"/>
          </p:cNvPicPr>
          <p:nvPr/>
        </p:nvPicPr>
        <p:blipFill>
          <a:blip r:embed="rId2"/>
          <a:stretch>
            <a:fillRect/>
          </a:stretch>
        </p:blipFill>
        <p:spPr>
          <a:xfrm>
            <a:off x="8343902" y="4589723"/>
            <a:ext cx="444443" cy="316833"/>
          </a:xfrm>
          <a:prstGeom prst="rect">
            <a:avLst/>
          </a:prstGeom>
        </p:spPr>
      </p:pic>
      <p:sp>
        <p:nvSpPr>
          <p:cNvPr id="5" name="Rectangle 4"/>
          <p:cNvSpPr/>
          <p:nvPr/>
        </p:nvSpPr>
        <p:spPr>
          <a:xfrm>
            <a:off x="0" y="0"/>
            <a:ext cx="193964" cy="5143500"/>
          </a:xfrm>
          <a:prstGeom prst="rect">
            <a:avLst/>
          </a:prstGeom>
          <a:solidFill>
            <a:srgbClr val="47B0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36654732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404912"/>
            <a:ext cx="9144000" cy="505936"/>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n-US" sz="1875" dirty="0">
                <a:solidFill>
                  <a:srgbClr val="68499A"/>
                </a:solidFill>
                <a:latin typeface="Arial Rounded MT Bold" panose="020F0704030504030204" pitchFamily="34" charset="0"/>
                <a:cs typeface="Arial Black"/>
              </a:rPr>
              <a:t>Historic Landfills - 2021 Funding EMR</a:t>
            </a:r>
          </a:p>
        </p:txBody>
      </p:sp>
      <p:sp>
        <p:nvSpPr>
          <p:cNvPr id="5" name="Subtitle 2"/>
          <p:cNvSpPr txBox="1">
            <a:spLocks/>
          </p:cNvSpPr>
          <p:nvPr/>
        </p:nvSpPr>
        <p:spPr>
          <a:xfrm>
            <a:off x="557735" y="1030398"/>
            <a:ext cx="7417423" cy="2772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a:lnSpc>
                <a:spcPct val="150000"/>
              </a:lnSpc>
              <a:buClr>
                <a:srgbClr val="8BC448"/>
              </a:buClr>
              <a:buSzPct val="118000"/>
              <a:buFont typeface="Arial"/>
              <a:buChar char="•"/>
            </a:pPr>
            <a:r>
              <a:rPr lang="en-US" dirty="0">
                <a:solidFill>
                  <a:srgbClr val="47B0D0"/>
                </a:solidFill>
                <a:latin typeface="Century Gothic" panose="020B0502020202020204" pitchFamily="34" charset="0"/>
              </a:rPr>
              <a:t>Applied for €5,535,833 in January to DECC</a:t>
            </a:r>
          </a:p>
          <a:p>
            <a:pPr>
              <a:lnSpc>
                <a:spcPct val="150000"/>
              </a:lnSpc>
              <a:buClr>
                <a:srgbClr val="8BC448"/>
              </a:buClr>
              <a:buSzPct val="118000"/>
              <a:buFont typeface="Arial"/>
              <a:buChar char="•"/>
            </a:pPr>
            <a:r>
              <a:rPr lang="en-US" dirty="0">
                <a:solidFill>
                  <a:srgbClr val="47B0D0"/>
                </a:solidFill>
                <a:latin typeface="Century Gothic" panose="020B0502020202020204" pitchFamily="34" charset="0"/>
              </a:rPr>
              <a:t>100% Allocated </a:t>
            </a:r>
          </a:p>
          <a:p>
            <a:pPr>
              <a:lnSpc>
                <a:spcPct val="150000"/>
              </a:lnSpc>
              <a:buClr>
                <a:srgbClr val="8BC448"/>
              </a:buClr>
              <a:buSzPct val="118000"/>
              <a:buFont typeface="Arial"/>
              <a:buChar char="•"/>
            </a:pPr>
            <a:r>
              <a:rPr lang="en-US" dirty="0" err="1">
                <a:solidFill>
                  <a:srgbClr val="47B0D0"/>
                </a:solidFill>
                <a:latin typeface="Century Gothic" panose="020B0502020202020204" pitchFamily="34" charset="0"/>
              </a:rPr>
              <a:t>Programme</a:t>
            </a:r>
            <a:r>
              <a:rPr lang="en-US" dirty="0">
                <a:solidFill>
                  <a:srgbClr val="47B0D0"/>
                </a:solidFill>
                <a:latin typeface="Century Gothic" panose="020B0502020202020204" pitchFamily="34" charset="0"/>
              </a:rPr>
              <a:t> formally extended to Moderate risk (B) sites in 2021</a:t>
            </a:r>
          </a:p>
          <a:p>
            <a:pPr>
              <a:lnSpc>
                <a:spcPct val="150000"/>
              </a:lnSpc>
              <a:buClr>
                <a:srgbClr val="8BC448"/>
              </a:buClr>
              <a:buSzPct val="118000"/>
              <a:buFont typeface="Arial"/>
              <a:buChar char="•"/>
            </a:pPr>
            <a:r>
              <a:rPr lang="en-US" dirty="0">
                <a:solidFill>
                  <a:srgbClr val="47B0D0"/>
                </a:solidFill>
                <a:latin typeface="Century Gothic" panose="020B0502020202020204" pitchFamily="34" charset="0"/>
              </a:rPr>
              <a:t>Work ranges from tier assessments to remediation contracts</a:t>
            </a:r>
          </a:p>
          <a:p>
            <a:pPr>
              <a:lnSpc>
                <a:spcPct val="150000"/>
              </a:lnSpc>
              <a:buClr>
                <a:srgbClr val="8BC448"/>
              </a:buClr>
              <a:buSzPct val="118000"/>
              <a:buFont typeface="Arial"/>
              <a:buChar char="•"/>
            </a:pPr>
            <a:r>
              <a:rPr lang="en-US" dirty="0">
                <a:solidFill>
                  <a:srgbClr val="47B0D0"/>
                </a:solidFill>
                <a:latin typeface="Century Gothic" panose="020B0502020202020204" pitchFamily="34" charset="0"/>
              </a:rPr>
              <a:t>A number of South Dublin Sites in </a:t>
            </a:r>
            <a:r>
              <a:rPr lang="en-US" dirty="0" err="1">
                <a:solidFill>
                  <a:srgbClr val="47B0D0"/>
                </a:solidFill>
                <a:latin typeface="Century Gothic" panose="020B0502020202020204" pitchFamily="34" charset="0"/>
              </a:rPr>
              <a:t>Programme</a:t>
            </a:r>
            <a:endParaRPr lang="en-US" dirty="0">
              <a:solidFill>
                <a:srgbClr val="47B0D0"/>
              </a:solidFill>
              <a:latin typeface="Century Gothic" panose="020B0502020202020204" pitchFamily="34" charset="0"/>
            </a:endParaRPr>
          </a:p>
        </p:txBody>
      </p:sp>
      <p:pic>
        <p:nvPicPr>
          <p:cNvPr id="6" name="Picture 5" descr="Eastern_Midlands_Waste_RGB.jpg"/>
          <p:cNvPicPr>
            <a:picLocks noChangeAspect="1"/>
          </p:cNvPicPr>
          <p:nvPr/>
        </p:nvPicPr>
        <p:blipFill>
          <a:blip r:embed="rId2"/>
          <a:stretch>
            <a:fillRect/>
          </a:stretch>
        </p:blipFill>
        <p:spPr>
          <a:xfrm>
            <a:off x="8405090" y="4621148"/>
            <a:ext cx="541676" cy="386148"/>
          </a:xfrm>
          <a:prstGeom prst="rect">
            <a:avLst/>
          </a:prstGeom>
        </p:spPr>
      </p:pic>
      <p:sp>
        <p:nvSpPr>
          <p:cNvPr id="7" name="Rectangle 6"/>
          <p:cNvSpPr/>
          <p:nvPr/>
        </p:nvSpPr>
        <p:spPr>
          <a:xfrm>
            <a:off x="0" y="0"/>
            <a:ext cx="193964" cy="5143500"/>
          </a:xfrm>
          <a:prstGeom prst="rect">
            <a:avLst/>
          </a:prstGeom>
          <a:solidFill>
            <a:srgbClr val="47B0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18288391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83128" y="605652"/>
            <a:ext cx="9143999" cy="506016"/>
          </a:xfrm>
        </p:spPr>
        <p:txBody>
          <a:bodyPr anchor="t">
            <a:normAutofit/>
          </a:bodyPr>
          <a:lstStyle/>
          <a:p>
            <a:pPr algn="ctr"/>
            <a:r>
              <a:rPr lang="en-US" sz="1875" dirty="0">
                <a:solidFill>
                  <a:srgbClr val="68499A"/>
                </a:solidFill>
                <a:latin typeface="Arial Rounded MT Bold" panose="020F0704030504030204" pitchFamily="34" charset="0"/>
                <a:cs typeface="Arial Black"/>
              </a:rPr>
              <a:t>Questions &amp; Clarifications </a:t>
            </a:r>
          </a:p>
        </p:txBody>
      </p:sp>
      <p:pic>
        <p:nvPicPr>
          <p:cNvPr id="7" name="Picture 6" descr="Image result for tour de t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5051" y="1294208"/>
            <a:ext cx="3633896" cy="255508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8476" y="3311395"/>
            <a:ext cx="9144000" cy="307777"/>
          </a:xfrm>
          <a:prstGeom prst="rect">
            <a:avLst/>
          </a:prstGeom>
          <a:noFill/>
        </p:spPr>
        <p:txBody>
          <a:bodyPr wrap="square" rtlCol="0">
            <a:spAutoFit/>
          </a:bodyPr>
          <a:lstStyle/>
          <a:p>
            <a:pPr algn="ctr"/>
            <a:r>
              <a:rPr lang="en-IE" dirty="0">
                <a:solidFill>
                  <a:srgbClr val="68499A"/>
                </a:solidFill>
              </a:rPr>
              <a:t>hugh.coughlan@dublincity.ie</a:t>
            </a:r>
          </a:p>
        </p:txBody>
      </p:sp>
      <p:pic>
        <p:nvPicPr>
          <p:cNvPr id="8" name="Picture 7" descr="Eastern_Midlands_Waste_RGB.jpg"/>
          <p:cNvPicPr>
            <a:picLocks noChangeAspect="1"/>
          </p:cNvPicPr>
          <p:nvPr/>
        </p:nvPicPr>
        <p:blipFill>
          <a:blip r:embed="rId3"/>
          <a:stretch>
            <a:fillRect/>
          </a:stretch>
        </p:blipFill>
        <p:spPr>
          <a:xfrm>
            <a:off x="3906790" y="3744789"/>
            <a:ext cx="1334464" cy="951308"/>
          </a:xfrm>
          <a:prstGeom prst="rect">
            <a:avLst/>
          </a:prstGeom>
        </p:spPr>
      </p:pic>
    </p:spTree>
    <p:extLst>
      <p:ext uri="{BB962C8B-B14F-4D97-AF65-F5344CB8AC3E}">
        <p14:creationId xmlns:p14="http://schemas.microsoft.com/office/powerpoint/2010/main" val="1961456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20B21D4-564E-46F9-853D-25C099F4BAFD}"/>
              </a:ext>
            </a:extLst>
          </p:cNvPr>
          <p:cNvPicPr>
            <a:picLocks noChangeAspect="1"/>
          </p:cNvPicPr>
          <p:nvPr/>
        </p:nvPicPr>
        <p:blipFill>
          <a:blip r:embed="rId2"/>
          <a:stretch>
            <a:fillRect/>
          </a:stretch>
        </p:blipFill>
        <p:spPr>
          <a:xfrm>
            <a:off x="3478548" y="1063229"/>
            <a:ext cx="2425873" cy="3489852"/>
          </a:xfrm>
          <a:prstGeom prst="rect">
            <a:avLst/>
          </a:prstGeom>
          <a:ln>
            <a:solidFill>
              <a:schemeClr val="tx1"/>
            </a:solidFill>
          </a:ln>
        </p:spPr>
      </p:pic>
      <p:pic>
        <p:nvPicPr>
          <p:cNvPr id="8" name="Picture 7">
            <a:extLst>
              <a:ext uri="{FF2B5EF4-FFF2-40B4-BE49-F238E27FC236}">
                <a16:creationId xmlns:a16="http://schemas.microsoft.com/office/drawing/2014/main" id="{D829E227-ADD7-4243-91C8-9B3FFEC34161}"/>
              </a:ext>
            </a:extLst>
          </p:cNvPr>
          <p:cNvPicPr>
            <a:picLocks noChangeAspect="1"/>
          </p:cNvPicPr>
          <p:nvPr/>
        </p:nvPicPr>
        <p:blipFill>
          <a:blip r:embed="rId3"/>
          <a:stretch>
            <a:fillRect/>
          </a:stretch>
        </p:blipFill>
        <p:spPr>
          <a:xfrm>
            <a:off x="4322080" y="1815666"/>
            <a:ext cx="3164681" cy="1721644"/>
          </a:xfrm>
          <a:prstGeom prst="rect">
            <a:avLst/>
          </a:prstGeom>
          <a:ln>
            <a:solidFill>
              <a:schemeClr val="tx1"/>
            </a:solidFill>
          </a:ln>
        </p:spPr>
      </p:pic>
      <p:pic>
        <p:nvPicPr>
          <p:cNvPr id="9" name="Picture 8">
            <a:extLst>
              <a:ext uri="{FF2B5EF4-FFF2-40B4-BE49-F238E27FC236}">
                <a16:creationId xmlns:a16="http://schemas.microsoft.com/office/drawing/2014/main" id="{9F772FDC-1E17-4A05-88DF-0D3C40C456DC}"/>
              </a:ext>
            </a:extLst>
          </p:cNvPr>
          <p:cNvPicPr>
            <a:picLocks noChangeAspect="1"/>
          </p:cNvPicPr>
          <p:nvPr/>
        </p:nvPicPr>
        <p:blipFill>
          <a:blip r:embed="rId4"/>
          <a:stretch>
            <a:fillRect/>
          </a:stretch>
        </p:blipFill>
        <p:spPr>
          <a:xfrm>
            <a:off x="1925706" y="937814"/>
            <a:ext cx="1313876" cy="3813888"/>
          </a:xfrm>
          <a:prstGeom prst="rect">
            <a:avLst/>
          </a:prstGeom>
        </p:spPr>
      </p:pic>
      <p:pic>
        <p:nvPicPr>
          <p:cNvPr id="11" name="Picture 10" descr="Eastern_Midlands_Waste_RGB.jpg"/>
          <p:cNvPicPr>
            <a:picLocks noChangeAspect="1"/>
          </p:cNvPicPr>
          <p:nvPr/>
        </p:nvPicPr>
        <p:blipFill>
          <a:blip r:embed="rId5"/>
          <a:stretch>
            <a:fillRect/>
          </a:stretch>
        </p:blipFill>
        <p:spPr>
          <a:xfrm>
            <a:off x="8405090" y="4621148"/>
            <a:ext cx="541676" cy="386148"/>
          </a:xfrm>
          <a:prstGeom prst="rect">
            <a:avLst/>
          </a:prstGeom>
        </p:spPr>
      </p:pic>
      <p:sp>
        <p:nvSpPr>
          <p:cNvPr id="10" name="Rectangle 9"/>
          <p:cNvSpPr/>
          <p:nvPr/>
        </p:nvSpPr>
        <p:spPr>
          <a:xfrm>
            <a:off x="0" y="6531"/>
            <a:ext cx="193964" cy="5143500"/>
          </a:xfrm>
          <a:prstGeom prst="rect">
            <a:avLst/>
          </a:prstGeom>
          <a:solidFill>
            <a:srgbClr val="47B0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12" name="Title 1"/>
          <p:cNvSpPr txBox="1">
            <a:spLocks/>
          </p:cNvSpPr>
          <p:nvPr/>
        </p:nvSpPr>
        <p:spPr>
          <a:xfrm>
            <a:off x="0" y="404912"/>
            <a:ext cx="9144000" cy="505936"/>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n-US" sz="1875" dirty="0">
                <a:solidFill>
                  <a:srgbClr val="68499A"/>
                </a:solidFill>
                <a:latin typeface="Arial Rounded MT Bold" panose="020F0704030504030204" pitchFamily="34" charset="0"/>
                <a:cs typeface="Arial Black"/>
              </a:rPr>
              <a:t>Pre Draft Consultation</a:t>
            </a:r>
          </a:p>
        </p:txBody>
      </p:sp>
    </p:spTree>
    <p:extLst>
      <p:ext uri="{BB962C8B-B14F-4D97-AF65-F5344CB8AC3E}">
        <p14:creationId xmlns:p14="http://schemas.microsoft.com/office/powerpoint/2010/main" val="2103612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53D2B38A-8DAE-4D4A-9B11-B1E8C98E9A29}"/>
              </a:ext>
            </a:extLst>
          </p:cNvPr>
          <p:cNvSpPr>
            <a:spLocks noChangeArrowheads="1"/>
          </p:cNvSpPr>
          <p:nvPr/>
        </p:nvSpPr>
        <p:spPr bwMode="auto">
          <a:xfrm>
            <a:off x="2250282" y="2824945"/>
            <a:ext cx="138564"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IE" sz="1050"/>
          </a:p>
        </p:txBody>
      </p:sp>
      <p:pic>
        <p:nvPicPr>
          <p:cNvPr id="9" name="Picture 8"/>
          <p:cNvPicPr>
            <a:picLocks noChangeAspect="1"/>
          </p:cNvPicPr>
          <p:nvPr/>
        </p:nvPicPr>
        <p:blipFill>
          <a:blip r:embed="rId3"/>
          <a:stretch>
            <a:fillRect/>
          </a:stretch>
        </p:blipFill>
        <p:spPr>
          <a:xfrm>
            <a:off x="1920627" y="1080353"/>
            <a:ext cx="5302746" cy="2982795"/>
          </a:xfrm>
          <a:prstGeom prst="rect">
            <a:avLst/>
          </a:prstGeom>
        </p:spPr>
      </p:pic>
      <p:pic>
        <p:nvPicPr>
          <p:cNvPr id="7" name="Picture 6" descr="Eastern_Midlands_Waste_RGB.jpg"/>
          <p:cNvPicPr>
            <a:picLocks noChangeAspect="1"/>
          </p:cNvPicPr>
          <p:nvPr/>
        </p:nvPicPr>
        <p:blipFill>
          <a:blip r:embed="rId4"/>
          <a:stretch>
            <a:fillRect/>
          </a:stretch>
        </p:blipFill>
        <p:spPr>
          <a:xfrm>
            <a:off x="8405090" y="4621148"/>
            <a:ext cx="541676" cy="386148"/>
          </a:xfrm>
          <a:prstGeom prst="rect">
            <a:avLst/>
          </a:prstGeom>
        </p:spPr>
      </p:pic>
      <p:sp>
        <p:nvSpPr>
          <p:cNvPr id="8" name="Rectangle 7"/>
          <p:cNvSpPr/>
          <p:nvPr/>
        </p:nvSpPr>
        <p:spPr>
          <a:xfrm>
            <a:off x="0" y="0"/>
            <a:ext cx="193964" cy="5143500"/>
          </a:xfrm>
          <a:prstGeom prst="rect">
            <a:avLst/>
          </a:prstGeom>
          <a:solidFill>
            <a:srgbClr val="47B0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11" name="Title 1"/>
          <p:cNvSpPr txBox="1">
            <a:spLocks/>
          </p:cNvSpPr>
          <p:nvPr/>
        </p:nvSpPr>
        <p:spPr>
          <a:xfrm>
            <a:off x="0" y="404912"/>
            <a:ext cx="9144000" cy="505936"/>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n-US" sz="1875" dirty="0">
                <a:solidFill>
                  <a:srgbClr val="68499A"/>
                </a:solidFill>
                <a:latin typeface="Arial Rounded MT Bold" panose="020F0704030504030204" pitchFamily="34" charset="0"/>
                <a:cs typeface="Arial Black"/>
              </a:rPr>
              <a:t>Plan Timeline</a:t>
            </a:r>
          </a:p>
        </p:txBody>
      </p:sp>
    </p:spTree>
    <p:extLst>
      <p:ext uri="{BB962C8B-B14F-4D97-AF65-F5344CB8AC3E}">
        <p14:creationId xmlns:p14="http://schemas.microsoft.com/office/powerpoint/2010/main" val="3796162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astern_Midlands_Waste_RGB.jpg"/>
          <p:cNvPicPr>
            <a:picLocks noChangeAspect="1"/>
          </p:cNvPicPr>
          <p:nvPr/>
        </p:nvPicPr>
        <p:blipFill>
          <a:blip r:embed="rId2"/>
          <a:stretch>
            <a:fillRect/>
          </a:stretch>
        </p:blipFill>
        <p:spPr>
          <a:xfrm>
            <a:off x="8464296" y="4636122"/>
            <a:ext cx="541676" cy="386148"/>
          </a:xfrm>
          <a:prstGeom prst="rect">
            <a:avLst/>
          </a:prstGeom>
        </p:spPr>
      </p:pic>
      <p:sp>
        <p:nvSpPr>
          <p:cNvPr id="5" name="Rectangle 4"/>
          <p:cNvSpPr/>
          <p:nvPr/>
        </p:nvSpPr>
        <p:spPr>
          <a:xfrm>
            <a:off x="0" y="0"/>
            <a:ext cx="193964" cy="5143500"/>
          </a:xfrm>
          <a:prstGeom prst="rect">
            <a:avLst/>
          </a:prstGeom>
          <a:solidFill>
            <a:srgbClr val="47B0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7" name="Title 1"/>
          <p:cNvSpPr txBox="1">
            <a:spLocks/>
          </p:cNvSpPr>
          <p:nvPr/>
        </p:nvSpPr>
        <p:spPr>
          <a:xfrm>
            <a:off x="0" y="326535"/>
            <a:ext cx="9144000" cy="505936"/>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n-US" sz="1875" dirty="0">
                <a:solidFill>
                  <a:srgbClr val="68499A"/>
                </a:solidFill>
                <a:latin typeface="Arial Rounded MT Bold" panose="020F0704030504030204" pitchFamily="34" charset="0"/>
                <a:cs typeface="Arial Black"/>
              </a:rPr>
              <a:t>Deposit Refund Scheme</a:t>
            </a:r>
          </a:p>
        </p:txBody>
      </p:sp>
      <p:pic>
        <p:nvPicPr>
          <p:cNvPr id="3074" name="Picture 2" descr="Machine, man, recycle, reverse, vending icon - Download on Iconfinde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73647" y="2170176"/>
            <a:ext cx="1473136" cy="147313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76794" y="880927"/>
            <a:ext cx="7393577" cy="3960380"/>
          </a:xfrm>
          <a:prstGeom prst="rect">
            <a:avLst/>
          </a:prstGeom>
        </p:spPr>
        <p:txBody>
          <a:bodyPr wrap="square">
            <a:spAutoFit/>
          </a:bodyPr>
          <a:lstStyle/>
          <a:p>
            <a:pPr marL="342900" lvl="0" indent="-342900">
              <a:lnSpc>
                <a:spcPct val="107000"/>
              </a:lnSpc>
              <a:buClr>
                <a:srgbClr val="8BC448"/>
              </a:buClr>
              <a:buFont typeface="Wingdings" panose="05000000000000000000" pitchFamily="2" charset="2"/>
              <a:buChar char="§"/>
            </a:pPr>
            <a:r>
              <a:rPr lang="en-IE" dirty="0">
                <a:solidFill>
                  <a:srgbClr val="47B0D0"/>
                </a:solidFill>
                <a:latin typeface="+mn-lt"/>
                <a:ea typeface="Calibri" panose="020F0502020204030204" pitchFamily="34" charset="0"/>
                <a:cs typeface="Times New Roman" panose="02020603050405020304" pitchFamily="18" charset="0"/>
              </a:rPr>
              <a:t>National Working Group led by DECC in place</a:t>
            </a:r>
          </a:p>
          <a:p>
            <a:pPr>
              <a:lnSpc>
                <a:spcPct val="107000"/>
              </a:lnSpc>
              <a:spcAft>
                <a:spcPts val="800"/>
              </a:spcAft>
            </a:pPr>
            <a:endParaRPr lang="en-IE" dirty="0">
              <a:solidFill>
                <a:srgbClr val="47B0D0"/>
              </a:solidFill>
              <a:latin typeface="+mn-lt"/>
              <a:ea typeface="Calibri" panose="020F0502020204030204" pitchFamily="34" charset="0"/>
              <a:cs typeface="Times New Roman" panose="02020603050405020304" pitchFamily="18" charset="0"/>
            </a:endParaRPr>
          </a:p>
          <a:p>
            <a:pPr>
              <a:lnSpc>
                <a:spcPct val="107000"/>
              </a:lnSpc>
              <a:spcAft>
                <a:spcPts val="800"/>
              </a:spcAft>
            </a:pPr>
            <a:r>
              <a:rPr lang="en-IE" dirty="0">
                <a:solidFill>
                  <a:srgbClr val="47B0D0"/>
                </a:solidFill>
                <a:latin typeface="+mn-lt"/>
                <a:ea typeface="Calibri" panose="020F0502020204030204" pitchFamily="34" charset="0"/>
                <a:cs typeface="Times New Roman" panose="02020603050405020304" pitchFamily="18" charset="0"/>
              </a:rPr>
              <a:t>Potential Scope:</a:t>
            </a:r>
          </a:p>
          <a:p>
            <a:pPr marL="342900" lvl="6" indent="-342900">
              <a:lnSpc>
                <a:spcPct val="107000"/>
              </a:lnSpc>
              <a:buClr>
                <a:srgbClr val="8BC448"/>
              </a:buClr>
              <a:buSzPct val="56000"/>
              <a:buFont typeface="Wingdings" panose="05000000000000000000" pitchFamily="2" charset="2"/>
              <a:buChar char="Ø"/>
            </a:pPr>
            <a:r>
              <a:rPr lang="en-IE" dirty="0">
                <a:solidFill>
                  <a:srgbClr val="47B0D0"/>
                </a:solidFill>
                <a:latin typeface="+mn-lt"/>
                <a:ea typeface="Calibri" panose="020F0502020204030204" pitchFamily="34" charset="0"/>
                <a:cs typeface="Times New Roman" panose="02020603050405020304" pitchFamily="18" charset="0"/>
              </a:rPr>
              <a:t>A new framework system owned and operated by industry</a:t>
            </a:r>
          </a:p>
          <a:p>
            <a:pPr marL="342900" lvl="2" indent="-342900">
              <a:lnSpc>
                <a:spcPct val="107000"/>
              </a:lnSpc>
              <a:buClr>
                <a:srgbClr val="8BC448"/>
              </a:buClr>
              <a:buSzPct val="56000"/>
              <a:buFont typeface="Wingdings" panose="05000000000000000000" pitchFamily="2" charset="2"/>
              <a:buChar char="Ø"/>
            </a:pPr>
            <a:r>
              <a:rPr lang="en-IE" dirty="0">
                <a:solidFill>
                  <a:srgbClr val="47B0D0"/>
                </a:solidFill>
                <a:latin typeface="+mn-lt"/>
                <a:ea typeface="Calibri" panose="020F0502020204030204" pitchFamily="34" charset="0"/>
                <a:cs typeface="Times New Roman" panose="02020603050405020304" pitchFamily="18" charset="0"/>
              </a:rPr>
              <a:t>Not for profit</a:t>
            </a:r>
          </a:p>
          <a:p>
            <a:pPr marL="342900" lvl="2" indent="-342900">
              <a:lnSpc>
                <a:spcPct val="107000"/>
              </a:lnSpc>
              <a:buClr>
                <a:srgbClr val="8BC448"/>
              </a:buClr>
              <a:buSzPct val="56000"/>
              <a:buFont typeface="Wingdings" panose="05000000000000000000" pitchFamily="2" charset="2"/>
              <a:buChar char="Ø"/>
            </a:pPr>
            <a:r>
              <a:rPr lang="en-IE" dirty="0">
                <a:solidFill>
                  <a:srgbClr val="47B0D0"/>
                </a:solidFill>
                <a:latin typeface="+mn-lt"/>
                <a:ea typeface="Calibri" panose="020F0502020204030204" pitchFamily="34" charset="0"/>
                <a:cs typeface="Times New Roman" panose="02020603050405020304" pitchFamily="18" charset="0"/>
              </a:rPr>
              <a:t>Reverse Vending</a:t>
            </a:r>
          </a:p>
          <a:p>
            <a:pPr marL="342900" lvl="2" indent="-342900">
              <a:lnSpc>
                <a:spcPct val="107000"/>
              </a:lnSpc>
              <a:buClr>
                <a:srgbClr val="8BC448"/>
              </a:buClr>
              <a:buSzPct val="56000"/>
              <a:buFont typeface="Wingdings" panose="05000000000000000000" pitchFamily="2" charset="2"/>
              <a:buChar char="Ø"/>
            </a:pPr>
            <a:r>
              <a:rPr lang="en-IE" dirty="0">
                <a:solidFill>
                  <a:srgbClr val="47B0D0"/>
                </a:solidFill>
                <a:latin typeface="+mn-lt"/>
                <a:ea typeface="Calibri" panose="020F0502020204030204" pitchFamily="34" charset="0"/>
                <a:cs typeface="Times New Roman" panose="02020603050405020304" pitchFamily="18" charset="0"/>
              </a:rPr>
              <a:t>Small units simply bags for small retailers</a:t>
            </a:r>
          </a:p>
          <a:p>
            <a:pPr marL="342900" lvl="2" indent="-342900">
              <a:lnSpc>
                <a:spcPct val="107000"/>
              </a:lnSpc>
              <a:buClr>
                <a:srgbClr val="8BC448"/>
              </a:buClr>
              <a:buSzPct val="56000"/>
              <a:buFont typeface="Wingdings" panose="05000000000000000000" pitchFamily="2" charset="2"/>
              <a:buChar char="Ø"/>
            </a:pPr>
            <a:r>
              <a:rPr lang="en-IE" dirty="0">
                <a:solidFill>
                  <a:srgbClr val="47B0D0"/>
                </a:solidFill>
                <a:latin typeface="+mn-lt"/>
                <a:ea typeface="Calibri" panose="020F0502020204030204" pitchFamily="34" charset="0"/>
                <a:cs typeface="Times New Roman" panose="02020603050405020304" pitchFamily="18" charset="0"/>
              </a:rPr>
              <a:t>30ml to 3L Plastic &amp; Aluminium beverage containers</a:t>
            </a:r>
          </a:p>
          <a:p>
            <a:pPr marL="342900" lvl="2" indent="-342900">
              <a:lnSpc>
                <a:spcPct val="107000"/>
              </a:lnSpc>
              <a:buClr>
                <a:srgbClr val="8BC448"/>
              </a:buClr>
              <a:buSzPct val="56000"/>
              <a:buFont typeface="Wingdings" panose="05000000000000000000" pitchFamily="2" charset="2"/>
              <a:buChar char="Ø"/>
            </a:pPr>
            <a:r>
              <a:rPr lang="en-IE" dirty="0">
                <a:solidFill>
                  <a:srgbClr val="47B0D0"/>
                </a:solidFill>
                <a:latin typeface="+mn-lt"/>
                <a:ea typeface="Calibri" panose="020F0502020204030204" pitchFamily="34" charset="0"/>
                <a:cs typeface="Times New Roman" panose="02020603050405020304" pitchFamily="18" charset="0"/>
              </a:rPr>
              <a:t>Visible fee to be decided by Minister per container -consideration for multi-packs (based on cost components presented by IBC)</a:t>
            </a:r>
          </a:p>
          <a:p>
            <a:pPr marL="342900" lvl="2" indent="-342900">
              <a:lnSpc>
                <a:spcPct val="107000"/>
              </a:lnSpc>
              <a:buClr>
                <a:srgbClr val="8BC448"/>
              </a:buClr>
              <a:buSzPct val="56000"/>
              <a:buFont typeface="Wingdings" panose="05000000000000000000" pitchFamily="2" charset="2"/>
              <a:buChar char="Ø"/>
            </a:pPr>
            <a:r>
              <a:rPr lang="en-IE" dirty="0">
                <a:solidFill>
                  <a:srgbClr val="47B0D0"/>
                </a:solidFill>
                <a:latin typeface="+mn-lt"/>
                <a:ea typeface="Calibri" panose="020F0502020204030204" pitchFamily="34" charset="0"/>
                <a:cs typeface="Times New Roman" panose="02020603050405020304" pitchFamily="18" charset="0"/>
              </a:rPr>
              <a:t>Visible fee to be collected at the point of sale</a:t>
            </a:r>
          </a:p>
          <a:p>
            <a:pPr marL="342900" lvl="2" indent="-342900">
              <a:lnSpc>
                <a:spcPct val="107000"/>
              </a:lnSpc>
              <a:buClr>
                <a:srgbClr val="8BC448"/>
              </a:buClr>
              <a:buSzPct val="56000"/>
              <a:buFont typeface="Wingdings" panose="05000000000000000000" pitchFamily="2" charset="2"/>
              <a:buChar char="Ø"/>
            </a:pPr>
            <a:r>
              <a:rPr lang="en-IE" dirty="0">
                <a:solidFill>
                  <a:srgbClr val="47B0D0"/>
                </a:solidFill>
                <a:latin typeface="+mn-lt"/>
                <a:ea typeface="Calibri" panose="020F0502020204030204" pitchFamily="34" charset="0"/>
                <a:cs typeface="Times New Roman" panose="02020603050405020304" pitchFamily="18" charset="0"/>
              </a:rPr>
              <a:t>Reverse logistics under consideration</a:t>
            </a:r>
          </a:p>
          <a:p>
            <a:pPr marL="342900" lvl="2" indent="-342900">
              <a:lnSpc>
                <a:spcPct val="107000"/>
              </a:lnSpc>
              <a:spcAft>
                <a:spcPts val="800"/>
              </a:spcAft>
              <a:buClr>
                <a:srgbClr val="8BC448"/>
              </a:buClr>
              <a:buSzPct val="56000"/>
              <a:buFont typeface="Wingdings" panose="05000000000000000000" pitchFamily="2" charset="2"/>
              <a:buChar char="Ø"/>
            </a:pPr>
            <a:r>
              <a:rPr lang="en-IE" dirty="0">
                <a:solidFill>
                  <a:srgbClr val="47B0D0"/>
                </a:solidFill>
                <a:latin typeface="+mn-lt"/>
                <a:ea typeface="Calibri" panose="020F0502020204030204" pitchFamily="34" charset="0"/>
                <a:cs typeface="Times New Roman" panose="02020603050405020304" pitchFamily="18" charset="0"/>
              </a:rPr>
              <a:t>Potential Role for CA Sites</a:t>
            </a:r>
          </a:p>
          <a:p>
            <a:pPr marL="342900" lvl="2" indent="-342900">
              <a:lnSpc>
                <a:spcPct val="107000"/>
              </a:lnSpc>
              <a:spcAft>
                <a:spcPts val="800"/>
              </a:spcAft>
              <a:buClr>
                <a:srgbClr val="8BC448"/>
              </a:buClr>
              <a:buSzPct val="56000"/>
              <a:buFont typeface="Wingdings" panose="05000000000000000000" pitchFamily="2" charset="2"/>
              <a:buChar char="Ø"/>
            </a:pPr>
            <a:r>
              <a:rPr lang="en-IE" dirty="0">
                <a:solidFill>
                  <a:srgbClr val="47B0D0"/>
                </a:solidFill>
                <a:latin typeface="+mn-lt"/>
                <a:ea typeface="Calibri" panose="020F0502020204030204" pitchFamily="34" charset="0"/>
                <a:cs typeface="Times New Roman" panose="02020603050405020304" pitchFamily="18" charset="0"/>
              </a:rPr>
              <a:t>End 2022 Target Date for introduction of scheme</a:t>
            </a:r>
          </a:p>
          <a:p>
            <a:pPr marL="342900" lvl="2" indent="-342900">
              <a:lnSpc>
                <a:spcPct val="107000"/>
              </a:lnSpc>
              <a:spcAft>
                <a:spcPts val="800"/>
              </a:spcAft>
              <a:buClr>
                <a:srgbClr val="8BC448"/>
              </a:buClr>
              <a:buSzPct val="56000"/>
              <a:buFont typeface="Wingdings" panose="05000000000000000000" pitchFamily="2" charset="2"/>
              <a:buChar char="Ø"/>
            </a:pPr>
            <a:r>
              <a:rPr lang="en-IE" dirty="0">
                <a:solidFill>
                  <a:srgbClr val="47B0D0"/>
                </a:solidFill>
                <a:latin typeface="+mn-lt"/>
                <a:ea typeface="Calibri" panose="020F0502020204030204" pitchFamily="34" charset="0"/>
                <a:cs typeface="Times New Roman" panose="02020603050405020304" pitchFamily="18" charset="0"/>
              </a:rPr>
              <a:t>Consultation on Legislative Framework &amp; Scope – Closing 7</a:t>
            </a:r>
            <a:r>
              <a:rPr lang="en-IE" baseline="30000" dirty="0">
                <a:solidFill>
                  <a:srgbClr val="47B0D0"/>
                </a:solidFill>
                <a:latin typeface="+mn-lt"/>
                <a:ea typeface="Calibri" panose="020F0502020204030204" pitchFamily="34" charset="0"/>
                <a:cs typeface="Times New Roman" panose="02020603050405020304" pitchFamily="18" charset="0"/>
              </a:rPr>
              <a:t>th</a:t>
            </a:r>
            <a:r>
              <a:rPr lang="en-IE" dirty="0">
                <a:solidFill>
                  <a:srgbClr val="47B0D0"/>
                </a:solidFill>
                <a:latin typeface="+mn-lt"/>
                <a:ea typeface="Calibri" panose="020F0502020204030204" pitchFamily="34" charset="0"/>
                <a:cs typeface="Times New Roman" panose="02020603050405020304" pitchFamily="18" charset="0"/>
              </a:rPr>
              <a:t> May on gov.ie</a:t>
            </a:r>
          </a:p>
        </p:txBody>
      </p:sp>
    </p:spTree>
    <p:extLst>
      <p:ext uri="{BB962C8B-B14F-4D97-AF65-F5344CB8AC3E}">
        <p14:creationId xmlns:p14="http://schemas.microsoft.com/office/powerpoint/2010/main" val="393872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47963"/>
            <a:ext cx="9144000" cy="505936"/>
          </a:xfrm>
        </p:spPr>
        <p:txBody>
          <a:bodyPr anchor="t">
            <a:normAutofit/>
          </a:bodyPr>
          <a:lstStyle/>
          <a:p>
            <a:r>
              <a:rPr lang="en-US" sz="1875" dirty="0">
                <a:solidFill>
                  <a:srgbClr val="68499A"/>
                </a:solidFill>
                <a:latin typeface="Arial Rounded MT Bold" panose="020F0704030504030204" pitchFamily="34" charset="0"/>
                <a:cs typeface="Arial Black"/>
              </a:rPr>
              <a:t>Civic Amenity Site Review</a:t>
            </a:r>
          </a:p>
        </p:txBody>
      </p:sp>
      <p:pic>
        <p:nvPicPr>
          <p:cNvPr id="6" name="Picture 5" descr="Eastern_Midlands_Waste_RGB.jpg"/>
          <p:cNvPicPr>
            <a:picLocks noChangeAspect="1"/>
          </p:cNvPicPr>
          <p:nvPr/>
        </p:nvPicPr>
        <p:blipFill>
          <a:blip r:embed="rId2"/>
          <a:stretch>
            <a:fillRect/>
          </a:stretch>
        </p:blipFill>
        <p:spPr>
          <a:xfrm>
            <a:off x="8405090" y="4621148"/>
            <a:ext cx="541676" cy="386148"/>
          </a:xfrm>
          <a:prstGeom prst="rect">
            <a:avLst/>
          </a:prstGeom>
        </p:spPr>
      </p:pic>
      <p:sp>
        <p:nvSpPr>
          <p:cNvPr id="7" name="Rectangle 6"/>
          <p:cNvSpPr/>
          <p:nvPr/>
        </p:nvSpPr>
        <p:spPr>
          <a:xfrm>
            <a:off x="0" y="0"/>
            <a:ext cx="193964" cy="5143500"/>
          </a:xfrm>
          <a:prstGeom prst="rect">
            <a:avLst/>
          </a:prstGeom>
          <a:solidFill>
            <a:srgbClr val="47B0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pic>
        <p:nvPicPr>
          <p:cNvPr id="4" name="Picture 3"/>
          <p:cNvPicPr>
            <a:picLocks noChangeAspect="1"/>
          </p:cNvPicPr>
          <p:nvPr/>
        </p:nvPicPr>
        <p:blipFill>
          <a:blip r:embed="rId3"/>
          <a:stretch>
            <a:fillRect/>
          </a:stretch>
        </p:blipFill>
        <p:spPr>
          <a:xfrm>
            <a:off x="3089101" y="983045"/>
            <a:ext cx="2854499" cy="3931308"/>
          </a:xfrm>
          <a:prstGeom prst="rect">
            <a:avLst/>
          </a:prstGeom>
        </p:spPr>
      </p:pic>
    </p:spTree>
    <p:extLst>
      <p:ext uri="{BB962C8B-B14F-4D97-AF65-F5344CB8AC3E}">
        <p14:creationId xmlns:p14="http://schemas.microsoft.com/office/powerpoint/2010/main" val="979184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04912"/>
            <a:ext cx="9144000" cy="505936"/>
          </a:xfrm>
        </p:spPr>
        <p:txBody>
          <a:bodyPr anchor="t">
            <a:normAutofit/>
          </a:bodyPr>
          <a:lstStyle/>
          <a:p>
            <a:r>
              <a:rPr lang="en-US" sz="1875" dirty="0">
                <a:solidFill>
                  <a:srgbClr val="68499A"/>
                </a:solidFill>
                <a:latin typeface="Arial Rounded MT Bold" panose="020F0704030504030204" pitchFamily="34" charset="0"/>
                <a:cs typeface="Arial Black"/>
              </a:rPr>
              <a:t>Vision Statement</a:t>
            </a:r>
          </a:p>
        </p:txBody>
      </p:sp>
      <p:sp>
        <p:nvSpPr>
          <p:cNvPr id="3" name="Subtitle 2"/>
          <p:cNvSpPr>
            <a:spLocks noGrp="1"/>
          </p:cNvSpPr>
          <p:nvPr>
            <p:ph type="subTitle" idx="1"/>
          </p:nvPr>
        </p:nvSpPr>
        <p:spPr>
          <a:xfrm>
            <a:off x="480732" y="1872142"/>
            <a:ext cx="7499486" cy="1399216"/>
          </a:xfrm>
        </p:spPr>
        <p:txBody>
          <a:bodyPr wrap="square">
            <a:noAutofit/>
          </a:bodyPr>
          <a:lstStyle/>
          <a:p>
            <a:pPr algn="l">
              <a:lnSpc>
                <a:spcPct val="150000"/>
              </a:lnSpc>
              <a:buClr>
                <a:srgbClr val="8BC448"/>
              </a:buClr>
              <a:buSzPct val="118000"/>
              <a:buFont typeface="Arial"/>
              <a:buChar char="•"/>
            </a:pPr>
            <a:r>
              <a:rPr lang="en-US" sz="1600" dirty="0">
                <a:solidFill>
                  <a:srgbClr val="47B0D0"/>
                </a:solidFill>
              </a:rPr>
              <a:t>To develop an integrated, consolidated and coordinated public waste infrastructure network that responds sustainably to consumer needs, regulatory and policy challenges, and the circular economy</a:t>
            </a:r>
            <a:endParaRPr lang="en-US" sz="1600" u="sng" dirty="0">
              <a:solidFill>
                <a:srgbClr val="47B0D0"/>
              </a:solidFill>
            </a:endParaRPr>
          </a:p>
          <a:p>
            <a:pPr algn="l">
              <a:lnSpc>
                <a:spcPct val="150000"/>
              </a:lnSpc>
              <a:buClr>
                <a:srgbClr val="8BC448"/>
              </a:buClr>
              <a:buSzPct val="118000"/>
              <a:buFont typeface="Arial"/>
              <a:buChar char="•"/>
            </a:pPr>
            <a:r>
              <a:rPr lang="en-US" sz="1600" dirty="0">
                <a:solidFill>
                  <a:srgbClr val="47B0D0"/>
                </a:solidFill>
              </a:rPr>
              <a:t>Final Report  Now Published – Implementation Strategy being prepared</a:t>
            </a:r>
          </a:p>
        </p:txBody>
      </p:sp>
      <p:pic>
        <p:nvPicPr>
          <p:cNvPr id="6" name="Picture 5" descr="Eastern_Midlands_Waste_RGB.jpg"/>
          <p:cNvPicPr>
            <a:picLocks noChangeAspect="1"/>
          </p:cNvPicPr>
          <p:nvPr/>
        </p:nvPicPr>
        <p:blipFill>
          <a:blip r:embed="rId2"/>
          <a:stretch>
            <a:fillRect/>
          </a:stretch>
        </p:blipFill>
        <p:spPr>
          <a:xfrm>
            <a:off x="8405090" y="4621148"/>
            <a:ext cx="541676" cy="386148"/>
          </a:xfrm>
          <a:prstGeom prst="rect">
            <a:avLst/>
          </a:prstGeom>
        </p:spPr>
      </p:pic>
      <p:sp>
        <p:nvSpPr>
          <p:cNvPr id="7" name="Rectangle 6"/>
          <p:cNvSpPr/>
          <p:nvPr/>
        </p:nvSpPr>
        <p:spPr>
          <a:xfrm>
            <a:off x="0" y="0"/>
            <a:ext cx="193964" cy="5143500"/>
          </a:xfrm>
          <a:prstGeom prst="rect">
            <a:avLst/>
          </a:prstGeom>
          <a:solidFill>
            <a:srgbClr val="47B0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1290963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267289"/>
            <a:ext cx="8520600" cy="572700"/>
          </a:xfrm>
        </p:spPr>
        <p:txBody>
          <a:bodyPr>
            <a:normAutofit fontScale="90000"/>
          </a:bodyPr>
          <a:lstStyle/>
          <a:p>
            <a:pPr algn="ctr"/>
            <a:r>
              <a:rPr lang="en-GB" dirty="0">
                <a:solidFill>
                  <a:srgbClr val="68499A"/>
                </a:solidFill>
                <a:latin typeface="+mj-lt"/>
              </a:rPr>
              <a:t>Integration</a:t>
            </a:r>
            <a:endParaRPr lang="en-IE" dirty="0">
              <a:solidFill>
                <a:srgbClr val="68499A"/>
              </a:solidFill>
              <a:latin typeface="+mj-lt"/>
            </a:endParaRPr>
          </a:p>
        </p:txBody>
      </p:sp>
      <p:sp>
        <p:nvSpPr>
          <p:cNvPr id="3" name="Content Placeholder 2"/>
          <p:cNvSpPr>
            <a:spLocks noGrp="1"/>
          </p:cNvSpPr>
          <p:nvPr>
            <p:ph idx="1"/>
          </p:nvPr>
        </p:nvSpPr>
        <p:spPr>
          <a:xfrm>
            <a:off x="311700" y="1041638"/>
            <a:ext cx="7299064" cy="2736034"/>
          </a:xfrm>
        </p:spPr>
        <p:txBody>
          <a:bodyPr>
            <a:noAutofit/>
          </a:bodyPr>
          <a:lstStyle/>
          <a:p>
            <a:pPr>
              <a:lnSpc>
                <a:spcPct val="100000"/>
              </a:lnSpc>
              <a:buClr>
                <a:srgbClr val="8BC448"/>
              </a:buClr>
              <a:buFont typeface="Arial" panose="020B0604020202020204" pitchFamily="34" charset="0"/>
              <a:buChar char="•"/>
            </a:pPr>
            <a:r>
              <a:rPr lang="en-GB" sz="1600" dirty="0">
                <a:solidFill>
                  <a:srgbClr val="47B0D0"/>
                </a:solidFill>
                <a:latin typeface="+mn-lt"/>
              </a:rPr>
              <a:t>New Regional Public Waste Infrastructure Manager responsible for</a:t>
            </a:r>
          </a:p>
          <a:p>
            <a:pPr lvl="1">
              <a:lnSpc>
                <a:spcPct val="100000"/>
              </a:lnSpc>
              <a:buClr>
                <a:srgbClr val="8BC448"/>
              </a:buClr>
              <a:buFont typeface="Arial" panose="020B0604020202020204" pitchFamily="34" charset="0"/>
              <a:buChar char="•"/>
            </a:pPr>
            <a:r>
              <a:rPr lang="en-GB" sz="1600" dirty="0">
                <a:solidFill>
                  <a:srgbClr val="47B0D0"/>
                </a:solidFill>
                <a:latin typeface="+mn-lt"/>
              </a:rPr>
              <a:t>Emergency management</a:t>
            </a:r>
          </a:p>
          <a:p>
            <a:pPr lvl="1">
              <a:lnSpc>
                <a:spcPct val="100000"/>
              </a:lnSpc>
              <a:buClr>
                <a:srgbClr val="8BC448"/>
              </a:buClr>
              <a:buFont typeface="Arial" panose="020B0604020202020204" pitchFamily="34" charset="0"/>
              <a:buChar char="•"/>
            </a:pPr>
            <a:r>
              <a:rPr lang="en-GB" sz="1600" dirty="0">
                <a:solidFill>
                  <a:srgbClr val="47B0D0"/>
                </a:solidFill>
                <a:latin typeface="+mn-lt"/>
              </a:rPr>
              <a:t>Administration</a:t>
            </a:r>
          </a:p>
          <a:p>
            <a:pPr lvl="2">
              <a:lnSpc>
                <a:spcPct val="100000"/>
              </a:lnSpc>
              <a:buClr>
                <a:srgbClr val="8BC448"/>
              </a:buClr>
              <a:buFont typeface="Arial" panose="020B0604020202020204" pitchFamily="34" charset="0"/>
              <a:buChar char="•"/>
            </a:pPr>
            <a:r>
              <a:rPr lang="en-GB" sz="1600" dirty="0">
                <a:solidFill>
                  <a:srgbClr val="47B0D0"/>
                </a:solidFill>
                <a:latin typeface="+mn-lt"/>
              </a:rPr>
              <a:t>National branding</a:t>
            </a:r>
          </a:p>
          <a:p>
            <a:pPr lvl="1">
              <a:lnSpc>
                <a:spcPct val="100000"/>
              </a:lnSpc>
              <a:buClr>
                <a:srgbClr val="8BC448"/>
              </a:buClr>
              <a:buFont typeface="Arial" panose="020B0604020202020204" pitchFamily="34" charset="0"/>
              <a:buChar char="•"/>
            </a:pPr>
            <a:r>
              <a:rPr lang="en-GB" sz="1600" dirty="0">
                <a:solidFill>
                  <a:srgbClr val="47B0D0"/>
                </a:solidFill>
                <a:latin typeface="+mn-lt"/>
              </a:rPr>
              <a:t>Procurement</a:t>
            </a:r>
          </a:p>
          <a:p>
            <a:pPr lvl="1">
              <a:lnSpc>
                <a:spcPct val="100000"/>
              </a:lnSpc>
              <a:buClr>
                <a:srgbClr val="8BC448"/>
              </a:buClr>
              <a:buFont typeface="Arial" panose="020B0604020202020204" pitchFamily="34" charset="0"/>
              <a:buChar char="•"/>
            </a:pPr>
            <a:r>
              <a:rPr lang="en-GB" sz="1600" dirty="0">
                <a:solidFill>
                  <a:srgbClr val="47B0D0"/>
                </a:solidFill>
                <a:latin typeface="+mn-lt"/>
              </a:rPr>
              <a:t>Policy Delivery</a:t>
            </a:r>
          </a:p>
          <a:p>
            <a:pPr lvl="1">
              <a:lnSpc>
                <a:spcPct val="100000"/>
              </a:lnSpc>
              <a:buClr>
                <a:srgbClr val="8BC448"/>
              </a:buClr>
              <a:buFont typeface="Arial" panose="020B0604020202020204" pitchFamily="34" charset="0"/>
              <a:buChar char="•"/>
            </a:pPr>
            <a:r>
              <a:rPr lang="en-GB" sz="1600" dirty="0">
                <a:solidFill>
                  <a:srgbClr val="47B0D0"/>
                </a:solidFill>
                <a:latin typeface="+mn-lt"/>
              </a:rPr>
              <a:t>Funding Model</a:t>
            </a:r>
          </a:p>
          <a:p>
            <a:pPr lvl="2">
              <a:lnSpc>
                <a:spcPct val="100000"/>
              </a:lnSpc>
              <a:buClr>
                <a:srgbClr val="8BC448"/>
              </a:buClr>
              <a:buFont typeface="Arial" panose="020B0604020202020204" pitchFamily="34" charset="0"/>
              <a:buChar char="•"/>
            </a:pPr>
            <a:r>
              <a:rPr lang="en-GB" sz="1600" dirty="0">
                <a:solidFill>
                  <a:srgbClr val="47B0D0"/>
                </a:solidFill>
                <a:latin typeface="+mn-lt"/>
              </a:rPr>
              <a:t>Gate Fee Protocol</a:t>
            </a:r>
          </a:p>
          <a:p>
            <a:pPr lvl="1">
              <a:lnSpc>
                <a:spcPct val="100000"/>
              </a:lnSpc>
              <a:buClr>
                <a:srgbClr val="8BC448"/>
              </a:buClr>
              <a:buFont typeface="Arial" panose="020B0604020202020204" pitchFamily="34" charset="0"/>
              <a:buChar char="•"/>
            </a:pPr>
            <a:endParaRPr lang="en-IE" sz="1600" dirty="0">
              <a:solidFill>
                <a:srgbClr val="47B0D0"/>
              </a:solidFill>
              <a:latin typeface="+mn-lt"/>
            </a:endParaRPr>
          </a:p>
        </p:txBody>
      </p:sp>
      <p:pic>
        <p:nvPicPr>
          <p:cNvPr id="7" name="Picture 6" descr="Eastern_Midlands_Waste_RGB.jpg"/>
          <p:cNvPicPr>
            <a:picLocks noChangeAspect="1"/>
          </p:cNvPicPr>
          <p:nvPr/>
        </p:nvPicPr>
        <p:blipFill>
          <a:blip r:embed="rId2"/>
          <a:stretch>
            <a:fillRect/>
          </a:stretch>
        </p:blipFill>
        <p:spPr>
          <a:xfrm>
            <a:off x="8405090" y="4621148"/>
            <a:ext cx="541676" cy="386148"/>
          </a:xfrm>
          <a:prstGeom prst="rect">
            <a:avLst/>
          </a:prstGeom>
        </p:spPr>
      </p:pic>
      <p:sp>
        <p:nvSpPr>
          <p:cNvPr id="8" name="Rectangle 7"/>
          <p:cNvSpPr/>
          <p:nvPr/>
        </p:nvSpPr>
        <p:spPr>
          <a:xfrm>
            <a:off x="0" y="0"/>
            <a:ext cx="193964" cy="5143500"/>
          </a:xfrm>
          <a:prstGeom prst="rect">
            <a:avLst/>
          </a:prstGeom>
          <a:solidFill>
            <a:srgbClr val="47B0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9" name="AutoShape 4" descr="Integration Evolution: from point-to-point to ESB - GreenVulcan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2056" name="Picture 8" descr="Integration Evolution: from point-to-point to ESB - GreenVulca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5128" y="2021876"/>
            <a:ext cx="3656445" cy="1755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1465473"/>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1557</TotalTime>
  <Words>1236</Words>
  <Application>Microsoft Office PowerPoint</Application>
  <PresentationFormat>On-screen Show (16:9)</PresentationFormat>
  <Paragraphs>263</Paragraphs>
  <Slides>34</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Arial Rounded MT Bold</vt:lpstr>
      <vt:lpstr>Calibri</vt:lpstr>
      <vt:lpstr>Century Gothic</vt:lpstr>
      <vt:lpstr>Courier New</vt:lpstr>
      <vt:lpstr>Wingdings</vt:lpstr>
      <vt:lpstr>Simple Light</vt:lpstr>
      <vt:lpstr>Eastern - Midlands Regional Waste Management Plan</vt:lpstr>
      <vt:lpstr>Regional Office Activities </vt:lpstr>
      <vt:lpstr>PowerPoint Presentation</vt:lpstr>
      <vt:lpstr>PowerPoint Presentation</vt:lpstr>
      <vt:lpstr>PowerPoint Presentation</vt:lpstr>
      <vt:lpstr>PowerPoint Presentation</vt:lpstr>
      <vt:lpstr>Civic Amenity Site Review</vt:lpstr>
      <vt:lpstr>Vision Statement</vt:lpstr>
      <vt:lpstr>Integration</vt:lpstr>
      <vt:lpstr>Consolidation</vt:lpstr>
      <vt:lpstr>Co-ordination</vt:lpstr>
      <vt:lpstr>National Capacity Issues</vt:lpstr>
      <vt:lpstr>PowerPoint Presentation</vt:lpstr>
      <vt:lpstr>PowerPoint Presentation</vt:lpstr>
      <vt:lpstr>PowerPoint Presentation</vt:lpstr>
      <vt:lpstr>Waste Prevention</vt:lpstr>
      <vt:lpstr>On Pack Recycling Guidance </vt:lpstr>
      <vt:lpstr>Green Clubs - GAA</vt:lpstr>
      <vt:lpstr>ADI - Materials</vt:lpstr>
      <vt:lpstr>PowerPoint Presentation</vt:lpstr>
      <vt:lpstr>PowerPoint Presentation</vt:lpstr>
      <vt:lpstr>PowerPoint Presentation</vt:lpstr>
      <vt:lpstr>Business Case 2021</vt:lpstr>
      <vt:lpstr>Resource Efficiency </vt:lpstr>
      <vt:lpstr>PowerPoint Presentation</vt:lpstr>
      <vt:lpstr>MODOS 2021  </vt:lpstr>
      <vt:lpstr>MODOS 2021 </vt:lpstr>
      <vt:lpstr>Commercial Waste Project </vt:lpstr>
      <vt:lpstr>Commercial Waste Project </vt:lpstr>
      <vt:lpstr>Research Proposals</vt:lpstr>
      <vt:lpstr>Environmental Protection </vt:lpstr>
      <vt:lpstr> Historic Landfill Remediation Programme </vt:lpstr>
      <vt:lpstr>PowerPoint Presentation</vt:lpstr>
      <vt:lpstr>Questions &amp; Clarifications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Eastern - Midlands Waste Plan</dc:title>
  <dc:creator>Hugh Coughlan</dc:creator>
  <cp:lastModifiedBy>Michael McAdam</cp:lastModifiedBy>
  <cp:revision>117</cp:revision>
  <dcterms:modified xsi:type="dcterms:W3CDTF">2021-05-01T09:57:05Z</dcterms:modified>
</cp:coreProperties>
</file>