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48" r:id="rId2"/>
  </p:sldMasterIdLst>
  <p:sldIdLst>
    <p:sldId id="333" r:id="rId3"/>
    <p:sldId id="317" r:id="rId4"/>
    <p:sldId id="320" r:id="rId5"/>
    <p:sldId id="315" r:id="rId6"/>
    <p:sldId id="321" r:id="rId7"/>
    <p:sldId id="323" r:id="rId8"/>
    <p:sldId id="322" r:id="rId9"/>
    <p:sldId id="324" r:id="rId10"/>
    <p:sldId id="295" r:id="rId11"/>
    <p:sldId id="325" r:id="rId12"/>
    <p:sldId id="326" r:id="rId13"/>
    <p:sldId id="327" r:id="rId14"/>
    <p:sldId id="328" r:id="rId15"/>
    <p:sldId id="329" r:id="rId16"/>
    <p:sldId id="330" r:id="rId17"/>
    <p:sldId id="331" r:id="rId18"/>
    <p:sldId id="332"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oyle, Aoife" initials="DA" lastIdx="1" clrIdx="0">
    <p:extLst>
      <p:ext uri="{19B8F6BF-5375-455C-9EA6-DF929625EA0E}">
        <p15:presenceInfo xmlns:p15="http://schemas.microsoft.com/office/powerpoint/2012/main" userId="S::aoife.doyle@kpmg.ie::0e2ab37a-76b6-45fe-a4cb-bb366eef6bd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5" d="100"/>
          <a:sy n="65" d="100"/>
        </p:scale>
        <p:origin x="720" y="78"/>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C956498-C006-4BAC-8871-E086E5DC79BA}" type="doc">
      <dgm:prSet loTypeId="urn:microsoft.com/office/officeart/2008/layout/LinedList" loCatId="list" qsTypeId="urn:microsoft.com/office/officeart/2005/8/quickstyle/simple4" qsCatId="simple" csTypeId="urn:microsoft.com/office/officeart/2005/8/colors/colorful5" csCatId="colorful" phldr="1"/>
      <dgm:spPr/>
      <dgm:t>
        <a:bodyPr/>
        <a:lstStyle/>
        <a:p>
          <a:endParaRPr lang="en-US"/>
        </a:p>
      </dgm:t>
    </dgm:pt>
    <dgm:pt modelId="{97A47F28-EADD-4553-B3ED-E99D94978210}">
      <dgm:prSet/>
      <dgm:spPr/>
      <dgm:t>
        <a:bodyPr/>
        <a:lstStyle/>
        <a:p>
          <a:pPr>
            <a:lnSpc>
              <a:spcPct val="100000"/>
            </a:lnSpc>
          </a:pPr>
          <a:r>
            <a:rPr lang="en-GB"/>
            <a:t>The GI Strategy will have accompanying mapping:</a:t>
          </a:r>
          <a:endParaRPr lang="en-US"/>
        </a:p>
      </dgm:t>
    </dgm:pt>
    <dgm:pt modelId="{6E1F6CB4-EDF0-423A-80DA-19C74F9FC359}" type="parTrans" cxnId="{937AECDA-02F9-4B7B-A07E-B33CDA595993}">
      <dgm:prSet/>
      <dgm:spPr/>
      <dgm:t>
        <a:bodyPr/>
        <a:lstStyle/>
        <a:p>
          <a:endParaRPr lang="en-US"/>
        </a:p>
      </dgm:t>
    </dgm:pt>
    <dgm:pt modelId="{BFDCCF70-5295-4D52-88A8-B0F515FCD6F2}" type="sibTrans" cxnId="{937AECDA-02F9-4B7B-A07E-B33CDA595993}">
      <dgm:prSet/>
      <dgm:spPr/>
      <dgm:t>
        <a:bodyPr/>
        <a:lstStyle/>
        <a:p>
          <a:pPr>
            <a:lnSpc>
              <a:spcPct val="100000"/>
            </a:lnSpc>
          </a:pPr>
          <a:endParaRPr lang="en-US"/>
        </a:p>
      </dgm:t>
    </dgm:pt>
    <dgm:pt modelId="{0D7DEFD7-98B4-4672-82EF-BE33AF7C53A5}">
      <dgm:prSet/>
      <dgm:spPr/>
      <dgm:t>
        <a:bodyPr/>
        <a:lstStyle/>
        <a:p>
          <a:pPr>
            <a:lnSpc>
              <a:spcPct val="100000"/>
            </a:lnSpc>
          </a:pPr>
          <a:r>
            <a:rPr lang="en-GB"/>
            <a:t>Maps adopted with the County Development Plan showing layers of Green Infrastructure and how they relate to the Plan.</a:t>
          </a:r>
          <a:endParaRPr lang="en-US"/>
        </a:p>
      </dgm:t>
    </dgm:pt>
    <dgm:pt modelId="{9D4450BF-A899-412C-8F39-963DBCA37499}" type="parTrans" cxnId="{63399631-8FE0-4A99-9689-ED7AA13C8D52}">
      <dgm:prSet/>
      <dgm:spPr/>
      <dgm:t>
        <a:bodyPr/>
        <a:lstStyle/>
        <a:p>
          <a:endParaRPr lang="en-US"/>
        </a:p>
      </dgm:t>
    </dgm:pt>
    <dgm:pt modelId="{559FF25B-6704-47DF-97BC-2BB6508E33AC}" type="sibTrans" cxnId="{63399631-8FE0-4A99-9689-ED7AA13C8D52}">
      <dgm:prSet/>
      <dgm:spPr/>
      <dgm:t>
        <a:bodyPr/>
        <a:lstStyle/>
        <a:p>
          <a:pPr>
            <a:lnSpc>
              <a:spcPct val="100000"/>
            </a:lnSpc>
          </a:pPr>
          <a:endParaRPr lang="en-US"/>
        </a:p>
      </dgm:t>
    </dgm:pt>
    <dgm:pt modelId="{9ACE6D68-5204-4B89-A7B6-94356C05D575}">
      <dgm:prSet/>
      <dgm:spPr/>
      <dgm:t>
        <a:bodyPr/>
        <a:lstStyle/>
        <a:p>
          <a:pPr>
            <a:lnSpc>
              <a:spcPct val="100000"/>
            </a:lnSpc>
          </a:pPr>
          <a:r>
            <a:rPr lang="en-GB" dirty="0"/>
            <a:t>This will be represented in the CDP document diagrammatically.</a:t>
          </a:r>
          <a:endParaRPr lang="en-US" dirty="0"/>
        </a:p>
      </dgm:t>
    </dgm:pt>
    <dgm:pt modelId="{D5351317-8AA4-4E70-BD7F-3823DD5E40A6}" type="parTrans" cxnId="{DF213E19-944D-4C66-97CE-28AA88E1A626}">
      <dgm:prSet/>
      <dgm:spPr/>
      <dgm:t>
        <a:bodyPr/>
        <a:lstStyle/>
        <a:p>
          <a:endParaRPr lang="en-US"/>
        </a:p>
      </dgm:t>
    </dgm:pt>
    <dgm:pt modelId="{73DB2397-324F-4BF7-A7A4-BB4D3F874A23}" type="sibTrans" cxnId="{DF213E19-944D-4C66-97CE-28AA88E1A626}">
      <dgm:prSet/>
      <dgm:spPr/>
      <dgm:t>
        <a:bodyPr/>
        <a:lstStyle/>
        <a:p>
          <a:pPr>
            <a:lnSpc>
              <a:spcPct val="100000"/>
            </a:lnSpc>
          </a:pPr>
          <a:endParaRPr lang="en-US"/>
        </a:p>
      </dgm:t>
    </dgm:pt>
    <dgm:pt modelId="{8D8E6637-BA24-4A8F-933A-2E9300CD1F1A}">
      <dgm:prSet/>
      <dgm:spPr/>
      <dgm:t>
        <a:bodyPr/>
        <a:lstStyle/>
        <a:p>
          <a:pPr>
            <a:lnSpc>
              <a:spcPct val="100000"/>
            </a:lnSpc>
          </a:pPr>
          <a:r>
            <a:rPr lang="en-GB" dirty="0"/>
            <a:t>It will also be supported by the background GIS mapping that SDCC can keep updated to monitor changes and improvements to GI networks over time.</a:t>
          </a:r>
          <a:endParaRPr lang="en-US" dirty="0"/>
        </a:p>
      </dgm:t>
    </dgm:pt>
    <dgm:pt modelId="{B10EED9A-44FE-4F10-BACC-9470242C478D}" type="parTrans" cxnId="{AF393132-3244-461E-A3CF-D928E0A57575}">
      <dgm:prSet/>
      <dgm:spPr/>
      <dgm:t>
        <a:bodyPr/>
        <a:lstStyle/>
        <a:p>
          <a:endParaRPr lang="en-US"/>
        </a:p>
      </dgm:t>
    </dgm:pt>
    <dgm:pt modelId="{27604D6F-2A26-4200-A2F0-3EE971D063BA}" type="sibTrans" cxnId="{AF393132-3244-461E-A3CF-D928E0A57575}">
      <dgm:prSet/>
      <dgm:spPr/>
      <dgm:t>
        <a:bodyPr/>
        <a:lstStyle/>
        <a:p>
          <a:endParaRPr lang="en-US"/>
        </a:p>
      </dgm:t>
    </dgm:pt>
    <dgm:pt modelId="{C05D16AB-767D-4B8E-877A-CBB8EC63D03A}" type="pres">
      <dgm:prSet presAssocID="{8C956498-C006-4BAC-8871-E086E5DC79BA}" presName="vert0" presStyleCnt="0">
        <dgm:presLayoutVars>
          <dgm:dir/>
          <dgm:animOne val="branch"/>
          <dgm:animLvl val="lvl"/>
        </dgm:presLayoutVars>
      </dgm:prSet>
      <dgm:spPr/>
    </dgm:pt>
    <dgm:pt modelId="{AA25BAB1-2625-4635-9160-14B3D296CEBF}" type="pres">
      <dgm:prSet presAssocID="{97A47F28-EADD-4553-B3ED-E99D94978210}" presName="thickLine" presStyleLbl="alignNode1" presStyleIdx="0" presStyleCnt="4"/>
      <dgm:spPr/>
    </dgm:pt>
    <dgm:pt modelId="{63407957-5ED6-4CF9-B809-B0D9A7425083}" type="pres">
      <dgm:prSet presAssocID="{97A47F28-EADD-4553-B3ED-E99D94978210}" presName="horz1" presStyleCnt="0"/>
      <dgm:spPr/>
    </dgm:pt>
    <dgm:pt modelId="{6C1E3175-4A6B-435E-B8FF-A661D6956F85}" type="pres">
      <dgm:prSet presAssocID="{97A47F28-EADD-4553-B3ED-E99D94978210}" presName="tx1" presStyleLbl="revTx" presStyleIdx="0" presStyleCnt="4"/>
      <dgm:spPr/>
    </dgm:pt>
    <dgm:pt modelId="{EC9DAC60-9816-4840-A143-8846FA08E91F}" type="pres">
      <dgm:prSet presAssocID="{97A47F28-EADD-4553-B3ED-E99D94978210}" presName="vert1" presStyleCnt="0"/>
      <dgm:spPr/>
    </dgm:pt>
    <dgm:pt modelId="{579B8F34-FC6B-4BDD-B80C-5B41959BD2BA}" type="pres">
      <dgm:prSet presAssocID="{0D7DEFD7-98B4-4672-82EF-BE33AF7C53A5}" presName="thickLine" presStyleLbl="alignNode1" presStyleIdx="1" presStyleCnt="4"/>
      <dgm:spPr/>
    </dgm:pt>
    <dgm:pt modelId="{DDF1DEED-FB1E-48ED-952F-3F3796199CFA}" type="pres">
      <dgm:prSet presAssocID="{0D7DEFD7-98B4-4672-82EF-BE33AF7C53A5}" presName="horz1" presStyleCnt="0"/>
      <dgm:spPr/>
    </dgm:pt>
    <dgm:pt modelId="{9D58B8F1-CF58-4025-BDCD-5C0B858DFE33}" type="pres">
      <dgm:prSet presAssocID="{0D7DEFD7-98B4-4672-82EF-BE33AF7C53A5}" presName="tx1" presStyleLbl="revTx" presStyleIdx="1" presStyleCnt="4"/>
      <dgm:spPr/>
    </dgm:pt>
    <dgm:pt modelId="{044585F4-E638-4C75-9C74-3CCF46E10BE0}" type="pres">
      <dgm:prSet presAssocID="{0D7DEFD7-98B4-4672-82EF-BE33AF7C53A5}" presName="vert1" presStyleCnt="0"/>
      <dgm:spPr/>
    </dgm:pt>
    <dgm:pt modelId="{04854A35-E898-42BA-A27A-2C6969EF4E54}" type="pres">
      <dgm:prSet presAssocID="{9ACE6D68-5204-4B89-A7B6-94356C05D575}" presName="thickLine" presStyleLbl="alignNode1" presStyleIdx="2" presStyleCnt="4"/>
      <dgm:spPr/>
    </dgm:pt>
    <dgm:pt modelId="{00EA950A-265E-4DD6-98BE-003B1AD483FE}" type="pres">
      <dgm:prSet presAssocID="{9ACE6D68-5204-4B89-A7B6-94356C05D575}" presName="horz1" presStyleCnt="0"/>
      <dgm:spPr/>
    </dgm:pt>
    <dgm:pt modelId="{9CACA6D7-0D03-43AD-B5C8-5BC5B1FD7A66}" type="pres">
      <dgm:prSet presAssocID="{9ACE6D68-5204-4B89-A7B6-94356C05D575}" presName="tx1" presStyleLbl="revTx" presStyleIdx="2" presStyleCnt="4"/>
      <dgm:spPr/>
    </dgm:pt>
    <dgm:pt modelId="{CE4B2B30-BD11-4542-88E9-954E4A8DBB62}" type="pres">
      <dgm:prSet presAssocID="{9ACE6D68-5204-4B89-A7B6-94356C05D575}" presName="vert1" presStyleCnt="0"/>
      <dgm:spPr/>
    </dgm:pt>
    <dgm:pt modelId="{E0DF2534-A581-43E8-A2F1-4B3EE3E18A3A}" type="pres">
      <dgm:prSet presAssocID="{8D8E6637-BA24-4A8F-933A-2E9300CD1F1A}" presName="thickLine" presStyleLbl="alignNode1" presStyleIdx="3" presStyleCnt="4"/>
      <dgm:spPr/>
    </dgm:pt>
    <dgm:pt modelId="{717500C6-C974-4CE7-8427-EEF67C48460B}" type="pres">
      <dgm:prSet presAssocID="{8D8E6637-BA24-4A8F-933A-2E9300CD1F1A}" presName="horz1" presStyleCnt="0"/>
      <dgm:spPr/>
    </dgm:pt>
    <dgm:pt modelId="{FBA36EF3-1DB2-45BA-B612-0F1C3966C355}" type="pres">
      <dgm:prSet presAssocID="{8D8E6637-BA24-4A8F-933A-2E9300CD1F1A}" presName="tx1" presStyleLbl="revTx" presStyleIdx="3" presStyleCnt="4"/>
      <dgm:spPr/>
    </dgm:pt>
    <dgm:pt modelId="{4C1814E0-9C6B-4B92-BDC4-947344A8B2B3}" type="pres">
      <dgm:prSet presAssocID="{8D8E6637-BA24-4A8F-933A-2E9300CD1F1A}" presName="vert1" presStyleCnt="0"/>
      <dgm:spPr/>
    </dgm:pt>
  </dgm:ptLst>
  <dgm:cxnLst>
    <dgm:cxn modelId="{DF213E19-944D-4C66-97CE-28AA88E1A626}" srcId="{8C956498-C006-4BAC-8871-E086E5DC79BA}" destId="{9ACE6D68-5204-4B89-A7B6-94356C05D575}" srcOrd="2" destOrd="0" parTransId="{D5351317-8AA4-4E70-BD7F-3823DD5E40A6}" sibTransId="{73DB2397-324F-4BF7-A7A4-BB4D3F874A23}"/>
    <dgm:cxn modelId="{63399631-8FE0-4A99-9689-ED7AA13C8D52}" srcId="{8C956498-C006-4BAC-8871-E086E5DC79BA}" destId="{0D7DEFD7-98B4-4672-82EF-BE33AF7C53A5}" srcOrd="1" destOrd="0" parTransId="{9D4450BF-A899-412C-8F39-963DBCA37499}" sibTransId="{559FF25B-6704-47DF-97BC-2BB6508E33AC}"/>
    <dgm:cxn modelId="{AF393132-3244-461E-A3CF-D928E0A57575}" srcId="{8C956498-C006-4BAC-8871-E086E5DC79BA}" destId="{8D8E6637-BA24-4A8F-933A-2E9300CD1F1A}" srcOrd="3" destOrd="0" parTransId="{B10EED9A-44FE-4F10-BACC-9470242C478D}" sibTransId="{27604D6F-2A26-4200-A2F0-3EE971D063BA}"/>
    <dgm:cxn modelId="{353E0F65-9118-4395-910A-3B4E7616C9A5}" type="presOf" srcId="{0D7DEFD7-98B4-4672-82EF-BE33AF7C53A5}" destId="{9D58B8F1-CF58-4025-BDCD-5C0B858DFE33}" srcOrd="0" destOrd="0" presId="urn:microsoft.com/office/officeart/2008/layout/LinedList"/>
    <dgm:cxn modelId="{B27C7658-FEC4-46F9-8D1F-989EA26B6D24}" type="presOf" srcId="{8D8E6637-BA24-4A8F-933A-2E9300CD1F1A}" destId="{FBA36EF3-1DB2-45BA-B612-0F1C3966C355}" srcOrd="0" destOrd="0" presId="urn:microsoft.com/office/officeart/2008/layout/LinedList"/>
    <dgm:cxn modelId="{C356827B-CC70-4A28-A7F5-A77409C133D8}" type="presOf" srcId="{8C956498-C006-4BAC-8871-E086E5DC79BA}" destId="{C05D16AB-767D-4B8E-877A-CBB8EC63D03A}" srcOrd="0" destOrd="0" presId="urn:microsoft.com/office/officeart/2008/layout/LinedList"/>
    <dgm:cxn modelId="{0275099C-D45B-4C0D-8F31-377238671F1C}" type="presOf" srcId="{9ACE6D68-5204-4B89-A7B6-94356C05D575}" destId="{9CACA6D7-0D03-43AD-B5C8-5BC5B1FD7A66}" srcOrd="0" destOrd="0" presId="urn:microsoft.com/office/officeart/2008/layout/LinedList"/>
    <dgm:cxn modelId="{910CA1BF-CE20-4FCD-B0A5-B72680B42379}" type="presOf" srcId="{97A47F28-EADD-4553-B3ED-E99D94978210}" destId="{6C1E3175-4A6B-435E-B8FF-A661D6956F85}" srcOrd="0" destOrd="0" presId="urn:microsoft.com/office/officeart/2008/layout/LinedList"/>
    <dgm:cxn modelId="{937AECDA-02F9-4B7B-A07E-B33CDA595993}" srcId="{8C956498-C006-4BAC-8871-E086E5DC79BA}" destId="{97A47F28-EADD-4553-B3ED-E99D94978210}" srcOrd="0" destOrd="0" parTransId="{6E1F6CB4-EDF0-423A-80DA-19C74F9FC359}" sibTransId="{BFDCCF70-5295-4D52-88A8-B0F515FCD6F2}"/>
    <dgm:cxn modelId="{BF4F6F2C-6F53-4FB7-889F-578C905C30AE}" type="presParOf" srcId="{C05D16AB-767D-4B8E-877A-CBB8EC63D03A}" destId="{AA25BAB1-2625-4635-9160-14B3D296CEBF}" srcOrd="0" destOrd="0" presId="urn:microsoft.com/office/officeart/2008/layout/LinedList"/>
    <dgm:cxn modelId="{C98AC320-FC68-4AD5-9AB2-CAA81036C5D1}" type="presParOf" srcId="{C05D16AB-767D-4B8E-877A-CBB8EC63D03A}" destId="{63407957-5ED6-4CF9-B809-B0D9A7425083}" srcOrd="1" destOrd="0" presId="urn:microsoft.com/office/officeart/2008/layout/LinedList"/>
    <dgm:cxn modelId="{BAF9B757-0FA4-48AB-A506-9573827D53B6}" type="presParOf" srcId="{63407957-5ED6-4CF9-B809-B0D9A7425083}" destId="{6C1E3175-4A6B-435E-B8FF-A661D6956F85}" srcOrd="0" destOrd="0" presId="urn:microsoft.com/office/officeart/2008/layout/LinedList"/>
    <dgm:cxn modelId="{9C61D1AB-1041-49E8-A9C0-15D603D62168}" type="presParOf" srcId="{63407957-5ED6-4CF9-B809-B0D9A7425083}" destId="{EC9DAC60-9816-4840-A143-8846FA08E91F}" srcOrd="1" destOrd="0" presId="urn:microsoft.com/office/officeart/2008/layout/LinedList"/>
    <dgm:cxn modelId="{E229D222-53FC-4245-9D85-7FA845B81358}" type="presParOf" srcId="{C05D16AB-767D-4B8E-877A-CBB8EC63D03A}" destId="{579B8F34-FC6B-4BDD-B80C-5B41959BD2BA}" srcOrd="2" destOrd="0" presId="urn:microsoft.com/office/officeart/2008/layout/LinedList"/>
    <dgm:cxn modelId="{7FFAF79F-23BF-495A-9CBE-233AFCF9C70F}" type="presParOf" srcId="{C05D16AB-767D-4B8E-877A-CBB8EC63D03A}" destId="{DDF1DEED-FB1E-48ED-952F-3F3796199CFA}" srcOrd="3" destOrd="0" presId="urn:microsoft.com/office/officeart/2008/layout/LinedList"/>
    <dgm:cxn modelId="{A0702FBE-2962-4200-9E57-50CF5056E17A}" type="presParOf" srcId="{DDF1DEED-FB1E-48ED-952F-3F3796199CFA}" destId="{9D58B8F1-CF58-4025-BDCD-5C0B858DFE33}" srcOrd="0" destOrd="0" presId="urn:microsoft.com/office/officeart/2008/layout/LinedList"/>
    <dgm:cxn modelId="{B6FF2AAD-349A-4AE1-9067-D0B6502F9D88}" type="presParOf" srcId="{DDF1DEED-FB1E-48ED-952F-3F3796199CFA}" destId="{044585F4-E638-4C75-9C74-3CCF46E10BE0}" srcOrd="1" destOrd="0" presId="urn:microsoft.com/office/officeart/2008/layout/LinedList"/>
    <dgm:cxn modelId="{31D53373-1A4D-4A2D-93A6-462DD7D57C28}" type="presParOf" srcId="{C05D16AB-767D-4B8E-877A-CBB8EC63D03A}" destId="{04854A35-E898-42BA-A27A-2C6969EF4E54}" srcOrd="4" destOrd="0" presId="urn:microsoft.com/office/officeart/2008/layout/LinedList"/>
    <dgm:cxn modelId="{4E8F6CAE-15AC-47D9-A090-721D4EE4573F}" type="presParOf" srcId="{C05D16AB-767D-4B8E-877A-CBB8EC63D03A}" destId="{00EA950A-265E-4DD6-98BE-003B1AD483FE}" srcOrd="5" destOrd="0" presId="urn:microsoft.com/office/officeart/2008/layout/LinedList"/>
    <dgm:cxn modelId="{8782A064-66D2-453A-9A8A-84CC7895EE75}" type="presParOf" srcId="{00EA950A-265E-4DD6-98BE-003B1AD483FE}" destId="{9CACA6D7-0D03-43AD-B5C8-5BC5B1FD7A66}" srcOrd="0" destOrd="0" presId="urn:microsoft.com/office/officeart/2008/layout/LinedList"/>
    <dgm:cxn modelId="{C4552184-2311-42CC-8D0F-5E47FCC6CD90}" type="presParOf" srcId="{00EA950A-265E-4DD6-98BE-003B1AD483FE}" destId="{CE4B2B30-BD11-4542-88E9-954E4A8DBB62}" srcOrd="1" destOrd="0" presId="urn:microsoft.com/office/officeart/2008/layout/LinedList"/>
    <dgm:cxn modelId="{4623F466-A34E-4FB9-B138-F9AB6B9DD39B}" type="presParOf" srcId="{C05D16AB-767D-4B8E-877A-CBB8EC63D03A}" destId="{E0DF2534-A581-43E8-A2F1-4B3EE3E18A3A}" srcOrd="6" destOrd="0" presId="urn:microsoft.com/office/officeart/2008/layout/LinedList"/>
    <dgm:cxn modelId="{A97447D2-B9B6-48F6-8F73-31643055B9E3}" type="presParOf" srcId="{C05D16AB-767D-4B8E-877A-CBB8EC63D03A}" destId="{717500C6-C974-4CE7-8427-EEF67C48460B}" srcOrd="7" destOrd="0" presId="urn:microsoft.com/office/officeart/2008/layout/LinedList"/>
    <dgm:cxn modelId="{C3DF38CA-D728-4DF2-842F-8867EF957761}" type="presParOf" srcId="{717500C6-C974-4CE7-8427-EEF67C48460B}" destId="{FBA36EF3-1DB2-45BA-B612-0F1C3966C355}" srcOrd="0" destOrd="0" presId="urn:microsoft.com/office/officeart/2008/layout/LinedList"/>
    <dgm:cxn modelId="{AACF324A-3016-449E-84BA-BBEC6817475D}" type="presParOf" srcId="{717500C6-C974-4CE7-8427-EEF67C48460B}" destId="{4C1814E0-9C6B-4B92-BDC4-947344A8B2B3}"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31F09D7-6CEF-497C-A076-0DAB83FDDE7B}" type="doc">
      <dgm:prSet loTypeId="urn:microsoft.com/office/officeart/2016/7/layout/VerticalDownArrowProcess" loCatId="process" qsTypeId="urn:microsoft.com/office/officeart/2005/8/quickstyle/simple1" qsCatId="simple" csTypeId="urn:microsoft.com/office/officeart/2005/8/colors/colorful5" csCatId="colorful" phldr="1"/>
      <dgm:spPr/>
      <dgm:t>
        <a:bodyPr/>
        <a:lstStyle/>
        <a:p>
          <a:endParaRPr lang="en-US"/>
        </a:p>
      </dgm:t>
    </dgm:pt>
    <dgm:pt modelId="{1E4CA6BF-839F-427B-9D1D-FE41BDCC10BE}">
      <dgm:prSet/>
      <dgm:spPr/>
      <dgm:t>
        <a:bodyPr/>
        <a:lstStyle/>
        <a:p>
          <a:r>
            <a:rPr lang="en-US" dirty="0"/>
            <a:t>STAGE 1</a:t>
          </a:r>
        </a:p>
      </dgm:t>
    </dgm:pt>
    <dgm:pt modelId="{0DDBEF1D-D16B-4A59-BB6E-65F859C6401A}" type="parTrans" cxnId="{5AEFA3DE-21D5-40C6-AED5-FC8E3A45D689}">
      <dgm:prSet/>
      <dgm:spPr/>
      <dgm:t>
        <a:bodyPr/>
        <a:lstStyle/>
        <a:p>
          <a:endParaRPr lang="en-US"/>
        </a:p>
      </dgm:t>
    </dgm:pt>
    <dgm:pt modelId="{85540AC1-4035-4E46-96A0-C7B0C6B2649D}" type="sibTrans" cxnId="{5AEFA3DE-21D5-40C6-AED5-FC8E3A45D689}">
      <dgm:prSet/>
      <dgm:spPr/>
      <dgm:t>
        <a:bodyPr/>
        <a:lstStyle/>
        <a:p>
          <a:endParaRPr lang="en-US"/>
        </a:p>
      </dgm:t>
    </dgm:pt>
    <dgm:pt modelId="{44268D94-270D-4DA1-A51D-C06A8F732975}">
      <dgm:prSet/>
      <dgm:spPr/>
      <dgm:t>
        <a:bodyPr/>
        <a:lstStyle/>
        <a:p>
          <a:r>
            <a:rPr lang="en-US" dirty="0"/>
            <a:t>Scoping of Project and Summary Report</a:t>
          </a:r>
        </a:p>
        <a:p>
          <a:r>
            <a:rPr lang="en-US" dirty="0"/>
            <a:t>August 2020</a:t>
          </a:r>
        </a:p>
      </dgm:t>
    </dgm:pt>
    <dgm:pt modelId="{068FE313-132B-4BEA-9CF0-1F6383F1531E}" type="parTrans" cxnId="{80161C24-781E-4002-B547-A4A4A6C4A3DB}">
      <dgm:prSet/>
      <dgm:spPr/>
      <dgm:t>
        <a:bodyPr/>
        <a:lstStyle/>
        <a:p>
          <a:endParaRPr lang="en-US"/>
        </a:p>
      </dgm:t>
    </dgm:pt>
    <dgm:pt modelId="{7D7CE4CF-4DCB-47FC-9BED-3841F4D17EA1}" type="sibTrans" cxnId="{80161C24-781E-4002-B547-A4A4A6C4A3DB}">
      <dgm:prSet/>
      <dgm:spPr/>
      <dgm:t>
        <a:bodyPr/>
        <a:lstStyle/>
        <a:p>
          <a:endParaRPr lang="en-US"/>
        </a:p>
      </dgm:t>
    </dgm:pt>
    <dgm:pt modelId="{77295AFE-B0C8-4B80-BA83-E54E4D6C3539}">
      <dgm:prSet/>
      <dgm:spPr/>
      <dgm:t>
        <a:bodyPr/>
        <a:lstStyle/>
        <a:p>
          <a:r>
            <a:rPr lang="en-US"/>
            <a:t>STAGE 2</a:t>
          </a:r>
        </a:p>
      </dgm:t>
    </dgm:pt>
    <dgm:pt modelId="{4C841DD4-5657-477A-A3AD-7D65072396F4}" type="parTrans" cxnId="{A941EB04-A484-4355-81EE-4D9EB4BB1910}">
      <dgm:prSet/>
      <dgm:spPr/>
      <dgm:t>
        <a:bodyPr/>
        <a:lstStyle/>
        <a:p>
          <a:endParaRPr lang="en-US"/>
        </a:p>
      </dgm:t>
    </dgm:pt>
    <dgm:pt modelId="{AB995CD4-9F2D-4366-9789-05682DE410BD}" type="sibTrans" cxnId="{A941EB04-A484-4355-81EE-4D9EB4BB1910}">
      <dgm:prSet/>
      <dgm:spPr/>
      <dgm:t>
        <a:bodyPr/>
        <a:lstStyle/>
        <a:p>
          <a:endParaRPr lang="en-US"/>
        </a:p>
      </dgm:t>
    </dgm:pt>
    <dgm:pt modelId="{CCF777AE-BD3C-44FF-97B5-165DD7D490C1}">
      <dgm:prSet/>
      <dgm:spPr/>
      <dgm:t>
        <a:bodyPr/>
        <a:lstStyle/>
        <a:p>
          <a:r>
            <a:rPr lang="en-US" dirty="0"/>
            <a:t>Desktop Investigation, Surveys and Mapping</a:t>
          </a:r>
        </a:p>
        <a:p>
          <a:r>
            <a:rPr lang="en-US" dirty="0"/>
            <a:t>August-October 2020</a:t>
          </a:r>
        </a:p>
      </dgm:t>
    </dgm:pt>
    <dgm:pt modelId="{37594B0B-5952-4A7F-B636-587A8B2C4298}" type="parTrans" cxnId="{99E9DAE4-94F3-41F4-ADE1-235D474580A3}">
      <dgm:prSet/>
      <dgm:spPr/>
      <dgm:t>
        <a:bodyPr/>
        <a:lstStyle/>
        <a:p>
          <a:endParaRPr lang="en-US"/>
        </a:p>
      </dgm:t>
    </dgm:pt>
    <dgm:pt modelId="{68751FC9-204B-4817-A41C-7569A9A94B56}" type="sibTrans" cxnId="{99E9DAE4-94F3-41F4-ADE1-235D474580A3}">
      <dgm:prSet/>
      <dgm:spPr/>
      <dgm:t>
        <a:bodyPr/>
        <a:lstStyle/>
        <a:p>
          <a:endParaRPr lang="en-US"/>
        </a:p>
      </dgm:t>
    </dgm:pt>
    <dgm:pt modelId="{E242054D-A8AA-4075-B4B5-C764A9FD49DC}">
      <dgm:prSet/>
      <dgm:spPr/>
      <dgm:t>
        <a:bodyPr/>
        <a:lstStyle/>
        <a:p>
          <a:r>
            <a:rPr lang="en-US"/>
            <a:t>STAGE 3</a:t>
          </a:r>
        </a:p>
      </dgm:t>
    </dgm:pt>
    <dgm:pt modelId="{891A8A39-131C-4BA9-B15F-FFA5E280A73B}" type="parTrans" cxnId="{CCECA321-0F22-44FE-ACED-74F7251FA334}">
      <dgm:prSet/>
      <dgm:spPr/>
      <dgm:t>
        <a:bodyPr/>
        <a:lstStyle/>
        <a:p>
          <a:endParaRPr lang="en-US"/>
        </a:p>
      </dgm:t>
    </dgm:pt>
    <dgm:pt modelId="{D2FE464B-F75A-4D00-A949-AD1BFA245D51}" type="sibTrans" cxnId="{CCECA321-0F22-44FE-ACED-74F7251FA334}">
      <dgm:prSet/>
      <dgm:spPr/>
      <dgm:t>
        <a:bodyPr/>
        <a:lstStyle/>
        <a:p>
          <a:endParaRPr lang="en-US"/>
        </a:p>
      </dgm:t>
    </dgm:pt>
    <dgm:pt modelId="{77D05DC1-7C9D-4C91-9B21-9FAF941E3400}">
      <dgm:prSet/>
      <dgm:spPr/>
      <dgm:t>
        <a:bodyPr/>
        <a:lstStyle/>
        <a:p>
          <a:r>
            <a:rPr lang="en-US" dirty="0"/>
            <a:t>Interim Report(s), Analysis, Mapping </a:t>
          </a:r>
        </a:p>
        <a:p>
          <a:r>
            <a:rPr lang="en-US" dirty="0"/>
            <a:t>Sept 2020-May 2021 with submission of policy and mapping information in line with requirements of CDP key dates.</a:t>
          </a:r>
        </a:p>
      </dgm:t>
    </dgm:pt>
    <dgm:pt modelId="{5FBD3752-6242-4A16-8AA7-AA3190485E84}" type="parTrans" cxnId="{B5EAAB97-21A2-48C3-8701-DC29274D19E0}">
      <dgm:prSet/>
      <dgm:spPr/>
      <dgm:t>
        <a:bodyPr/>
        <a:lstStyle/>
        <a:p>
          <a:endParaRPr lang="en-US"/>
        </a:p>
      </dgm:t>
    </dgm:pt>
    <dgm:pt modelId="{99EC9A38-3A78-43E9-A10A-00D8C3C3517E}" type="sibTrans" cxnId="{B5EAAB97-21A2-48C3-8701-DC29274D19E0}">
      <dgm:prSet/>
      <dgm:spPr/>
      <dgm:t>
        <a:bodyPr/>
        <a:lstStyle/>
        <a:p>
          <a:endParaRPr lang="en-US"/>
        </a:p>
      </dgm:t>
    </dgm:pt>
    <dgm:pt modelId="{763D1A49-F354-402A-8ADA-044D33BCF1EB}">
      <dgm:prSet/>
      <dgm:spPr/>
      <dgm:t>
        <a:bodyPr/>
        <a:lstStyle/>
        <a:p>
          <a:r>
            <a:rPr lang="en-US"/>
            <a:t>STAGE 4</a:t>
          </a:r>
        </a:p>
      </dgm:t>
    </dgm:pt>
    <dgm:pt modelId="{0C11651E-3BDA-466A-A356-5DF16A3EC40C}" type="parTrans" cxnId="{CC709069-62F9-43D1-B683-75AD6DA2CE14}">
      <dgm:prSet/>
      <dgm:spPr/>
      <dgm:t>
        <a:bodyPr/>
        <a:lstStyle/>
        <a:p>
          <a:endParaRPr lang="en-US"/>
        </a:p>
      </dgm:t>
    </dgm:pt>
    <dgm:pt modelId="{BCC7AF22-A3A7-4019-8241-ACA239CE6721}" type="sibTrans" cxnId="{CC709069-62F9-43D1-B683-75AD6DA2CE14}">
      <dgm:prSet/>
      <dgm:spPr/>
      <dgm:t>
        <a:bodyPr/>
        <a:lstStyle/>
        <a:p>
          <a:endParaRPr lang="en-US"/>
        </a:p>
      </dgm:t>
    </dgm:pt>
    <dgm:pt modelId="{BAF78D20-FABE-4755-A722-ECF3B673BB7C}">
      <dgm:prSet/>
      <dgm:spPr/>
      <dgm:t>
        <a:bodyPr/>
        <a:lstStyle/>
        <a:p>
          <a:r>
            <a:rPr lang="en-US" dirty="0"/>
            <a:t>Final Report – Draft reports, Consultation, Finalised Mapping, Findings, Recommendations &amp; Action Plans. Greening Factor and GI Scoring system being developed.</a:t>
          </a:r>
        </a:p>
        <a:p>
          <a:r>
            <a:rPr lang="en-US" dirty="0"/>
            <a:t>Feb 2021-March 2022 </a:t>
          </a:r>
        </a:p>
      </dgm:t>
    </dgm:pt>
    <dgm:pt modelId="{B567C3EC-6B47-4F95-BF05-0DC72F77B5DC}" type="parTrans" cxnId="{ACCA1C75-C820-490E-BCF2-CF677112C377}">
      <dgm:prSet/>
      <dgm:spPr/>
      <dgm:t>
        <a:bodyPr/>
        <a:lstStyle/>
        <a:p>
          <a:endParaRPr lang="en-US"/>
        </a:p>
      </dgm:t>
    </dgm:pt>
    <dgm:pt modelId="{970081D9-A307-4568-86DF-654CFF83FE30}" type="sibTrans" cxnId="{ACCA1C75-C820-490E-BCF2-CF677112C377}">
      <dgm:prSet/>
      <dgm:spPr/>
      <dgm:t>
        <a:bodyPr/>
        <a:lstStyle/>
        <a:p>
          <a:endParaRPr lang="en-US"/>
        </a:p>
      </dgm:t>
    </dgm:pt>
    <dgm:pt modelId="{F5333CA2-DC79-4A87-949B-49C0000DA517}" type="pres">
      <dgm:prSet presAssocID="{A31F09D7-6CEF-497C-A076-0DAB83FDDE7B}" presName="Name0" presStyleCnt="0">
        <dgm:presLayoutVars>
          <dgm:dir/>
          <dgm:animLvl val="lvl"/>
          <dgm:resizeHandles val="exact"/>
        </dgm:presLayoutVars>
      </dgm:prSet>
      <dgm:spPr/>
    </dgm:pt>
    <dgm:pt modelId="{8EAD4870-B612-4C77-B988-37BBCD995D04}" type="pres">
      <dgm:prSet presAssocID="{763D1A49-F354-402A-8ADA-044D33BCF1EB}" presName="boxAndChildren" presStyleCnt="0"/>
      <dgm:spPr/>
    </dgm:pt>
    <dgm:pt modelId="{5396979C-24CE-490E-BF0F-21B956122BFE}" type="pres">
      <dgm:prSet presAssocID="{763D1A49-F354-402A-8ADA-044D33BCF1EB}" presName="parentTextBox" presStyleLbl="alignNode1" presStyleIdx="0" presStyleCnt="4"/>
      <dgm:spPr/>
    </dgm:pt>
    <dgm:pt modelId="{73A5C351-8EF3-4241-8707-BE5E45249C2F}" type="pres">
      <dgm:prSet presAssocID="{763D1A49-F354-402A-8ADA-044D33BCF1EB}" presName="descendantBox" presStyleLbl="bgAccFollowNode1" presStyleIdx="0" presStyleCnt="4"/>
      <dgm:spPr/>
    </dgm:pt>
    <dgm:pt modelId="{4617FBC5-6F3D-4C7A-915F-CF9766A21550}" type="pres">
      <dgm:prSet presAssocID="{D2FE464B-F75A-4D00-A949-AD1BFA245D51}" presName="sp" presStyleCnt="0"/>
      <dgm:spPr/>
    </dgm:pt>
    <dgm:pt modelId="{32925735-475F-42CC-834D-F8A54BED45A6}" type="pres">
      <dgm:prSet presAssocID="{E242054D-A8AA-4075-B4B5-C764A9FD49DC}" presName="arrowAndChildren" presStyleCnt="0"/>
      <dgm:spPr/>
    </dgm:pt>
    <dgm:pt modelId="{348B60F2-9C66-42BA-AEC6-FEA37D8E7C77}" type="pres">
      <dgm:prSet presAssocID="{E242054D-A8AA-4075-B4B5-C764A9FD49DC}" presName="parentTextArrow" presStyleLbl="node1" presStyleIdx="0" presStyleCnt="0"/>
      <dgm:spPr/>
    </dgm:pt>
    <dgm:pt modelId="{E384C08A-CA56-4121-A6AE-9A69B4F435DE}" type="pres">
      <dgm:prSet presAssocID="{E242054D-A8AA-4075-B4B5-C764A9FD49DC}" presName="arrow" presStyleLbl="alignNode1" presStyleIdx="1" presStyleCnt="4"/>
      <dgm:spPr/>
    </dgm:pt>
    <dgm:pt modelId="{5BB76289-3FEB-4F19-AE1E-8FE24C3B1C93}" type="pres">
      <dgm:prSet presAssocID="{E242054D-A8AA-4075-B4B5-C764A9FD49DC}" presName="descendantArrow" presStyleLbl="bgAccFollowNode1" presStyleIdx="1" presStyleCnt="4"/>
      <dgm:spPr/>
    </dgm:pt>
    <dgm:pt modelId="{C76D98DD-4F99-4CFA-A1D5-AE40F0D08D42}" type="pres">
      <dgm:prSet presAssocID="{AB995CD4-9F2D-4366-9789-05682DE410BD}" presName="sp" presStyleCnt="0"/>
      <dgm:spPr/>
    </dgm:pt>
    <dgm:pt modelId="{EC9C64A4-FA84-4A94-A0B7-81479334A0E8}" type="pres">
      <dgm:prSet presAssocID="{77295AFE-B0C8-4B80-BA83-E54E4D6C3539}" presName="arrowAndChildren" presStyleCnt="0"/>
      <dgm:spPr/>
    </dgm:pt>
    <dgm:pt modelId="{FB66703B-F1E0-4E00-BD68-DDEAF1CFBF55}" type="pres">
      <dgm:prSet presAssocID="{77295AFE-B0C8-4B80-BA83-E54E4D6C3539}" presName="parentTextArrow" presStyleLbl="node1" presStyleIdx="0" presStyleCnt="0"/>
      <dgm:spPr/>
    </dgm:pt>
    <dgm:pt modelId="{37699A4D-75A6-465A-A91B-360E65CA9381}" type="pres">
      <dgm:prSet presAssocID="{77295AFE-B0C8-4B80-BA83-E54E4D6C3539}" presName="arrow" presStyleLbl="alignNode1" presStyleIdx="2" presStyleCnt="4"/>
      <dgm:spPr/>
    </dgm:pt>
    <dgm:pt modelId="{98C54CEC-F5B8-4853-8582-C70E3705B61A}" type="pres">
      <dgm:prSet presAssocID="{77295AFE-B0C8-4B80-BA83-E54E4D6C3539}" presName="descendantArrow" presStyleLbl="bgAccFollowNode1" presStyleIdx="2" presStyleCnt="4"/>
      <dgm:spPr/>
    </dgm:pt>
    <dgm:pt modelId="{23B0A30D-5BBA-465C-9402-D73CC358CCFE}" type="pres">
      <dgm:prSet presAssocID="{85540AC1-4035-4E46-96A0-C7B0C6B2649D}" presName="sp" presStyleCnt="0"/>
      <dgm:spPr/>
    </dgm:pt>
    <dgm:pt modelId="{887B01FA-6EAC-445A-B9E8-9955A0D6AF2B}" type="pres">
      <dgm:prSet presAssocID="{1E4CA6BF-839F-427B-9D1D-FE41BDCC10BE}" presName="arrowAndChildren" presStyleCnt="0"/>
      <dgm:spPr/>
    </dgm:pt>
    <dgm:pt modelId="{D379F93C-19C5-46B6-9F3D-145F70D4DD20}" type="pres">
      <dgm:prSet presAssocID="{1E4CA6BF-839F-427B-9D1D-FE41BDCC10BE}" presName="parentTextArrow" presStyleLbl="node1" presStyleIdx="0" presStyleCnt="0"/>
      <dgm:spPr/>
    </dgm:pt>
    <dgm:pt modelId="{0B33B359-4D28-4AB1-97AF-4A083FC83BE6}" type="pres">
      <dgm:prSet presAssocID="{1E4CA6BF-839F-427B-9D1D-FE41BDCC10BE}" presName="arrow" presStyleLbl="alignNode1" presStyleIdx="3" presStyleCnt="4"/>
      <dgm:spPr/>
    </dgm:pt>
    <dgm:pt modelId="{CF8FF8B1-1B38-481D-943F-D3A9C114811F}" type="pres">
      <dgm:prSet presAssocID="{1E4CA6BF-839F-427B-9D1D-FE41BDCC10BE}" presName="descendantArrow" presStyleLbl="bgAccFollowNode1" presStyleIdx="3" presStyleCnt="4"/>
      <dgm:spPr/>
    </dgm:pt>
  </dgm:ptLst>
  <dgm:cxnLst>
    <dgm:cxn modelId="{A941EB04-A484-4355-81EE-4D9EB4BB1910}" srcId="{A31F09D7-6CEF-497C-A076-0DAB83FDDE7B}" destId="{77295AFE-B0C8-4B80-BA83-E54E4D6C3539}" srcOrd="1" destOrd="0" parTransId="{4C841DD4-5657-477A-A3AD-7D65072396F4}" sibTransId="{AB995CD4-9F2D-4366-9789-05682DE410BD}"/>
    <dgm:cxn modelId="{08911019-FDDE-4B72-BC42-5C63AD5C158A}" type="presOf" srcId="{E242054D-A8AA-4075-B4B5-C764A9FD49DC}" destId="{E384C08A-CA56-4121-A6AE-9A69B4F435DE}" srcOrd="1" destOrd="0" presId="urn:microsoft.com/office/officeart/2016/7/layout/VerticalDownArrowProcess"/>
    <dgm:cxn modelId="{CCECA321-0F22-44FE-ACED-74F7251FA334}" srcId="{A31F09D7-6CEF-497C-A076-0DAB83FDDE7B}" destId="{E242054D-A8AA-4075-B4B5-C764A9FD49DC}" srcOrd="2" destOrd="0" parTransId="{891A8A39-131C-4BA9-B15F-FFA5E280A73B}" sibTransId="{D2FE464B-F75A-4D00-A949-AD1BFA245D51}"/>
    <dgm:cxn modelId="{80161C24-781E-4002-B547-A4A4A6C4A3DB}" srcId="{1E4CA6BF-839F-427B-9D1D-FE41BDCC10BE}" destId="{44268D94-270D-4DA1-A51D-C06A8F732975}" srcOrd="0" destOrd="0" parTransId="{068FE313-132B-4BEA-9CF0-1F6383F1531E}" sibTransId="{7D7CE4CF-4DCB-47FC-9BED-3841F4D17EA1}"/>
    <dgm:cxn modelId="{CFB3BE33-420B-4333-8845-A688CA83A3FF}" type="presOf" srcId="{CCF777AE-BD3C-44FF-97B5-165DD7D490C1}" destId="{98C54CEC-F5B8-4853-8582-C70E3705B61A}" srcOrd="0" destOrd="0" presId="urn:microsoft.com/office/officeart/2016/7/layout/VerticalDownArrowProcess"/>
    <dgm:cxn modelId="{CAD08F3F-F27E-4FC8-97A6-FDA2E9736554}" type="presOf" srcId="{1E4CA6BF-839F-427B-9D1D-FE41BDCC10BE}" destId="{0B33B359-4D28-4AB1-97AF-4A083FC83BE6}" srcOrd="1" destOrd="0" presId="urn:microsoft.com/office/officeart/2016/7/layout/VerticalDownArrowProcess"/>
    <dgm:cxn modelId="{BC62B040-7E63-4AB3-893A-F55FA8E9D30E}" type="presOf" srcId="{77D05DC1-7C9D-4C91-9B21-9FAF941E3400}" destId="{5BB76289-3FEB-4F19-AE1E-8FE24C3B1C93}" srcOrd="0" destOrd="0" presId="urn:microsoft.com/office/officeart/2016/7/layout/VerticalDownArrowProcess"/>
    <dgm:cxn modelId="{CC709069-62F9-43D1-B683-75AD6DA2CE14}" srcId="{A31F09D7-6CEF-497C-A076-0DAB83FDDE7B}" destId="{763D1A49-F354-402A-8ADA-044D33BCF1EB}" srcOrd="3" destOrd="0" parTransId="{0C11651E-3BDA-466A-A356-5DF16A3EC40C}" sibTransId="{BCC7AF22-A3A7-4019-8241-ACA239CE6721}"/>
    <dgm:cxn modelId="{5DE6DA6F-42F7-46C5-897F-4F05C36D21FB}" type="presOf" srcId="{A31F09D7-6CEF-497C-A076-0DAB83FDDE7B}" destId="{F5333CA2-DC79-4A87-949B-49C0000DA517}" srcOrd="0" destOrd="0" presId="urn:microsoft.com/office/officeart/2016/7/layout/VerticalDownArrowProcess"/>
    <dgm:cxn modelId="{FBE2D174-46E6-4607-87A2-050F7874AE92}" type="presOf" srcId="{BAF78D20-FABE-4755-A722-ECF3B673BB7C}" destId="{73A5C351-8EF3-4241-8707-BE5E45249C2F}" srcOrd="0" destOrd="0" presId="urn:microsoft.com/office/officeart/2016/7/layout/VerticalDownArrowProcess"/>
    <dgm:cxn modelId="{ACCA1C75-C820-490E-BCF2-CF677112C377}" srcId="{763D1A49-F354-402A-8ADA-044D33BCF1EB}" destId="{BAF78D20-FABE-4755-A722-ECF3B673BB7C}" srcOrd="0" destOrd="0" parTransId="{B567C3EC-6B47-4F95-BF05-0DC72F77B5DC}" sibTransId="{970081D9-A307-4568-86DF-654CFF83FE30}"/>
    <dgm:cxn modelId="{71B89D87-0636-4C92-9141-CAA9D32A2C67}" type="presOf" srcId="{E242054D-A8AA-4075-B4B5-C764A9FD49DC}" destId="{348B60F2-9C66-42BA-AEC6-FEA37D8E7C77}" srcOrd="0" destOrd="0" presId="urn:microsoft.com/office/officeart/2016/7/layout/VerticalDownArrowProcess"/>
    <dgm:cxn modelId="{B5EAAB97-21A2-48C3-8701-DC29274D19E0}" srcId="{E242054D-A8AA-4075-B4B5-C764A9FD49DC}" destId="{77D05DC1-7C9D-4C91-9B21-9FAF941E3400}" srcOrd="0" destOrd="0" parTransId="{5FBD3752-6242-4A16-8AA7-AA3190485E84}" sibTransId="{99EC9A38-3A78-43E9-A10A-00D8C3C3517E}"/>
    <dgm:cxn modelId="{39B7BB9D-242B-4DCC-B5FD-02314D6D7316}" type="presOf" srcId="{1E4CA6BF-839F-427B-9D1D-FE41BDCC10BE}" destId="{D379F93C-19C5-46B6-9F3D-145F70D4DD20}" srcOrd="0" destOrd="0" presId="urn:microsoft.com/office/officeart/2016/7/layout/VerticalDownArrowProcess"/>
    <dgm:cxn modelId="{7F627DAA-F563-45F7-B81D-F356B6E0628E}" type="presOf" srcId="{77295AFE-B0C8-4B80-BA83-E54E4D6C3539}" destId="{FB66703B-F1E0-4E00-BD68-DDEAF1CFBF55}" srcOrd="0" destOrd="0" presId="urn:microsoft.com/office/officeart/2016/7/layout/VerticalDownArrowProcess"/>
    <dgm:cxn modelId="{D17F1DB5-A08A-41CB-902E-00A30B2AA0BC}" type="presOf" srcId="{77295AFE-B0C8-4B80-BA83-E54E4D6C3539}" destId="{37699A4D-75A6-465A-A91B-360E65CA9381}" srcOrd="1" destOrd="0" presId="urn:microsoft.com/office/officeart/2016/7/layout/VerticalDownArrowProcess"/>
    <dgm:cxn modelId="{E86C27CC-915B-40DA-9621-DBDA4279EDE1}" type="presOf" srcId="{763D1A49-F354-402A-8ADA-044D33BCF1EB}" destId="{5396979C-24CE-490E-BF0F-21B956122BFE}" srcOrd="0" destOrd="0" presId="urn:microsoft.com/office/officeart/2016/7/layout/VerticalDownArrowProcess"/>
    <dgm:cxn modelId="{0B6AFFD5-E2A8-471E-AB22-5CF446DAD8C3}" type="presOf" srcId="{44268D94-270D-4DA1-A51D-C06A8F732975}" destId="{CF8FF8B1-1B38-481D-943F-D3A9C114811F}" srcOrd="0" destOrd="0" presId="urn:microsoft.com/office/officeart/2016/7/layout/VerticalDownArrowProcess"/>
    <dgm:cxn modelId="{5AEFA3DE-21D5-40C6-AED5-FC8E3A45D689}" srcId="{A31F09D7-6CEF-497C-A076-0DAB83FDDE7B}" destId="{1E4CA6BF-839F-427B-9D1D-FE41BDCC10BE}" srcOrd="0" destOrd="0" parTransId="{0DDBEF1D-D16B-4A59-BB6E-65F859C6401A}" sibTransId="{85540AC1-4035-4E46-96A0-C7B0C6B2649D}"/>
    <dgm:cxn modelId="{99E9DAE4-94F3-41F4-ADE1-235D474580A3}" srcId="{77295AFE-B0C8-4B80-BA83-E54E4D6C3539}" destId="{CCF777AE-BD3C-44FF-97B5-165DD7D490C1}" srcOrd="0" destOrd="0" parTransId="{37594B0B-5952-4A7F-B636-587A8B2C4298}" sibTransId="{68751FC9-204B-4817-A41C-7569A9A94B56}"/>
    <dgm:cxn modelId="{83A5DE95-CD44-450B-AC8D-BD4629615CD0}" type="presParOf" srcId="{F5333CA2-DC79-4A87-949B-49C0000DA517}" destId="{8EAD4870-B612-4C77-B988-37BBCD995D04}" srcOrd="0" destOrd="0" presId="urn:microsoft.com/office/officeart/2016/7/layout/VerticalDownArrowProcess"/>
    <dgm:cxn modelId="{3419D4AE-2301-487F-BD4A-C06D5FD167B4}" type="presParOf" srcId="{8EAD4870-B612-4C77-B988-37BBCD995D04}" destId="{5396979C-24CE-490E-BF0F-21B956122BFE}" srcOrd="0" destOrd="0" presId="urn:microsoft.com/office/officeart/2016/7/layout/VerticalDownArrowProcess"/>
    <dgm:cxn modelId="{83DDA583-3C65-4F70-B30B-C5AC5E138653}" type="presParOf" srcId="{8EAD4870-B612-4C77-B988-37BBCD995D04}" destId="{73A5C351-8EF3-4241-8707-BE5E45249C2F}" srcOrd="1" destOrd="0" presId="urn:microsoft.com/office/officeart/2016/7/layout/VerticalDownArrowProcess"/>
    <dgm:cxn modelId="{06A7CEED-18FE-4107-844A-32A96711C1FA}" type="presParOf" srcId="{F5333CA2-DC79-4A87-949B-49C0000DA517}" destId="{4617FBC5-6F3D-4C7A-915F-CF9766A21550}" srcOrd="1" destOrd="0" presId="urn:microsoft.com/office/officeart/2016/7/layout/VerticalDownArrowProcess"/>
    <dgm:cxn modelId="{780E31F1-29CD-4089-82D6-C3B0EA63E3CF}" type="presParOf" srcId="{F5333CA2-DC79-4A87-949B-49C0000DA517}" destId="{32925735-475F-42CC-834D-F8A54BED45A6}" srcOrd="2" destOrd="0" presId="urn:microsoft.com/office/officeart/2016/7/layout/VerticalDownArrowProcess"/>
    <dgm:cxn modelId="{E3B9F2A2-AF06-4F91-95CB-E1C35342DA88}" type="presParOf" srcId="{32925735-475F-42CC-834D-F8A54BED45A6}" destId="{348B60F2-9C66-42BA-AEC6-FEA37D8E7C77}" srcOrd="0" destOrd="0" presId="urn:microsoft.com/office/officeart/2016/7/layout/VerticalDownArrowProcess"/>
    <dgm:cxn modelId="{899E9356-89FF-4362-9CC9-B56262F9A8BA}" type="presParOf" srcId="{32925735-475F-42CC-834D-F8A54BED45A6}" destId="{E384C08A-CA56-4121-A6AE-9A69B4F435DE}" srcOrd="1" destOrd="0" presId="urn:microsoft.com/office/officeart/2016/7/layout/VerticalDownArrowProcess"/>
    <dgm:cxn modelId="{89091229-8026-4E86-B01E-1E709DC33F64}" type="presParOf" srcId="{32925735-475F-42CC-834D-F8A54BED45A6}" destId="{5BB76289-3FEB-4F19-AE1E-8FE24C3B1C93}" srcOrd="2" destOrd="0" presId="urn:microsoft.com/office/officeart/2016/7/layout/VerticalDownArrowProcess"/>
    <dgm:cxn modelId="{6FFD2934-7952-4E88-8761-26BDCD1DA496}" type="presParOf" srcId="{F5333CA2-DC79-4A87-949B-49C0000DA517}" destId="{C76D98DD-4F99-4CFA-A1D5-AE40F0D08D42}" srcOrd="3" destOrd="0" presId="urn:microsoft.com/office/officeart/2016/7/layout/VerticalDownArrowProcess"/>
    <dgm:cxn modelId="{0D303434-E20F-4321-A4F8-240D6C693964}" type="presParOf" srcId="{F5333CA2-DC79-4A87-949B-49C0000DA517}" destId="{EC9C64A4-FA84-4A94-A0B7-81479334A0E8}" srcOrd="4" destOrd="0" presId="urn:microsoft.com/office/officeart/2016/7/layout/VerticalDownArrowProcess"/>
    <dgm:cxn modelId="{339F66F7-CA7E-44F5-95CF-8D3A283818B2}" type="presParOf" srcId="{EC9C64A4-FA84-4A94-A0B7-81479334A0E8}" destId="{FB66703B-F1E0-4E00-BD68-DDEAF1CFBF55}" srcOrd="0" destOrd="0" presId="urn:microsoft.com/office/officeart/2016/7/layout/VerticalDownArrowProcess"/>
    <dgm:cxn modelId="{C2F236A3-D37C-43FA-9F1D-67D45EBCD691}" type="presParOf" srcId="{EC9C64A4-FA84-4A94-A0B7-81479334A0E8}" destId="{37699A4D-75A6-465A-A91B-360E65CA9381}" srcOrd="1" destOrd="0" presId="urn:microsoft.com/office/officeart/2016/7/layout/VerticalDownArrowProcess"/>
    <dgm:cxn modelId="{176F32C5-8B83-48B2-839F-8D651B2F7130}" type="presParOf" srcId="{EC9C64A4-FA84-4A94-A0B7-81479334A0E8}" destId="{98C54CEC-F5B8-4853-8582-C70E3705B61A}" srcOrd="2" destOrd="0" presId="urn:microsoft.com/office/officeart/2016/7/layout/VerticalDownArrowProcess"/>
    <dgm:cxn modelId="{521EA0F9-ABDE-432B-85E2-E5B9533902C2}" type="presParOf" srcId="{F5333CA2-DC79-4A87-949B-49C0000DA517}" destId="{23B0A30D-5BBA-465C-9402-D73CC358CCFE}" srcOrd="5" destOrd="0" presId="urn:microsoft.com/office/officeart/2016/7/layout/VerticalDownArrowProcess"/>
    <dgm:cxn modelId="{CD02BC0D-EE1E-4353-A0F9-A4E0C6EC0079}" type="presParOf" srcId="{F5333CA2-DC79-4A87-949B-49C0000DA517}" destId="{887B01FA-6EAC-445A-B9E8-9955A0D6AF2B}" srcOrd="6" destOrd="0" presId="urn:microsoft.com/office/officeart/2016/7/layout/VerticalDownArrowProcess"/>
    <dgm:cxn modelId="{C15101C9-3417-40AB-BCDF-1AC72AA5A357}" type="presParOf" srcId="{887B01FA-6EAC-445A-B9E8-9955A0D6AF2B}" destId="{D379F93C-19C5-46B6-9F3D-145F70D4DD20}" srcOrd="0" destOrd="0" presId="urn:microsoft.com/office/officeart/2016/7/layout/VerticalDownArrowProcess"/>
    <dgm:cxn modelId="{D636FB69-171E-421A-8595-6F54680976A1}" type="presParOf" srcId="{887B01FA-6EAC-445A-B9E8-9955A0D6AF2B}" destId="{0B33B359-4D28-4AB1-97AF-4A083FC83BE6}" srcOrd="1" destOrd="0" presId="urn:microsoft.com/office/officeart/2016/7/layout/VerticalDownArrowProcess"/>
    <dgm:cxn modelId="{6AD126A2-0680-4BBE-862D-91389A10CA1D}" type="presParOf" srcId="{887B01FA-6EAC-445A-B9E8-9955A0D6AF2B}" destId="{CF8FF8B1-1B38-481D-943F-D3A9C114811F}" srcOrd="2" destOrd="0" presId="urn:microsoft.com/office/officeart/2016/7/layout/VerticalDownArrow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25BAB1-2625-4635-9160-14B3D296CEBF}">
      <dsp:nvSpPr>
        <dsp:cNvPr id="0" name=""/>
        <dsp:cNvSpPr/>
      </dsp:nvSpPr>
      <dsp:spPr>
        <a:xfrm>
          <a:off x="0" y="0"/>
          <a:ext cx="3941499" cy="0"/>
        </a:xfrm>
        <a:prstGeom prst="lin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w="6350" cap="flat" cmpd="sng" algn="ctr">
          <a:solidFill>
            <a:schemeClr val="accent5">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6C1E3175-4A6B-435E-B8FF-A661D6956F85}">
      <dsp:nvSpPr>
        <dsp:cNvPr id="0" name=""/>
        <dsp:cNvSpPr/>
      </dsp:nvSpPr>
      <dsp:spPr>
        <a:xfrm>
          <a:off x="0" y="0"/>
          <a:ext cx="3941499" cy="10385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100000"/>
            </a:lnSpc>
            <a:spcBef>
              <a:spcPct val="0"/>
            </a:spcBef>
            <a:spcAft>
              <a:spcPct val="35000"/>
            </a:spcAft>
            <a:buNone/>
          </a:pPr>
          <a:r>
            <a:rPr lang="en-GB" sz="1400" kern="1200"/>
            <a:t>The GI Strategy will have accompanying mapping:</a:t>
          </a:r>
          <a:endParaRPr lang="en-US" sz="1400" kern="1200"/>
        </a:p>
      </dsp:txBody>
      <dsp:txXfrm>
        <a:off x="0" y="0"/>
        <a:ext cx="3941499" cy="1038590"/>
      </dsp:txXfrm>
    </dsp:sp>
    <dsp:sp modelId="{579B8F34-FC6B-4BDD-B80C-5B41959BD2BA}">
      <dsp:nvSpPr>
        <dsp:cNvPr id="0" name=""/>
        <dsp:cNvSpPr/>
      </dsp:nvSpPr>
      <dsp:spPr>
        <a:xfrm>
          <a:off x="0" y="1038590"/>
          <a:ext cx="3941499" cy="0"/>
        </a:xfrm>
        <a:prstGeom prst="line">
          <a:avLst/>
        </a:prstGeom>
        <a:gradFill rotWithShape="0">
          <a:gsLst>
            <a:gs pos="0">
              <a:schemeClr val="accent5">
                <a:hueOff val="-2252848"/>
                <a:satOff val="-5806"/>
                <a:lumOff val="-3922"/>
                <a:alphaOff val="0"/>
                <a:satMod val="103000"/>
                <a:lumMod val="102000"/>
                <a:tint val="94000"/>
              </a:schemeClr>
            </a:gs>
            <a:gs pos="50000">
              <a:schemeClr val="accent5">
                <a:hueOff val="-2252848"/>
                <a:satOff val="-5806"/>
                <a:lumOff val="-3922"/>
                <a:alphaOff val="0"/>
                <a:satMod val="110000"/>
                <a:lumMod val="100000"/>
                <a:shade val="100000"/>
              </a:schemeClr>
            </a:gs>
            <a:gs pos="100000">
              <a:schemeClr val="accent5">
                <a:hueOff val="-2252848"/>
                <a:satOff val="-5806"/>
                <a:lumOff val="-3922"/>
                <a:alphaOff val="0"/>
                <a:lumMod val="99000"/>
                <a:satMod val="120000"/>
                <a:shade val="78000"/>
              </a:schemeClr>
            </a:gs>
          </a:gsLst>
          <a:lin ang="5400000" scaled="0"/>
        </a:gradFill>
        <a:ln w="6350" cap="flat" cmpd="sng" algn="ctr">
          <a:solidFill>
            <a:schemeClr val="accent5">
              <a:hueOff val="-2252848"/>
              <a:satOff val="-5806"/>
              <a:lumOff val="-3922"/>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9D58B8F1-CF58-4025-BDCD-5C0B858DFE33}">
      <dsp:nvSpPr>
        <dsp:cNvPr id="0" name=""/>
        <dsp:cNvSpPr/>
      </dsp:nvSpPr>
      <dsp:spPr>
        <a:xfrm>
          <a:off x="0" y="1038590"/>
          <a:ext cx="3941499" cy="10385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100000"/>
            </a:lnSpc>
            <a:spcBef>
              <a:spcPct val="0"/>
            </a:spcBef>
            <a:spcAft>
              <a:spcPct val="35000"/>
            </a:spcAft>
            <a:buNone/>
          </a:pPr>
          <a:r>
            <a:rPr lang="en-GB" sz="1400" kern="1200"/>
            <a:t>Maps adopted with the County Development Plan showing layers of Green Infrastructure and how they relate to the Plan.</a:t>
          </a:r>
          <a:endParaRPr lang="en-US" sz="1400" kern="1200"/>
        </a:p>
      </dsp:txBody>
      <dsp:txXfrm>
        <a:off x="0" y="1038590"/>
        <a:ext cx="3941499" cy="1038590"/>
      </dsp:txXfrm>
    </dsp:sp>
    <dsp:sp modelId="{04854A35-E898-42BA-A27A-2C6969EF4E54}">
      <dsp:nvSpPr>
        <dsp:cNvPr id="0" name=""/>
        <dsp:cNvSpPr/>
      </dsp:nvSpPr>
      <dsp:spPr>
        <a:xfrm>
          <a:off x="0" y="2077180"/>
          <a:ext cx="3941499" cy="0"/>
        </a:xfrm>
        <a:prstGeom prst="line">
          <a:avLst/>
        </a:prstGeom>
        <a:gradFill rotWithShape="0">
          <a:gsLst>
            <a:gs pos="0">
              <a:schemeClr val="accent5">
                <a:hueOff val="-4505695"/>
                <a:satOff val="-11613"/>
                <a:lumOff val="-7843"/>
                <a:alphaOff val="0"/>
                <a:satMod val="103000"/>
                <a:lumMod val="102000"/>
                <a:tint val="94000"/>
              </a:schemeClr>
            </a:gs>
            <a:gs pos="50000">
              <a:schemeClr val="accent5">
                <a:hueOff val="-4505695"/>
                <a:satOff val="-11613"/>
                <a:lumOff val="-7843"/>
                <a:alphaOff val="0"/>
                <a:satMod val="110000"/>
                <a:lumMod val="100000"/>
                <a:shade val="100000"/>
              </a:schemeClr>
            </a:gs>
            <a:gs pos="100000">
              <a:schemeClr val="accent5">
                <a:hueOff val="-4505695"/>
                <a:satOff val="-11613"/>
                <a:lumOff val="-7843"/>
                <a:alphaOff val="0"/>
                <a:lumMod val="99000"/>
                <a:satMod val="120000"/>
                <a:shade val="78000"/>
              </a:schemeClr>
            </a:gs>
          </a:gsLst>
          <a:lin ang="5400000" scaled="0"/>
        </a:gradFill>
        <a:ln w="6350" cap="flat" cmpd="sng" algn="ctr">
          <a:solidFill>
            <a:schemeClr val="accent5">
              <a:hueOff val="-4505695"/>
              <a:satOff val="-11613"/>
              <a:lumOff val="-7843"/>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9CACA6D7-0D03-43AD-B5C8-5BC5B1FD7A66}">
      <dsp:nvSpPr>
        <dsp:cNvPr id="0" name=""/>
        <dsp:cNvSpPr/>
      </dsp:nvSpPr>
      <dsp:spPr>
        <a:xfrm>
          <a:off x="0" y="2077180"/>
          <a:ext cx="3941499" cy="10385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100000"/>
            </a:lnSpc>
            <a:spcBef>
              <a:spcPct val="0"/>
            </a:spcBef>
            <a:spcAft>
              <a:spcPct val="35000"/>
            </a:spcAft>
            <a:buNone/>
          </a:pPr>
          <a:r>
            <a:rPr lang="en-GB" sz="1400" kern="1200" dirty="0"/>
            <a:t>This will be represented in the CDP document diagrammatically.</a:t>
          </a:r>
          <a:endParaRPr lang="en-US" sz="1400" kern="1200" dirty="0"/>
        </a:p>
      </dsp:txBody>
      <dsp:txXfrm>
        <a:off x="0" y="2077180"/>
        <a:ext cx="3941499" cy="1038590"/>
      </dsp:txXfrm>
    </dsp:sp>
    <dsp:sp modelId="{E0DF2534-A581-43E8-A2F1-4B3EE3E18A3A}">
      <dsp:nvSpPr>
        <dsp:cNvPr id="0" name=""/>
        <dsp:cNvSpPr/>
      </dsp:nvSpPr>
      <dsp:spPr>
        <a:xfrm>
          <a:off x="0" y="3115770"/>
          <a:ext cx="3941499" cy="0"/>
        </a:xfrm>
        <a:prstGeom prst="line">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w="6350" cap="flat" cmpd="sng" algn="ctr">
          <a:solidFill>
            <a:schemeClr val="accent5">
              <a:hueOff val="-6758543"/>
              <a:satOff val="-17419"/>
              <a:lumOff val="-11765"/>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FBA36EF3-1DB2-45BA-B612-0F1C3966C355}">
      <dsp:nvSpPr>
        <dsp:cNvPr id="0" name=""/>
        <dsp:cNvSpPr/>
      </dsp:nvSpPr>
      <dsp:spPr>
        <a:xfrm>
          <a:off x="0" y="3115770"/>
          <a:ext cx="3941499" cy="10385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100000"/>
            </a:lnSpc>
            <a:spcBef>
              <a:spcPct val="0"/>
            </a:spcBef>
            <a:spcAft>
              <a:spcPct val="35000"/>
            </a:spcAft>
            <a:buNone/>
          </a:pPr>
          <a:r>
            <a:rPr lang="en-GB" sz="1400" kern="1200" dirty="0"/>
            <a:t>It will also be supported by the background GIS mapping that SDCC can keep updated to monitor changes and improvements to GI networks over time.</a:t>
          </a:r>
          <a:endParaRPr lang="en-US" sz="1400" kern="1200" dirty="0"/>
        </a:p>
      </dsp:txBody>
      <dsp:txXfrm>
        <a:off x="0" y="3115770"/>
        <a:ext cx="3941499" cy="103859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96979C-24CE-490E-BF0F-21B956122BFE}">
      <dsp:nvSpPr>
        <dsp:cNvPr id="0" name=""/>
        <dsp:cNvSpPr/>
      </dsp:nvSpPr>
      <dsp:spPr>
        <a:xfrm>
          <a:off x="0" y="4058282"/>
          <a:ext cx="1257299" cy="887853"/>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9419" tIns="177800" rIns="89419" bIns="177800" numCol="1" spcCol="1270" anchor="ctr" anchorCtr="0">
          <a:noAutofit/>
        </a:bodyPr>
        <a:lstStyle/>
        <a:p>
          <a:pPr marL="0" lvl="0" indent="0" algn="ctr" defTabSz="1111250">
            <a:lnSpc>
              <a:spcPct val="90000"/>
            </a:lnSpc>
            <a:spcBef>
              <a:spcPct val="0"/>
            </a:spcBef>
            <a:spcAft>
              <a:spcPct val="35000"/>
            </a:spcAft>
            <a:buNone/>
          </a:pPr>
          <a:r>
            <a:rPr lang="en-US" sz="2500" kern="1200"/>
            <a:t>STAGE 4</a:t>
          </a:r>
        </a:p>
      </dsp:txBody>
      <dsp:txXfrm>
        <a:off x="0" y="4058282"/>
        <a:ext cx="1257299" cy="887853"/>
      </dsp:txXfrm>
    </dsp:sp>
    <dsp:sp modelId="{73A5C351-8EF3-4241-8707-BE5E45249C2F}">
      <dsp:nvSpPr>
        <dsp:cNvPr id="0" name=""/>
        <dsp:cNvSpPr/>
      </dsp:nvSpPr>
      <dsp:spPr>
        <a:xfrm>
          <a:off x="1257299" y="4058282"/>
          <a:ext cx="3771900" cy="887853"/>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512" tIns="139700" rIns="76512" bIns="139700" numCol="1" spcCol="1270" anchor="ctr" anchorCtr="0">
          <a:noAutofit/>
        </a:bodyPr>
        <a:lstStyle/>
        <a:p>
          <a:pPr marL="0" lvl="0" indent="0" algn="l" defTabSz="488950">
            <a:lnSpc>
              <a:spcPct val="90000"/>
            </a:lnSpc>
            <a:spcBef>
              <a:spcPct val="0"/>
            </a:spcBef>
            <a:spcAft>
              <a:spcPct val="35000"/>
            </a:spcAft>
            <a:buNone/>
          </a:pPr>
          <a:r>
            <a:rPr lang="en-US" sz="1100" kern="1200" dirty="0"/>
            <a:t>Final Report – Draft reports, Consultation, Finalised Mapping, Findings, Recommendations &amp; Action Plans. Greening Factor and GI Scoring system being developed.</a:t>
          </a:r>
        </a:p>
        <a:p>
          <a:pPr marL="0" lvl="0" indent="0" algn="l" defTabSz="488950">
            <a:lnSpc>
              <a:spcPct val="90000"/>
            </a:lnSpc>
            <a:spcBef>
              <a:spcPct val="0"/>
            </a:spcBef>
            <a:spcAft>
              <a:spcPct val="35000"/>
            </a:spcAft>
            <a:buNone/>
          </a:pPr>
          <a:r>
            <a:rPr lang="en-US" sz="1100" kern="1200" dirty="0"/>
            <a:t>Feb 2021-March 2022 </a:t>
          </a:r>
        </a:p>
      </dsp:txBody>
      <dsp:txXfrm>
        <a:off x="1257299" y="4058282"/>
        <a:ext cx="3771900" cy="887853"/>
      </dsp:txXfrm>
    </dsp:sp>
    <dsp:sp modelId="{E384C08A-CA56-4121-A6AE-9A69B4F435DE}">
      <dsp:nvSpPr>
        <dsp:cNvPr id="0" name=""/>
        <dsp:cNvSpPr/>
      </dsp:nvSpPr>
      <dsp:spPr>
        <a:xfrm rot="10800000">
          <a:off x="0" y="2706082"/>
          <a:ext cx="1257299" cy="1365518"/>
        </a:xfrm>
        <a:prstGeom prst="upArrowCallout">
          <a:avLst>
            <a:gd name="adj1" fmla="val 5000"/>
            <a:gd name="adj2" fmla="val 10000"/>
            <a:gd name="adj3" fmla="val 15000"/>
            <a:gd name="adj4" fmla="val 64977"/>
          </a:avLst>
        </a:prstGeom>
        <a:solidFill>
          <a:schemeClr val="accent5">
            <a:hueOff val="-2252848"/>
            <a:satOff val="-5806"/>
            <a:lumOff val="-3922"/>
            <a:alphaOff val="0"/>
          </a:schemeClr>
        </a:solidFill>
        <a:ln w="12700" cap="flat" cmpd="sng" algn="ctr">
          <a:solidFill>
            <a:schemeClr val="accent5">
              <a:hueOff val="-2252848"/>
              <a:satOff val="-5806"/>
              <a:lumOff val="-392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9419" tIns="177800" rIns="89419" bIns="177800" numCol="1" spcCol="1270" anchor="ctr" anchorCtr="0">
          <a:noAutofit/>
        </a:bodyPr>
        <a:lstStyle/>
        <a:p>
          <a:pPr marL="0" lvl="0" indent="0" algn="ctr" defTabSz="1111250">
            <a:lnSpc>
              <a:spcPct val="90000"/>
            </a:lnSpc>
            <a:spcBef>
              <a:spcPct val="0"/>
            </a:spcBef>
            <a:spcAft>
              <a:spcPct val="35000"/>
            </a:spcAft>
            <a:buNone/>
          </a:pPr>
          <a:r>
            <a:rPr lang="en-US" sz="2500" kern="1200"/>
            <a:t>STAGE 3</a:t>
          </a:r>
        </a:p>
      </dsp:txBody>
      <dsp:txXfrm rot="-10800000">
        <a:off x="0" y="2706082"/>
        <a:ext cx="1257299" cy="887586"/>
      </dsp:txXfrm>
    </dsp:sp>
    <dsp:sp modelId="{5BB76289-3FEB-4F19-AE1E-8FE24C3B1C93}">
      <dsp:nvSpPr>
        <dsp:cNvPr id="0" name=""/>
        <dsp:cNvSpPr/>
      </dsp:nvSpPr>
      <dsp:spPr>
        <a:xfrm>
          <a:off x="1257299" y="2706082"/>
          <a:ext cx="3771900" cy="887586"/>
        </a:xfrm>
        <a:prstGeom prst="rect">
          <a:avLst/>
        </a:prstGeom>
        <a:solidFill>
          <a:schemeClr val="accent5">
            <a:tint val="40000"/>
            <a:alpha val="90000"/>
            <a:hueOff val="-2246587"/>
            <a:satOff val="-7611"/>
            <a:lumOff val="-976"/>
            <a:alphaOff val="0"/>
          </a:schemeClr>
        </a:solidFill>
        <a:ln w="12700" cap="flat" cmpd="sng" algn="ctr">
          <a:solidFill>
            <a:schemeClr val="accent5">
              <a:tint val="40000"/>
              <a:alpha val="90000"/>
              <a:hueOff val="-2246587"/>
              <a:satOff val="-7611"/>
              <a:lumOff val="-97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512" tIns="139700" rIns="76512" bIns="139700" numCol="1" spcCol="1270" anchor="ctr" anchorCtr="0">
          <a:noAutofit/>
        </a:bodyPr>
        <a:lstStyle/>
        <a:p>
          <a:pPr marL="0" lvl="0" indent="0" algn="l" defTabSz="488950">
            <a:lnSpc>
              <a:spcPct val="90000"/>
            </a:lnSpc>
            <a:spcBef>
              <a:spcPct val="0"/>
            </a:spcBef>
            <a:spcAft>
              <a:spcPct val="35000"/>
            </a:spcAft>
            <a:buNone/>
          </a:pPr>
          <a:r>
            <a:rPr lang="en-US" sz="1100" kern="1200" dirty="0"/>
            <a:t>Interim Report(s), Analysis, Mapping </a:t>
          </a:r>
        </a:p>
        <a:p>
          <a:pPr marL="0" lvl="0" indent="0" algn="l" defTabSz="488950">
            <a:lnSpc>
              <a:spcPct val="90000"/>
            </a:lnSpc>
            <a:spcBef>
              <a:spcPct val="0"/>
            </a:spcBef>
            <a:spcAft>
              <a:spcPct val="35000"/>
            </a:spcAft>
            <a:buNone/>
          </a:pPr>
          <a:r>
            <a:rPr lang="en-US" sz="1100" kern="1200" dirty="0"/>
            <a:t>Sept 2020-May 2021 with submission of policy and mapping information in line with requirements of CDP key dates.</a:t>
          </a:r>
        </a:p>
      </dsp:txBody>
      <dsp:txXfrm>
        <a:off x="1257299" y="2706082"/>
        <a:ext cx="3771900" cy="887586"/>
      </dsp:txXfrm>
    </dsp:sp>
    <dsp:sp modelId="{37699A4D-75A6-465A-A91B-360E65CA9381}">
      <dsp:nvSpPr>
        <dsp:cNvPr id="0" name=""/>
        <dsp:cNvSpPr/>
      </dsp:nvSpPr>
      <dsp:spPr>
        <a:xfrm rot="10800000">
          <a:off x="0" y="1353882"/>
          <a:ext cx="1257299" cy="1365518"/>
        </a:xfrm>
        <a:prstGeom prst="upArrowCallout">
          <a:avLst>
            <a:gd name="adj1" fmla="val 5000"/>
            <a:gd name="adj2" fmla="val 10000"/>
            <a:gd name="adj3" fmla="val 15000"/>
            <a:gd name="adj4" fmla="val 64977"/>
          </a:avLst>
        </a:prstGeom>
        <a:solidFill>
          <a:schemeClr val="accent5">
            <a:hueOff val="-4505695"/>
            <a:satOff val="-11613"/>
            <a:lumOff val="-7843"/>
            <a:alphaOff val="0"/>
          </a:schemeClr>
        </a:solidFill>
        <a:ln w="12700" cap="flat" cmpd="sng" algn="ctr">
          <a:solidFill>
            <a:schemeClr val="accent5">
              <a:hueOff val="-4505695"/>
              <a:satOff val="-11613"/>
              <a:lumOff val="-784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9419" tIns="177800" rIns="89419" bIns="177800" numCol="1" spcCol="1270" anchor="ctr" anchorCtr="0">
          <a:noAutofit/>
        </a:bodyPr>
        <a:lstStyle/>
        <a:p>
          <a:pPr marL="0" lvl="0" indent="0" algn="ctr" defTabSz="1111250">
            <a:lnSpc>
              <a:spcPct val="90000"/>
            </a:lnSpc>
            <a:spcBef>
              <a:spcPct val="0"/>
            </a:spcBef>
            <a:spcAft>
              <a:spcPct val="35000"/>
            </a:spcAft>
            <a:buNone/>
          </a:pPr>
          <a:r>
            <a:rPr lang="en-US" sz="2500" kern="1200"/>
            <a:t>STAGE 2</a:t>
          </a:r>
        </a:p>
      </dsp:txBody>
      <dsp:txXfrm rot="-10800000">
        <a:off x="0" y="1353882"/>
        <a:ext cx="1257299" cy="887586"/>
      </dsp:txXfrm>
    </dsp:sp>
    <dsp:sp modelId="{98C54CEC-F5B8-4853-8582-C70E3705B61A}">
      <dsp:nvSpPr>
        <dsp:cNvPr id="0" name=""/>
        <dsp:cNvSpPr/>
      </dsp:nvSpPr>
      <dsp:spPr>
        <a:xfrm>
          <a:off x="1257299" y="1353882"/>
          <a:ext cx="3771900" cy="887586"/>
        </a:xfrm>
        <a:prstGeom prst="rect">
          <a:avLst/>
        </a:prstGeom>
        <a:solidFill>
          <a:schemeClr val="accent5">
            <a:tint val="40000"/>
            <a:alpha val="90000"/>
            <a:hueOff val="-4493175"/>
            <a:satOff val="-15221"/>
            <a:lumOff val="-1952"/>
            <a:alphaOff val="0"/>
          </a:schemeClr>
        </a:solidFill>
        <a:ln w="12700" cap="flat" cmpd="sng" algn="ctr">
          <a:solidFill>
            <a:schemeClr val="accent5">
              <a:tint val="40000"/>
              <a:alpha val="90000"/>
              <a:hueOff val="-4493175"/>
              <a:satOff val="-15221"/>
              <a:lumOff val="-195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512" tIns="139700" rIns="76512" bIns="139700" numCol="1" spcCol="1270" anchor="ctr" anchorCtr="0">
          <a:noAutofit/>
        </a:bodyPr>
        <a:lstStyle/>
        <a:p>
          <a:pPr marL="0" lvl="0" indent="0" algn="l" defTabSz="488950">
            <a:lnSpc>
              <a:spcPct val="90000"/>
            </a:lnSpc>
            <a:spcBef>
              <a:spcPct val="0"/>
            </a:spcBef>
            <a:spcAft>
              <a:spcPct val="35000"/>
            </a:spcAft>
            <a:buNone/>
          </a:pPr>
          <a:r>
            <a:rPr lang="en-US" sz="1100" kern="1200" dirty="0"/>
            <a:t>Desktop Investigation, Surveys and Mapping</a:t>
          </a:r>
        </a:p>
        <a:p>
          <a:pPr marL="0" lvl="0" indent="0" algn="l" defTabSz="488950">
            <a:lnSpc>
              <a:spcPct val="90000"/>
            </a:lnSpc>
            <a:spcBef>
              <a:spcPct val="0"/>
            </a:spcBef>
            <a:spcAft>
              <a:spcPct val="35000"/>
            </a:spcAft>
            <a:buNone/>
          </a:pPr>
          <a:r>
            <a:rPr lang="en-US" sz="1100" kern="1200" dirty="0"/>
            <a:t>August-October 2020</a:t>
          </a:r>
        </a:p>
      </dsp:txBody>
      <dsp:txXfrm>
        <a:off x="1257299" y="1353882"/>
        <a:ext cx="3771900" cy="887586"/>
      </dsp:txXfrm>
    </dsp:sp>
    <dsp:sp modelId="{0B33B359-4D28-4AB1-97AF-4A083FC83BE6}">
      <dsp:nvSpPr>
        <dsp:cNvPr id="0" name=""/>
        <dsp:cNvSpPr/>
      </dsp:nvSpPr>
      <dsp:spPr>
        <a:xfrm rot="10800000">
          <a:off x="0" y="1682"/>
          <a:ext cx="1257299" cy="1365518"/>
        </a:xfrm>
        <a:prstGeom prst="upArrowCallout">
          <a:avLst>
            <a:gd name="adj1" fmla="val 5000"/>
            <a:gd name="adj2" fmla="val 10000"/>
            <a:gd name="adj3" fmla="val 15000"/>
            <a:gd name="adj4" fmla="val 64977"/>
          </a:avLst>
        </a:prstGeom>
        <a:solidFill>
          <a:schemeClr val="accent5">
            <a:hueOff val="-6758543"/>
            <a:satOff val="-17419"/>
            <a:lumOff val="-11765"/>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9419" tIns="177800" rIns="89419" bIns="177800" numCol="1" spcCol="1270" anchor="ctr" anchorCtr="0">
          <a:noAutofit/>
        </a:bodyPr>
        <a:lstStyle/>
        <a:p>
          <a:pPr marL="0" lvl="0" indent="0" algn="ctr" defTabSz="1111250">
            <a:lnSpc>
              <a:spcPct val="90000"/>
            </a:lnSpc>
            <a:spcBef>
              <a:spcPct val="0"/>
            </a:spcBef>
            <a:spcAft>
              <a:spcPct val="35000"/>
            </a:spcAft>
            <a:buNone/>
          </a:pPr>
          <a:r>
            <a:rPr lang="en-US" sz="2500" kern="1200" dirty="0"/>
            <a:t>STAGE 1</a:t>
          </a:r>
        </a:p>
      </dsp:txBody>
      <dsp:txXfrm rot="-10800000">
        <a:off x="0" y="1682"/>
        <a:ext cx="1257299" cy="887586"/>
      </dsp:txXfrm>
    </dsp:sp>
    <dsp:sp modelId="{CF8FF8B1-1B38-481D-943F-D3A9C114811F}">
      <dsp:nvSpPr>
        <dsp:cNvPr id="0" name=""/>
        <dsp:cNvSpPr/>
      </dsp:nvSpPr>
      <dsp:spPr>
        <a:xfrm>
          <a:off x="1257299" y="1682"/>
          <a:ext cx="3771900" cy="887586"/>
        </a:xfrm>
        <a:prstGeom prst="rect">
          <a:avLst/>
        </a:prstGeom>
        <a:solidFill>
          <a:schemeClr val="accent5">
            <a:tint val="40000"/>
            <a:alpha val="90000"/>
            <a:hueOff val="-6739762"/>
            <a:satOff val="-22832"/>
            <a:lumOff val="-2928"/>
            <a:alphaOff val="0"/>
          </a:schemeClr>
        </a:solidFill>
        <a:ln w="12700" cap="flat" cmpd="sng" algn="ctr">
          <a:solidFill>
            <a:schemeClr val="accent5">
              <a:tint val="40000"/>
              <a:alpha val="90000"/>
              <a:hueOff val="-6739762"/>
              <a:satOff val="-22832"/>
              <a:lumOff val="-292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512" tIns="139700" rIns="76512" bIns="139700" numCol="1" spcCol="1270" anchor="ctr" anchorCtr="0">
          <a:noAutofit/>
        </a:bodyPr>
        <a:lstStyle/>
        <a:p>
          <a:pPr marL="0" lvl="0" indent="0" algn="l" defTabSz="488950">
            <a:lnSpc>
              <a:spcPct val="90000"/>
            </a:lnSpc>
            <a:spcBef>
              <a:spcPct val="0"/>
            </a:spcBef>
            <a:spcAft>
              <a:spcPct val="35000"/>
            </a:spcAft>
            <a:buNone/>
          </a:pPr>
          <a:r>
            <a:rPr lang="en-US" sz="1100" kern="1200" dirty="0"/>
            <a:t>Scoping of Project and Summary Report</a:t>
          </a:r>
        </a:p>
        <a:p>
          <a:pPr marL="0" lvl="0" indent="0" algn="l" defTabSz="488950">
            <a:lnSpc>
              <a:spcPct val="90000"/>
            </a:lnSpc>
            <a:spcBef>
              <a:spcPct val="0"/>
            </a:spcBef>
            <a:spcAft>
              <a:spcPct val="35000"/>
            </a:spcAft>
            <a:buNone/>
          </a:pPr>
          <a:r>
            <a:rPr lang="en-US" sz="1100" kern="1200" dirty="0"/>
            <a:t>August 2020</a:t>
          </a:r>
        </a:p>
      </dsp:txBody>
      <dsp:txXfrm>
        <a:off x="1257299" y="1682"/>
        <a:ext cx="3771900" cy="887586"/>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16/7/layout/VerticalDownArrowProcess">
  <dgm:title val="Vertical Down Arrow Process"/>
  <dgm:desc val="Use to show a progression; a timeline; sequential steps in a task, process, or workflow; or to emphasize movement or direction. Level 1 text appears inside an arrow shape while Level 2 text appears below the arrow shapes."/>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36"/>
      <dgm:constr type="primFontSz" for="des" forName="parentTextArrow" refType="primFontSz" refFor="des" refForName="parentTextBox" op="equ"/>
      <dgm:constr type="primFontSz" for="des" forName="descendantArrow" val="24"/>
      <dgm:constr type="primFontSz" for="des" forName="descendantArrow" refType="primFontSz" refFor="des" refForName="parentTextArrow" op="lte"/>
      <dgm:constr type="primFontSz" for="des" forName="descendantBox" refType="primFontSz" refFor="des" refForName="parentTextArrow" op="lte"/>
      <dgm:constr type="primFontSz" for="des" forName="descendantBox" refType="primFontSz" refFor="des" refForName="parentTextBox" op="lte"/>
      <dgm:constr type="primFontSz" for="des" forName="descendantArrow" refType="primFontSz" refFor="des" refForName="parentTextBox" op="lte"/>
      <dgm:constr type="primFontSz" for="des" forName="descendantBox" refType="primFontSz" refFor="des" refForName="descendan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onstrLst>
              <dgm:constr type="w" for="ch" forName="parentTextBox" refType="w" fact="0.25"/>
              <dgm:constr type="h" for="ch" forName="parentTextBox" refType="h"/>
              <dgm:constr type="t" for="ch" forName="parentTextBox"/>
              <dgm:constr type="w" for="ch" forName="descendantBox" refType="w" fact="0.75"/>
              <dgm:constr type="l" for="ch" forName="descendantBox" refType="w" fact="0.25"/>
              <dgm:constr type="b" for="ch" forName="descendantBox" refType="h"/>
              <dgm:constr type="h" for="ch" forName="descendantBox" refType="h"/>
            </dgm:constrLst>
            <dgm:ruleLst/>
            <dgm:layoutNode name="parentTextBox" styleLbl="alignNode1">
              <dgm:alg type="tx"/>
              <dgm:shape xmlns:r="http://schemas.openxmlformats.org/officeDocument/2006/relationships" type="rect" r:blip="">
                <dgm:adjLst/>
              </dgm:shape>
              <dgm:presOf axis="self"/>
              <dgm:constrLst>
                <dgm:constr type="primFontSz" refType="h" op="lte" fact="0.5"/>
                <dgm:constr type="lMarg" refType="w" fact="0.2016"/>
                <dgm:constr type="rMarg" refType="w" fact="0.2016"/>
              </dgm:constrLst>
              <dgm:ruleLst>
                <dgm:rule type="primFontSz" val="13" fact="NaN" max="NaN"/>
              </dgm:ruleLst>
            </dgm:layoutNode>
            <dgm:layoutNode name="descendantBox" styleLbl="bgAccFollowNode1">
              <dgm:alg type="tx">
                <dgm:param type="stBulletLvl" val="0"/>
                <dgm:param type="parTxLTRAlign" val="l"/>
              </dgm:alg>
              <dgm:shape xmlns:r="http://schemas.openxmlformats.org/officeDocument/2006/relationships" type="rect" r:blip="">
                <dgm:adjLst/>
              </dgm:shape>
              <dgm:presOf/>
              <dgm:constrLst>
                <dgm:constr type="tMarg" refType="primFontSz"/>
                <dgm:constr type="bMarg" refType="primFontSz"/>
                <dgm:constr type="lMarg" refType="w" fact="0.0575"/>
                <dgm:constr type="rMarg" refType="w" fact="0.0575"/>
              </dgm:constrLst>
              <dgm:presOf axis="des" ptType="node"/>
              <dgm:ruleLst>
                <dgm:rule type="primFontSz" val="11" fact="NaN" max="NaN"/>
              </dgm:ruleLst>
            </dgm:layoutNode>
          </dgm:layoutNode>
        </dgm:if>
        <dgm:else name="Name17">
          <dgm:layoutNode name="arrowAndChildren">
            <dgm:alg type="composite"/>
            <dgm:shape xmlns:r="http://schemas.openxmlformats.org/officeDocument/2006/relationships" r:blip="">
              <dgm:adjLst/>
            </dgm:shape>
            <dgm:presOf/>
            <dgm:constrLst>
              <dgm:constr type="w" for="ch" forName="parentTextArrow" refType="w" fact="0.25"/>
              <dgm:constr type="t" for="ch" forName="parentTextArrow"/>
              <dgm:constr type="h" for="ch" forName="parentTextArrow" refType="h" fact="0.65"/>
              <dgm:constr type="w" for="ch" forName="arrow" refType="w" fact="0.25"/>
              <dgm:constr type="h" for="ch" forName="arrow" refType="h"/>
              <dgm:constr type="l" for="ch" forName="descendantArrow" refType="w" fact="0.25"/>
              <dgm:constr type="w" for="ch" forName="descendantArrow" refType="w" fact="0.75"/>
              <dgm:constr type="b" for="ch" forName="descendantArrow" refType="h" fact="0.65"/>
              <dgm:constr type="h" for="ch" forName="descendantArrow" refType="h" fact="0.65"/>
            </dgm:constrLst>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constr type="primFontSz" refType="h" op="lte" fact="0.5"/>
                <dgm:constr type="lMarg" refType="w" fact="0.2016"/>
                <dgm:constr type="rMarg" refType="w" fact="0.2016"/>
              </dgm:constrLst>
              <dgm:ruleLst>
                <dgm:rule type="primFontSz" val="13" fact="NaN" max="NaN"/>
              </dgm:ruleLst>
            </dgm:layoutNode>
            <dgm:layoutNode name="arrow" styleLbl="alignNode1">
              <dgm:alg type="sp"/>
              <dgm:shape xmlns:r="http://schemas.openxmlformats.org/officeDocument/2006/relationships" rot="180" type="upArrowCallout" r:blip="">
                <dgm:adjLst>
                  <dgm:adj idx="1" val="0.05"/>
                  <dgm:adj idx="2" val="0.1"/>
                  <dgm:adj idx="3" val="0.15"/>
                </dgm:adjLst>
              </dgm:shape>
              <dgm:presOf axis="self"/>
              <dgm:constrLst/>
              <dgm:ruleLst/>
            </dgm:layoutNode>
            <dgm:layoutNode name="descendantArrow" styleLbl="bgAccFollowNode1">
              <dgm:alg type="tx">
                <dgm:param type="stBulletLvl" val="0"/>
                <dgm:param type="parTxLTRAlign" val="l"/>
              </dgm:alg>
              <dgm:shape xmlns:r="http://schemas.openxmlformats.org/officeDocument/2006/relationships" type="rect" r:blip="">
                <dgm:adjLst/>
              </dgm:shape>
              <dgm:presOf axis="des" ptType="node"/>
              <dgm:constrLst>
                <dgm:constr type="tMarg" refType="primFontSz"/>
                <dgm:constr type="bMarg" refType="primFontSz"/>
                <dgm:constr type="lMarg" refType="w" fact="0.0575"/>
                <dgm:constr type="rMarg" refType="w" fact="0.0575"/>
              </dgm:constrLst>
              <dgm:ruleLst>
                <dgm:rule type="primFontSz" val="11" fact="NaN" max="NaN"/>
              </dgm:ruleLst>
            </dgm:layoutNod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DC4DB-A799-48D2-905F-8139981C694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E"/>
          </a:p>
        </p:txBody>
      </p:sp>
      <p:sp>
        <p:nvSpPr>
          <p:cNvPr id="3" name="Subtitle 2">
            <a:extLst>
              <a:ext uri="{FF2B5EF4-FFF2-40B4-BE49-F238E27FC236}">
                <a16:creationId xmlns:a16="http://schemas.microsoft.com/office/drawing/2014/main" id="{A3F29DCC-D06B-493C-9495-BD511F3BC22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E"/>
          </a:p>
        </p:txBody>
      </p:sp>
      <p:sp>
        <p:nvSpPr>
          <p:cNvPr id="4" name="Date Placeholder 3">
            <a:extLst>
              <a:ext uri="{FF2B5EF4-FFF2-40B4-BE49-F238E27FC236}">
                <a16:creationId xmlns:a16="http://schemas.microsoft.com/office/drawing/2014/main" id="{61BE5B0A-BC7B-4651-8A08-521C47516216}"/>
              </a:ext>
            </a:extLst>
          </p:cNvPr>
          <p:cNvSpPr>
            <a:spLocks noGrp="1"/>
          </p:cNvSpPr>
          <p:nvPr>
            <p:ph type="dt" sz="half" idx="10"/>
          </p:nvPr>
        </p:nvSpPr>
        <p:spPr/>
        <p:txBody>
          <a:bodyPr/>
          <a:lstStyle/>
          <a:p>
            <a:fld id="{725AC7FF-B1D6-468A-BD88-07CE891082F4}" type="datetimeFigureOut">
              <a:rPr lang="en-IE" smtClean="0"/>
              <a:t>27/04/2021</a:t>
            </a:fld>
            <a:endParaRPr lang="en-IE"/>
          </a:p>
        </p:txBody>
      </p:sp>
      <p:sp>
        <p:nvSpPr>
          <p:cNvPr id="5" name="Footer Placeholder 4">
            <a:extLst>
              <a:ext uri="{FF2B5EF4-FFF2-40B4-BE49-F238E27FC236}">
                <a16:creationId xmlns:a16="http://schemas.microsoft.com/office/drawing/2014/main" id="{C7E21462-9FAB-456D-917B-CE4FA242D172}"/>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2F6FA627-EB8F-42F4-88AE-2ABA16FFDF46}"/>
              </a:ext>
            </a:extLst>
          </p:cNvPr>
          <p:cNvSpPr>
            <a:spLocks noGrp="1"/>
          </p:cNvSpPr>
          <p:nvPr>
            <p:ph type="sldNum" sz="quarter" idx="12"/>
          </p:nvPr>
        </p:nvSpPr>
        <p:spPr/>
        <p:txBody>
          <a:bodyPr/>
          <a:lstStyle/>
          <a:p>
            <a:fld id="{953E110C-7830-4FED-BF08-84DB6BB69580}" type="slidenum">
              <a:rPr lang="en-IE" smtClean="0"/>
              <a:t>‹#›</a:t>
            </a:fld>
            <a:endParaRPr lang="en-IE"/>
          </a:p>
        </p:txBody>
      </p:sp>
    </p:spTree>
    <p:extLst>
      <p:ext uri="{BB962C8B-B14F-4D97-AF65-F5344CB8AC3E}">
        <p14:creationId xmlns:p14="http://schemas.microsoft.com/office/powerpoint/2010/main" val="40926249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029BC9-2D19-413C-9489-1650D9CE4358}"/>
              </a:ext>
            </a:extLst>
          </p:cNvPr>
          <p:cNvSpPr>
            <a:spLocks noGrp="1"/>
          </p:cNvSpPr>
          <p:nvPr>
            <p:ph type="title"/>
          </p:nvPr>
        </p:nvSpPr>
        <p:spPr/>
        <p:txBody>
          <a:bodyPr/>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D3872451-3C04-436A-8A0F-472AD4CDDCC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B252F68E-5B08-4EBA-BE57-ACD747BC7971}"/>
              </a:ext>
            </a:extLst>
          </p:cNvPr>
          <p:cNvSpPr>
            <a:spLocks noGrp="1"/>
          </p:cNvSpPr>
          <p:nvPr>
            <p:ph type="dt" sz="half" idx="10"/>
          </p:nvPr>
        </p:nvSpPr>
        <p:spPr/>
        <p:txBody>
          <a:bodyPr/>
          <a:lstStyle/>
          <a:p>
            <a:fld id="{725AC7FF-B1D6-468A-BD88-07CE891082F4}" type="datetimeFigureOut">
              <a:rPr lang="en-IE" smtClean="0"/>
              <a:t>27/04/2021</a:t>
            </a:fld>
            <a:endParaRPr lang="en-IE"/>
          </a:p>
        </p:txBody>
      </p:sp>
      <p:sp>
        <p:nvSpPr>
          <p:cNvPr id="5" name="Footer Placeholder 4">
            <a:extLst>
              <a:ext uri="{FF2B5EF4-FFF2-40B4-BE49-F238E27FC236}">
                <a16:creationId xmlns:a16="http://schemas.microsoft.com/office/drawing/2014/main" id="{C564206F-BB29-4F3D-8CA8-F18AF621883D}"/>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24F56C06-3628-4AE5-86FD-794AC550CABB}"/>
              </a:ext>
            </a:extLst>
          </p:cNvPr>
          <p:cNvSpPr>
            <a:spLocks noGrp="1"/>
          </p:cNvSpPr>
          <p:nvPr>
            <p:ph type="sldNum" sz="quarter" idx="12"/>
          </p:nvPr>
        </p:nvSpPr>
        <p:spPr/>
        <p:txBody>
          <a:bodyPr/>
          <a:lstStyle/>
          <a:p>
            <a:fld id="{953E110C-7830-4FED-BF08-84DB6BB69580}" type="slidenum">
              <a:rPr lang="en-IE" smtClean="0"/>
              <a:t>‹#›</a:t>
            </a:fld>
            <a:endParaRPr lang="en-IE"/>
          </a:p>
        </p:txBody>
      </p:sp>
    </p:spTree>
    <p:extLst>
      <p:ext uri="{BB962C8B-B14F-4D97-AF65-F5344CB8AC3E}">
        <p14:creationId xmlns:p14="http://schemas.microsoft.com/office/powerpoint/2010/main" val="11787157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65D0A0C-6B87-4209-863F-995C0126C04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ACD0AC82-9B98-45D5-A0DD-6431883A4C6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B7B76E10-9BAD-479A-BF59-06F400C302B4}"/>
              </a:ext>
            </a:extLst>
          </p:cNvPr>
          <p:cNvSpPr>
            <a:spLocks noGrp="1"/>
          </p:cNvSpPr>
          <p:nvPr>
            <p:ph type="dt" sz="half" idx="10"/>
          </p:nvPr>
        </p:nvSpPr>
        <p:spPr/>
        <p:txBody>
          <a:bodyPr/>
          <a:lstStyle/>
          <a:p>
            <a:fld id="{725AC7FF-B1D6-468A-BD88-07CE891082F4}" type="datetimeFigureOut">
              <a:rPr lang="en-IE" smtClean="0"/>
              <a:t>27/04/2021</a:t>
            </a:fld>
            <a:endParaRPr lang="en-IE"/>
          </a:p>
        </p:txBody>
      </p:sp>
      <p:sp>
        <p:nvSpPr>
          <p:cNvPr id="5" name="Footer Placeholder 4">
            <a:extLst>
              <a:ext uri="{FF2B5EF4-FFF2-40B4-BE49-F238E27FC236}">
                <a16:creationId xmlns:a16="http://schemas.microsoft.com/office/drawing/2014/main" id="{C2AB2656-B6D1-47B5-BA25-9BE350D49552}"/>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334A0E91-4703-4A80-A34A-553BD4CF26D5}"/>
              </a:ext>
            </a:extLst>
          </p:cNvPr>
          <p:cNvSpPr>
            <a:spLocks noGrp="1"/>
          </p:cNvSpPr>
          <p:nvPr>
            <p:ph type="sldNum" sz="quarter" idx="12"/>
          </p:nvPr>
        </p:nvSpPr>
        <p:spPr/>
        <p:txBody>
          <a:bodyPr/>
          <a:lstStyle/>
          <a:p>
            <a:fld id="{953E110C-7830-4FED-BF08-84DB6BB69580}" type="slidenum">
              <a:rPr lang="en-IE" smtClean="0"/>
              <a:t>‹#›</a:t>
            </a:fld>
            <a:endParaRPr lang="en-IE"/>
          </a:p>
        </p:txBody>
      </p:sp>
    </p:spTree>
    <p:extLst>
      <p:ext uri="{BB962C8B-B14F-4D97-AF65-F5344CB8AC3E}">
        <p14:creationId xmlns:p14="http://schemas.microsoft.com/office/powerpoint/2010/main" val="20554623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F5D645-4163-4043-8218-79779C5EEB2F}"/>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FC755481-76CA-40EA-9A07-6B83EA5F15C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9151124F-2BCD-4FBE-AF21-99DBD81B2AC4}"/>
              </a:ext>
            </a:extLst>
          </p:cNvPr>
          <p:cNvSpPr>
            <a:spLocks noGrp="1"/>
          </p:cNvSpPr>
          <p:nvPr>
            <p:ph type="dt" sz="half" idx="10"/>
          </p:nvPr>
        </p:nvSpPr>
        <p:spPr/>
        <p:txBody>
          <a:bodyPr/>
          <a:lstStyle/>
          <a:p>
            <a:fld id="{AF8D6AED-0A0C-4636-8B2C-00DD65D06992}" type="datetimeFigureOut">
              <a:rPr lang="en-IE" smtClean="0"/>
              <a:t>27/04/2021</a:t>
            </a:fld>
            <a:endParaRPr lang="en-IE"/>
          </a:p>
        </p:txBody>
      </p:sp>
      <p:sp>
        <p:nvSpPr>
          <p:cNvPr id="5" name="Footer Placeholder 4">
            <a:extLst>
              <a:ext uri="{FF2B5EF4-FFF2-40B4-BE49-F238E27FC236}">
                <a16:creationId xmlns:a16="http://schemas.microsoft.com/office/drawing/2014/main" id="{BF3DB88A-43AE-4325-8DE0-D77ADA4B9155}"/>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587DDEC4-7ACB-494E-91C8-728B30297647}"/>
              </a:ext>
            </a:extLst>
          </p:cNvPr>
          <p:cNvSpPr>
            <a:spLocks noGrp="1"/>
          </p:cNvSpPr>
          <p:nvPr>
            <p:ph type="sldNum" sz="quarter" idx="12"/>
          </p:nvPr>
        </p:nvSpPr>
        <p:spPr/>
        <p:txBody>
          <a:bodyPr/>
          <a:lstStyle/>
          <a:p>
            <a:fld id="{53537167-DA75-4E43-BEA7-160F675436CB}" type="slidenum">
              <a:rPr lang="en-IE" smtClean="0"/>
              <a:t>‹#›</a:t>
            </a:fld>
            <a:endParaRPr lang="en-IE"/>
          </a:p>
        </p:txBody>
      </p:sp>
    </p:spTree>
    <p:extLst>
      <p:ext uri="{BB962C8B-B14F-4D97-AF65-F5344CB8AC3E}">
        <p14:creationId xmlns:p14="http://schemas.microsoft.com/office/powerpoint/2010/main" val="35870493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92289-1332-4431-9040-949B95B74AD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E"/>
          </a:p>
        </p:txBody>
      </p:sp>
      <p:sp>
        <p:nvSpPr>
          <p:cNvPr id="3" name="Subtitle 2">
            <a:extLst>
              <a:ext uri="{FF2B5EF4-FFF2-40B4-BE49-F238E27FC236}">
                <a16:creationId xmlns:a16="http://schemas.microsoft.com/office/drawing/2014/main" id="{AEDCF1E9-2F76-4F1F-BABD-C39ED3EDEC3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E"/>
          </a:p>
        </p:txBody>
      </p:sp>
      <p:sp>
        <p:nvSpPr>
          <p:cNvPr id="4" name="Date Placeholder 3">
            <a:extLst>
              <a:ext uri="{FF2B5EF4-FFF2-40B4-BE49-F238E27FC236}">
                <a16:creationId xmlns:a16="http://schemas.microsoft.com/office/drawing/2014/main" id="{44F21C76-D309-4B36-B5A4-BCB25716155D}"/>
              </a:ext>
            </a:extLst>
          </p:cNvPr>
          <p:cNvSpPr>
            <a:spLocks noGrp="1"/>
          </p:cNvSpPr>
          <p:nvPr>
            <p:ph type="dt" sz="half" idx="10"/>
          </p:nvPr>
        </p:nvSpPr>
        <p:spPr/>
        <p:txBody>
          <a:bodyPr/>
          <a:lstStyle/>
          <a:p>
            <a:fld id="{AF8D6AED-0A0C-4636-8B2C-00DD65D06992}" type="datetimeFigureOut">
              <a:rPr lang="en-IE" smtClean="0"/>
              <a:t>27/04/2021</a:t>
            </a:fld>
            <a:endParaRPr lang="en-IE"/>
          </a:p>
        </p:txBody>
      </p:sp>
      <p:sp>
        <p:nvSpPr>
          <p:cNvPr id="5" name="Footer Placeholder 4">
            <a:extLst>
              <a:ext uri="{FF2B5EF4-FFF2-40B4-BE49-F238E27FC236}">
                <a16:creationId xmlns:a16="http://schemas.microsoft.com/office/drawing/2014/main" id="{6165EEB7-B2CA-43A3-9B4B-F702E4E9A24C}"/>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D6A740DA-7982-44B8-A055-784537B23782}"/>
              </a:ext>
            </a:extLst>
          </p:cNvPr>
          <p:cNvSpPr>
            <a:spLocks noGrp="1"/>
          </p:cNvSpPr>
          <p:nvPr>
            <p:ph type="sldNum" sz="quarter" idx="12"/>
          </p:nvPr>
        </p:nvSpPr>
        <p:spPr/>
        <p:txBody>
          <a:bodyPr/>
          <a:lstStyle/>
          <a:p>
            <a:fld id="{53537167-DA75-4E43-BEA7-160F675436CB}" type="slidenum">
              <a:rPr lang="en-IE" smtClean="0"/>
              <a:t>‹#›</a:t>
            </a:fld>
            <a:endParaRPr lang="en-IE"/>
          </a:p>
        </p:txBody>
      </p:sp>
    </p:spTree>
    <p:extLst>
      <p:ext uri="{BB962C8B-B14F-4D97-AF65-F5344CB8AC3E}">
        <p14:creationId xmlns:p14="http://schemas.microsoft.com/office/powerpoint/2010/main" val="25370869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A7E653-5B8E-45F2-A16E-F948109EB8B8}"/>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B5EA6C3F-A45F-442B-875A-A68162655FA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A3AE4A2F-262D-4B68-BFBF-4739FAB04DCE}"/>
              </a:ext>
            </a:extLst>
          </p:cNvPr>
          <p:cNvSpPr>
            <a:spLocks noGrp="1"/>
          </p:cNvSpPr>
          <p:nvPr>
            <p:ph type="dt" sz="half" idx="10"/>
          </p:nvPr>
        </p:nvSpPr>
        <p:spPr/>
        <p:txBody>
          <a:bodyPr/>
          <a:lstStyle/>
          <a:p>
            <a:fld id="{725AC7FF-B1D6-468A-BD88-07CE891082F4}" type="datetimeFigureOut">
              <a:rPr lang="en-IE" smtClean="0"/>
              <a:t>27/04/2021</a:t>
            </a:fld>
            <a:endParaRPr lang="en-IE"/>
          </a:p>
        </p:txBody>
      </p:sp>
      <p:sp>
        <p:nvSpPr>
          <p:cNvPr id="5" name="Footer Placeholder 4">
            <a:extLst>
              <a:ext uri="{FF2B5EF4-FFF2-40B4-BE49-F238E27FC236}">
                <a16:creationId xmlns:a16="http://schemas.microsoft.com/office/drawing/2014/main" id="{A7A061D4-A7EE-4A79-998E-4DE718E72705}"/>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191EAB69-EB1D-4F15-A698-39334F00F46D}"/>
              </a:ext>
            </a:extLst>
          </p:cNvPr>
          <p:cNvSpPr>
            <a:spLocks noGrp="1"/>
          </p:cNvSpPr>
          <p:nvPr>
            <p:ph type="sldNum" sz="quarter" idx="12"/>
          </p:nvPr>
        </p:nvSpPr>
        <p:spPr/>
        <p:txBody>
          <a:bodyPr/>
          <a:lstStyle/>
          <a:p>
            <a:fld id="{953E110C-7830-4FED-BF08-84DB6BB69580}" type="slidenum">
              <a:rPr lang="en-IE" smtClean="0"/>
              <a:t>‹#›</a:t>
            </a:fld>
            <a:endParaRPr lang="en-IE"/>
          </a:p>
        </p:txBody>
      </p:sp>
    </p:spTree>
    <p:extLst>
      <p:ext uri="{BB962C8B-B14F-4D97-AF65-F5344CB8AC3E}">
        <p14:creationId xmlns:p14="http://schemas.microsoft.com/office/powerpoint/2010/main" val="29295801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53CBF-3C5D-4805-80A3-0A45B4F7A37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E"/>
          </a:p>
        </p:txBody>
      </p:sp>
      <p:sp>
        <p:nvSpPr>
          <p:cNvPr id="3" name="Text Placeholder 2">
            <a:extLst>
              <a:ext uri="{FF2B5EF4-FFF2-40B4-BE49-F238E27FC236}">
                <a16:creationId xmlns:a16="http://schemas.microsoft.com/office/drawing/2014/main" id="{D10A1E9D-A01F-4F7E-996A-B731C7339A9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32D64CE-1792-4BFC-8F05-A8FFF198BDBE}"/>
              </a:ext>
            </a:extLst>
          </p:cNvPr>
          <p:cNvSpPr>
            <a:spLocks noGrp="1"/>
          </p:cNvSpPr>
          <p:nvPr>
            <p:ph type="dt" sz="half" idx="10"/>
          </p:nvPr>
        </p:nvSpPr>
        <p:spPr/>
        <p:txBody>
          <a:bodyPr/>
          <a:lstStyle/>
          <a:p>
            <a:fld id="{725AC7FF-B1D6-468A-BD88-07CE891082F4}" type="datetimeFigureOut">
              <a:rPr lang="en-IE" smtClean="0"/>
              <a:t>27/04/2021</a:t>
            </a:fld>
            <a:endParaRPr lang="en-IE"/>
          </a:p>
        </p:txBody>
      </p:sp>
      <p:sp>
        <p:nvSpPr>
          <p:cNvPr id="5" name="Footer Placeholder 4">
            <a:extLst>
              <a:ext uri="{FF2B5EF4-FFF2-40B4-BE49-F238E27FC236}">
                <a16:creationId xmlns:a16="http://schemas.microsoft.com/office/drawing/2014/main" id="{2FBA07E5-CA89-49E5-825D-6D3CD2B4497A}"/>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EF4CD997-A109-4813-B111-2BF8214B2B91}"/>
              </a:ext>
            </a:extLst>
          </p:cNvPr>
          <p:cNvSpPr>
            <a:spLocks noGrp="1"/>
          </p:cNvSpPr>
          <p:nvPr>
            <p:ph type="sldNum" sz="quarter" idx="12"/>
          </p:nvPr>
        </p:nvSpPr>
        <p:spPr/>
        <p:txBody>
          <a:bodyPr/>
          <a:lstStyle/>
          <a:p>
            <a:fld id="{953E110C-7830-4FED-BF08-84DB6BB69580}" type="slidenum">
              <a:rPr lang="en-IE" smtClean="0"/>
              <a:t>‹#›</a:t>
            </a:fld>
            <a:endParaRPr lang="en-IE"/>
          </a:p>
        </p:txBody>
      </p:sp>
    </p:spTree>
    <p:extLst>
      <p:ext uri="{BB962C8B-B14F-4D97-AF65-F5344CB8AC3E}">
        <p14:creationId xmlns:p14="http://schemas.microsoft.com/office/powerpoint/2010/main" val="37801719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805B68-791C-479A-9545-26946F1FB6F7}"/>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9B186C14-37B9-4E9B-8EF9-BC10AA7B6D2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a:extLst>
              <a:ext uri="{FF2B5EF4-FFF2-40B4-BE49-F238E27FC236}">
                <a16:creationId xmlns:a16="http://schemas.microsoft.com/office/drawing/2014/main" id="{B61FBF15-E797-4A83-A24D-28EF1525ED0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Date Placeholder 4">
            <a:extLst>
              <a:ext uri="{FF2B5EF4-FFF2-40B4-BE49-F238E27FC236}">
                <a16:creationId xmlns:a16="http://schemas.microsoft.com/office/drawing/2014/main" id="{A4C64DDD-86F8-4AF7-9F7E-1319EB50DC06}"/>
              </a:ext>
            </a:extLst>
          </p:cNvPr>
          <p:cNvSpPr>
            <a:spLocks noGrp="1"/>
          </p:cNvSpPr>
          <p:nvPr>
            <p:ph type="dt" sz="half" idx="10"/>
          </p:nvPr>
        </p:nvSpPr>
        <p:spPr/>
        <p:txBody>
          <a:bodyPr/>
          <a:lstStyle/>
          <a:p>
            <a:fld id="{725AC7FF-B1D6-468A-BD88-07CE891082F4}" type="datetimeFigureOut">
              <a:rPr lang="en-IE" smtClean="0"/>
              <a:t>27/04/2021</a:t>
            </a:fld>
            <a:endParaRPr lang="en-IE"/>
          </a:p>
        </p:txBody>
      </p:sp>
      <p:sp>
        <p:nvSpPr>
          <p:cNvPr id="6" name="Footer Placeholder 5">
            <a:extLst>
              <a:ext uri="{FF2B5EF4-FFF2-40B4-BE49-F238E27FC236}">
                <a16:creationId xmlns:a16="http://schemas.microsoft.com/office/drawing/2014/main" id="{1417A61D-ED3A-4791-BF96-7D57B4B93472}"/>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5E255807-5CEF-4CE5-8353-0F366CA4D3E9}"/>
              </a:ext>
            </a:extLst>
          </p:cNvPr>
          <p:cNvSpPr>
            <a:spLocks noGrp="1"/>
          </p:cNvSpPr>
          <p:nvPr>
            <p:ph type="sldNum" sz="quarter" idx="12"/>
          </p:nvPr>
        </p:nvSpPr>
        <p:spPr/>
        <p:txBody>
          <a:bodyPr/>
          <a:lstStyle/>
          <a:p>
            <a:fld id="{953E110C-7830-4FED-BF08-84DB6BB69580}" type="slidenum">
              <a:rPr lang="en-IE" smtClean="0"/>
              <a:t>‹#›</a:t>
            </a:fld>
            <a:endParaRPr lang="en-IE"/>
          </a:p>
        </p:txBody>
      </p:sp>
    </p:spTree>
    <p:extLst>
      <p:ext uri="{BB962C8B-B14F-4D97-AF65-F5344CB8AC3E}">
        <p14:creationId xmlns:p14="http://schemas.microsoft.com/office/powerpoint/2010/main" val="7622364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7216CA-025F-4231-BDAD-120EC430D8DA}"/>
              </a:ext>
            </a:extLst>
          </p:cNvPr>
          <p:cNvSpPr>
            <a:spLocks noGrp="1"/>
          </p:cNvSpPr>
          <p:nvPr>
            <p:ph type="title"/>
          </p:nvPr>
        </p:nvSpPr>
        <p:spPr>
          <a:xfrm>
            <a:off x="839788" y="365125"/>
            <a:ext cx="10515600" cy="1325563"/>
          </a:xfrm>
        </p:spPr>
        <p:txBody>
          <a:bodyPr/>
          <a:lstStyle/>
          <a:p>
            <a:r>
              <a:rPr lang="en-US"/>
              <a:t>Click to edit Master title style</a:t>
            </a:r>
            <a:endParaRPr lang="en-IE"/>
          </a:p>
        </p:txBody>
      </p:sp>
      <p:sp>
        <p:nvSpPr>
          <p:cNvPr id="3" name="Text Placeholder 2">
            <a:extLst>
              <a:ext uri="{FF2B5EF4-FFF2-40B4-BE49-F238E27FC236}">
                <a16:creationId xmlns:a16="http://schemas.microsoft.com/office/drawing/2014/main" id="{E4E0547E-0883-42BB-B478-E55F6ED3BFE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463344A-54C5-4B8F-BCB3-3E298F56010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Text Placeholder 4">
            <a:extLst>
              <a:ext uri="{FF2B5EF4-FFF2-40B4-BE49-F238E27FC236}">
                <a16:creationId xmlns:a16="http://schemas.microsoft.com/office/drawing/2014/main" id="{51D44D66-ECE8-4E06-AACB-426C3CC4855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71AE58C-149B-40A9-AAE0-26F2BB3A7CB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7" name="Date Placeholder 6">
            <a:extLst>
              <a:ext uri="{FF2B5EF4-FFF2-40B4-BE49-F238E27FC236}">
                <a16:creationId xmlns:a16="http://schemas.microsoft.com/office/drawing/2014/main" id="{AAA7EDD4-80BA-4216-8622-D4716978202F}"/>
              </a:ext>
            </a:extLst>
          </p:cNvPr>
          <p:cNvSpPr>
            <a:spLocks noGrp="1"/>
          </p:cNvSpPr>
          <p:nvPr>
            <p:ph type="dt" sz="half" idx="10"/>
          </p:nvPr>
        </p:nvSpPr>
        <p:spPr/>
        <p:txBody>
          <a:bodyPr/>
          <a:lstStyle/>
          <a:p>
            <a:fld id="{725AC7FF-B1D6-468A-BD88-07CE891082F4}" type="datetimeFigureOut">
              <a:rPr lang="en-IE" smtClean="0"/>
              <a:t>27/04/2021</a:t>
            </a:fld>
            <a:endParaRPr lang="en-IE"/>
          </a:p>
        </p:txBody>
      </p:sp>
      <p:sp>
        <p:nvSpPr>
          <p:cNvPr id="8" name="Footer Placeholder 7">
            <a:extLst>
              <a:ext uri="{FF2B5EF4-FFF2-40B4-BE49-F238E27FC236}">
                <a16:creationId xmlns:a16="http://schemas.microsoft.com/office/drawing/2014/main" id="{61DD2F87-92A4-4E61-98EE-5347B2E5404C}"/>
              </a:ext>
            </a:extLst>
          </p:cNvPr>
          <p:cNvSpPr>
            <a:spLocks noGrp="1"/>
          </p:cNvSpPr>
          <p:nvPr>
            <p:ph type="ftr" sz="quarter" idx="11"/>
          </p:nvPr>
        </p:nvSpPr>
        <p:spPr/>
        <p:txBody>
          <a:bodyPr/>
          <a:lstStyle/>
          <a:p>
            <a:endParaRPr lang="en-IE"/>
          </a:p>
        </p:txBody>
      </p:sp>
      <p:sp>
        <p:nvSpPr>
          <p:cNvPr id="9" name="Slide Number Placeholder 8">
            <a:extLst>
              <a:ext uri="{FF2B5EF4-FFF2-40B4-BE49-F238E27FC236}">
                <a16:creationId xmlns:a16="http://schemas.microsoft.com/office/drawing/2014/main" id="{7A65CC1A-980F-48D0-9281-80614F397963}"/>
              </a:ext>
            </a:extLst>
          </p:cNvPr>
          <p:cNvSpPr>
            <a:spLocks noGrp="1"/>
          </p:cNvSpPr>
          <p:nvPr>
            <p:ph type="sldNum" sz="quarter" idx="12"/>
          </p:nvPr>
        </p:nvSpPr>
        <p:spPr/>
        <p:txBody>
          <a:bodyPr/>
          <a:lstStyle/>
          <a:p>
            <a:fld id="{953E110C-7830-4FED-BF08-84DB6BB69580}" type="slidenum">
              <a:rPr lang="en-IE" smtClean="0"/>
              <a:t>‹#›</a:t>
            </a:fld>
            <a:endParaRPr lang="en-IE"/>
          </a:p>
        </p:txBody>
      </p:sp>
    </p:spTree>
    <p:extLst>
      <p:ext uri="{BB962C8B-B14F-4D97-AF65-F5344CB8AC3E}">
        <p14:creationId xmlns:p14="http://schemas.microsoft.com/office/powerpoint/2010/main" val="28784266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FA9490-E2F1-4D43-A819-B0C0FF87550B}"/>
              </a:ext>
            </a:extLst>
          </p:cNvPr>
          <p:cNvSpPr>
            <a:spLocks noGrp="1"/>
          </p:cNvSpPr>
          <p:nvPr>
            <p:ph type="title"/>
          </p:nvPr>
        </p:nvSpPr>
        <p:spPr/>
        <p:txBody>
          <a:bodyPr/>
          <a:lstStyle/>
          <a:p>
            <a:r>
              <a:rPr lang="en-US"/>
              <a:t>Click to edit Master title style</a:t>
            </a:r>
            <a:endParaRPr lang="en-IE"/>
          </a:p>
        </p:txBody>
      </p:sp>
      <p:sp>
        <p:nvSpPr>
          <p:cNvPr id="3" name="Date Placeholder 2">
            <a:extLst>
              <a:ext uri="{FF2B5EF4-FFF2-40B4-BE49-F238E27FC236}">
                <a16:creationId xmlns:a16="http://schemas.microsoft.com/office/drawing/2014/main" id="{75D35EA2-B7DD-4347-B556-781F4F3DF453}"/>
              </a:ext>
            </a:extLst>
          </p:cNvPr>
          <p:cNvSpPr>
            <a:spLocks noGrp="1"/>
          </p:cNvSpPr>
          <p:nvPr>
            <p:ph type="dt" sz="half" idx="10"/>
          </p:nvPr>
        </p:nvSpPr>
        <p:spPr/>
        <p:txBody>
          <a:bodyPr/>
          <a:lstStyle/>
          <a:p>
            <a:fld id="{725AC7FF-B1D6-468A-BD88-07CE891082F4}" type="datetimeFigureOut">
              <a:rPr lang="en-IE" smtClean="0"/>
              <a:t>27/04/2021</a:t>
            </a:fld>
            <a:endParaRPr lang="en-IE"/>
          </a:p>
        </p:txBody>
      </p:sp>
      <p:sp>
        <p:nvSpPr>
          <p:cNvPr id="4" name="Footer Placeholder 3">
            <a:extLst>
              <a:ext uri="{FF2B5EF4-FFF2-40B4-BE49-F238E27FC236}">
                <a16:creationId xmlns:a16="http://schemas.microsoft.com/office/drawing/2014/main" id="{E219A313-F7E6-4D25-A018-75737EDE8895}"/>
              </a:ext>
            </a:extLst>
          </p:cNvPr>
          <p:cNvSpPr>
            <a:spLocks noGrp="1"/>
          </p:cNvSpPr>
          <p:nvPr>
            <p:ph type="ftr" sz="quarter" idx="11"/>
          </p:nvPr>
        </p:nvSpPr>
        <p:spPr/>
        <p:txBody>
          <a:bodyPr/>
          <a:lstStyle/>
          <a:p>
            <a:endParaRPr lang="en-IE"/>
          </a:p>
        </p:txBody>
      </p:sp>
      <p:sp>
        <p:nvSpPr>
          <p:cNvPr id="5" name="Slide Number Placeholder 4">
            <a:extLst>
              <a:ext uri="{FF2B5EF4-FFF2-40B4-BE49-F238E27FC236}">
                <a16:creationId xmlns:a16="http://schemas.microsoft.com/office/drawing/2014/main" id="{13B0B791-0377-4124-B80F-202F0E1E4523}"/>
              </a:ext>
            </a:extLst>
          </p:cNvPr>
          <p:cNvSpPr>
            <a:spLocks noGrp="1"/>
          </p:cNvSpPr>
          <p:nvPr>
            <p:ph type="sldNum" sz="quarter" idx="12"/>
          </p:nvPr>
        </p:nvSpPr>
        <p:spPr/>
        <p:txBody>
          <a:bodyPr/>
          <a:lstStyle/>
          <a:p>
            <a:fld id="{953E110C-7830-4FED-BF08-84DB6BB69580}" type="slidenum">
              <a:rPr lang="en-IE" smtClean="0"/>
              <a:t>‹#›</a:t>
            </a:fld>
            <a:endParaRPr lang="en-IE"/>
          </a:p>
        </p:txBody>
      </p:sp>
    </p:spTree>
    <p:extLst>
      <p:ext uri="{BB962C8B-B14F-4D97-AF65-F5344CB8AC3E}">
        <p14:creationId xmlns:p14="http://schemas.microsoft.com/office/powerpoint/2010/main" val="7743327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BE0D469-4AE1-4161-A29E-4FD1E8AFACE1}"/>
              </a:ext>
            </a:extLst>
          </p:cNvPr>
          <p:cNvSpPr>
            <a:spLocks noGrp="1"/>
          </p:cNvSpPr>
          <p:nvPr>
            <p:ph type="dt" sz="half" idx="10"/>
          </p:nvPr>
        </p:nvSpPr>
        <p:spPr/>
        <p:txBody>
          <a:bodyPr/>
          <a:lstStyle/>
          <a:p>
            <a:fld id="{725AC7FF-B1D6-468A-BD88-07CE891082F4}" type="datetimeFigureOut">
              <a:rPr lang="en-IE" smtClean="0"/>
              <a:t>27/04/2021</a:t>
            </a:fld>
            <a:endParaRPr lang="en-IE"/>
          </a:p>
        </p:txBody>
      </p:sp>
      <p:sp>
        <p:nvSpPr>
          <p:cNvPr id="3" name="Footer Placeholder 2">
            <a:extLst>
              <a:ext uri="{FF2B5EF4-FFF2-40B4-BE49-F238E27FC236}">
                <a16:creationId xmlns:a16="http://schemas.microsoft.com/office/drawing/2014/main" id="{D30BF3A1-E7E7-4FCB-AF6C-97996DDD29FF}"/>
              </a:ext>
            </a:extLst>
          </p:cNvPr>
          <p:cNvSpPr>
            <a:spLocks noGrp="1"/>
          </p:cNvSpPr>
          <p:nvPr>
            <p:ph type="ftr" sz="quarter" idx="11"/>
          </p:nvPr>
        </p:nvSpPr>
        <p:spPr/>
        <p:txBody>
          <a:bodyPr/>
          <a:lstStyle/>
          <a:p>
            <a:endParaRPr lang="en-IE"/>
          </a:p>
        </p:txBody>
      </p:sp>
      <p:sp>
        <p:nvSpPr>
          <p:cNvPr id="4" name="Slide Number Placeholder 3">
            <a:extLst>
              <a:ext uri="{FF2B5EF4-FFF2-40B4-BE49-F238E27FC236}">
                <a16:creationId xmlns:a16="http://schemas.microsoft.com/office/drawing/2014/main" id="{34FF29CB-2193-482A-A738-18D22152F925}"/>
              </a:ext>
            </a:extLst>
          </p:cNvPr>
          <p:cNvSpPr>
            <a:spLocks noGrp="1"/>
          </p:cNvSpPr>
          <p:nvPr>
            <p:ph type="sldNum" sz="quarter" idx="12"/>
          </p:nvPr>
        </p:nvSpPr>
        <p:spPr/>
        <p:txBody>
          <a:bodyPr/>
          <a:lstStyle/>
          <a:p>
            <a:fld id="{953E110C-7830-4FED-BF08-84DB6BB69580}" type="slidenum">
              <a:rPr lang="en-IE" smtClean="0"/>
              <a:t>‹#›</a:t>
            </a:fld>
            <a:endParaRPr lang="en-IE"/>
          </a:p>
        </p:txBody>
      </p:sp>
    </p:spTree>
    <p:extLst>
      <p:ext uri="{BB962C8B-B14F-4D97-AF65-F5344CB8AC3E}">
        <p14:creationId xmlns:p14="http://schemas.microsoft.com/office/powerpoint/2010/main" val="7076514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3E2525-FE97-4EE5-A04C-F8608B834D0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Content Placeholder 2">
            <a:extLst>
              <a:ext uri="{FF2B5EF4-FFF2-40B4-BE49-F238E27FC236}">
                <a16:creationId xmlns:a16="http://schemas.microsoft.com/office/drawing/2014/main" id="{46CAAC48-31A7-490E-9F12-8F1910083C6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Text Placeholder 3">
            <a:extLst>
              <a:ext uri="{FF2B5EF4-FFF2-40B4-BE49-F238E27FC236}">
                <a16:creationId xmlns:a16="http://schemas.microsoft.com/office/drawing/2014/main" id="{E4829112-C051-4933-9555-378E47B9E0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E8B3DDF-DC07-4FAC-9662-088904F35BA3}"/>
              </a:ext>
            </a:extLst>
          </p:cNvPr>
          <p:cNvSpPr>
            <a:spLocks noGrp="1"/>
          </p:cNvSpPr>
          <p:nvPr>
            <p:ph type="dt" sz="half" idx="10"/>
          </p:nvPr>
        </p:nvSpPr>
        <p:spPr/>
        <p:txBody>
          <a:bodyPr/>
          <a:lstStyle/>
          <a:p>
            <a:fld id="{725AC7FF-B1D6-468A-BD88-07CE891082F4}" type="datetimeFigureOut">
              <a:rPr lang="en-IE" smtClean="0"/>
              <a:t>27/04/2021</a:t>
            </a:fld>
            <a:endParaRPr lang="en-IE"/>
          </a:p>
        </p:txBody>
      </p:sp>
      <p:sp>
        <p:nvSpPr>
          <p:cNvPr id="6" name="Footer Placeholder 5">
            <a:extLst>
              <a:ext uri="{FF2B5EF4-FFF2-40B4-BE49-F238E27FC236}">
                <a16:creationId xmlns:a16="http://schemas.microsoft.com/office/drawing/2014/main" id="{353B0B4E-CF69-4F0F-BBBC-ABCFEC2F465B}"/>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0855D5F9-1A30-445C-B36E-3330FFB227E5}"/>
              </a:ext>
            </a:extLst>
          </p:cNvPr>
          <p:cNvSpPr>
            <a:spLocks noGrp="1"/>
          </p:cNvSpPr>
          <p:nvPr>
            <p:ph type="sldNum" sz="quarter" idx="12"/>
          </p:nvPr>
        </p:nvSpPr>
        <p:spPr/>
        <p:txBody>
          <a:bodyPr/>
          <a:lstStyle/>
          <a:p>
            <a:fld id="{953E110C-7830-4FED-BF08-84DB6BB69580}" type="slidenum">
              <a:rPr lang="en-IE" smtClean="0"/>
              <a:t>‹#›</a:t>
            </a:fld>
            <a:endParaRPr lang="en-IE"/>
          </a:p>
        </p:txBody>
      </p:sp>
    </p:spTree>
    <p:extLst>
      <p:ext uri="{BB962C8B-B14F-4D97-AF65-F5344CB8AC3E}">
        <p14:creationId xmlns:p14="http://schemas.microsoft.com/office/powerpoint/2010/main" val="12811272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DB056F-C0DD-4437-A02A-89816BCFED6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Picture Placeholder 2">
            <a:extLst>
              <a:ext uri="{FF2B5EF4-FFF2-40B4-BE49-F238E27FC236}">
                <a16:creationId xmlns:a16="http://schemas.microsoft.com/office/drawing/2014/main" id="{E4AD4DE3-BD3E-468A-AA90-F0E0F3E3D01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a:p>
        </p:txBody>
      </p:sp>
      <p:sp>
        <p:nvSpPr>
          <p:cNvPr id="4" name="Text Placeholder 3">
            <a:extLst>
              <a:ext uri="{FF2B5EF4-FFF2-40B4-BE49-F238E27FC236}">
                <a16:creationId xmlns:a16="http://schemas.microsoft.com/office/drawing/2014/main" id="{46054701-91E9-4D04-868A-BBCD0A66F7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8313A49-5A3D-4C39-AEF1-CDE0E876CCC6}"/>
              </a:ext>
            </a:extLst>
          </p:cNvPr>
          <p:cNvSpPr>
            <a:spLocks noGrp="1"/>
          </p:cNvSpPr>
          <p:nvPr>
            <p:ph type="dt" sz="half" idx="10"/>
          </p:nvPr>
        </p:nvSpPr>
        <p:spPr/>
        <p:txBody>
          <a:bodyPr/>
          <a:lstStyle/>
          <a:p>
            <a:fld id="{725AC7FF-B1D6-468A-BD88-07CE891082F4}" type="datetimeFigureOut">
              <a:rPr lang="en-IE" smtClean="0"/>
              <a:t>27/04/2021</a:t>
            </a:fld>
            <a:endParaRPr lang="en-IE"/>
          </a:p>
        </p:txBody>
      </p:sp>
      <p:sp>
        <p:nvSpPr>
          <p:cNvPr id="6" name="Footer Placeholder 5">
            <a:extLst>
              <a:ext uri="{FF2B5EF4-FFF2-40B4-BE49-F238E27FC236}">
                <a16:creationId xmlns:a16="http://schemas.microsoft.com/office/drawing/2014/main" id="{B20420EB-C984-4228-84C8-B2BD70B33521}"/>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39582BBB-F10C-4E2A-B80D-30A31CE95B55}"/>
              </a:ext>
            </a:extLst>
          </p:cNvPr>
          <p:cNvSpPr>
            <a:spLocks noGrp="1"/>
          </p:cNvSpPr>
          <p:nvPr>
            <p:ph type="sldNum" sz="quarter" idx="12"/>
          </p:nvPr>
        </p:nvSpPr>
        <p:spPr/>
        <p:txBody>
          <a:bodyPr/>
          <a:lstStyle/>
          <a:p>
            <a:fld id="{953E110C-7830-4FED-BF08-84DB6BB69580}" type="slidenum">
              <a:rPr lang="en-IE" smtClean="0"/>
              <a:t>‹#›</a:t>
            </a:fld>
            <a:endParaRPr lang="en-IE"/>
          </a:p>
        </p:txBody>
      </p:sp>
    </p:spTree>
    <p:extLst>
      <p:ext uri="{BB962C8B-B14F-4D97-AF65-F5344CB8AC3E}">
        <p14:creationId xmlns:p14="http://schemas.microsoft.com/office/powerpoint/2010/main" val="27639725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66223D6-D4B7-439B-A711-A31E0DE1E91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E"/>
          </a:p>
        </p:txBody>
      </p:sp>
      <p:sp>
        <p:nvSpPr>
          <p:cNvPr id="3" name="Text Placeholder 2">
            <a:extLst>
              <a:ext uri="{FF2B5EF4-FFF2-40B4-BE49-F238E27FC236}">
                <a16:creationId xmlns:a16="http://schemas.microsoft.com/office/drawing/2014/main" id="{F1BAEB0C-AC2A-499A-939E-E6A63C822F6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0244E611-6F62-4578-8AC4-D25238DC2A7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5AC7FF-B1D6-468A-BD88-07CE891082F4}" type="datetimeFigureOut">
              <a:rPr lang="en-IE" smtClean="0"/>
              <a:t>27/04/2021</a:t>
            </a:fld>
            <a:endParaRPr lang="en-IE"/>
          </a:p>
        </p:txBody>
      </p:sp>
      <p:sp>
        <p:nvSpPr>
          <p:cNvPr id="5" name="Footer Placeholder 4">
            <a:extLst>
              <a:ext uri="{FF2B5EF4-FFF2-40B4-BE49-F238E27FC236}">
                <a16:creationId xmlns:a16="http://schemas.microsoft.com/office/drawing/2014/main" id="{B5A50AEC-260B-4F08-B500-465B75F75A2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E"/>
          </a:p>
        </p:txBody>
      </p:sp>
      <p:sp>
        <p:nvSpPr>
          <p:cNvPr id="6" name="Slide Number Placeholder 5">
            <a:extLst>
              <a:ext uri="{FF2B5EF4-FFF2-40B4-BE49-F238E27FC236}">
                <a16:creationId xmlns:a16="http://schemas.microsoft.com/office/drawing/2014/main" id="{D0B83BCE-3CFF-4FA1-8856-971CA6E4496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53E110C-7830-4FED-BF08-84DB6BB69580}" type="slidenum">
              <a:rPr lang="en-IE" smtClean="0"/>
              <a:t>‹#›</a:t>
            </a:fld>
            <a:endParaRPr lang="en-IE"/>
          </a:p>
        </p:txBody>
      </p:sp>
    </p:spTree>
    <p:extLst>
      <p:ext uri="{BB962C8B-B14F-4D97-AF65-F5344CB8AC3E}">
        <p14:creationId xmlns:p14="http://schemas.microsoft.com/office/powerpoint/2010/main" val="370001346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C97507F-D9A7-484D-A3CA-9BDF32EFF1B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E"/>
          </a:p>
        </p:txBody>
      </p:sp>
      <p:sp>
        <p:nvSpPr>
          <p:cNvPr id="3" name="Text Placeholder 2">
            <a:extLst>
              <a:ext uri="{FF2B5EF4-FFF2-40B4-BE49-F238E27FC236}">
                <a16:creationId xmlns:a16="http://schemas.microsoft.com/office/drawing/2014/main" id="{CD1696B9-79D3-459A-8E7A-C4D8BD412A8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56B277F6-2C25-4D00-B931-46A4EEB80C4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F8D6AED-0A0C-4636-8B2C-00DD65D06992}" type="datetimeFigureOut">
              <a:rPr lang="en-IE" smtClean="0"/>
              <a:t>27/04/2021</a:t>
            </a:fld>
            <a:endParaRPr lang="en-IE"/>
          </a:p>
        </p:txBody>
      </p:sp>
      <p:sp>
        <p:nvSpPr>
          <p:cNvPr id="5" name="Footer Placeholder 4">
            <a:extLst>
              <a:ext uri="{FF2B5EF4-FFF2-40B4-BE49-F238E27FC236}">
                <a16:creationId xmlns:a16="http://schemas.microsoft.com/office/drawing/2014/main" id="{1F2A656C-7AE0-40E7-B09E-874EFA6F44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E"/>
          </a:p>
        </p:txBody>
      </p:sp>
      <p:sp>
        <p:nvSpPr>
          <p:cNvPr id="6" name="Slide Number Placeholder 5">
            <a:extLst>
              <a:ext uri="{FF2B5EF4-FFF2-40B4-BE49-F238E27FC236}">
                <a16:creationId xmlns:a16="http://schemas.microsoft.com/office/drawing/2014/main" id="{2009997B-473F-4AC2-BFC0-3FA4D259A09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537167-DA75-4E43-BEA7-160F675436CB}" type="slidenum">
              <a:rPr lang="en-IE" smtClean="0"/>
              <a:t>‹#›</a:t>
            </a:fld>
            <a:endParaRPr lang="en-IE"/>
          </a:p>
        </p:txBody>
      </p:sp>
    </p:spTree>
    <p:extLst>
      <p:ext uri="{BB962C8B-B14F-4D97-AF65-F5344CB8AC3E}">
        <p14:creationId xmlns:p14="http://schemas.microsoft.com/office/powerpoint/2010/main" val="433809067"/>
      </p:ext>
    </p:extLst>
  </p:cSld>
  <p:clrMap bg1="lt1" tx1="dk1" bg2="lt2" tx2="dk2" accent1="accent1" accent2="accent2" accent3="accent3" accent4="accent4" accent5="accent5" accent6="accent6" hlink="hlink" folHlink="folHlink"/>
  <p:sldLayoutIdLst>
    <p:sldLayoutId id="2147483650" r:id="rId1"/>
    <p:sldLayoutId id="2147483649"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hyperlink" Target="https://consult.sdublincoco.ie/"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9.png"/><Relationship Id="rId1" Type="http://schemas.openxmlformats.org/officeDocument/2006/relationships/slideLayout" Target="../slideLayouts/slideLayout1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8" name="Rectangle 47">
            <a:extLst>
              <a:ext uri="{FF2B5EF4-FFF2-40B4-BE49-F238E27FC236}">
                <a16:creationId xmlns:a16="http://schemas.microsoft.com/office/drawing/2014/main" id="{0A597D97-203B-498B-95D3-E90DC961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1F2151DA-74F2-427A-A19C-A087AFB911F6}"/>
              </a:ext>
            </a:extLst>
          </p:cNvPr>
          <p:cNvPicPr>
            <a:picLocks noChangeAspect="1"/>
          </p:cNvPicPr>
          <p:nvPr/>
        </p:nvPicPr>
        <p:blipFill rotWithShape="1">
          <a:blip r:embed="rId2">
            <a:extLst>
              <a:ext uri="{28A0092B-C50C-407E-A947-70E740481C1C}">
                <a14:useLocalDpi xmlns:a14="http://schemas.microsoft.com/office/drawing/2010/main" val="0"/>
              </a:ext>
            </a:extLst>
          </a:blip>
          <a:srcRect t="17598" b="18443"/>
          <a:stretch/>
        </p:blipFill>
        <p:spPr>
          <a:xfrm>
            <a:off x="4301116" y="3509402"/>
            <a:ext cx="7924800" cy="3383270"/>
          </a:xfrm>
          <a:prstGeom prst="rect">
            <a:avLst/>
          </a:prstGeom>
        </p:spPr>
      </p:pic>
      <p:pic>
        <p:nvPicPr>
          <p:cNvPr id="5" name="Picture 4">
            <a:extLst>
              <a:ext uri="{FF2B5EF4-FFF2-40B4-BE49-F238E27FC236}">
                <a16:creationId xmlns:a16="http://schemas.microsoft.com/office/drawing/2014/main" id="{E5CD9DD2-F053-4411-917D-CA3F0BDB3DC7}"/>
              </a:ext>
            </a:extLst>
          </p:cNvPr>
          <p:cNvPicPr>
            <a:picLocks noChangeAspect="1"/>
          </p:cNvPicPr>
          <p:nvPr/>
        </p:nvPicPr>
        <p:blipFill rotWithShape="1">
          <a:blip r:embed="rId3"/>
          <a:srcRect t="13320" r="2" b="7078"/>
          <a:stretch/>
        </p:blipFill>
        <p:spPr>
          <a:xfrm>
            <a:off x="4666668" y="3603"/>
            <a:ext cx="7555832" cy="3383280"/>
          </a:xfrm>
          <a:prstGeom prst="rect">
            <a:avLst/>
          </a:prstGeom>
        </p:spPr>
      </p:pic>
      <p:sp useBgFill="1">
        <p:nvSpPr>
          <p:cNvPr id="50" name="Freeform: Shape 49">
            <a:extLst>
              <a:ext uri="{FF2B5EF4-FFF2-40B4-BE49-F238E27FC236}">
                <a16:creationId xmlns:a16="http://schemas.microsoft.com/office/drawing/2014/main" id="{6A6EF10E-DF41-4BD3-8EB4-6F646531DC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244272" cy="6858000"/>
          </a:xfrm>
          <a:custGeom>
            <a:avLst/>
            <a:gdLst>
              <a:gd name="connsiteX0" fmla="*/ 0 w 6244272"/>
              <a:gd name="connsiteY0" fmla="*/ 0 h 6858000"/>
              <a:gd name="connsiteX1" fmla="*/ 732568 w 6244272"/>
              <a:gd name="connsiteY1" fmla="*/ 0 h 6858000"/>
              <a:gd name="connsiteX2" fmla="*/ 947849 w 6244272"/>
              <a:gd name="connsiteY2" fmla="*/ 0 h 6858000"/>
              <a:gd name="connsiteX3" fmla="*/ 1823619 w 6244272"/>
              <a:gd name="connsiteY3" fmla="*/ 0 h 6858000"/>
              <a:gd name="connsiteX4" fmla="*/ 5235673 w 6244272"/>
              <a:gd name="connsiteY4" fmla="*/ 0 h 6858000"/>
              <a:gd name="connsiteX5" fmla="*/ 4933297 w 6244272"/>
              <a:gd name="connsiteY5" fmla="*/ 110269 h 6858000"/>
              <a:gd name="connsiteX6" fmla="*/ 4976910 w 6244272"/>
              <a:gd name="connsiteY6" fmla="*/ 135168 h 6858000"/>
              <a:gd name="connsiteX7" fmla="*/ 5238580 w 6244272"/>
              <a:gd name="connsiteY7" fmla="*/ 71141 h 6858000"/>
              <a:gd name="connsiteX8" fmla="*/ 5290914 w 6244272"/>
              <a:gd name="connsiteY8" fmla="*/ 88927 h 6858000"/>
              <a:gd name="connsiteX9" fmla="*/ 5264747 w 6244272"/>
              <a:gd name="connsiteY9" fmla="*/ 163625 h 6858000"/>
              <a:gd name="connsiteX10" fmla="*/ 5151357 w 6244272"/>
              <a:gd name="connsiteY10" fmla="*/ 192082 h 6858000"/>
              <a:gd name="connsiteX11" fmla="*/ 4974002 w 6244272"/>
              <a:gd name="connsiteY11" fmla="*/ 373491 h 6858000"/>
              <a:gd name="connsiteX12" fmla="*/ 5241488 w 6244272"/>
              <a:gd name="connsiteY12" fmla="*/ 352148 h 6858000"/>
              <a:gd name="connsiteX13" fmla="*/ 5288007 w 6244272"/>
              <a:gd name="connsiteY13" fmla="*/ 394834 h 6858000"/>
              <a:gd name="connsiteX14" fmla="*/ 5305452 w 6244272"/>
              <a:gd name="connsiteY14" fmla="*/ 451747 h 6858000"/>
              <a:gd name="connsiteX15" fmla="*/ 5383953 w 6244272"/>
              <a:gd name="connsiteY15" fmla="*/ 359262 h 6858000"/>
              <a:gd name="connsiteX16" fmla="*/ 5450825 w 6244272"/>
              <a:gd name="connsiteY16" fmla="*/ 334364 h 6858000"/>
              <a:gd name="connsiteX17" fmla="*/ 5471177 w 6244272"/>
              <a:gd name="connsiteY17" fmla="*/ 416176 h 6858000"/>
              <a:gd name="connsiteX18" fmla="*/ 5410121 w 6244272"/>
              <a:gd name="connsiteY18" fmla="*/ 505101 h 6858000"/>
              <a:gd name="connsiteX19" fmla="*/ 5247303 w 6244272"/>
              <a:gd name="connsiteY19" fmla="*/ 558458 h 6858000"/>
              <a:gd name="connsiteX20" fmla="*/ 5421750 w 6244272"/>
              <a:gd name="connsiteY20" fmla="*/ 558458 h 6858000"/>
              <a:gd name="connsiteX21" fmla="*/ 5622364 w 6244272"/>
              <a:gd name="connsiteY21" fmla="*/ 522887 h 6858000"/>
              <a:gd name="connsiteX22" fmla="*/ 5834608 w 6244272"/>
              <a:gd name="connsiteY22" fmla="*/ 533558 h 6858000"/>
              <a:gd name="connsiteX23" fmla="*/ 6035223 w 6244272"/>
              <a:gd name="connsiteY23" fmla="*/ 462417 h 6858000"/>
              <a:gd name="connsiteX24" fmla="*/ 6238745 w 6244272"/>
              <a:gd name="connsiteY24" fmla="*/ 465975 h 6858000"/>
              <a:gd name="connsiteX25" fmla="*/ 5337434 w 6244272"/>
              <a:gd name="connsiteY25" fmla="*/ 910606 h 6858000"/>
              <a:gd name="connsiteX26" fmla="*/ 5381046 w 6244272"/>
              <a:gd name="connsiteY26" fmla="*/ 921277 h 6858000"/>
              <a:gd name="connsiteX27" fmla="*/ 5439195 w 6244272"/>
              <a:gd name="connsiteY27" fmla="*/ 949734 h 6858000"/>
              <a:gd name="connsiteX28" fmla="*/ 5395583 w 6244272"/>
              <a:gd name="connsiteY28" fmla="*/ 1006647 h 6858000"/>
              <a:gd name="connsiteX29" fmla="*/ 5160079 w 6244272"/>
              <a:gd name="connsiteY29" fmla="*/ 1113358 h 6858000"/>
              <a:gd name="connsiteX30" fmla="*/ 5101930 w 6244272"/>
              <a:gd name="connsiteY30" fmla="*/ 1220069 h 6858000"/>
              <a:gd name="connsiteX31" fmla="*/ 5174617 w 6244272"/>
              <a:gd name="connsiteY31" fmla="*/ 1209399 h 6858000"/>
              <a:gd name="connsiteX32" fmla="*/ 5238580 w 6244272"/>
              <a:gd name="connsiteY32" fmla="*/ 1230741 h 6858000"/>
              <a:gd name="connsiteX33" fmla="*/ 5212414 w 6244272"/>
              <a:gd name="connsiteY33" fmla="*/ 1365909 h 6858000"/>
              <a:gd name="connsiteX34" fmla="*/ 4878056 w 6244272"/>
              <a:gd name="connsiteY34" fmla="*/ 1540204 h 6858000"/>
              <a:gd name="connsiteX35" fmla="*/ 4848982 w 6244272"/>
              <a:gd name="connsiteY35" fmla="*/ 1597117 h 6858000"/>
              <a:gd name="connsiteX36" fmla="*/ 4889686 w 6244272"/>
              <a:gd name="connsiteY36" fmla="*/ 1636245 h 6858000"/>
              <a:gd name="connsiteX37" fmla="*/ 4997261 w 6244272"/>
              <a:gd name="connsiteY37" fmla="*/ 1657587 h 6858000"/>
              <a:gd name="connsiteX38" fmla="*/ 4846074 w 6244272"/>
              <a:gd name="connsiteY38" fmla="*/ 1849668 h 6858000"/>
              <a:gd name="connsiteX39" fmla="*/ 4790832 w 6244272"/>
              <a:gd name="connsiteY39" fmla="*/ 1903025 h 6858000"/>
              <a:gd name="connsiteX40" fmla="*/ 4694886 w 6244272"/>
              <a:gd name="connsiteY40" fmla="*/ 1984836 h 6858000"/>
              <a:gd name="connsiteX41" fmla="*/ 4694886 w 6244272"/>
              <a:gd name="connsiteY41" fmla="*/ 2013292 h 6858000"/>
              <a:gd name="connsiteX42" fmla="*/ 4822814 w 6244272"/>
              <a:gd name="connsiteY42" fmla="*/ 2102219 h 6858000"/>
              <a:gd name="connsiteX43" fmla="*/ 5055411 w 6244272"/>
              <a:gd name="connsiteY43" fmla="*/ 2077320 h 6858000"/>
              <a:gd name="connsiteX44" fmla="*/ 4712331 w 6244272"/>
              <a:gd name="connsiteY44" fmla="*/ 2208931 h 6858000"/>
              <a:gd name="connsiteX45" fmla="*/ 5822979 w 6244272"/>
              <a:gd name="connsiteY45" fmla="*/ 1892353 h 6858000"/>
              <a:gd name="connsiteX46" fmla="*/ 5753200 w 6244272"/>
              <a:gd name="connsiteY46" fmla="*/ 1974165 h 6858000"/>
              <a:gd name="connsiteX47" fmla="*/ 5363601 w 6244272"/>
              <a:gd name="connsiteY47" fmla="*/ 2191146 h 6858000"/>
              <a:gd name="connsiteX48" fmla="*/ 5253118 w 6244272"/>
              <a:gd name="connsiteY48" fmla="*/ 2326314 h 6858000"/>
              <a:gd name="connsiteX49" fmla="*/ 5136819 w 6244272"/>
              <a:gd name="connsiteY49" fmla="*/ 2401012 h 6858000"/>
              <a:gd name="connsiteX50" fmla="*/ 4974002 w 6244272"/>
              <a:gd name="connsiteY50" fmla="*/ 2401012 h 6858000"/>
              <a:gd name="connsiteX51" fmla="*/ 4857704 w 6244272"/>
              <a:gd name="connsiteY51" fmla="*/ 2518395 h 6858000"/>
              <a:gd name="connsiteX52" fmla="*/ 4976910 w 6244272"/>
              <a:gd name="connsiteY52" fmla="*/ 2543294 h 6858000"/>
              <a:gd name="connsiteX53" fmla="*/ 5116467 w 6244272"/>
              <a:gd name="connsiteY53" fmla="*/ 2525509 h 6858000"/>
              <a:gd name="connsiteX54" fmla="*/ 5273470 w 6244272"/>
              <a:gd name="connsiteY54" fmla="*/ 2564636 h 6858000"/>
              <a:gd name="connsiteX55" fmla="*/ 5418843 w 6244272"/>
              <a:gd name="connsiteY55" fmla="*/ 2532623 h 6858000"/>
              <a:gd name="connsiteX56" fmla="*/ 5593290 w 6244272"/>
              <a:gd name="connsiteY56" fmla="*/ 2553965 h 6858000"/>
              <a:gd name="connsiteX57" fmla="*/ 5648532 w 6244272"/>
              <a:gd name="connsiteY57" fmla="*/ 2692689 h 6858000"/>
              <a:gd name="connsiteX58" fmla="*/ 5665976 w 6244272"/>
              <a:gd name="connsiteY58" fmla="*/ 2703362 h 6858000"/>
              <a:gd name="connsiteX59" fmla="*/ 5988704 w 6244272"/>
              <a:gd name="connsiteY59" fmla="*/ 2923898 h 6858000"/>
              <a:gd name="connsiteX60" fmla="*/ 6078835 w 6244272"/>
              <a:gd name="connsiteY60" fmla="*/ 2941684 h 6858000"/>
              <a:gd name="connsiteX61" fmla="*/ 5546771 w 6244272"/>
              <a:gd name="connsiteY61" fmla="*/ 3329402 h 6858000"/>
              <a:gd name="connsiteX62" fmla="*/ 5904388 w 6244272"/>
              <a:gd name="connsiteY62" fmla="*/ 3229805 h 6858000"/>
              <a:gd name="connsiteX63" fmla="*/ 5953814 w 6244272"/>
              <a:gd name="connsiteY63" fmla="*/ 3393429 h 6858000"/>
              <a:gd name="connsiteX64" fmla="*/ 5785182 w 6244272"/>
              <a:gd name="connsiteY64" fmla="*/ 3539269 h 6858000"/>
              <a:gd name="connsiteX65" fmla="*/ 5724125 w 6244272"/>
              <a:gd name="connsiteY65" fmla="*/ 3827390 h 6858000"/>
              <a:gd name="connsiteX66" fmla="*/ 5753200 w 6244272"/>
              <a:gd name="connsiteY66" fmla="*/ 4090612 h 6858000"/>
              <a:gd name="connsiteX67" fmla="*/ 5825886 w 6244272"/>
              <a:gd name="connsiteY67" fmla="*/ 4172424 h 6858000"/>
              <a:gd name="connsiteX68" fmla="*/ 5930554 w 6244272"/>
              <a:gd name="connsiteY68" fmla="*/ 4321821 h 6858000"/>
              <a:gd name="connsiteX69" fmla="*/ 5994519 w 6244272"/>
              <a:gd name="connsiteY69" fmla="*/ 4414305 h 6858000"/>
              <a:gd name="connsiteX70" fmla="*/ 6218393 w 6244272"/>
              <a:gd name="connsiteY70" fmla="*/ 4378734 h 6858000"/>
              <a:gd name="connsiteX71" fmla="*/ 5918925 w 6244272"/>
              <a:gd name="connsiteY71" fmla="*/ 4613499 h 6858000"/>
              <a:gd name="connsiteX72" fmla="*/ 6160243 w 6244272"/>
              <a:gd name="connsiteY72" fmla="*/ 4585042 h 6858000"/>
              <a:gd name="connsiteX73" fmla="*/ 6238745 w 6244272"/>
              <a:gd name="connsiteY73" fmla="*/ 4602828 h 6858000"/>
              <a:gd name="connsiteX74" fmla="*/ 6195133 w 6244272"/>
              <a:gd name="connsiteY74" fmla="*/ 4677526 h 6858000"/>
              <a:gd name="connsiteX75" fmla="*/ 6017778 w 6244272"/>
              <a:gd name="connsiteY75" fmla="*/ 4805580 h 6858000"/>
              <a:gd name="connsiteX76" fmla="*/ 5651439 w 6244272"/>
              <a:gd name="connsiteY76" fmla="*/ 5154171 h 6858000"/>
              <a:gd name="connsiteX77" fmla="*/ 6006149 w 6244272"/>
              <a:gd name="connsiteY77" fmla="*/ 4994104 h 6858000"/>
              <a:gd name="connsiteX78" fmla="*/ 5633994 w 6244272"/>
              <a:gd name="connsiteY78" fmla="*/ 5353367 h 6858000"/>
              <a:gd name="connsiteX79" fmla="*/ 5552586 w 6244272"/>
              <a:gd name="connsiteY79" fmla="*/ 5474306 h 6858000"/>
              <a:gd name="connsiteX80" fmla="*/ 5383953 w 6244272"/>
              <a:gd name="connsiteY80" fmla="*/ 5769542 h 6858000"/>
              <a:gd name="connsiteX81" fmla="*/ 5392675 w 6244272"/>
              <a:gd name="connsiteY81" fmla="*/ 5801555 h 6858000"/>
              <a:gd name="connsiteX82" fmla="*/ 5584568 w 6244272"/>
              <a:gd name="connsiteY82" fmla="*/ 5755314 h 6858000"/>
              <a:gd name="connsiteX83" fmla="*/ 5334526 w 6244272"/>
              <a:gd name="connsiteY83" fmla="*/ 6004307 h 6858000"/>
              <a:gd name="connsiteX84" fmla="*/ 5075763 w 6244272"/>
              <a:gd name="connsiteY84" fmla="*/ 6196388 h 6858000"/>
              <a:gd name="connsiteX85" fmla="*/ 5258933 w 6244272"/>
              <a:gd name="connsiteY85" fmla="*/ 6167932 h 6858000"/>
              <a:gd name="connsiteX86" fmla="*/ 5511881 w 6244272"/>
              <a:gd name="connsiteY86" fmla="*/ 6057663 h 6858000"/>
              <a:gd name="connsiteX87" fmla="*/ 5599105 w 6244272"/>
              <a:gd name="connsiteY87" fmla="*/ 6100347 h 6858000"/>
              <a:gd name="connsiteX88" fmla="*/ 5360693 w 6244272"/>
              <a:gd name="connsiteY88" fmla="*/ 6281757 h 6858000"/>
              <a:gd name="connsiteX89" fmla="*/ 5224043 w 6244272"/>
              <a:gd name="connsiteY89" fmla="*/ 6367127 h 6858000"/>
              <a:gd name="connsiteX90" fmla="*/ 5168801 w 6244272"/>
              <a:gd name="connsiteY90" fmla="*/ 6431153 h 6858000"/>
              <a:gd name="connsiteX91" fmla="*/ 5011799 w 6244272"/>
              <a:gd name="connsiteY91" fmla="*/ 6658805 h 6858000"/>
              <a:gd name="connsiteX92" fmla="*/ 4651275 w 6244272"/>
              <a:gd name="connsiteY92" fmla="*/ 6858000 h 6858000"/>
              <a:gd name="connsiteX93" fmla="*/ 1823619 w 6244272"/>
              <a:gd name="connsiteY93" fmla="*/ 6858000 h 6858000"/>
              <a:gd name="connsiteX94" fmla="*/ 947849 w 6244272"/>
              <a:gd name="connsiteY94" fmla="*/ 6858000 h 6858000"/>
              <a:gd name="connsiteX95" fmla="*/ 732568 w 6244272"/>
              <a:gd name="connsiteY95" fmla="*/ 6858000 h 6858000"/>
              <a:gd name="connsiteX96" fmla="*/ 0 w 6244272"/>
              <a:gd name="connsiteY9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6244272" h="6858000">
                <a:moveTo>
                  <a:pt x="0" y="0"/>
                </a:moveTo>
                <a:lnTo>
                  <a:pt x="732568" y="0"/>
                </a:lnTo>
                <a:lnTo>
                  <a:pt x="947849" y="0"/>
                </a:lnTo>
                <a:lnTo>
                  <a:pt x="1823619" y="0"/>
                </a:lnTo>
                <a:lnTo>
                  <a:pt x="5235673" y="0"/>
                </a:lnTo>
                <a:cubicBezTo>
                  <a:pt x="5133912" y="35571"/>
                  <a:pt x="5035058" y="78255"/>
                  <a:pt x="4933297" y="110269"/>
                </a:cubicBezTo>
                <a:cubicBezTo>
                  <a:pt x="4947835" y="145839"/>
                  <a:pt x="4962372" y="138725"/>
                  <a:pt x="4976910" y="135168"/>
                </a:cubicBezTo>
                <a:cubicBezTo>
                  <a:pt x="5064133" y="120941"/>
                  <a:pt x="5154264" y="110269"/>
                  <a:pt x="5238580" y="71141"/>
                </a:cubicBezTo>
                <a:cubicBezTo>
                  <a:pt x="5258933" y="64027"/>
                  <a:pt x="5282192" y="64027"/>
                  <a:pt x="5290914" y="88927"/>
                </a:cubicBezTo>
                <a:cubicBezTo>
                  <a:pt x="5305452" y="124497"/>
                  <a:pt x="5285100" y="145839"/>
                  <a:pt x="5264747" y="163625"/>
                </a:cubicBezTo>
                <a:cubicBezTo>
                  <a:pt x="5229858" y="195638"/>
                  <a:pt x="5189154" y="188525"/>
                  <a:pt x="5151357" y="192082"/>
                </a:cubicBezTo>
                <a:cubicBezTo>
                  <a:pt x="5046689" y="209867"/>
                  <a:pt x="4997261" y="259665"/>
                  <a:pt x="4974002" y="373491"/>
                </a:cubicBezTo>
                <a:cubicBezTo>
                  <a:pt x="5064133" y="327250"/>
                  <a:pt x="5154264" y="384162"/>
                  <a:pt x="5241488" y="352148"/>
                </a:cubicBezTo>
                <a:cubicBezTo>
                  <a:pt x="5264747" y="345034"/>
                  <a:pt x="5299637" y="355706"/>
                  <a:pt x="5288007" y="394834"/>
                </a:cubicBezTo>
                <a:cubicBezTo>
                  <a:pt x="5276378" y="430405"/>
                  <a:pt x="5238580" y="458860"/>
                  <a:pt x="5305452" y="451747"/>
                </a:cubicBezTo>
                <a:cubicBezTo>
                  <a:pt x="5354879" y="448189"/>
                  <a:pt x="5369416" y="405504"/>
                  <a:pt x="5383953" y="359262"/>
                </a:cubicBezTo>
                <a:cubicBezTo>
                  <a:pt x="5395583" y="334364"/>
                  <a:pt x="5427565" y="320135"/>
                  <a:pt x="5450825" y="334364"/>
                </a:cubicBezTo>
                <a:cubicBezTo>
                  <a:pt x="5479899" y="348592"/>
                  <a:pt x="5471177" y="387720"/>
                  <a:pt x="5471177" y="416176"/>
                </a:cubicBezTo>
                <a:cubicBezTo>
                  <a:pt x="5474085" y="469532"/>
                  <a:pt x="5450825" y="494431"/>
                  <a:pt x="5410121" y="505101"/>
                </a:cubicBezTo>
                <a:cubicBezTo>
                  <a:pt x="5360693" y="519330"/>
                  <a:pt x="5311267" y="537116"/>
                  <a:pt x="5247303" y="558458"/>
                </a:cubicBezTo>
                <a:cubicBezTo>
                  <a:pt x="5317082" y="594028"/>
                  <a:pt x="5369416" y="586915"/>
                  <a:pt x="5421750" y="558458"/>
                </a:cubicBezTo>
                <a:cubicBezTo>
                  <a:pt x="5485714" y="526444"/>
                  <a:pt x="5570030" y="483759"/>
                  <a:pt x="5622364" y="522887"/>
                </a:cubicBezTo>
                <a:cubicBezTo>
                  <a:pt x="5700865" y="579800"/>
                  <a:pt x="5764829" y="544229"/>
                  <a:pt x="5834608" y="533558"/>
                </a:cubicBezTo>
                <a:cubicBezTo>
                  <a:pt x="5979982" y="512216"/>
                  <a:pt x="5889850" y="480203"/>
                  <a:pt x="6035223" y="462417"/>
                </a:cubicBezTo>
                <a:cubicBezTo>
                  <a:pt x="6093372" y="455303"/>
                  <a:pt x="6154429" y="426847"/>
                  <a:pt x="6238745" y="465975"/>
                </a:cubicBezTo>
                <a:cubicBezTo>
                  <a:pt x="5857868" y="672284"/>
                  <a:pt x="5677606" y="658055"/>
                  <a:pt x="5337434" y="910606"/>
                </a:cubicBezTo>
                <a:cubicBezTo>
                  <a:pt x="5351971" y="935506"/>
                  <a:pt x="5366508" y="924835"/>
                  <a:pt x="5381046" y="921277"/>
                </a:cubicBezTo>
                <a:cubicBezTo>
                  <a:pt x="5404305" y="917720"/>
                  <a:pt x="5433380" y="903491"/>
                  <a:pt x="5439195" y="949734"/>
                </a:cubicBezTo>
                <a:cubicBezTo>
                  <a:pt x="5442103" y="985305"/>
                  <a:pt x="5424657" y="1003089"/>
                  <a:pt x="5395583" y="1006647"/>
                </a:cubicBezTo>
                <a:cubicBezTo>
                  <a:pt x="5311267" y="1020875"/>
                  <a:pt x="5235673" y="1070674"/>
                  <a:pt x="5160079" y="1113358"/>
                </a:cubicBezTo>
                <a:cubicBezTo>
                  <a:pt x="5125190" y="1131144"/>
                  <a:pt x="5087393" y="1156043"/>
                  <a:pt x="5101930" y="1220069"/>
                </a:cubicBezTo>
                <a:cubicBezTo>
                  <a:pt x="5131004" y="1237855"/>
                  <a:pt x="5151357" y="1212955"/>
                  <a:pt x="5174617" y="1209399"/>
                </a:cubicBezTo>
                <a:cubicBezTo>
                  <a:pt x="5197876" y="1205842"/>
                  <a:pt x="5253118" y="1220069"/>
                  <a:pt x="5238580" y="1230741"/>
                </a:cubicBezTo>
                <a:cubicBezTo>
                  <a:pt x="5171709" y="1269868"/>
                  <a:pt x="5293822" y="1365909"/>
                  <a:pt x="5212414" y="1365909"/>
                </a:cubicBezTo>
                <a:cubicBezTo>
                  <a:pt x="5078671" y="1365909"/>
                  <a:pt x="5005984" y="1536647"/>
                  <a:pt x="4878056" y="1540204"/>
                </a:cubicBezTo>
                <a:cubicBezTo>
                  <a:pt x="4857704" y="1540204"/>
                  <a:pt x="4848982" y="1572219"/>
                  <a:pt x="4848982" y="1597117"/>
                </a:cubicBezTo>
                <a:cubicBezTo>
                  <a:pt x="4848982" y="1629132"/>
                  <a:pt x="4869333" y="1632688"/>
                  <a:pt x="4889686" y="1636245"/>
                </a:cubicBezTo>
                <a:cubicBezTo>
                  <a:pt x="4921668" y="1639802"/>
                  <a:pt x="4956557" y="1597117"/>
                  <a:pt x="4997261" y="1657587"/>
                </a:cubicBezTo>
                <a:cubicBezTo>
                  <a:pt x="4921668" y="1693158"/>
                  <a:pt x="4843167" y="1728729"/>
                  <a:pt x="4846074" y="1849668"/>
                </a:cubicBezTo>
                <a:cubicBezTo>
                  <a:pt x="4846074" y="1881683"/>
                  <a:pt x="4814092" y="1895910"/>
                  <a:pt x="4790832" y="1903025"/>
                </a:cubicBezTo>
                <a:cubicBezTo>
                  <a:pt x="4750128" y="1917252"/>
                  <a:pt x="4718146" y="1938595"/>
                  <a:pt x="4694886" y="1984836"/>
                </a:cubicBezTo>
                <a:cubicBezTo>
                  <a:pt x="4694886" y="1995507"/>
                  <a:pt x="4694886" y="2002622"/>
                  <a:pt x="4694886" y="2013292"/>
                </a:cubicBezTo>
                <a:cubicBezTo>
                  <a:pt x="4700701" y="2123562"/>
                  <a:pt x="4758850" y="2120004"/>
                  <a:pt x="4822814" y="2102219"/>
                </a:cubicBezTo>
                <a:cubicBezTo>
                  <a:pt x="4898408" y="2080877"/>
                  <a:pt x="4974002" y="2038192"/>
                  <a:pt x="5055411" y="2077320"/>
                </a:cubicBezTo>
                <a:cubicBezTo>
                  <a:pt x="4942020" y="2130676"/>
                  <a:pt x="4817000" y="2134233"/>
                  <a:pt x="4712331" y="2208931"/>
                </a:cubicBezTo>
                <a:cubicBezTo>
                  <a:pt x="5101930" y="2223159"/>
                  <a:pt x="5445010" y="1984836"/>
                  <a:pt x="5822979" y="1892353"/>
                </a:cubicBezTo>
                <a:cubicBezTo>
                  <a:pt x="5811349" y="1952823"/>
                  <a:pt x="5779367" y="1967051"/>
                  <a:pt x="5753200" y="1974165"/>
                </a:cubicBezTo>
                <a:cubicBezTo>
                  <a:pt x="5613642" y="2020407"/>
                  <a:pt x="5491529" y="2112891"/>
                  <a:pt x="5363601" y="2191146"/>
                </a:cubicBezTo>
                <a:cubicBezTo>
                  <a:pt x="5311267" y="2223159"/>
                  <a:pt x="5273470" y="2258731"/>
                  <a:pt x="5253118" y="2326314"/>
                </a:cubicBezTo>
                <a:cubicBezTo>
                  <a:pt x="5235673" y="2390340"/>
                  <a:pt x="5200783" y="2418796"/>
                  <a:pt x="5136819" y="2401012"/>
                </a:cubicBezTo>
                <a:cubicBezTo>
                  <a:pt x="5084485" y="2386784"/>
                  <a:pt x="5029243" y="2393898"/>
                  <a:pt x="4974002" y="2401012"/>
                </a:cubicBezTo>
                <a:cubicBezTo>
                  <a:pt x="4912946" y="2408126"/>
                  <a:pt x="4843167" y="2479267"/>
                  <a:pt x="4857704" y="2518395"/>
                </a:cubicBezTo>
                <a:cubicBezTo>
                  <a:pt x="4886778" y="2582422"/>
                  <a:pt x="4936205" y="2550408"/>
                  <a:pt x="4976910" y="2543294"/>
                </a:cubicBezTo>
                <a:cubicBezTo>
                  <a:pt x="5026336" y="2536181"/>
                  <a:pt x="5116467" y="2518395"/>
                  <a:pt x="5116467" y="2525509"/>
                </a:cubicBezTo>
                <a:cubicBezTo>
                  <a:pt x="5148450" y="2685576"/>
                  <a:pt x="5221136" y="2564636"/>
                  <a:pt x="5273470" y="2564636"/>
                </a:cubicBezTo>
                <a:cubicBezTo>
                  <a:pt x="5322897" y="2564636"/>
                  <a:pt x="5372323" y="2546851"/>
                  <a:pt x="5418843" y="2532623"/>
                </a:cubicBezTo>
                <a:cubicBezTo>
                  <a:pt x="5479899" y="2514837"/>
                  <a:pt x="5535140" y="2546851"/>
                  <a:pt x="5593290" y="2553965"/>
                </a:cubicBezTo>
                <a:cubicBezTo>
                  <a:pt x="5645624" y="2561080"/>
                  <a:pt x="5616550" y="2653563"/>
                  <a:pt x="5648532" y="2692689"/>
                </a:cubicBezTo>
                <a:cubicBezTo>
                  <a:pt x="5654346" y="2703362"/>
                  <a:pt x="5660161" y="2703362"/>
                  <a:pt x="5665976" y="2703362"/>
                </a:cubicBezTo>
                <a:cubicBezTo>
                  <a:pt x="5683421" y="2980812"/>
                  <a:pt x="5988704" y="2913227"/>
                  <a:pt x="5988704" y="2923898"/>
                </a:cubicBezTo>
                <a:cubicBezTo>
                  <a:pt x="6014871" y="2941684"/>
                  <a:pt x="6046853" y="2899000"/>
                  <a:pt x="6078835" y="2941684"/>
                </a:cubicBezTo>
                <a:cubicBezTo>
                  <a:pt x="5942185" y="3137322"/>
                  <a:pt x="5732847" y="3183563"/>
                  <a:pt x="5546771" y="3329402"/>
                </a:cubicBezTo>
                <a:cubicBezTo>
                  <a:pt x="5700865" y="3379202"/>
                  <a:pt x="5790997" y="3208463"/>
                  <a:pt x="5904388" y="3229805"/>
                </a:cubicBezTo>
                <a:cubicBezTo>
                  <a:pt x="5959629" y="3283162"/>
                  <a:pt x="5793904" y="3368530"/>
                  <a:pt x="5953814" y="3393429"/>
                </a:cubicBezTo>
                <a:cubicBezTo>
                  <a:pt x="5884036" y="3439672"/>
                  <a:pt x="5834608" y="3485914"/>
                  <a:pt x="5785182" y="3539269"/>
                </a:cubicBezTo>
                <a:cubicBezTo>
                  <a:pt x="5700865" y="3635309"/>
                  <a:pt x="5683421" y="3699337"/>
                  <a:pt x="5724125" y="3827390"/>
                </a:cubicBezTo>
                <a:cubicBezTo>
                  <a:pt x="5750293" y="3912759"/>
                  <a:pt x="5788089" y="3991015"/>
                  <a:pt x="5753200" y="4090612"/>
                </a:cubicBezTo>
                <a:cubicBezTo>
                  <a:pt x="5729940" y="4158196"/>
                  <a:pt x="5738663" y="4204438"/>
                  <a:pt x="5825886" y="4172424"/>
                </a:cubicBezTo>
                <a:cubicBezTo>
                  <a:pt x="5918925" y="4140411"/>
                  <a:pt x="5953814" y="4200882"/>
                  <a:pt x="5930554" y="4321821"/>
                </a:cubicBezTo>
                <a:cubicBezTo>
                  <a:pt x="5916018" y="4400076"/>
                  <a:pt x="5930554" y="4424975"/>
                  <a:pt x="5994519" y="4414305"/>
                </a:cubicBezTo>
                <a:cubicBezTo>
                  <a:pt x="6064297" y="4403633"/>
                  <a:pt x="6131169" y="4353835"/>
                  <a:pt x="6218393" y="4378734"/>
                </a:cubicBezTo>
                <a:cubicBezTo>
                  <a:pt x="6148614" y="4521016"/>
                  <a:pt x="6000333" y="4478331"/>
                  <a:pt x="5918925" y="4613499"/>
                </a:cubicBezTo>
                <a:cubicBezTo>
                  <a:pt x="6014871" y="4613499"/>
                  <a:pt x="6090465" y="4613499"/>
                  <a:pt x="6160243" y="4585042"/>
                </a:cubicBezTo>
                <a:cubicBezTo>
                  <a:pt x="6189318" y="4574373"/>
                  <a:pt x="6221300" y="4560144"/>
                  <a:pt x="6238745" y="4602828"/>
                </a:cubicBezTo>
                <a:cubicBezTo>
                  <a:pt x="6259098" y="4652628"/>
                  <a:pt x="6218393" y="4670412"/>
                  <a:pt x="6195133" y="4677526"/>
                </a:cubicBezTo>
                <a:cubicBezTo>
                  <a:pt x="6128261" y="4702425"/>
                  <a:pt x="6075928" y="4759339"/>
                  <a:pt x="6017778" y="4805580"/>
                </a:cubicBezTo>
                <a:cubicBezTo>
                  <a:pt x="5892758" y="4905177"/>
                  <a:pt x="5756107" y="4990547"/>
                  <a:pt x="5651439" y="5154171"/>
                </a:cubicBezTo>
                <a:cubicBezTo>
                  <a:pt x="5782275" y="5111487"/>
                  <a:pt x="5881128" y="5011889"/>
                  <a:pt x="6006149" y="4994104"/>
                </a:cubicBezTo>
                <a:cubicBezTo>
                  <a:pt x="5898572" y="5143500"/>
                  <a:pt x="5761922" y="5243097"/>
                  <a:pt x="5633994" y="5353367"/>
                </a:cubicBezTo>
                <a:cubicBezTo>
                  <a:pt x="5596197" y="5385379"/>
                  <a:pt x="5558400" y="5406721"/>
                  <a:pt x="5552586" y="5474306"/>
                </a:cubicBezTo>
                <a:cubicBezTo>
                  <a:pt x="5535140" y="5605917"/>
                  <a:pt x="5488622" y="5712629"/>
                  <a:pt x="5383953" y="5769542"/>
                </a:cubicBezTo>
                <a:cubicBezTo>
                  <a:pt x="5383953" y="5769542"/>
                  <a:pt x="5389768" y="5790884"/>
                  <a:pt x="5392675" y="5801555"/>
                </a:cubicBezTo>
                <a:cubicBezTo>
                  <a:pt x="5456640" y="5805112"/>
                  <a:pt x="5506066" y="5726858"/>
                  <a:pt x="5584568" y="5755314"/>
                </a:cubicBezTo>
                <a:cubicBezTo>
                  <a:pt x="5506066" y="5862025"/>
                  <a:pt x="5442103" y="5954508"/>
                  <a:pt x="5334526" y="6004307"/>
                </a:cubicBezTo>
                <a:cubicBezTo>
                  <a:pt x="5247303" y="6043434"/>
                  <a:pt x="5139727" y="6068335"/>
                  <a:pt x="5075763" y="6196388"/>
                </a:cubicBezTo>
                <a:cubicBezTo>
                  <a:pt x="5148450" y="6221287"/>
                  <a:pt x="5203691" y="6189274"/>
                  <a:pt x="5258933" y="6167932"/>
                </a:cubicBezTo>
                <a:cubicBezTo>
                  <a:pt x="5343249" y="6132361"/>
                  <a:pt x="5427565" y="6093234"/>
                  <a:pt x="5511881" y="6057663"/>
                </a:cubicBezTo>
                <a:cubicBezTo>
                  <a:pt x="5543864" y="6043434"/>
                  <a:pt x="5578753" y="6036320"/>
                  <a:pt x="5599105" y="6100347"/>
                </a:cubicBezTo>
                <a:cubicBezTo>
                  <a:pt x="5491529" y="6114575"/>
                  <a:pt x="5427565" y="6199945"/>
                  <a:pt x="5360693" y="6281757"/>
                </a:cubicBezTo>
                <a:cubicBezTo>
                  <a:pt x="5322897" y="6327999"/>
                  <a:pt x="5290914" y="6388469"/>
                  <a:pt x="5224043" y="6367127"/>
                </a:cubicBezTo>
                <a:cubicBezTo>
                  <a:pt x="5189154" y="6356456"/>
                  <a:pt x="5165894" y="6388469"/>
                  <a:pt x="5168801" y="6431153"/>
                </a:cubicBezTo>
                <a:cubicBezTo>
                  <a:pt x="5183339" y="6580550"/>
                  <a:pt x="5099022" y="6630349"/>
                  <a:pt x="5011799" y="6658805"/>
                </a:cubicBezTo>
                <a:cubicBezTo>
                  <a:pt x="4883871" y="6701489"/>
                  <a:pt x="4770480" y="6786859"/>
                  <a:pt x="4651275" y="6858000"/>
                </a:cubicBezTo>
                <a:lnTo>
                  <a:pt x="1823619" y="6858000"/>
                </a:lnTo>
                <a:lnTo>
                  <a:pt x="947849" y="6858000"/>
                </a:lnTo>
                <a:lnTo>
                  <a:pt x="732568"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0E9B0755-76DB-4844-B2B7-C85AC7C17C2D}"/>
              </a:ext>
            </a:extLst>
          </p:cNvPr>
          <p:cNvSpPr>
            <a:spLocks noGrp="1"/>
          </p:cNvSpPr>
          <p:nvPr>
            <p:ph type="ctrTitle"/>
          </p:nvPr>
        </p:nvSpPr>
        <p:spPr>
          <a:xfrm>
            <a:off x="177640" y="3700144"/>
            <a:ext cx="5793829" cy="2211092"/>
          </a:xfrm>
        </p:spPr>
        <p:txBody>
          <a:bodyPr anchor="t">
            <a:normAutofit/>
          </a:bodyPr>
          <a:lstStyle/>
          <a:p>
            <a:pPr algn="l"/>
            <a:r>
              <a:rPr lang="en-IE" sz="2800" dirty="0"/>
              <a:t>Parks and Open Space (POS) Strategy</a:t>
            </a:r>
            <a:br>
              <a:rPr lang="en-IE" sz="2800" dirty="0"/>
            </a:br>
            <a:r>
              <a:rPr lang="en-IE" sz="2800" dirty="0"/>
              <a:t>Update </a:t>
            </a:r>
          </a:p>
        </p:txBody>
      </p:sp>
      <p:sp>
        <p:nvSpPr>
          <p:cNvPr id="3" name="Subtitle 2">
            <a:extLst>
              <a:ext uri="{FF2B5EF4-FFF2-40B4-BE49-F238E27FC236}">
                <a16:creationId xmlns:a16="http://schemas.microsoft.com/office/drawing/2014/main" id="{C9C7C32B-3B45-4C4F-88B8-1B5131E96FCB}"/>
              </a:ext>
            </a:extLst>
          </p:cNvPr>
          <p:cNvSpPr>
            <a:spLocks noGrp="1"/>
          </p:cNvSpPr>
          <p:nvPr>
            <p:ph type="subTitle" idx="1"/>
          </p:nvPr>
        </p:nvSpPr>
        <p:spPr>
          <a:xfrm>
            <a:off x="330631" y="6145467"/>
            <a:ext cx="4007449" cy="1343972"/>
          </a:xfrm>
        </p:spPr>
        <p:txBody>
          <a:bodyPr>
            <a:normAutofit/>
          </a:bodyPr>
          <a:lstStyle/>
          <a:p>
            <a:pPr algn="l"/>
            <a:r>
              <a:rPr lang="en-IE" sz="1800" dirty="0"/>
              <a:t>04 05 2021</a:t>
            </a:r>
          </a:p>
        </p:txBody>
      </p:sp>
      <p:sp>
        <p:nvSpPr>
          <p:cNvPr id="9" name="Title 1">
            <a:extLst>
              <a:ext uri="{FF2B5EF4-FFF2-40B4-BE49-F238E27FC236}">
                <a16:creationId xmlns:a16="http://schemas.microsoft.com/office/drawing/2014/main" id="{19C234CE-9E55-437C-851A-2F4ACF6C9A85}"/>
              </a:ext>
            </a:extLst>
          </p:cNvPr>
          <p:cNvSpPr txBox="1">
            <a:spLocks/>
          </p:cNvSpPr>
          <p:nvPr/>
        </p:nvSpPr>
        <p:spPr>
          <a:xfrm>
            <a:off x="177640" y="302591"/>
            <a:ext cx="5505644" cy="1238615"/>
          </a:xfrm>
          <a:prstGeom prst="rect">
            <a:avLst/>
          </a:prstGeom>
          <a:effectLst>
            <a:outerShdw blurRad="50800" dist="38100" dir="2700000" algn="tl" rotWithShape="0">
              <a:prstClr val="black">
                <a:alpha val="40000"/>
              </a:prstClr>
            </a:outerShdw>
          </a:effectLst>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spcAft>
                <a:spcPts val="600"/>
              </a:spcAft>
            </a:pPr>
            <a:r>
              <a:rPr lang="en-IE" sz="2800" dirty="0"/>
              <a:t>Green Infrastructure (GI) Strategy</a:t>
            </a:r>
            <a:br>
              <a:rPr lang="en-IE" sz="2800" dirty="0"/>
            </a:br>
            <a:r>
              <a:rPr lang="en-IE" sz="2800" dirty="0"/>
              <a:t>Update</a:t>
            </a:r>
            <a:br>
              <a:rPr lang="en-IE" sz="1700" dirty="0">
                <a:solidFill>
                  <a:srgbClr val="FFFFFF"/>
                </a:solidFill>
              </a:rPr>
            </a:br>
            <a:r>
              <a:rPr lang="en-IE" sz="1700" dirty="0">
                <a:solidFill>
                  <a:srgbClr val="FFFFFF"/>
                </a:solidFill>
              </a:rPr>
              <a:t> </a:t>
            </a:r>
            <a:br>
              <a:rPr lang="en-IE" sz="1700" dirty="0">
                <a:solidFill>
                  <a:srgbClr val="FFFFFF"/>
                </a:solidFill>
              </a:rPr>
            </a:br>
            <a:endParaRPr lang="en-IE" sz="1700" dirty="0">
              <a:solidFill>
                <a:srgbClr val="FFFFFF"/>
              </a:solidFill>
            </a:endParaRPr>
          </a:p>
        </p:txBody>
      </p:sp>
      <p:sp>
        <p:nvSpPr>
          <p:cNvPr id="10" name="Subtitle 2">
            <a:extLst>
              <a:ext uri="{FF2B5EF4-FFF2-40B4-BE49-F238E27FC236}">
                <a16:creationId xmlns:a16="http://schemas.microsoft.com/office/drawing/2014/main" id="{013EDF48-F59F-41FA-B7AA-E21DFAABC626}"/>
              </a:ext>
            </a:extLst>
          </p:cNvPr>
          <p:cNvSpPr txBox="1">
            <a:spLocks/>
          </p:cNvSpPr>
          <p:nvPr/>
        </p:nvSpPr>
        <p:spPr>
          <a:xfrm>
            <a:off x="321733" y="5754748"/>
            <a:ext cx="4007449" cy="134397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IE" sz="1800" dirty="0"/>
              <a:t>Update to EWCC SPC</a:t>
            </a:r>
          </a:p>
        </p:txBody>
      </p:sp>
    </p:spTree>
    <p:extLst>
      <p:ext uri="{BB962C8B-B14F-4D97-AF65-F5344CB8AC3E}">
        <p14:creationId xmlns:p14="http://schemas.microsoft.com/office/powerpoint/2010/main" val="15552794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0BC9EFE1-D8CB-4668-9980-DB108327A7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6271569"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a:extLst>
              <a:ext uri="{FF2B5EF4-FFF2-40B4-BE49-F238E27FC236}">
                <a16:creationId xmlns:a16="http://schemas.microsoft.com/office/drawing/2014/main" id="{7CBAE1BD-B8E4-4029-8AA2-C77E4FED986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E9B0755-76DB-4844-B2B7-C85AC7C17C2D}"/>
              </a:ext>
            </a:extLst>
          </p:cNvPr>
          <p:cNvSpPr>
            <a:spLocks noGrp="1"/>
          </p:cNvSpPr>
          <p:nvPr>
            <p:ph type="ctrTitle"/>
          </p:nvPr>
        </p:nvSpPr>
        <p:spPr>
          <a:xfrm>
            <a:off x="6585882" y="4267832"/>
            <a:ext cx="4805996" cy="1401448"/>
          </a:xfrm>
        </p:spPr>
        <p:txBody>
          <a:bodyPr anchor="t">
            <a:normAutofit/>
          </a:bodyPr>
          <a:lstStyle/>
          <a:p>
            <a:pPr algn="l"/>
            <a:r>
              <a:rPr lang="en-IE" sz="3100" dirty="0">
                <a:solidFill>
                  <a:srgbClr val="000000"/>
                </a:solidFill>
              </a:rPr>
              <a:t>Parks and Open Space (POS) Strategy Update</a:t>
            </a:r>
            <a:br>
              <a:rPr lang="en-IE" sz="3100" dirty="0">
                <a:solidFill>
                  <a:srgbClr val="000000"/>
                </a:solidFill>
              </a:rPr>
            </a:br>
            <a:endParaRPr lang="en-IE" sz="3100" dirty="0">
              <a:solidFill>
                <a:srgbClr val="000000"/>
              </a:solidFill>
            </a:endParaRPr>
          </a:p>
        </p:txBody>
      </p:sp>
      <p:sp>
        <p:nvSpPr>
          <p:cNvPr id="27" name="Freeform 49">
            <a:extLst>
              <a:ext uri="{FF2B5EF4-FFF2-40B4-BE49-F238E27FC236}">
                <a16:creationId xmlns:a16="http://schemas.microsoft.com/office/drawing/2014/main" id="{77DA6D33-2D62-458C-BF5D-DBF612FD55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590635"/>
            <a:ext cx="5478085" cy="6276841"/>
          </a:xfrm>
          <a:custGeom>
            <a:avLst/>
            <a:gdLst>
              <a:gd name="connsiteX0" fmla="*/ 2178155 w 5478085"/>
              <a:gd name="connsiteY0" fmla="*/ 0 h 6276841"/>
              <a:gd name="connsiteX1" fmla="*/ 5478085 w 5478085"/>
              <a:gd name="connsiteY1" fmla="*/ 3299930 h 6276841"/>
              <a:gd name="connsiteX2" fmla="*/ 3751098 w 5478085"/>
              <a:gd name="connsiteY2" fmla="*/ 6201577 h 6276841"/>
              <a:gd name="connsiteX3" fmla="*/ 3594858 w 5478085"/>
              <a:gd name="connsiteY3" fmla="*/ 6276841 h 6276841"/>
              <a:gd name="connsiteX4" fmla="*/ 761453 w 5478085"/>
              <a:gd name="connsiteY4" fmla="*/ 6276841 h 6276841"/>
              <a:gd name="connsiteX5" fmla="*/ 605213 w 5478085"/>
              <a:gd name="connsiteY5" fmla="*/ 6201577 h 6276841"/>
              <a:gd name="connsiteX6" fmla="*/ 79093 w 5478085"/>
              <a:gd name="connsiteY6" fmla="*/ 5846317 h 6276841"/>
              <a:gd name="connsiteX7" fmla="*/ 0 w 5478085"/>
              <a:gd name="connsiteY7" fmla="*/ 5774432 h 6276841"/>
              <a:gd name="connsiteX8" fmla="*/ 0 w 5478085"/>
              <a:gd name="connsiteY8" fmla="*/ 825429 h 6276841"/>
              <a:gd name="connsiteX9" fmla="*/ 79093 w 5478085"/>
              <a:gd name="connsiteY9" fmla="*/ 753544 h 6276841"/>
              <a:gd name="connsiteX10" fmla="*/ 2178155 w 5478085"/>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78085" h="6276841">
                <a:moveTo>
                  <a:pt x="2178155" y="0"/>
                </a:moveTo>
                <a:cubicBezTo>
                  <a:pt x="4000656" y="0"/>
                  <a:pt x="5478085" y="1477429"/>
                  <a:pt x="5478085" y="3299930"/>
                </a:cubicBezTo>
                <a:cubicBezTo>
                  <a:pt x="5478085" y="4552900"/>
                  <a:pt x="4779769" y="5642769"/>
                  <a:pt x="3751098" y="6201577"/>
                </a:cubicBezTo>
                <a:lnTo>
                  <a:pt x="3594858" y="6276841"/>
                </a:lnTo>
                <a:lnTo>
                  <a:pt x="761453" y="6276841"/>
                </a:lnTo>
                <a:lnTo>
                  <a:pt x="605213" y="6201577"/>
                </a:lnTo>
                <a:cubicBezTo>
                  <a:pt x="418182" y="6099975"/>
                  <a:pt x="242071" y="5980818"/>
                  <a:pt x="79093" y="5846317"/>
                </a:cubicBezTo>
                <a:lnTo>
                  <a:pt x="0" y="5774432"/>
                </a:lnTo>
                <a:lnTo>
                  <a:pt x="0" y="825429"/>
                </a:lnTo>
                <a:lnTo>
                  <a:pt x="79093" y="753544"/>
                </a:lnTo>
                <a:cubicBezTo>
                  <a:pt x="649516" y="282789"/>
                  <a:pt x="1380811" y="0"/>
                  <a:pt x="2178155"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accent3"/>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1F2151DA-74F2-427A-A19C-A087AFB911F6}"/>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l="14507" r="27488" b="1"/>
          <a:stretch/>
        </p:blipFill>
        <p:spPr>
          <a:xfrm>
            <a:off x="1" y="770037"/>
            <a:ext cx="5298683" cy="6097438"/>
          </a:xfrm>
          <a:custGeom>
            <a:avLst/>
            <a:gdLst/>
            <a:ahLst/>
            <a:cxnLst/>
            <a:rect l="l" t="t" r="r" b="b"/>
            <a:pathLst>
              <a:path w="5298683" h="6097438">
                <a:moveTo>
                  <a:pt x="2178155" y="0"/>
                </a:moveTo>
                <a:cubicBezTo>
                  <a:pt x="3901575" y="0"/>
                  <a:pt x="5298683" y="1397108"/>
                  <a:pt x="5298683" y="3120527"/>
                </a:cubicBezTo>
                <a:cubicBezTo>
                  <a:pt x="5298683" y="4413092"/>
                  <a:pt x="4512810" y="5522106"/>
                  <a:pt x="3392805" y="5995828"/>
                </a:cubicBezTo>
                <a:lnTo>
                  <a:pt x="3115184" y="6097438"/>
                </a:lnTo>
                <a:lnTo>
                  <a:pt x="1241127" y="6097438"/>
                </a:lnTo>
                <a:lnTo>
                  <a:pt x="963506" y="5995828"/>
                </a:lnTo>
                <a:cubicBezTo>
                  <a:pt x="683504" y="5877397"/>
                  <a:pt x="424387" y="5719261"/>
                  <a:pt x="193210" y="5528477"/>
                </a:cubicBezTo>
                <a:lnTo>
                  <a:pt x="0" y="5352876"/>
                </a:lnTo>
                <a:lnTo>
                  <a:pt x="0" y="888178"/>
                </a:lnTo>
                <a:lnTo>
                  <a:pt x="193210" y="712577"/>
                </a:lnTo>
                <a:cubicBezTo>
                  <a:pt x="732621" y="267415"/>
                  <a:pt x="1424159" y="0"/>
                  <a:pt x="2178155" y="0"/>
                </a:cubicBezTo>
                <a:close/>
              </a:path>
            </a:pathLst>
          </a:custGeom>
          <a:effectLst>
            <a:softEdge rad="0"/>
          </a:effectLst>
        </p:spPr>
      </p:pic>
    </p:spTree>
    <p:extLst>
      <p:ext uri="{BB962C8B-B14F-4D97-AF65-F5344CB8AC3E}">
        <p14:creationId xmlns:p14="http://schemas.microsoft.com/office/powerpoint/2010/main" val="21427118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0" name="Slide Background Fill">
            <a:extLst>
              <a:ext uri="{FF2B5EF4-FFF2-40B4-BE49-F238E27FC236}">
                <a16:creationId xmlns:a16="http://schemas.microsoft.com/office/drawing/2014/main" id="{7D07B7BC-3270-4CF3-A7AA-0937908AD5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2" name="Group 101">
            <a:extLst>
              <a:ext uri="{FF2B5EF4-FFF2-40B4-BE49-F238E27FC236}">
                <a16:creationId xmlns:a16="http://schemas.microsoft.com/office/drawing/2014/main" id="{3248F5E6-4377-481A-9615-8B26AF96A07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88952" cy="6858000"/>
            <a:chOff x="651279" y="598259"/>
            <a:chExt cx="10889442" cy="5680742"/>
          </a:xfrm>
        </p:grpSpPr>
        <p:sp>
          <p:nvSpPr>
            <p:cNvPr id="103" name="Color">
              <a:extLst>
                <a:ext uri="{FF2B5EF4-FFF2-40B4-BE49-F238E27FC236}">
                  <a16:creationId xmlns:a16="http://schemas.microsoft.com/office/drawing/2014/main" id="{D8552057-9E04-4499-916A-649BB6B512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4" name="Color">
              <a:extLst>
                <a:ext uri="{FF2B5EF4-FFF2-40B4-BE49-F238E27FC236}">
                  <a16:creationId xmlns:a16="http://schemas.microsoft.com/office/drawing/2014/main" id="{D1194A2F-4E63-4228-A833-4D86528EAD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6" name="Content Placeholder 5">
            <a:extLst>
              <a:ext uri="{FF2B5EF4-FFF2-40B4-BE49-F238E27FC236}">
                <a16:creationId xmlns:a16="http://schemas.microsoft.com/office/drawing/2014/main" id="{E86DC68B-C821-4974-B37C-D47D37DDA8F4}"/>
              </a:ext>
            </a:extLst>
          </p:cNvPr>
          <p:cNvPicPr>
            <a:picLocks noGrp="1" noChangeAspect="1"/>
          </p:cNvPicPr>
          <p:nvPr>
            <p:ph idx="1"/>
          </p:nvPr>
        </p:nvPicPr>
        <p:blipFill rotWithShape="1">
          <a:blip r:embed="rId2"/>
          <a:srcRect r="1476" b="-3"/>
          <a:stretch/>
        </p:blipFill>
        <p:spPr>
          <a:xfrm>
            <a:off x="786385" y="2197387"/>
            <a:ext cx="5196535" cy="3903162"/>
          </a:xfrm>
          <a:prstGeom prst="rect">
            <a:avLst/>
          </a:prstGeom>
        </p:spPr>
      </p:pic>
      <p:grpSp>
        <p:nvGrpSpPr>
          <p:cNvPr id="106" name="Group 105">
            <a:extLst>
              <a:ext uri="{FF2B5EF4-FFF2-40B4-BE49-F238E27FC236}">
                <a16:creationId xmlns:a16="http://schemas.microsoft.com/office/drawing/2014/main" id="{E27AF472-EAE3-4572-AB69-B92BD10DBC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107" name="Freeform: Shape 106">
              <a:extLst>
                <a:ext uri="{FF2B5EF4-FFF2-40B4-BE49-F238E27FC236}">
                  <a16:creationId xmlns:a16="http://schemas.microsoft.com/office/drawing/2014/main" id="{BF4DB9D2-6215-420C-874C-82EADF8C6C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08" name="Freeform: Shape 107">
              <a:extLst>
                <a:ext uri="{FF2B5EF4-FFF2-40B4-BE49-F238E27FC236}">
                  <a16:creationId xmlns:a16="http://schemas.microsoft.com/office/drawing/2014/main" id="{1F003139-C97C-44FA-B139-32E4DFDCE9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09" name="Freeform: Shape 108">
              <a:extLst>
                <a:ext uri="{FF2B5EF4-FFF2-40B4-BE49-F238E27FC236}">
                  <a16:creationId xmlns:a16="http://schemas.microsoft.com/office/drawing/2014/main" id="{5CE4DD6E-8CEA-45EE-B630-DBC22144D8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10" name="Freeform: Shape 109">
              <a:extLst>
                <a:ext uri="{FF2B5EF4-FFF2-40B4-BE49-F238E27FC236}">
                  <a16:creationId xmlns:a16="http://schemas.microsoft.com/office/drawing/2014/main" id="{A4372F7F-AA3C-470B-AA61-7C35B7722C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11" name="Freeform: Shape 110">
              <a:extLst>
                <a:ext uri="{FF2B5EF4-FFF2-40B4-BE49-F238E27FC236}">
                  <a16:creationId xmlns:a16="http://schemas.microsoft.com/office/drawing/2014/main" id="{34B605BF-D199-43DD-9328-E99F2ADFC6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12" name="Freeform: Shape 111">
              <a:extLst>
                <a:ext uri="{FF2B5EF4-FFF2-40B4-BE49-F238E27FC236}">
                  <a16:creationId xmlns:a16="http://schemas.microsoft.com/office/drawing/2014/main" id="{E5D42A77-7336-4A35-8922-8098A16AA2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13" name="Freeform: Shape 112">
              <a:extLst>
                <a:ext uri="{FF2B5EF4-FFF2-40B4-BE49-F238E27FC236}">
                  <a16:creationId xmlns:a16="http://schemas.microsoft.com/office/drawing/2014/main" id="{7401EE7D-B85D-4C10-AB8C-71884EFB11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2" name="Title 1">
            <a:extLst>
              <a:ext uri="{FF2B5EF4-FFF2-40B4-BE49-F238E27FC236}">
                <a16:creationId xmlns:a16="http://schemas.microsoft.com/office/drawing/2014/main" id="{E5CA35C8-5D76-4EF5-B1D1-3961E017C686}"/>
              </a:ext>
            </a:extLst>
          </p:cNvPr>
          <p:cNvSpPr>
            <a:spLocks noGrp="1"/>
          </p:cNvSpPr>
          <p:nvPr>
            <p:ph type="title"/>
          </p:nvPr>
        </p:nvSpPr>
        <p:spPr>
          <a:xfrm>
            <a:off x="786384" y="576072"/>
            <a:ext cx="10377484" cy="1546533"/>
          </a:xfrm>
        </p:spPr>
        <p:txBody>
          <a:bodyPr vert="horz" lIns="91440" tIns="45720" rIns="91440" bIns="45720" rtlCol="0" anchor="t">
            <a:normAutofit/>
          </a:bodyPr>
          <a:lstStyle/>
          <a:p>
            <a:r>
              <a:rPr lang="en-US" sz="1600" kern="1200">
                <a:solidFill>
                  <a:schemeClr val="bg1"/>
                </a:solidFill>
                <a:latin typeface="+mj-lt"/>
                <a:ea typeface="+mj-ea"/>
                <a:cs typeface="+mj-cs"/>
              </a:rPr>
              <a:t>PARKS AND OPEN SPACES:</a:t>
            </a:r>
            <a:br>
              <a:rPr lang="en-US" sz="1600" i="1" kern="1200">
                <a:solidFill>
                  <a:schemeClr val="bg1"/>
                </a:solidFill>
                <a:latin typeface="+mj-lt"/>
                <a:ea typeface="+mj-ea"/>
                <a:cs typeface="+mj-cs"/>
              </a:rPr>
            </a:br>
            <a:br>
              <a:rPr lang="en-US" sz="1600" i="1" kern="1200">
                <a:solidFill>
                  <a:schemeClr val="bg1"/>
                </a:solidFill>
                <a:latin typeface="+mj-lt"/>
                <a:ea typeface="+mj-ea"/>
                <a:cs typeface="+mj-cs"/>
              </a:rPr>
            </a:br>
            <a:r>
              <a:rPr lang="en-US" sz="1600" i="1" kern="1200">
                <a:solidFill>
                  <a:schemeClr val="bg1"/>
                </a:solidFill>
                <a:latin typeface="+mj-lt"/>
                <a:ea typeface="+mj-ea"/>
                <a:cs typeface="+mj-cs"/>
              </a:rPr>
              <a:t>Are fundamental in contributing to a high quality of life for those living, working and visiting the County. </a:t>
            </a:r>
            <a:br>
              <a:rPr lang="en-US" sz="1600" i="1" kern="1200">
                <a:solidFill>
                  <a:schemeClr val="bg1"/>
                </a:solidFill>
                <a:latin typeface="+mj-lt"/>
                <a:ea typeface="+mj-ea"/>
                <a:cs typeface="+mj-cs"/>
              </a:rPr>
            </a:br>
            <a:br>
              <a:rPr lang="en-US" sz="1600" i="1" kern="1200">
                <a:solidFill>
                  <a:schemeClr val="bg1"/>
                </a:solidFill>
                <a:latin typeface="+mj-lt"/>
                <a:ea typeface="+mj-ea"/>
                <a:cs typeface="+mj-cs"/>
              </a:rPr>
            </a:br>
            <a:r>
              <a:rPr lang="en-US" sz="1600" i="1" kern="1200">
                <a:solidFill>
                  <a:schemeClr val="bg1"/>
                </a:solidFill>
                <a:latin typeface="+mj-lt"/>
                <a:ea typeface="+mj-ea"/>
                <a:cs typeface="+mj-cs"/>
              </a:rPr>
              <a:t>They provide habitats for ecological processes, a focal point for active and passive recreation, promote community interaction and help mitigate the impacts of climate change. </a:t>
            </a:r>
          </a:p>
        </p:txBody>
      </p:sp>
      <p:sp>
        <p:nvSpPr>
          <p:cNvPr id="7" name="TextBox 6">
            <a:extLst>
              <a:ext uri="{FF2B5EF4-FFF2-40B4-BE49-F238E27FC236}">
                <a16:creationId xmlns:a16="http://schemas.microsoft.com/office/drawing/2014/main" id="{AC3C6101-EB83-4231-9642-CE1E081EAE82}"/>
              </a:ext>
            </a:extLst>
          </p:cNvPr>
          <p:cNvSpPr txBox="1"/>
          <p:nvPr/>
        </p:nvSpPr>
        <p:spPr>
          <a:xfrm>
            <a:off x="6304786" y="2620884"/>
            <a:ext cx="5690902" cy="3041041"/>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en-US" dirty="0">
                <a:solidFill>
                  <a:schemeClr val="bg1"/>
                </a:solidFill>
              </a:rPr>
              <a:t>Define Open Space standards</a:t>
            </a:r>
          </a:p>
          <a:p>
            <a:pPr lvl="1" indent="-228600">
              <a:lnSpc>
                <a:spcPct val="90000"/>
              </a:lnSpc>
              <a:spcAft>
                <a:spcPts val="600"/>
              </a:spcAft>
              <a:buFont typeface="Arial" panose="020B0604020202020204" pitchFamily="34" charset="0"/>
              <a:buChar char="•"/>
            </a:pPr>
            <a:r>
              <a:rPr lang="en-US" dirty="0">
                <a:solidFill>
                  <a:schemeClr val="bg1"/>
                </a:solidFill>
              </a:rPr>
              <a:t>Quantity </a:t>
            </a:r>
          </a:p>
          <a:p>
            <a:pPr lvl="1" indent="-228600">
              <a:lnSpc>
                <a:spcPct val="90000"/>
              </a:lnSpc>
              <a:spcAft>
                <a:spcPts val="600"/>
              </a:spcAft>
              <a:buFont typeface="Arial" panose="020B0604020202020204" pitchFamily="34" charset="0"/>
              <a:buChar char="•"/>
            </a:pPr>
            <a:r>
              <a:rPr lang="en-US" dirty="0">
                <a:solidFill>
                  <a:schemeClr val="bg1"/>
                </a:solidFill>
              </a:rPr>
              <a:t>Access </a:t>
            </a:r>
          </a:p>
          <a:p>
            <a:pPr lvl="1" indent="-228600">
              <a:lnSpc>
                <a:spcPct val="90000"/>
              </a:lnSpc>
              <a:spcAft>
                <a:spcPts val="600"/>
              </a:spcAft>
              <a:buFont typeface="Arial" panose="020B0604020202020204" pitchFamily="34" charset="0"/>
              <a:buChar char="•"/>
            </a:pPr>
            <a:r>
              <a:rPr lang="en-US" dirty="0">
                <a:solidFill>
                  <a:schemeClr val="bg1"/>
                </a:solidFill>
              </a:rPr>
              <a:t>Quality	</a:t>
            </a:r>
          </a:p>
          <a:p>
            <a:pPr indent="-228600">
              <a:lnSpc>
                <a:spcPct val="90000"/>
              </a:lnSpc>
              <a:spcAft>
                <a:spcPts val="600"/>
              </a:spcAft>
              <a:buFont typeface="Arial" panose="020B0604020202020204" pitchFamily="34" charset="0"/>
              <a:buChar char="•"/>
            </a:pPr>
            <a:r>
              <a:rPr lang="en-US" dirty="0">
                <a:solidFill>
                  <a:schemeClr val="bg1"/>
                </a:solidFill>
              </a:rPr>
              <a:t>Benchmarking of Standards</a:t>
            </a:r>
          </a:p>
          <a:p>
            <a:pPr indent="-228600">
              <a:lnSpc>
                <a:spcPct val="90000"/>
              </a:lnSpc>
              <a:spcAft>
                <a:spcPts val="600"/>
              </a:spcAft>
              <a:buFont typeface="Arial" panose="020B0604020202020204" pitchFamily="34" charset="0"/>
              <a:buChar char="•"/>
            </a:pPr>
            <a:r>
              <a:rPr lang="en-US" dirty="0">
                <a:solidFill>
                  <a:schemeClr val="bg1"/>
                </a:solidFill>
              </a:rPr>
              <a:t>Application of Standards to South Dublin </a:t>
            </a:r>
            <a:r>
              <a:rPr lang="en-US" dirty="0" err="1">
                <a:solidFill>
                  <a:schemeClr val="bg1"/>
                </a:solidFill>
              </a:rPr>
              <a:t>neighbourhoods</a:t>
            </a:r>
            <a:r>
              <a:rPr lang="en-US" dirty="0">
                <a:solidFill>
                  <a:schemeClr val="bg1"/>
                </a:solidFill>
              </a:rPr>
              <a:t> (as per county development plan)</a:t>
            </a:r>
          </a:p>
          <a:p>
            <a:pPr indent="-228600">
              <a:lnSpc>
                <a:spcPct val="90000"/>
              </a:lnSpc>
              <a:spcAft>
                <a:spcPts val="600"/>
              </a:spcAft>
              <a:buFont typeface="Arial" panose="020B0604020202020204" pitchFamily="34" charset="0"/>
              <a:buChar char="•"/>
            </a:pPr>
            <a:r>
              <a:rPr lang="en-US" dirty="0">
                <a:solidFill>
                  <a:schemeClr val="bg1"/>
                </a:solidFill>
              </a:rPr>
              <a:t>Draft Development Plan Policies and Objectives being finalised prior to publication for public consultation in May.</a:t>
            </a:r>
          </a:p>
        </p:txBody>
      </p:sp>
    </p:spTree>
    <p:extLst>
      <p:ext uri="{BB962C8B-B14F-4D97-AF65-F5344CB8AC3E}">
        <p14:creationId xmlns:p14="http://schemas.microsoft.com/office/powerpoint/2010/main" val="12199822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9AEF24A-1E99-4407-A62D-91A57BE601D2}"/>
              </a:ext>
            </a:extLst>
          </p:cNvPr>
          <p:cNvPicPr>
            <a:picLocks noChangeAspect="1"/>
          </p:cNvPicPr>
          <p:nvPr/>
        </p:nvPicPr>
        <p:blipFill>
          <a:blip r:embed="rId2"/>
          <a:stretch>
            <a:fillRect/>
          </a:stretch>
        </p:blipFill>
        <p:spPr>
          <a:xfrm>
            <a:off x="1718709" y="1714377"/>
            <a:ext cx="4377291" cy="5143623"/>
          </a:xfrm>
          <a:prstGeom prst="rect">
            <a:avLst/>
          </a:prstGeom>
        </p:spPr>
      </p:pic>
      <p:sp>
        <p:nvSpPr>
          <p:cNvPr id="3" name="Content Placeholder 2">
            <a:extLst>
              <a:ext uri="{FF2B5EF4-FFF2-40B4-BE49-F238E27FC236}">
                <a16:creationId xmlns:a16="http://schemas.microsoft.com/office/drawing/2014/main" id="{A287E7A0-BA6D-410D-8130-AF82A4D40BA1}"/>
              </a:ext>
            </a:extLst>
          </p:cNvPr>
          <p:cNvSpPr>
            <a:spLocks noGrp="1"/>
          </p:cNvSpPr>
          <p:nvPr>
            <p:ph idx="1"/>
          </p:nvPr>
        </p:nvSpPr>
        <p:spPr>
          <a:xfrm>
            <a:off x="0" y="1489480"/>
            <a:ext cx="5783942" cy="760839"/>
          </a:xfrm>
        </p:spPr>
        <p:txBody>
          <a:bodyPr>
            <a:normAutofit lnSpcReduction="10000"/>
          </a:bodyPr>
          <a:lstStyle/>
          <a:p>
            <a:pPr marL="457200" lvl="1" indent="0">
              <a:buNone/>
            </a:pPr>
            <a:r>
              <a:rPr lang="en-GB" dirty="0">
                <a:solidFill>
                  <a:srgbClr val="600060"/>
                </a:solidFill>
              </a:rPr>
              <a:t>Applying the Standards: Tallaght</a:t>
            </a:r>
          </a:p>
          <a:p>
            <a:pPr marL="457200" lvl="1" indent="0">
              <a:buNone/>
            </a:pPr>
            <a:r>
              <a:rPr lang="en-GB" dirty="0">
                <a:solidFill>
                  <a:srgbClr val="600060"/>
                </a:solidFill>
              </a:rPr>
              <a:t>Quantity </a:t>
            </a:r>
          </a:p>
        </p:txBody>
      </p:sp>
      <p:grpSp>
        <p:nvGrpSpPr>
          <p:cNvPr id="6" name="Group 5">
            <a:extLst>
              <a:ext uri="{FF2B5EF4-FFF2-40B4-BE49-F238E27FC236}">
                <a16:creationId xmlns:a16="http://schemas.microsoft.com/office/drawing/2014/main" id="{DAFD5B58-CBE1-4021-BA82-831EFE513D1C}"/>
              </a:ext>
            </a:extLst>
          </p:cNvPr>
          <p:cNvGrpSpPr/>
          <p:nvPr/>
        </p:nvGrpSpPr>
        <p:grpSpPr>
          <a:xfrm>
            <a:off x="97993" y="159158"/>
            <a:ext cx="5532825" cy="1191754"/>
            <a:chOff x="0" y="2795544"/>
            <a:chExt cx="5257800" cy="1191754"/>
          </a:xfrm>
          <a:solidFill>
            <a:srgbClr val="600060"/>
          </a:solidFill>
        </p:grpSpPr>
        <p:sp>
          <p:nvSpPr>
            <p:cNvPr id="7" name="Rectangle: Rounded Corners 6">
              <a:extLst>
                <a:ext uri="{FF2B5EF4-FFF2-40B4-BE49-F238E27FC236}">
                  <a16:creationId xmlns:a16="http://schemas.microsoft.com/office/drawing/2014/main" id="{62977EDA-E539-4592-8E5A-C4F0169ABC4C}"/>
                </a:ext>
              </a:extLst>
            </p:cNvPr>
            <p:cNvSpPr/>
            <p:nvPr/>
          </p:nvSpPr>
          <p:spPr>
            <a:xfrm>
              <a:off x="0" y="2795544"/>
              <a:ext cx="5257800" cy="1191754"/>
            </a:xfrm>
            <a:prstGeom prst="roundRect">
              <a:avLst/>
            </a:prstGeom>
            <a:grpFill/>
          </p:spPr>
          <p:style>
            <a:lnRef idx="2">
              <a:schemeClr val="lt1">
                <a:hueOff val="0"/>
                <a:satOff val="0"/>
                <a:lumOff val="0"/>
                <a:alphaOff val="0"/>
              </a:schemeClr>
            </a:lnRef>
            <a:fillRef idx="1">
              <a:schemeClr val="accent5">
                <a:hueOff val="-4505695"/>
                <a:satOff val="-11613"/>
                <a:lumOff val="-7843"/>
                <a:alphaOff val="0"/>
              </a:schemeClr>
            </a:fillRef>
            <a:effectRef idx="0">
              <a:schemeClr val="accent5">
                <a:hueOff val="-4505695"/>
                <a:satOff val="-11613"/>
                <a:lumOff val="-7843"/>
                <a:alphaOff val="0"/>
              </a:schemeClr>
            </a:effectRef>
            <a:fontRef idx="minor">
              <a:schemeClr val="lt1"/>
            </a:fontRef>
          </p:style>
        </p:sp>
        <p:sp>
          <p:nvSpPr>
            <p:cNvPr id="8" name="Rectangle: Rounded Corners 4">
              <a:extLst>
                <a:ext uri="{FF2B5EF4-FFF2-40B4-BE49-F238E27FC236}">
                  <a16:creationId xmlns:a16="http://schemas.microsoft.com/office/drawing/2014/main" id="{A104E369-32F5-4CA1-B3C2-F6EE5A1F2EB6}"/>
                </a:ext>
              </a:extLst>
            </p:cNvPr>
            <p:cNvSpPr txBox="1"/>
            <p:nvPr/>
          </p:nvSpPr>
          <p:spPr>
            <a:xfrm>
              <a:off x="58176" y="2853721"/>
              <a:ext cx="4903219" cy="107540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IE" sz="3000" kern="1200" dirty="0"/>
                <a:t>Parks and Open Spaces Strategy</a:t>
              </a:r>
              <a:endParaRPr lang="en-US" sz="3000" kern="1200" dirty="0"/>
            </a:p>
          </p:txBody>
        </p:sp>
      </p:grpSp>
      <p:sp>
        <p:nvSpPr>
          <p:cNvPr id="4" name="Control 1">
            <a:extLst>
              <a:ext uri="{FF2B5EF4-FFF2-40B4-BE49-F238E27FC236}">
                <a16:creationId xmlns:a16="http://schemas.microsoft.com/office/drawing/2014/main" id="{7DD38172-434A-4CA3-AE86-5F7914B25030}"/>
              </a:ext>
            </a:extLst>
          </p:cNvPr>
          <p:cNvSpPr>
            <a:spLocks noChangeArrowheads="1" noChangeShapeType="1"/>
          </p:cNvSpPr>
          <p:nvPr/>
        </p:nvSpPr>
        <p:spPr bwMode="auto">
          <a:xfrm>
            <a:off x="3948113" y="6045200"/>
            <a:ext cx="11972925" cy="5461000"/>
          </a:xfrm>
          <a:prstGeom prst="rect">
            <a:avLst/>
          </a:prstGeom>
          <a:noFill/>
          <a:ln>
            <a:noFill/>
          </a:ln>
          <a:effectLst/>
          <a:extLst>
            <a:ext uri="{91240B29-F687-4F45-9708-019B960494DF}">
              <a14:hiddenLine xmlns:a14="http://schemas.microsoft.com/office/drawing/2010/main" w="25400">
                <a:no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0" tIns="0" rIns="0" bIns="0" numCol="1" anchor="t" anchorCtr="0" compatLnSpc="1">
            <a:prstTxWarp prst="textNoShape">
              <a:avLst/>
            </a:prstTxWarp>
          </a:bodyPr>
          <a:lstStyle/>
          <a:p>
            <a:endParaRPr lang="en-GB"/>
          </a:p>
        </p:txBody>
      </p:sp>
      <p:graphicFrame>
        <p:nvGraphicFramePr>
          <p:cNvPr id="11" name="Table 10">
            <a:extLst>
              <a:ext uri="{FF2B5EF4-FFF2-40B4-BE49-F238E27FC236}">
                <a16:creationId xmlns:a16="http://schemas.microsoft.com/office/drawing/2014/main" id="{288634BB-9037-43DE-B1F0-8676FAC5EF96}"/>
              </a:ext>
            </a:extLst>
          </p:cNvPr>
          <p:cNvGraphicFramePr>
            <a:graphicFrameLocks noGrp="1"/>
          </p:cNvGraphicFramePr>
          <p:nvPr/>
        </p:nvGraphicFramePr>
        <p:xfrm>
          <a:off x="7160382" y="541658"/>
          <a:ext cx="5031618" cy="6302486"/>
        </p:xfrm>
        <a:graphic>
          <a:graphicData uri="http://schemas.openxmlformats.org/drawingml/2006/table">
            <a:tbl>
              <a:tblPr/>
              <a:tblGrid>
                <a:gridCol w="1579025">
                  <a:extLst>
                    <a:ext uri="{9D8B030D-6E8A-4147-A177-3AD203B41FA5}">
                      <a16:colId xmlns:a16="http://schemas.microsoft.com/office/drawing/2014/main" val="1262695827"/>
                    </a:ext>
                  </a:extLst>
                </a:gridCol>
                <a:gridCol w="1716553">
                  <a:extLst>
                    <a:ext uri="{9D8B030D-6E8A-4147-A177-3AD203B41FA5}">
                      <a16:colId xmlns:a16="http://schemas.microsoft.com/office/drawing/2014/main" val="2300546585"/>
                    </a:ext>
                  </a:extLst>
                </a:gridCol>
                <a:gridCol w="1048524">
                  <a:extLst>
                    <a:ext uri="{9D8B030D-6E8A-4147-A177-3AD203B41FA5}">
                      <a16:colId xmlns:a16="http://schemas.microsoft.com/office/drawing/2014/main" val="762285830"/>
                    </a:ext>
                  </a:extLst>
                </a:gridCol>
                <a:gridCol w="687516">
                  <a:extLst>
                    <a:ext uri="{9D8B030D-6E8A-4147-A177-3AD203B41FA5}">
                      <a16:colId xmlns:a16="http://schemas.microsoft.com/office/drawing/2014/main" val="3569367495"/>
                    </a:ext>
                  </a:extLst>
                </a:gridCol>
              </a:tblGrid>
              <a:tr h="220151">
                <a:tc>
                  <a:txBody>
                    <a:bodyPr/>
                    <a:lstStyle/>
                    <a:p>
                      <a:pPr marR="0" indent="0" algn="l" rtl="0">
                        <a:lnSpc>
                          <a:spcPct val="119000"/>
                        </a:lnSpc>
                        <a:spcBef>
                          <a:spcPts val="0"/>
                        </a:spcBef>
                        <a:spcAft>
                          <a:spcPts val="0"/>
                        </a:spcAft>
                      </a:pPr>
                      <a:r>
                        <a:rPr lang="en-GB" sz="1100" b="1" kern="1400">
                          <a:ln>
                            <a:noFill/>
                          </a:ln>
                          <a:solidFill>
                            <a:srgbClr val="FFFFFF"/>
                          </a:solidFill>
                          <a:effectLst/>
                          <a:latin typeface="+mn-lt"/>
                        </a:rPr>
                        <a:t>Type</a:t>
                      </a:r>
                      <a:endParaRPr lang="en-GB" sz="1100" kern="1400">
                        <a:ln>
                          <a:noFill/>
                        </a:ln>
                        <a:solidFill>
                          <a:srgbClr val="000000"/>
                        </a:solidFill>
                        <a:effectLst/>
                        <a:latin typeface="+mn-lt"/>
                      </a:endParaRPr>
                    </a:p>
                  </a:txBody>
                  <a:tcPr marL="20932" marR="20932" marT="20932" marB="20932">
                    <a:lnL w="3175" cap="flat" cmpd="sng" algn="ctr">
                      <a:solidFill>
                        <a:srgbClr val="7F7F7F"/>
                      </a:solidFill>
                      <a:prstDash val="solid"/>
                      <a:round/>
                      <a:headEnd type="none" w="med" len="med"/>
                      <a:tailEnd type="none" w="med" len="med"/>
                    </a:lnL>
                    <a:lnR w="3175" cap="flat" cmpd="sng" algn="ctr">
                      <a:solidFill>
                        <a:srgbClr val="7F7F7F"/>
                      </a:solidFill>
                      <a:prstDash val="solid"/>
                      <a:round/>
                      <a:headEnd type="none" w="med" len="med"/>
                      <a:tailEnd type="none" w="med" len="med"/>
                    </a:lnR>
                    <a:lnT w="3175" cap="flat" cmpd="sng" algn="ctr">
                      <a:solidFill>
                        <a:srgbClr val="7F7F7F"/>
                      </a:solidFill>
                      <a:prstDash val="solid"/>
                      <a:round/>
                      <a:headEnd type="none" w="med" len="med"/>
                      <a:tailEnd type="none" w="med" len="med"/>
                    </a:lnT>
                    <a:lnB w="3175" cap="flat" cmpd="sng" algn="ctr">
                      <a:solidFill>
                        <a:srgbClr val="7F7F7F"/>
                      </a:solidFill>
                      <a:prstDash val="solid"/>
                      <a:round/>
                      <a:headEnd type="none" w="med" len="med"/>
                      <a:tailEnd type="none" w="med" len="med"/>
                    </a:lnB>
                    <a:solidFill>
                      <a:srgbClr val="400040"/>
                    </a:solidFill>
                  </a:tcPr>
                </a:tc>
                <a:tc>
                  <a:txBody>
                    <a:bodyPr/>
                    <a:lstStyle/>
                    <a:p>
                      <a:pPr marR="0" indent="0" algn="l" rtl="0">
                        <a:lnSpc>
                          <a:spcPct val="119000"/>
                        </a:lnSpc>
                        <a:spcBef>
                          <a:spcPts val="0"/>
                        </a:spcBef>
                        <a:spcAft>
                          <a:spcPts val="0"/>
                        </a:spcAft>
                      </a:pPr>
                      <a:r>
                        <a:rPr lang="en-GB" sz="1100" b="1" kern="1400">
                          <a:ln>
                            <a:noFill/>
                          </a:ln>
                          <a:solidFill>
                            <a:srgbClr val="FFFFFF"/>
                          </a:solidFill>
                          <a:effectLst/>
                          <a:latin typeface="+mn-lt"/>
                        </a:rPr>
                        <a:t>Park</a:t>
                      </a:r>
                      <a:endParaRPr lang="en-GB" sz="1100" kern="1400">
                        <a:ln>
                          <a:noFill/>
                        </a:ln>
                        <a:solidFill>
                          <a:srgbClr val="000000"/>
                        </a:solidFill>
                        <a:effectLst/>
                        <a:latin typeface="+mn-lt"/>
                      </a:endParaRPr>
                    </a:p>
                  </a:txBody>
                  <a:tcPr marL="20932" marR="20932" marT="20932" marB="20932">
                    <a:lnL w="3175" cap="flat" cmpd="sng" algn="ctr">
                      <a:solidFill>
                        <a:srgbClr val="7F7F7F"/>
                      </a:solidFill>
                      <a:prstDash val="solid"/>
                      <a:round/>
                      <a:headEnd type="none" w="med" len="med"/>
                      <a:tailEnd type="none" w="med" len="med"/>
                    </a:lnL>
                    <a:lnR w="3175" cap="flat" cmpd="sng" algn="ctr">
                      <a:solidFill>
                        <a:srgbClr val="7F7F7F"/>
                      </a:solidFill>
                      <a:prstDash val="solid"/>
                      <a:round/>
                      <a:headEnd type="none" w="med" len="med"/>
                      <a:tailEnd type="none" w="med" len="med"/>
                    </a:lnR>
                    <a:lnT w="3175" cap="flat" cmpd="sng" algn="ctr">
                      <a:solidFill>
                        <a:srgbClr val="7F7F7F"/>
                      </a:solidFill>
                      <a:prstDash val="solid"/>
                      <a:round/>
                      <a:headEnd type="none" w="med" len="med"/>
                      <a:tailEnd type="none" w="med" len="med"/>
                    </a:lnT>
                    <a:lnB w="3175" cap="flat" cmpd="sng" algn="ctr">
                      <a:solidFill>
                        <a:srgbClr val="7F7F7F"/>
                      </a:solidFill>
                      <a:prstDash val="solid"/>
                      <a:round/>
                      <a:headEnd type="none" w="med" len="med"/>
                      <a:tailEnd type="none" w="med" len="med"/>
                    </a:lnB>
                    <a:solidFill>
                      <a:srgbClr val="400040"/>
                    </a:solidFill>
                  </a:tcPr>
                </a:tc>
                <a:tc>
                  <a:txBody>
                    <a:bodyPr/>
                    <a:lstStyle/>
                    <a:p>
                      <a:pPr marR="0" indent="0" algn="ctr" rtl="0">
                        <a:lnSpc>
                          <a:spcPct val="119000"/>
                        </a:lnSpc>
                        <a:spcBef>
                          <a:spcPts val="0"/>
                        </a:spcBef>
                        <a:spcAft>
                          <a:spcPts val="0"/>
                        </a:spcAft>
                      </a:pPr>
                      <a:r>
                        <a:rPr lang="en-GB" sz="1100" b="1" kern="1400">
                          <a:ln>
                            <a:noFill/>
                          </a:ln>
                          <a:solidFill>
                            <a:srgbClr val="FFFFFF"/>
                          </a:solidFill>
                          <a:effectLst/>
                          <a:latin typeface="+mn-lt"/>
                        </a:rPr>
                        <a:t>Area (ha)</a:t>
                      </a:r>
                      <a:endParaRPr lang="en-GB" sz="1100" kern="1400">
                        <a:ln>
                          <a:noFill/>
                        </a:ln>
                        <a:solidFill>
                          <a:srgbClr val="000000"/>
                        </a:solidFill>
                        <a:effectLst/>
                        <a:latin typeface="+mn-lt"/>
                      </a:endParaRPr>
                    </a:p>
                  </a:txBody>
                  <a:tcPr marL="20932" marR="20932" marT="20932" marB="20932">
                    <a:lnL w="3175" cap="flat" cmpd="sng" algn="ctr">
                      <a:solidFill>
                        <a:srgbClr val="7F7F7F"/>
                      </a:solidFill>
                      <a:prstDash val="solid"/>
                      <a:round/>
                      <a:headEnd type="none" w="med" len="med"/>
                      <a:tailEnd type="none" w="med" len="med"/>
                    </a:lnL>
                    <a:lnR w="3175" cap="flat" cmpd="sng" algn="ctr">
                      <a:solidFill>
                        <a:srgbClr val="7F7F7F"/>
                      </a:solidFill>
                      <a:prstDash val="solid"/>
                      <a:round/>
                      <a:headEnd type="none" w="med" len="med"/>
                      <a:tailEnd type="none" w="med" len="med"/>
                    </a:lnR>
                    <a:lnT w="3175" cap="flat" cmpd="sng" algn="ctr">
                      <a:solidFill>
                        <a:srgbClr val="7F7F7F"/>
                      </a:solidFill>
                      <a:prstDash val="solid"/>
                      <a:round/>
                      <a:headEnd type="none" w="med" len="med"/>
                      <a:tailEnd type="none" w="med" len="med"/>
                    </a:lnT>
                    <a:lnB w="3175" cap="flat" cmpd="sng" algn="ctr">
                      <a:solidFill>
                        <a:srgbClr val="7F7F7F"/>
                      </a:solidFill>
                      <a:prstDash val="solid"/>
                      <a:round/>
                      <a:headEnd type="none" w="med" len="med"/>
                      <a:tailEnd type="none" w="med" len="med"/>
                    </a:lnB>
                    <a:solidFill>
                      <a:srgbClr val="400040"/>
                    </a:solidFill>
                  </a:tcPr>
                </a:tc>
                <a:tc>
                  <a:txBody>
                    <a:bodyPr/>
                    <a:lstStyle/>
                    <a:p>
                      <a:pPr marR="0" indent="0" algn="l" rtl="0">
                        <a:lnSpc>
                          <a:spcPct val="119000"/>
                        </a:lnSpc>
                        <a:spcBef>
                          <a:spcPts val="0"/>
                        </a:spcBef>
                        <a:spcAft>
                          <a:spcPts val="0"/>
                        </a:spcAft>
                      </a:pPr>
                      <a:endParaRPr lang="en-GB" sz="500" kern="1400" dirty="0">
                        <a:ln>
                          <a:noFill/>
                        </a:ln>
                        <a:solidFill>
                          <a:srgbClr val="000000"/>
                        </a:solidFill>
                        <a:effectLst/>
                        <a:latin typeface="Cambria" panose="02040503050406030204" pitchFamily="18" charset="0"/>
                      </a:endParaRPr>
                    </a:p>
                  </a:txBody>
                  <a:tcPr marL="20932" marR="20932" marT="20932" marB="20932">
                    <a:lnL w="3175" cap="flat" cmpd="sng" algn="ctr">
                      <a:solidFill>
                        <a:srgbClr val="7F7F7F"/>
                      </a:solidFill>
                      <a:prstDash val="solid"/>
                      <a:round/>
                      <a:headEnd type="none" w="med" len="med"/>
                      <a:tailEnd type="none" w="med" len="med"/>
                    </a:lnL>
                    <a:lnR w="3175" cap="flat" cmpd="sng" algn="ctr">
                      <a:solidFill>
                        <a:srgbClr val="7F7F7F"/>
                      </a:solidFill>
                      <a:prstDash val="solid"/>
                      <a:round/>
                      <a:headEnd type="none" w="med" len="med"/>
                      <a:tailEnd type="none" w="med" len="med"/>
                    </a:lnR>
                    <a:lnT w="3175" cap="flat" cmpd="sng" algn="ctr">
                      <a:solidFill>
                        <a:srgbClr val="7F7F7F"/>
                      </a:solidFill>
                      <a:prstDash val="solid"/>
                      <a:round/>
                      <a:headEnd type="none" w="med" len="med"/>
                      <a:tailEnd type="none" w="med" len="med"/>
                    </a:lnT>
                    <a:lnB w="3175" cap="flat" cmpd="sng" algn="ctr">
                      <a:solidFill>
                        <a:srgbClr val="7F7F7F"/>
                      </a:solidFill>
                      <a:prstDash val="solid"/>
                      <a:round/>
                      <a:headEnd type="none" w="med" len="med"/>
                      <a:tailEnd type="none" w="med" len="med"/>
                    </a:lnB>
                    <a:solidFill>
                      <a:srgbClr val="400040"/>
                    </a:solidFill>
                  </a:tcPr>
                </a:tc>
                <a:extLst>
                  <a:ext uri="{0D108BD9-81ED-4DB2-BD59-A6C34878D82A}">
                    <a16:rowId xmlns:a16="http://schemas.microsoft.com/office/drawing/2014/main" val="756442284"/>
                  </a:ext>
                </a:extLst>
              </a:tr>
              <a:tr h="220151">
                <a:tc>
                  <a:txBody>
                    <a:bodyPr/>
                    <a:lstStyle/>
                    <a:p>
                      <a:pPr marR="0" indent="0" algn="l" rtl="0">
                        <a:lnSpc>
                          <a:spcPct val="119000"/>
                        </a:lnSpc>
                        <a:spcBef>
                          <a:spcPts val="0"/>
                        </a:spcBef>
                        <a:spcAft>
                          <a:spcPts val="600"/>
                        </a:spcAft>
                      </a:pPr>
                      <a:r>
                        <a:rPr lang="en-GB" sz="1100" b="1" kern="1400">
                          <a:ln>
                            <a:noFill/>
                          </a:ln>
                          <a:solidFill>
                            <a:srgbClr val="000000"/>
                          </a:solidFill>
                          <a:effectLst/>
                          <a:latin typeface="+mn-lt"/>
                        </a:rPr>
                        <a:t>Regional Parks</a:t>
                      </a:r>
                      <a:endParaRPr lang="en-GB" sz="1100" kern="1400">
                        <a:ln>
                          <a:noFill/>
                        </a:ln>
                        <a:solidFill>
                          <a:srgbClr val="000000"/>
                        </a:solidFill>
                        <a:effectLst/>
                        <a:latin typeface="+mn-lt"/>
                      </a:endParaRPr>
                    </a:p>
                  </a:txBody>
                  <a:tcPr marL="20932" marR="20932" marT="20932" marB="20932">
                    <a:lnL w="3175" cap="flat" cmpd="sng" algn="ctr">
                      <a:solidFill>
                        <a:srgbClr val="7F7F7F"/>
                      </a:solidFill>
                      <a:prstDash val="solid"/>
                      <a:round/>
                      <a:headEnd type="none" w="med" len="med"/>
                      <a:tailEnd type="none" w="med" len="med"/>
                    </a:lnL>
                    <a:lnR w="3175" cap="flat" cmpd="sng" algn="ctr">
                      <a:solidFill>
                        <a:srgbClr val="7F7F7F"/>
                      </a:solidFill>
                      <a:prstDash val="solid"/>
                      <a:round/>
                      <a:headEnd type="none" w="med" len="med"/>
                      <a:tailEnd type="none" w="med" len="med"/>
                    </a:lnR>
                    <a:lnT w="3175" cap="flat" cmpd="sng" algn="ctr">
                      <a:solidFill>
                        <a:srgbClr val="7F7F7F"/>
                      </a:solidFill>
                      <a:prstDash val="solid"/>
                      <a:round/>
                      <a:headEnd type="none" w="med" len="med"/>
                      <a:tailEnd type="none" w="med" len="med"/>
                    </a:lnT>
                    <a:lnB w="3175" cap="flat" cmpd="sng" algn="ctr">
                      <a:solidFill>
                        <a:srgbClr val="7F7F7F"/>
                      </a:solidFill>
                      <a:prstDash val="solid"/>
                      <a:round/>
                      <a:headEnd type="none" w="med" len="med"/>
                      <a:tailEnd type="none" w="med" len="med"/>
                    </a:lnB>
                    <a:solidFill>
                      <a:srgbClr val="E6CCE6"/>
                    </a:solidFill>
                  </a:tcPr>
                </a:tc>
                <a:tc>
                  <a:txBody>
                    <a:bodyPr/>
                    <a:lstStyle/>
                    <a:p>
                      <a:pPr marR="0" indent="0" algn="l" rtl="0">
                        <a:lnSpc>
                          <a:spcPct val="119000"/>
                        </a:lnSpc>
                        <a:spcBef>
                          <a:spcPts val="0"/>
                        </a:spcBef>
                        <a:spcAft>
                          <a:spcPts val="600"/>
                        </a:spcAft>
                      </a:pPr>
                      <a:r>
                        <a:rPr lang="en-GB" sz="1100" kern="1400">
                          <a:ln>
                            <a:noFill/>
                          </a:ln>
                          <a:solidFill>
                            <a:srgbClr val="000000"/>
                          </a:solidFill>
                          <a:effectLst/>
                          <a:latin typeface="+mn-lt"/>
                        </a:rPr>
                        <a:t>Tymon Park West</a:t>
                      </a:r>
                    </a:p>
                  </a:txBody>
                  <a:tcPr marL="20932" marR="20932" marT="20932" marB="20932">
                    <a:lnL w="3175" cap="flat" cmpd="sng" algn="ctr">
                      <a:solidFill>
                        <a:srgbClr val="7F7F7F"/>
                      </a:solidFill>
                      <a:prstDash val="solid"/>
                      <a:round/>
                      <a:headEnd type="none" w="med" len="med"/>
                      <a:tailEnd type="none" w="med" len="med"/>
                    </a:lnL>
                    <a:lnR w="3175" cap="flat" cmpd="sng" algn="ctr">
                      <a:solidFill>
                        <a:srgbClr val="7F7F7F"/>
                      </a:solidFill>
                      <a:prstDash val="solid"/>
                      <a:round/>
                      <a:headEnd type="none" w="med" len="med"/>
                      <a:tailEnd type="none" w="med" len="med"/>
                    </a:lnR>
                    <a:lnT w="3175" cap="flat" cmpd="sng" algn="ctr">
                      <a:solidFill>
                        <a:srgbClr val="7F7F7F"/>
                      </a:solidFill>
                      <a:prstDash val="solid"/>
                      <a:round/>
                      <a:headEnd type="none" w="med" len="med"/>
                      <a:tailEnd type="none" w="med" len="med"/>
                    </a:lnT>
                    <a:lnB w="3175" cap="flat" cmpd="sng" algn="ctr">
                      <a:solidFill>
                        <a:srgbClr val="7F7F7F"/>
                      </a:solidFill>
                      <a:prstDash val="solid"/>
                      <a:round/>
                      <a:headEnd type="none" w="med" len="med"/>
                      <a:tailEnd type="none" w="med" len="med"/>
                    </a:lnB>
                  </a:tcPr>
                </a:tc>
                <a:tc>
                  <a:txBody>
                    <a:bodyPr/>
                    <a:lstStyle/>
                    <a:p>
                      <a:pPr marR="0" indent="0" algn="ctr" rtl="0">
                        <a:lnSpc>
                          <a:spcPct val="119000"/>
                        </a:lnSpc>
                        <a:spcBef>
                          <a:spcPts val="0"/>
                        </a:spcBef>
                        <a:spcAft>
                          <a:spcPts val="600"/>
                        </a:spcAft>
                      </a:pPr>
                      <a:r>
                        <a:rPr lang="en-GB" sz="1100" kern="1400">
                          <a:ln>
                            <a:noFill/>
                          </a:ln>
                          <a:solidFill>
                            <a:srgbClr val="000000"/>
                          </a:solidFill>
                          <a:effectLst/>
                          <a:latin typeface="+mn-lt"/>
                        </a:rPr>
                        <a:t>128.83</a:t>
                      </a:r>
                    </a:p>
                  </a:txBody>
                  <a:tcPr marL="20932" marR="20932" marT="20932" marB="20932">
                    <a:lnL w="3175" cap="flat" cmpd="sng" algn="ctr">
                      <a:solidFill>
                        <a:srgbClr val="7F7F7F"/>
                      </a:solidFill>
                      <a:prstDash val="solid"/>
                      <a:round/>
                      <a:headEnd type="none" w="med" len="med"/>
                      <a:tailEnd type="none" w="med" len="med"/>
                    </a:lnL>
                    <a:lnR w="3175" cap="flat" cmpd="sng" algn="ctr">
                      <a:solidFill>
                        <a:srgbClr val="7F7F7F"/>
                      </a:solidFill>
                      <a:prstDash val="solid"/>
                      <a:round/>
                      <a:headEnd type="none" w="med" len="med"/>
                      <a:tailEnd type="none" w="med" len="med"/>
                    </a:lnR>
                    <a:lnT w="3175" cap="flat" cmpd="sng" algn="ctr">
                      <a:solidFill>
                        <a:srgbClr val="7F7F7F"/>
                      </a:solidFill>
                      <a:prstDash val="solid"/>
                      <a:round/>
                      <a:headEnd type="none" w="med" len="med"/>
                      <a:tailEnd type="none" w="med" len="med"/>
                    </a:lnT>
                    <a:lnB w="3175" cap="flat" cmpd="sng" algn="ctr">
                      <a:solidFill>
                        <a:srgbClr val="7F7F7F"/>
                      </a:solidFill>
                      <a:prstDash val="solid"/>
                      <a:round/>
                      <a:headEnd type="none" w="med" len="med"/>
                      <a:tailEnd type="none" w="med" len="med"/>
                    </a:lnB>
                  </a:tcPr>
                </a:tc>
                <a:tc>
                  <a:txBody>
                    <a:bodyPr/>
                    <a:lstStyle/>
                    <a:p>
                      <a:pPr marR="0" indent="0" algn="l" rtl="0">
                        <a:lnSpc>
                          <a:spcPct val="119000"/>
                        </a:lnSpc>
                        <a:spcBef>
                          <a:spcPts val="0"/>
                        </a:spcBef>
                        <a:spcAft>
                          <a:spcPts val="600"/>
                        </a:spcAft>
                      </a:pPr>
                      <a:endParaRPr lang="en-GB" sz="500" kern="1400" dirty="0">
                        <a:ln>
                          <a:noFill/>
                        </a:ln>
                        <a:solidFill>
                          <a:srgbClr val="000000"/>
                        </a:solidFill>
                        <a:effectLst/>
                        <a:latin typeface="Cambria" panose="02040503050406030204" pitchFamily="18" charset="0"/>
                      </a:endParaRPr>
                    </a:p>
                  </a:txBody>
                  <a:tcPr marL="20932" marR="20932" marT="20932" marB="20932">
                    <a:lnL w="3175" cap="flat" cmpd="sng" algn="ctr">
                      <a:solidFill>
                        <a:srgbClr val="7F7F7F"/>
                      </a:solidFill>
                      <a:prstDash val="solid"/>
                      <a:round/>
                      <a:headEnd type="none" w="med" len="med"/>
                      <a:tailEnd type="none" w="med" len="med"/>
                    </a:lnL>
                    <a:lnR w="3175" cap="flat" cmpd="sng" algn="ctr">
                      <a:solidFill>
                        <a:srgbClr val="7F7F7F"/>
                      </a:solidFill>
                      <a:prstDash val="solid"/>
                      <a:round/>
                      <a:headEnd type="none" w="med" len="med"/>
                      <a:tailEnd type="none" w="med" len="med"/>
                    </a:lnR>
                    <a:lnT w="3175" cap="flat" cmpd="sng" algn="ctr">
                      <a:solidFill>
                        <a:srgbClr val="7F7F7F"/>
                      </a:solidFill>
                      <a:prstDash val="solid"/>
                      <a:round/>
                      <a:headEnd type="none" w="med" len="med"/>
                      <a:tailEnd type="none" w="med" len="med"/>
                    </a:lnT>
                    <a:lnB w="3175"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101629807"/>
                  </a:ext>
                </a:extLst>
              </a:tr>
              <a:tr h="387310">
                <a:tc>
                  <a:txBody>
                    <a:bodyPr/>
                    <a:lstStyle/>
                    <a:p>
                      <a:pPr marR="0" indent="0" algn="l" rtl="0">
                        <a:lnSpc>
                          <a:spcPct val="119000"/>
                        </a:lnSpc>
                        <a:spcBef>
                          <a:spcPts val="0"/>
                        </a:spcBef>
                        <a:spcAft>
                          <a:spcPts val="600"/>
                        </a:spcAft>
                      </a:pPr>
                      <a:r>
                        <a:rPr lang="en-GB" sz="1100" b="1" kern="1400">
                          <a:ln>
                            <a:noFill/>
                          </a:ln>
                          <a:solidFill>
                            <a:srgbClr val="000000"/>
                          </a:solidFill>
                          <a:effectLst/>
                          <a:latin typeface="+mn-lt"/>
                        </a:rPr>
                        <a:t> </a:t>
                      </a:r>
                      <a:endParaRPr lang="en-GB" sz="1100" kern="1400">
                        <a:ln>
                          <a:noFill/>
                        </a:ln>
                        <a:solidFill>
                          <a:srgbClr val="000000"/>
                        </a:solidFill>
                        <a:effectLst/>
                        <a:latin typeface="+mn-lt"/>
                      </a:endParaRPr>
                    </a:p>
                  </a:txBody>
                  <a:tcPr marL="20932" marR="20932" marT="20932" marB="20932">
                    <a:lnL w="3175" cap="flat" cmpd="sng" algn="ctr">
                      <a:solidFill>
                        <a:srgbClr val="7F7F7F"/>
                      </a:solidFill>
                      <a:prstDash val="solid"/>
                      <a:round/>
                      <a:headEnd type="none" w="med" len="med"/>
                      <a:tailEnd type="none" w="med" len="med"/>
                    </a:lnL>
                    <a:lnR w="3175" cap="flat" cmpd="sng" algn="ctr">
                      <a:solidFill>
                        <a:srgbClr val="7F7F7F"/>
                      </a:solidFill>
                      <a:prstDash val="solid"/>
                      <a:round/>
                      <a:headEnd type="none" w="med" len="med"/>
                      <a:tailEnd type="none" w="med" len="med"/>
                    </a:lnR>
                    <a:lnT w="3175" cap="flat" cmpd="sng" algn="ctr">
                      <a:solidFill>
                        <a:srgbClr val="7F7F7F"/>
                      </a:solidFill>
                      <a:prstDash val="solid"/>
                      <a:round/>
                      <a:headEnd type="none" w="med" len="med"/>
                      <a:tailEnd type="none" w="med" len="med"/>
                    </a:lnT>
                    <a:lnB w="3175" cap="flat" cmpd="sng" algn="ctr">
                      <a:solidFill>
                        <a:srgbClr val="7F7F7F"/>
                      </a:solidFill>
                      <a:prstDash val="solid"/>
                      <a:round/>
                      <a:headEnd type="none" w="med" len="med"/>
                      <a:tailEnd type="none" w="med" len="med"/>
                    </a:lnB>
                    <a:solidFill>
                      <a:srgbClr val="E6CCE6"/>
                    </a:solidFill>
                  </a:tcPr>
                </a:tc>
                <a:tc>
                  <a:txBody>
                    <a:bodyPr/>
                    <a:lstStyle/>
                    <a:p>
                      <a:pPr marR="0" indent="0" algn="l" rtl="0">
                        <a:lnSpc>
                          <a:spcPct val="119000"/>
                        </a:lnSpc>
                        <a:spcBef>
                          <a:spcPts val="0"/>
                        </a:spcBef>
                        <a:spcAft>
                          <a:spcPts val="600"/>
                        </a:spcAft>
                      </a:pPr>
                      <a:r>
                        <a:rPr lang="en-GB" sz="1100" kern="1400" dirty="0">
                          <a:ln>
                            <a:noFill/>
                          </a:ln>
                          <a:solidFill>
                            <a:srgbClr val="000000"/>
                          </a:solidFill>
                          <a:effectLst/>
                          <a:latin typeface="+mn-lt"/>
                        </a:rPr>
                        <a:t>Dodder Valley (Proposed)</a:t>
                      </a:r>
                    </a:p>
                  </a:txBody>
                  <a:tcPr marL="20932" marR="20932" marT="20932" marB="20932">
                    <a:lnL w="3175" cap="flat" cmpd="sng" algn="ctr">
                      <a:solidFill>
                        <a:srgbClr val="7F7F7F"/>
                      </a:solidFill>
                      <a:prstDash val="solid"/>
                      <a:round/>
                      <a:headEnd type="none" w="med" len="med"/>
                      <a:tailEnd type="none" w="med" len="med"/>
                    </a:lnL>
                    <a:lnR w="3175" cap="flat" cmpd="sng" algn="ctr">
                      <a:solidFill>
                        <a:srgbClr val="7F7F7F"/>
                      </a:solidFill>
                      <a:prstDash val="solid"/>
                      <a:round/>
                      <a:headEnd type="none" w="med" len="med"/>
                      <a:tailEnd type="none" w="med" len="med"/>
                    </a:lnR>
                    <a:lnT w="3175" cap="flat" cmpd="sng" algn="ctr">
                      <a:solidFill>
                        <a:srgbClr val="7F7F7F"/>
                      </a:solidFill>
                      <a:prstDash val="solid"/>
                      <a:round/>
                      <a:headEnd type="none" w="med" len="med"/>
                      <a:tailEnd type="none" w="med" len="med"/>
                    </a:lnT>
                    <a:lnB w="3175" cap="flat" cmpd="sng" algn="ctr">
                      <a:solidFill>
                        <a:srgbClr val="7F7F7F"/>
                      </a:solidFill>
                      <a:prstDash val="solid"/>
                      <a:round/>
                      <a:headEnd type="none" w="med" len="med"/>
                      <a:tailEnd type="none" w="med" len="med"/>
                    </a:lnB>
                  </a:tcPr>
                </a:tc>
                <a:tc>
                  <a:txBody>
                    <a:bodyPr/>
                    <a:lstStyle/>
                    <a:p>
                      <a:pPr marR="0" indent="0" algn="ctr" rtl="0">
                        <a:lnSpc>
                          <a:spcPct val="119000"/>
                        </a:lnSpc>
                        <a:spcBef>
                          <a:spcPts val="0"/>
                        </a:spcBef>
                        <a:spcAft>
                          <a:spcPts val="600"/>
                        </a:spcAft>
                      </a:pPr>
                      <a:r>
                        <a:rPr lang="en-GB" sz="1100" kern="1400">
                          <a:ln>
                            <a:noFill/>
                          </a:ln>
                          <a:solidFill>
                            <a:srgbClr val="000000"/>
                          </a:solidFill>
                          <a:effectLst/>
                          <a:latin typeface="+mn-lt"/>
                        </a:rPr>
                        <a:t>118.31</a:t>
                      </a:r>
                    </a:p>
                  </a:txBody>
                  <a:tcPr marL="20932" marR="20932" marT="20932" marB="20932">
                    <a:lnL w="3175" cap="flat" cmpd="sng" algn="ctr">
                      <a:solidFill>
                        <a:srgbClr val="7F7F7F"/>
                      </a:solidFill>
                      <a:prstDash val="solid"/>
                      <a:round/>
                      <a:headEnd type="none" w="med" len="med"/>
                      <a:tailEnd type="none" w="med" len="med"/>
                    </a:lnL>
                    <a:lnR w="3175" cap="flat" cmpd="sng" algn="ctr">
                      <a:solidFill>
                        <a:srgbClr val="7F7F7F"/>
                      </a:solidFill>
                      <a:prstDash val="solid"/>
                      <a:round/>
                      <a:headEnd type="none" w="med" len="med"/>
                      <a:tailEnd type="none" w="med" len="med"/>
                    </a:lnR>
                    <a:lnT w="3175" cap="flat" cmpd="sng" algn="ctr">
                      <a:solidFill>
                        <a:srgbClr val="7F7F7F"/>
                      </a:solidFill>
                      <a:prstDash val="solid"/>
                      <a:round/>
                      <a:headEnd type="none" w="med" len="med"/>
                      <a:tailEnd type="none" w="med" len="med"/>
                    </a:lnT>
                    <a:lnB w="3175" cap="flat" cmpd="sng" algn="ctr">
                      <a:solidFill>
                        <a:srgbClr val="7F7F7F"/>
                      </a:solidFill>
                      <a:prstDash val="solid"/>
                      <a:round/>
                      <a:headEnd type="none" w="med" len="med"/>
                      <a:tailEnd type="none" w="med" len="med"/>
                    </a:lnB>
                  </a:tcPr>
                </a:tc>
                <a:tc>
                  <a:txBody>
                    <a:bodyPr/>
                    <a:lstStyle/>
                    <a:p>
                      <a:pPr marR="0" indent="0" algn="l" rtl="0">
                        <a:lnSpc>
                          <a:spcPct val="119000"/>
                        </a:lnSpc>
                        <a:spcBef>
                          <a:spcPts val="0"/>
                        </a:spcBef>
                        <a:spcAft>
                          <a:spcPts val="600"/>
                        </a:spcAft>
                      </a:pPr>
                      <a:endParaRPr lang="en-GB" sz="500" kern="1400" dirty="0">
                        <a:ln>
                          <a:noFill/>
                        </a:ln>
                        <a:solidFill>
                          <a:srgbClr val="000000"/>
                        </a:solidFill>
                        <a:effectLst/>
                        <a:latin typeface="Cambria" panose="02040503050406030204" pitchFamily="18" charset="0"/>
                      </a:endParaRPr>
                    </a:p>
                  </a:txBody>
                  <a:tcPr marL="20932" marR="20932" marT="20932" marB="20932">
                    <a:lnL w="3175" cap="flat" cmpd="sng" algn="ctr">
                      <a:solidFill>
                        <a:srgbClr val="7F7F7F"/>
                      </a:solidFill>
                      <a:prstDash val="solid"/>
                      <a:round/>
                      <a:headEnd type="none" w="med" len="med"/>
                      <a:tailEnd type="none" w="med" len="med"/>
                    </a:lnL>
                    <a:lnR w="3175" cap="flat" cmpd="sng" algn="ctr">
                      <a:solidFill>
                        <a:srgbClr val="7F7F7F"/>
                      </a:solidFill>
                      <a:prstDash val="solid"/>
                      <a:round/>
                      <a:headEnd type="none" w="med" len="med"/>
                      <a:tailEnd type="none" w="med" len="med"/>
                    </a:lnR>
                    <a:lnT w="3175" cap="flat" cmpd="sng" algn="ctr">
                      <a:solidFill>
                        <a:srgbClr val="7F7F7F"/>
                      </a:solidFill>
                      <a:prstDash val="solid"/>
                      <a:round/>
                      <a:headEnd type="none" w="med" len="med"/>
                      <a:tailEnd type="none" w="med" len="med"/>
                    </a:lnT>
                    <a:lnB w="3175"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1268040951"/>
                  </a:ext>
                </a:extLst>
              </a:tr>
              <a:tr h="220151">
                <a:tc>
                  <a:txBody>
                    <a:bodyPr/>
                    <a:lstStyle/>
                    <a:p>
                      <a:pPr marR="0" indent="0" algn="l" rtl="0">
                        <a:lnSpc>
                          <a:spcPct val="119000"/>
                        </a:lnSpc>
                        <a:spcBef>
                          <a:spcPts val="0"/>
                        </a:spcBef>
                        <a:spcAft>
                          <a:spcPts val="600"/>
                        </a:spcAft>
                      </a:pPr>
                      <a:r>
                        <a:rPr lang="en-GB" sz="1100" b="1" kern="1400">
                          <a:ln>
                            <a:noFill/>
                          </a:ln>
                          <a:solidFill>
                            <a:srgbClr val="000000"/>
                          </a:solidFill>
                          <a:effectLst/>
                          <a:latin typeface="+mn-lt"/>
                        </a:rPr>
                        <a:t> </a:t>
                      </a:r>
                      <a:endParaRPr lang="en-GB" sz="1100" kern="1400">
                        <a:ln>
                          <a:noFill/>
                        </a:ln>
                        <a:solidFill>
                          <a:srgbClr val="000000"/>
                        </a:solidFill>
                        <a:effectLst/>
                        <a:latin typeface="+mn-lt"/>
                      </a:endParaRPr>
                    </a:p>
                  </a:txBody>
                  <a:tcPr marL="20932" marR="20932" marT="20932" marB="20932">
                    <a:lnL w="3175" cap="flat" cmpd="sng" algn="ctr">
                      <a:solidFill>
                        <a:srgbClr val="7F7F7F"/>
                      </a:solidFill>
                      <a:prstDash val="solid"/>
                      <a:round/>
                      <a:headEnd type="none" w="med" len="med"/>
                      <a:tailEnd type="none" w="med" len="med"/>
                    </a:lnL>
                    <a:lnR w="3175" cap="flat" cmpd="sng" algn="ctr">
                      <a:solidFill>
                        <a:srgbClr val="7F7F7F"/>
                      </a:solidFill>
                      <a:prstDash val="solid"/>
                      <a:round/>
                      <a:headEnd type="none" w="med" len="med"/>
                      <a:tailEnd type="none" w="med" len="med"/>
                    </a:lnR>
                    <a:lnT w="3175" cap="flat" cmpd="sng" algn="ctr">
                      <a:solidFill>
                        <a:srgbClr val="7F7F7F"/>
                      </a:solidFill>
                      <a:prstDash val="solid"/>
                      <a:round/>
                      <a:headEnd type="none" w="med" len="med"/>
                      <a:tailEnd type="none" w="med" len="med"/>
                    </a:lnT>
                    <a:lnB w="3175" cap="flat" cmpd="sng" algn="ctr">
                      <a:solidFill>
                        <a:srgbClr val="7F7F7F"/>
                      </a:solidFill>
                      <a:prstDash val="solid"/>
                      <a:round/>
                      <a:headEnd type="none" w="med" len="med"/>
                      <a:tailEnd type="none" w="med" len="med"/>
                    </a:lnB>
                    <a:solidFill>
                      <a:srgbClr val="E6CCE6"/>
                    </a:solidFill>
                  </a:tcPr>
                </a:tc>
                <a:tc>
                  <a:txBody>
                    <a:bodyPr/>
                    <a:lstStyle/>
                    <a:p>
                      <a:pPr marR="0" indent="0" algn="l" rtl="0">
                        <a:lnSpc>
                          <a:spcPct val="119000"/>
                        </a:lnSpc>
                        <a:spcBef>
                          <a:spcPts val="0"/>
                        </a:spcBef>
                        <a:spcAft>
                          <a:spcPts val="600"/>
                        </a:spcAft>
                      </a:pPr>
                      <a:r>
                        <a:rPr lang="en-GB" sz="1100" b="1" kern="1400">
                          <a:ln>
                            <a:noFill/>
                          </a:ln>
                          <a:solidFill>
                            <a:srgbClr val="000000"/>
                          </a:solidFill>
                          <a:effectLst/>
                          <a:latin typeface="+mn-lt"/>
                        </a:rPr>
                        <a:t>Totals</a:t>
                      </a:r>
                      <a:endParaRPr lang="en-GB" sz="1100" kern="1400">
                        <a:ln>
                          <a:noFill/>
                        </a:ln>
                        <a:solidFill>
                          <a:srgbClr val="000000"/>
                        </a:solidFill>
                        <a:effectLst/>
                        <a:latin typeface="+mn-lt"/>
                      </a:endParaRPr>
                    </a:p>
                  </a:txBody>
                  <a:tcPr marL="20932" marR="20932" marT="20932" marB="20932">
                    <a:lnL w="3175" cap="flat" cmpd="sng" algn="ctr">
                      <a:solidFill>
                        <a:srgbClr val="7F7F7F"/>
                      </a:solidFill>
                      <a:prstDash val="solid"/>
                      <a:round/>
                      <a:headEnd type="none" w="med" len="med"/>
                      <a:tailEnd type="none" w="med" len="med"/>
                    </a:lnL>
                    <a:lnR w="3175" cap="flat" cmpd="sng" algn="ctr">
                      <a:solidFill>
                        <a:srgbClr val="7F7F7F"/>
                      </a:solidFill>
                      <a:prstDash val="solid"/>
                      <a:round/>
                      <a:headEnd type="none" w="med" len="med"/>
                      <a:tailEnd type="none" w="med" len="med"/>
                    </a:lnR>
                    <a:lnT w="3175" cap="flat" cmpd="sng" algn="ctr">
                      <a:solidFill>
                        <a:srgbClr val="7F7F7F"/>
                      </a:solidFill>
                      <a:prstDash val="solid"/>
                      <a:round/>
                      <a:headEnd type="none" w="med" len="med"/>
                      <a:tailEnd type="none" w="med" len="med"/>
                    </a:lnT>
                    <a:lnB w="3175" cap="flat" cmpd="sng" algn="ctr">
                      <a:solidFill>
                        <a:srgbClr val="7F7F7F"/>
                      </a:solidFill>
                      <a:prstDash val="solid"/>
                      <a:round/>
                      <a:headEnd type="none" w="med" len="med"/>
                      <a:tailEnd type="none" w="med" len="med"/>
                    </a:lnB>
                    <a:solidFill>
                      <a:srgbClr val="E6CCE6"/>
                    </a:solidFill>
                  </a:tcPr>
                </a:tc>
                <a:tc>
                  <a:txBody>
                    <a:bodyPr/>
                    <a:lstStyle/>
                    <a:p>
                      <a:pPr marR="0" indent="0" algn="ctr" rtl="0">
                        <a:lnSpc>
                          <a:spcPct val="119000"/>
                        </a:lnSpc>
                        <a:spcBef>
                          <a:spcPts val="0"/>
                        </a:spcBef>
                        <a:spcAft>
                          <a:spcPts val="600"/>
                        </a:spcAft>
                      </a:pPr>
                      <a:r>
                        <a:rPr lang="en-GB" sz="1100" b="1" kern="1400">
                          <a:ln>
                            <a:noFill/>
                          </a:ln>
                          <a:solidFill>
                            <a:srgbClr val="000000"/>
                          </a:solidFill>
                          <a:effectLst/>
                          <a:latin typeface="+mn-lt"/>
                        </a:rPr>
                        <a:t>247.14</a:t>
                      </a:r>
                      <a:endParaRPr lang="en-GB" sz="1100" kern="1400">
                        <a:ln>
                          <a:noFill/>
                        </a:ln>
                        <a:solidFill>
                          <a:srgbClr val="000000"/>
                        </a:solidFill>
                        <a:effectLst/>
                        <a:latin typeface="+mn-lt"/>
                      </a:endParaRPr>
                    </a:p>
                  </a:txBody>
                  <a:tcPr marL="20932" marR="20932" marT="20932" marB="20932">
                    <a:lnL w="3175" cap="flat" cmpd="sng" algn="ctr">
                      <a:solidFill>
                        <a:srgbClr val="7F7F7F"/>
                      </a:solidFill>
                      <a:prstDash val="solid"/>
                      <a:round/>
                      <a:headEnd type="none" w="med" len="med"/>
                      <a:tailEnd type="none" w="med" len="med"/>
                    </a:lnL>
                    <a:lnR w="3175" cap="flat" cmpd="sng" algn="ctr">
                      <a:solidFill>
                        <a:srgbClr val="7F7F7F"/>
                      </a:solidFill>
                      <a:prstDash val="solid"/>
                      <a:round/>
                      <a:headEnd type="none" w="med" len="med"/>
                      <a:tailEnd type="none" w="med" len="med"/>
                    </a:lnR>
                    <a:lnT w="3175" cap="flat" cmpd="sng" algn="ctr">
                      <a:solidFill>
                        <a:srgbClr val="7F7F7F"/>
                      </a:solidFill>
                      <a:prstDash val="solid"/>
                      <a:round/>
                      <a:headEnd type="none" w="med" len="med"/>
                      <a:tailEnd type="none" w="med" len="med"/>
                    </a:lnT>
                    <a:lnB w="3175" cap="flat" cmpd="sng" algn="ctr">
                      <a:solidFill>
                        <a:srgbClr val="7F7F7F"/>
                      </a:solidFill>
                      <a:prstDash val="solid"/>
                      <a:round/>
                      <a:headEnd type="none" w="med" len="med"/>
                      <a:tailEnd type="none" w="med" len="med"/>
                    </a:lnB>
                    <a:solidFill>
                      <a:srgbClr val="E6CCE6"/>
                    </a:solidFill>
                  </a:tcPr>
                </a:tc>
                <a:tc>
                  <a:txBody>
                    <a:bodyPr/>
                    <a:lstStyle/>
                    <a:p>
                      <a:pPr marR="0" indent="0" algn="l" rtl="0">
                        <a:lnSpc>
                          <a:spcPct val="119000"/>
                        </a:lnSpc>
                        <a:spcBef>
                          <a:spcPts val="0"/>
                        </a:spcBef>
                        <a:spcAft>
                          <a:spcPts val="600"/>
                        </a:spcAft>
                      </a:pPr>
                      <a:endParaRPr lang="en-GB" sz="500" kern="1400" dirty="0">
                        <a:ln>
                          <a:noFill/>
                        </a:ln>
                        <a:solidFill>
                          <a:srgbClr val="000000"/>
                        </a:solidFill>
                        <a:effectLst/>
                        <a:latin typeface="Cambria" panose="02040503050406030204" pitchFamily="18" charset="0"/>
                      </a:endParaRPr>
                    </a:p>
                  </a:txBody>
                  <a:tcPr marL="20932" marR="20932" marT="20932" marB="20932">
                    <a:lnL w="3175" cap="flat" cmpd="sng" algn="ctr">
                      <a:solidFill>
                        <a:srgbClr val="7F7F7F"/>
                      </a:solidFill>
                      <a:prstDash val="solid"/>
                      <a:round/>
                      <a:headEnd type="none" w="med" len="med"/>
                      <a:tailEnd type="none" w="med" len="med"/>
                    </a:lnL>
                    <a:lnR w="3175" cap="flat" cmpd="sng" algn="ctr">
                      <a:solidFill>
                        <a:srgbClr val="7F7F7F"/>
                      </a:solidFill>
                      <a:prstDash val="solid"/>
                      <a:round/>
                      <a:headEnd type="none" w="med" len="med"/>
                      <a:tailEnd type="none" w="med" len="med"/>
                    </a:lnR>
                    <a:lnT w="3175" cap="flat" cmpd="sng" algn="ctr">
                      <a:solidFill>
                        <a:srgbClr val="7F7F7F"/>
                      </a:solidFill>
                      <a:prstDash val="solid"/>
                      <a:round/>
                      <a:headEnd type="none" w="med" len="med"/>
                      <a:tailEnd type="none" w="med" len="med"/>
                    </a:lnT>
                    <a:lnB w="3175" cap="flat" cmpd="sng" algn="ctr">
                      <a:solidFill>
                        <a:srgbClr val="7F7F7F"/>
                      </a:solidFill>
                      <a:prstDash val="solid"/>
                      <a:round/>
                      <a:headEnd type="none" w="med" len="med"/>
                      <a:tailEnd type="none" w="med" len="med"/>
                    </a:lnB>
                    <a:solidFill>
                      <a:srgbClr val="E6CCE6"/>
                    </a:solidFill>
                  </a:tcPr>
                </a:tc>
                <a:extLst>
                  <a:ext uri="{0D108BD9-81ED-4DB2-BD59-A6C34878D82A}">
                    <a16:rowId xmlns:a16="http://schemas.microsoft.com/office/drawing/2014/main" val="2516466392"/>
                  </a:ext>
                </a:extLst>
              </a:tr>
              <a:tr h="336659">
                <a:tc>
                  <a:txBody>
                    <a:bodyPr/>
                    <a:lstStyle/>
                    <a:p>
                      <a:pPr marR="0" indent="0" algn="l" rtl="0">
                        <a:lnSpc>
                          <a:spcPct val="119000"/>
                        </a:lnSpc>
                        <a:spcBef>
                          <a:spcPts val="0"/>
                        </a:spcBef>
                        <a:spcAft>
                          <a:spcPts val="600"/>
                        </a:spcAft>
                      </a:pPr>
                      <a:r>
                        <a:rPr lang="en-GB" sz="1100" b="1" kern="1400">
                          <a:ln>
                            <a:noFill/>
                          </a:ln>
                          <a:solidFill>
                            <a:srgbClr val="000000"/>
                          </a:solidFill>
                          <a:effectLst/>
                          <a:latin typeface="+mn-lt"/>
                        </a:rPr>
                        <a:t>Neighbourhood Parks</a:t>
                      </a:r>
                      <a:endParaRPr lang="en-GB" sz="1100" kern="1400">
                        <a:ln>
                          <a:noFill/>
                        </a:ln>
                        <a:solidFill>
                          <a:srgbClr val="000000"/>
                        </a:solidFill>
                        <a:effectLst/>
                        <a:latin typeface="+mn-lt"/>
                      </a:endParaRPr>
                    </a:p>
                  </a:txBody>
                  <a:tcPr marL="20932" marR="20932" marT="20932" marB="20932">
                    <a:lnL w="3175" cap="flat" cmpd="sng" algn="ctr">
                      <a:solidFill>
                        <a:srgbClr val="7F7F7F"/>
                      </a:solidFill>
                      <a:prstDash val="solid"/>
                      <a:round/>
                      <a:headEnd type="none" w="med" len="med"/>
                      <a:tailEnd type="none" w="med" len="med"/>
                    </a:lnL>
                    <a:lnR w="3175" cap="flat" cmpd="sng" algn="ctr">
                      <a:solidFill>
                        <a:srgbClr val="7F7F7F"/>
                      </a:solidFill>
                      <a:prstDash val="solid"/>
                      <a:round/>
                      <a:headEnd type="none" w="med" len="med"/>
                      <a:tailEnd type="none" w="med" len="med"/>
                    </a:lnR>
                    <a:lnT w="3175" cap="flat" cmpd="sng" algn="ctr">
                      <a:solidFill>
                        <a:srgbClr val="7F7F7F"/>
                      </a:solidFill>
                      <a:prstDash val="solid"/>
                      <a:round/>
                      <a:headEnd type="none" w="med" len="med"/>
                      <a:tailEnd type="none" w="med" len="med"/>
                    </a:lnT>
                    <a:lnB w="3175" cap="flat" cmpd="sng" algn="ctr">
                      <a:solidFill>
                        <a:srgbClr val="7F7F7F"/>
                      </a:solidFill>
                      <a:prstDash val="solid"/>
                      <a:round/>
                      <a:headEnd type="none" w="med" len="med"/>
                      <a:tailEnd type="none" w="med" len="med"/>
                    </a:lnB>
                    <a:solidFill>
                      <a:srgbClr val="E6CCE6"/>
                    </a:solidFill>
                  </a:tcPr>
                </a:tc>
                <a:tc>
                  <a:txBody>
                    <a:bodyPr/>
                    <a:lstStyle/>
                    <a:p>
                      <a:pPr marR="0" indent="0" algn="l" rtl="0">
                        <a:lnSpc>
                          <a:spcPct val="119000"/>
                        </a:lnSpc>
                        <a:spcBef>
                          <a:spcPts val="0"/>
                        </a:spcBef>
                        <a:spcAft>
                          <a:spcPts val="600"/>
                        </a:spcAft>
                      </a:pPr>
                      <a:r>
                        <a:rPr lang="en-GB" sz="1100" kern="1400">
                          <a:ln>
                            <a:noFill/>
                          </a:ln>
                          <a:solidFill>
                            <a:srgbClr val="000000"/>
                          </a:solidFill>
                          <a:effectLst/>
                          <a:latin typeface="+mn-lt"/>
                        </a:rPr>
                        <a:t>Ballymount Park</a:t>
                      </a:r>
                    </a:p>
                  </a:txBody>
                  <a:tcPr marL="20932" marR="20932" marT="20932" marB="20932">
                    <a:lnL w="3175" cap="flat" cmpd="sng" algn="ctr">
                      <a:solidFill>
                        <a:srgbClr val="7F7F7F"/>
                      </a:solidFill>
                      <a:prstDash val="solid"/>
                      <a:round/>
                      <a:headEnd type="none" w="med" len="med"/>
                      <a:tailEnd type="none" w="med" len="med"/>
                    </a:lnL>
                    <a:lnR w="3175" cap="flat" cmpd="sng" algn="ctr">
                      <a:solidFill>
                        <a:srgbClr val="7F7F7F"/>
                      </a:solidFill>
                      <a:prstDash val="solid"/>
                      <a:round/>
                      <a:headEnd type="none" w="med" len="med"/>
                      <a:tailEnd type="none" w="med" len="med"/>
                    </a:lnR>
                    <a:lnT w="3175" cap="flat" cmpd="sng" algn="ctr">
                      <a:solidFill>
                        <a:srgbClr val="7F7F7F"/>
                      </a:solidFill>
                      <a:prstDash val="solid"/>
                      <a:round/>
                      <a:headEnd type="none" w="med" len="med"/>
                      <a:tailEnd type="none" w="med" len="med"/>
                    </a:lnT>
                    <a:lnB w="3175" cap="flat" cmpd="sng" algn="ctr">
                      <a:solidFill>
                        <a:srgbClr val="7F7F7F"/>
                      </a:solidFill>
                      <a:prstDash val="solid"/>
                      <a:round/>
                      <a:headEnd type="none" w="med" len="med"/>
                      <a:tailEnd type="none" w="med" len="med"/>
                    </a:lnB>
                  </a:tcPr>
                </a:tc>
                <a:tc>
                  <a:txBody>
                    <a:bodyPr/>
                    <a:lstStyle/>
                    <a:p>
                      <a:pPr marR="0" indent="0" algn="ctr" rtl="0">
                        <a:lnSpc>
                          <a:spcPct val="119000"/>
                        </a:lnSpc>
                        <a:spcBef>
                          <a:spcPts val="0"/>
                        </a:spcBef>
                        <a:spcAft>
                          <a:spcPts val="600"/>
                        </a:spcAft>
                      </a:pPr>
                      <a:r>
                        <a:rPr lang="en-GB" sz="1100" kern="1400">
                          <a:ln>
                            <a:noFill/>
                          </a:ln>
                          <a:solidFill>
                            <a:srgbClr val="000000"/>
                          </a:solidFill>
                          <a:effectLst/>
                          <a:latin typeface="+mn-lt"/>
                        </a:rPr>
                        <a:t>21.15</a:t>
                      </a:r>
                    </a:p>
                  </a:txBody>
                  <a:tcPr marL="20932" marR="20932" marT="20932" marB="20932">
                    <a:lnL w="3175" cap="flat" cmpd="sng" algn="ctr">
                      <a:solidFill>
                        <a:srgbClr val="7F7F7F"/>
                      </a:solidFill>
                      <a:prstDash val="solid"/>
                      <a:round/>
                      <a:headEnd type="none" w="med" len="med"/>
                      <a:tailEnd type="none" w="med" len="med"/>
                    </a:lnL>
                    <a:lnR w="3175" cap="flat" cmpd="sng" algn="ctr">
                      <a:solidFill>
                        <a:srgbClr val="7F7F7F"/>
                      </a:solidFill>
                      <a:prstDash val="solid"/>
                      <a:round/>
                      <a:headEnd type="none" w="med" len="med"/>
                      <a:tailEnd type="none" w="med" len="med"/>
                    </a:lnR>
                    <a:lnT w="3175" cap="flat" cmpd="sng" algn="ctr">
                      <a:solidFill>
                        <a:srgbClr val="7F7F7F"/>
                      </a:solidFill>
                      <a:prstDash val="solid"/>
                      <a:round/>
                      <a:headEnd type="none" w="med" len="med"/>
                      <a:tailEnd type="none" w="med" len="med"/>
                    </a:lnT>
                    <a:lnB w="3175" cap="flat" cmpd="sng" algn="ctr">
                      <a:solidFill>
                        <a:srgbClr val="7F7F7F"/>
                      </a:solidFill>
                      <a:prstDash val="solid"/>
                      <a:round/>
                      <a:headEnd type="none" w="med" len="med"/>
                      <a:tailEnd type="none" w="med" len="med"/>
                    </a:lnB>
                  </a:tcPr>
                </a:tc>
                <a:tc>
                  <a:txBody>
                    <a:bodyPr/>
                    <a:lstStyle/>
                    <a:p>
                      <a:pPr marR="0" indent="0" algn="l" rtl="0">
                        <a:lnSpc>
                          <a:spcPct val="119000"/>
                        </a:lnSpc>
                        <a:spcBef>
                          <a:spcPts val="0"/>
                        </a:spcBef>
                        <a:spcAft>
                          <a:spcPts val="600"/>
                        </a:spcAft>
                      </a:pPr>
                      <a:endParaRPr lang="en-GB" sz="500" kern="1400" dirty="0">
                        <a:ln>
                          <a:noFill/>
                        </a:ln>
                        <a:solidFill>
                          <a:srgbClr val="000000"/>
                        </a:solidFill>
                        <a:effectLst/>
                        <a:latin typeface="Cambria" panose="02040503050406030204" pitchFamily="18" charset="0"/>
                      </a:endParaRPr>
                    </a:p>
                  </a:txBody>
                  <a:tcPr marL="20932" marR="20932" marT="20932" marB="20932">
                    <a:lnL w="3175" cap="flat" cmpd="sng" algn="ctr">
                      <a:solidFill>
                        <a:srgbClr val="7F7F7F"/>
                      </a:solidFill>
                      <a:prstDash val="solid"/>
                      <a:round/>
                      <a:headEnd type="none" w="med" len="med"/>
                      <a:tailEnd type="none" w="med" len="med"/>
                    </a:lnL>
                    <a:lnR w="3175" cap="flat" cmpd="sng" algn="ctr">
                      <a:solidFill>
                        <a:srgbClr val="7F7F7F"/>
                      </a:solidFill>
                      <a:prstDash val="solid"/>
                      <a:round/>
                      <a:headEnd type="none" w="med" len="med"/>
                      <a:tailEnd type="none" w="med" len="med"/>
                    </a:lnR>
                    <a:lnT w="3175" cap="flat" cmpd="sng" algn="ctr">
                      <a:solidFill>
                        <a:srgbClr val="7F7F7F"/>
                      </a:solidFill>
                      <a:prstDash val="solid"/>
                      <a:round/>
                      <a:headEnd type="none" w="med" len="med"/>
                      <a:tailEnd type="none" w="med" len="med"/>
                    </a:lnT>
                    <a:lnB w="3175"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2440955548"/>
                  </a:ext>
                </a:extLst>
              </a:tr>
              <a:tr h="220151">
                <a:tc>
                  <a:txBody>
                    <a:bodyPr/>
                    <a:lstStyle/>
                    <a:p>
                      <a:pPr marR="0" indent="0" algn="l" rtl="0">
                        <a:lnSpc>
                          <a:spcPct val="119000"/>
                        </a:lnSpc>
                        <a:spcBef>
                          <a:spcPts val="0"/>
                        </a:spcBef>
                        <a:spcAft>
                          <a:spcPts val="600"/>
                        </a:spcAft>
                      </a:pPr>
                      <a:r>
                        <a:rPr lang="en-GB" sz="1100" b="1" kern="1400">
                          <a:ln>
                            <a:noFill/>
                          </a:ln>
                          <a:solidFill>
                            <a:srgbClr val="000000"/>
                          </a:solidFill>
                          <a:effectLst/>
                          <a:latin typeface="+mn-lt"/>
                        </a:rPr>
                        <a:t> </a:t>
                      </a:r>
                      <a:endParaRPr lang="en-GB" sz="1100" kern="1400">
                        <a:ln>
                          <a:noFill/>
                        </a:ln>
                        <a:solidFill>
                          <a:srgbClr val="000000"/>
                        </a:solidFill>
                        <a:effectLst/>
                        <a:latin typeface="+mn-lt"/>
                      </a:endParaRPr>
                    </a:p>
                  </a:txBody>
                  <a:tcPr marL="20932" marR="20932" marT="20932" marB="20932">
                    <a:lnL w="3175" cap="flat" cmpd="sng" algn="ctr">
                      <a:solidFill>
                        <a:srgbClr val="7F7F7F"/>
                      </a:solidFill>
                      <a:prstDash val="solid"/>
                      <a:round/>
                      <a:headEnd type="none" w="med" len="med"/>
                      <a:tailEnd type="none" w="med" len="med"/>
                    </a:lnL>
                    <a:lnR w="3175" cap="flat" cmpd="sng" algn="ctr">
                      <a:solidFill>
                        <a:srgbClr val="7F7F7F"/>
                      </a:solidFill>
                      <a:prstDash val="solid"/>
                      <a:round/>
                      <a:headEnd type="none" w="med" len="med"/>
                      <a:tailEnd type="none" w="med" len="med"/>
                    </a:lnR>
                    <a:lnT w="3175" cap="flat" cmpd="sng" algn="ctr">
                      <a:solidFill>
                        <a:srgbClr val="7F7F7F"/>
                      </a:solidFill>
                      <a:prstDash val="solid"/>
                      <a:round/>
                      <a:headEnd type="none" w="med" len="med"/>
                      <a:tailEnd type="none" w="med" len="med"/>
                    </a:lnT>
                    <a:lnB w="3175" cap="flat" cmpd="sng" algn="ctr">
                      <a:solidFill>
                        <a:srgbClr val="7F7F7F"/>
                      </a:solidFill>
                      <a:prstDash val="solid"/>
                      <a:round/>
                      <a:headEnd type="none" w="med" len="med"/>
                      <a:tailEnd type="none" w="med" len="med"/>
                    </a:lnB>
                    <a:solidFill>
                      <a:srgbClr val="E6CCE6"/>
                    </a:solidFill>
                  </a:tcPr>
                </a:tc>
                <a:tc>
                  <a:txBody>
                    <a:bodyPr/>
                    <a:lstStyle/>
                    <a:p>
                      <a:pPr marR="0" indent="0" algn="l" rtl="0">
                        <a:lnSpc>
                          <a:spcPct val="119000"/>
                        </a:lnSpc>
                        <a:spcBef>
                          <a:spcPts val="0"/>
                        </a:spcBef>
                        <a:spcAft>
                          <a:spcPts val="600"/>
                        </a:spcAft>
                      </a:pPr>
                      <a:r>
                        <a:rPr lang="en-GB" sz="1100" kern="1400">
                          <a:ln>
                            <a:noFill/>
                          </a:ln>
                          <a:solidFill>
                            <a:srgbClr val="000000"/>
                          </a:solidFill>
                          <a:effectLst/>
                          <a:latin typeface="+mn-lt"/>
                        </a:rPr>
                        <a:t>Sean Walsh Park</a:t>
                      </a:r>
                    </a:p>
                  </a:txBody>
                  <a:tcPr marL="20932" marR="20932" marT="20932" marB="20932">
                    <a:lnL w="3175" cap="flat" cmpd="sng" algn="ctr">
                      <a:solidFill>
                        <a:srgbClr val="7F7F7F"/>
                      </a:solidFill>
                      <a:prstDash val="solid"/>
                      <a:round/>
                      <a:headEnd type="none" w="med" len="med"/>
                      <a:tailEnd type="none" w="med" len="med"/>
                    </a:lnL>
                    <a:lnR w="3175" cap="flat" cmpd="sng" algn="ctr">
                      <a:solidFill>
                        <a:srgbClr val="7F7F7F"/>
                      </a:solidFill>
                      <a:prstDash val="solid"/>
                      <a:round/>
                      <a:headEnd type="none" w="med" len="med"/>
                      <a:tailEnd type="none" w="med" len="med"/>
                    </a:lnR>
                    <a:lnT w="3175" cap="flat" cmpd="sng" algn="ctr">
                      <a:solidFill>
                        <a:srgbClr val="7F7F7F"/>
                      </a:solidFill>
                      <a:prstDash val="solid"/>
                      <a:round/>
                      <a:headEnd type="none" w="med" len="med"/>
                      <a:tailEnd type="none" w="med" len="med"/>
                    </a:lnT>
                    <a:lnB w="3175" cap="flat" cmpd="sng" algn="ctr">
                      <a:solidFill>
                        <a:srgbClr val="7F7F7F"/>
                      </a:solidFill>
                      <a:prstDash val="solid"/>
                      <a:round/>
                      <a:headEnd type="none" w="med" len="med"/>
                      <a:tailEnd type="none" w="med" len="med"/>
                    </a:lnB>
                  </a:tcPr>
                </a:tc>
                <a:tc>
                  <a:txBody>
                    <a:bodyPr/>
                    <a:lstStyle/>
                    <a:p>
                      <a:pPr marR="0" indent="0" algn="ctr" rtl="0">
                        <a:lnSpc>
                          <a:spcPct val="119000"/>
                        </a:lnSpc>
                        <a:spcBef>
                          <a:spcPts val="0"/>
                        </a:spcBef>
                        <a:spcAft>
                          <a:spcPts val="600"/>
                        </a:spcAft>
                      </a:pPr>
                      <a:r>
                        <a:rPr lang="en-GB" sz="1100" kern="1400">
                          <a:ln>
                            <a:noFill/>
                          </a:ln>
                          <a:solidFill>
                            <a:srgbClr val="000000"/>
                          </a:solidFill>
                          <a:effectLst/>
                          <a:latin typeface="+mn-lt"/>
                        </a:rPr>
                        <a:t>21.86</a:t>
                      </a:r>
                    </a:p>
                  </a:txBody>
                  <a:tcPr marL="20932" marR="20932" marT="20932" marB="20932">
                    <a:lnL w="3175" cap="flat" cmpd="sng" algn="ctr">
                      <a:solidFill>
                        <a:srgbClr val="7F7F7F"/>
                      </a:solidFill>
                      <a:prstDash val="solid"/>
                      <a:round/>
                      <a:headEnd type="none" w="med" len="med"/>
                      <a:tailEnd type="none" w="med" len="med"/>
                    </a:lnL>
                    <a:lnR w="3175" cap="flat" cmpd="sng" algn="ctr">
                      <a:solidFill>
                        <a:srgbClr val="7F7F7F"/>
                      </a:solidFill>
                      <a:prstDash val="solid"/>
                      <a:round/>
                      <a:headEnd type="none" w="med" len="med"/>
                      <a:tailEnd type="none" w="med" len="med"/>
                    </a:lnR>
                    <a:lnT w="3175" cap="flat" cmpd="sng" algn="ctr">
                      <a:solidFill>
                        <a:srgbClr val="7F7F7F"/>
                      </a:solidFill>
                      <a:prstDash val="solid"/>
                      <a:round/>
                      <a:headEnd type="none" w="med" len="med"/>
                      <a:tailEnd type="none" w="med" len="med"/>
                    </a:lnT>
                    <a:lnB w="3175" cap="flat" cmpd="sng" algn="ctr">
                      <a:solidFill>
                        <a:srgbClr val="7F7F7F"/>
                      </a:solidFill>
                      <a:prstDash val="solid"/>
                      <a:round/>
                      <a:headEnd type="none" w="med" len="med"/>
                      <a:tailEnd type="none" w="med" len="med"/>
                    </a:lnB>
                  </a:tcPr>
                </a:tc>
                <a:tc>
                  <a:txBody>
                    <a:bodyPr/>
                    <a:lstStyle/>
                    <a:p>
                      <a:pPr marR="0" indent="0" algn="l" rtl="0">
                        <a:lnSpc>
                          <a:spcPct val="119000"/>
                        </a:lnSpc>
                        <a:spcBef>
                          <a:spcPts val="0"/>
                        </a:spcBef>
                        <a:spcAft>
                          <a:spcPts val="600"/>
                        </a:spcAft>
                      </a:pPr>
                      <a:endParaRPr lang="en-GB" sz="500" kern="1400" dirty="0">
                        <a:ln>
                          <a:noFill/>
                        </a:ln>
                        <a:solidFill>
                          <a:srgbClr val="000000"/>
                        </a:solidFill>
                        <a:effectLst/>
                        <a:latin typeface="Cambria" panose="02040503050406030204" pitchFamily="18" charset="0"/>
                      </a:endParaRPr>
                    </a:p>
                  </a:txBody>
                  <a:tcPr marL="20932" marR="20932" marT="20932" marB="20932">
                    <a:lnL w="3175" cap="flat" cmpd="sng" algn="ctr">
                      <a:solidFill>
                        <a:srgbClr val="7F7F7F"/>
                      </a:solidFill>
                      <a:prstDash val="solid"/>
                      <a:round/>
                      <a:headEnd type="none" w="med" len="med"/>
                      <a:tailEnd type="none" w="med" len="med"/>
                    </a:lnL>
                    <a:lnR w="3175" cap="flat" cmpd="sng" algn="ctr">
                      <a:solidFill>
                        <a:srgbClr val="7F7F7F"/>
                      </a:solidFill>
                      <a:prstDash val="solid"/>
                      <a:round/>
                      <a:headEnd type="none" w="med" len="med"/>
                      <a:tailEnd type="none" w="med" len="med"/>
                    </a:lnR>
                    <a:lnT w="3175" cap="flat" cmpd="sng" algn="ctr">
                      <a:solidFill>
                        <a:srgbClr val="7F7F7F"/>
                      </a:solidFill>
                      <a:prstDash val="solid"/>
                      <a:round/>
                      <a:headEnd type="none" w="med" len="med"/>
                      <a:tailEnd type="none" w="med" len="med"/>
                    </a:lnT>
                    <a:lnB w="3175"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4009321948"/>
                  </a:ext>
                </a:extLst>
              </a:tr>
              <a:tr h="220151">
                <a:tc>
                  <a:txBody>
                    <a:bodyPr/>
                    <a:lstStyle/>
                    <a:p>
                      <a:pPr marR="0" indent="0" algn="l" rtl="0">
                        <a:lnSpc>
                          <a:spcPct val="119000"/>
                        </a:lnSpc>
                        <a:spcBef>
                          <a:spcPts val="0"/>
                        </a:spcBef>
                        <a:spcAft>
                          <a:spcPts val="600"/>
                        </a:spcAft>
                      </a:pPr>
                      <a:r>
                        <a:rPr lang="en-GB" sz="1100" b="1" kern="1400">
                          <a:ln>
                            <a:noFill/>
                          </a:ln>
                          <a:solidFill>
                            <a:srgbClr val="000000"/>
                          </a:solidFill>
                          <a:effectLst/>
                          <a:latin typeface="+mn-lt"/>
                        </a:rPr>
                        <a:t> </a:t>
                      </a:r>
                      <a:endParaRPr lang="en-GB" sz="1100" kern="1400">
                        <a:ln>
                          <a:noFill/>
                        </a:ln>
                        <a:solidFill>
                          <a:srgbClr val="000000"/>
                        </a:solidFill>
                        <a:effectLst/>
                        <a:latin typeface="+mn-lt"/>
                      </a:endParaRPr>
                    </a:p>
                  </a:txBody>
                  <a:tcPr marL="20932" marR="20932" marT="20932" marB="20932">
                    <a:lnL w="3175" cap="flat" cmpd="sng" algn="ctr">
                      <a:solidFill>
                        <a:srgbClr val="7F7F7F"/>
                      </a:solidFill>
                      <a:prstDash val="solid"/>
                      <a:round/>
                      <a:headEnd type="none" w="med" len="med"/>
                      <a:tailEnd type="none" w="med" len="med"/>
                    </a:lnL>
                    <a:lnR w="3175" cap="flat" cmpd="sng" algn="ctr">
                      <a:solidFill>
                        <a:srgbClr val="7F7F7F"/>
                      </a:solidFill>
                      <a:prstDash val="solid"/>
                      <a:round/>
                      <a:headEnd type="none" w="med" len="med"/>
                      <a:tailEnd type="none" w="med" len="med"/>
                    </a:lnR>
                    <a:lnT w="3175" cap="flat" cmpd="sng" algn="ctr">
                      <a:solidFill>
                        <a:srgbClr val="7F7F7F"/>
                      </a:solidFill>
                      <a:prstDash val="solid"/>
                      <a:round/>
                      <a:headEnd type="none" w="med" len="med"/>
                      <a:tailEnd type="none" w="med" len="med"/>
                    </a:lnT>
                    <a:lnB w="3175" cap="flat" cmpd="sng" algn="ctr">
                      <a:solidFill>
                        <a:srgbClr val="7F7F7F"/>
                      </a:solidFill>
                      <a:prstDash val="solid"/>
                      <a:round/>
                      <a:headEnd type="none" w="med" len="med"/>
                      <a:tailEnd type="none" w="med" len="med"/>
                    </a:lnB>
                    <a:solidFill>
                      <a:srgbClr val="E6CCE6"/>
                    </a:solidFill>
                  </a:tcPr>
                </a:tc>
                <a:tc>
                  <a:txBody>
                    <a:bodyPr/>
                    <a:lstStyle/>
                    <a:p>
                      <a:pPr marR="0" indent="0" algn="l" rtl="0">
                        <a:lnSpc>
                          <a:spcPct val="119000"/>
                        </a:lnSpc>
                        <a:spcBef>
                          <a:spcPts val="0"/>
                        </a:spcBef>
                        <a:spcAft>
                          <a:spcPts val="600"/>
                        </a:spcAft>
                      </a:pPr>
                      <a:r>
                        <a:rPr lang="en-GB" sz="1100" kern="1400">
                          <a:ln>
                            <a:noFill/>
                          </a:ln>
                          <a:solidFill>
                            <a:srgbClr val="000000"/>
                          </a:solidFill>
                          <a:effectLst/>
                          <a:latin typeface="+mn-lt"/>
                        </a:rPr>
                        <a:t>Killinarden Park</a:t>
                      </a:r>
                    </a:p>
                  </a:txBody>
                  <a:tcPr marL="20932" marR="20932" marT="20932" marB="20932">
                    <a:lnL w="3175" cap="flat" cmpd="sng" algn="ctr">
                      <a:solidFill>
                        <a:srgbClr val="7F7F7F"/>
                      </a:solidFill>
                      <a:prstDash val="solid"/>
                      <a:round/>
                      <a:headEnd type="none" w="med" len="med"/>
                      <a:tailEnd type="none" w="med" len="med"/>
                    </a:lnL>
                    <a:lnR w="3175" cap="flat" cmpd="sng" algn="ctr">
                      <a:solidFill>
                        <a:srgbClr val="7F7F7F"/>
                      </a:solidFill>
                      <a:prstDash val="solid"/>
                      <a:round/>
                      <a:headEnd type="none" w="med" len="med"/>
                      <a:tailEnd type="none" w="med" len="med"/>
                    </a:lnR>
                    <a:lnT w="3175" cap="flat" cmpd="sng" algn="ctr">
                      <a:solidFill>
                        <a:srgbClr val="7F7F7F"/>
                      </a:solidFill>
                      <a:prstDash val="solid"/>
                      <a:round/>
                      <a:headEnd type="none" w="med" len="med"/>
                      <a:tailEnd type="none" w="med" len="med"/>
                    </a:lnT>
                    <a:lnB w="3175" cap="flat" cmpd="sng" algn="ctr">
                      <a:solidFill>
                        <a:srgbClr val="7F7F7F"/>
                      </a:solidFill>
                      <a:prstDash val="solid"/>
                      <a:round/>
                      <a:headEnd type="none" w="med" len="med"/>
                      <a:tailEnd type="none" w="med" len="med"/>
                    </a:lnB>
                  </a:tcPr>
                </a:tc>
                <a:tc>
                  <a:txBody>
                    <a:bodyPr/>
                    <a:lstStyle/>
                    <a:p>
                      <a:pPr marR="0" indent="0" algn="ctr" rtl="0">
                        <a:lnSpc>
                          <a:spcPct val="119000"/>
                        </a:lnSpc>
                        <a:spcBef>
                          <a:spcPts val="0"/>
                        </a:spcBef>
                        <a:spcAft>
                          <a:spcPts val="600"/>
                        </a:spcAft>
                      </a:pPr>
                      <a:r>
                        <a:rPr lang="en-GB" sz="1100" kern="1400">
                          <a:ln>
                            <a:noFill/>
                          </a:ln>
                          <a:solidFill>
                            <a:srgbClr val="000000"/>
                          </a:solidFill>
                          <a:effectLst/>
                          <a:latin typeface="+mn-lt"/>
                        </a:rPr>
                        <a:t>20.81</a:t>
                      </a:r>
                    </a:p>
                  </a:txBody>
                  <a:tcPr marL="20932" marR="20932" marT="20932" marB="20932">
                    <a:lnL w="3175" cap="flat" cmpd="sng" algn="ctr">
                      <a:solidFill>
                        <a:srgbClr val="7F7F7F"/>
                      </a:solidFill>
                      <a:prstDash val="solid"/>
                      <a:round/>
                      <a:headEnd type="none" w="med" len="med"/>
                      <a:tailEnd type="none" w="med" len="med"/>
                    </a:lnL>
                    <a:lnR w="3175" cap="flat" cmpd="sng" algn="ctr">
                      <a:solidFill>
                        <a:srgbClr val="7F7F7F"/>
                      </a:solidFill>
                      <a:prstDash val="solid"/>
                      <a:round/>
                      <a:headEnd type="none" w="med" len="med"/>
                      <a:tailEnd type="none" w="med" len="med"/>
                    </a:lnR>
                    <a:lnT w="3175" cap="flat" cmpd="sng" algn="ctr">
                      <a:solidFill>
                        <a:srgbClr val="7F7F7F"/>
                      </a:solidFill>
                      <a:prstDash val="solid"/>
                      <a:round/>
                      <a:headEnd type="none" w="med" len="med"/>
                      <a:tailEnd type="none" w="med" len="med"/>
                    </a:lnT>
                    <a:lnB w="3175" cap="flat" cmpd="sng" algn="ctr">
                      <a:solidFill>
                        <a:srgbClr val="7F7F7F"/>
                      </a:solidFill>
                      <a:prstDash val="solid"/>
                      <a:round/>
                      <a:headEnd type="none" w="med" len="med"/>
                      <a:tailEnd type="none" w="med" len="med"/>
                    </a:lnB>
                  </a:tcPr>
                </a:tc>
                <a:tc>
                  <a:txBody>
                    <a:bodyPr/>
                    <a:lstStyle/>
                    <a:p>
                      <a:pPr marR="0" indent="0" algn="l" rtl="0">
                        <a:lnSpc>
                          <a:spcPct val="119000"/>
                        </a:lnSpc>
                        <a:spcBef>
                          <a:spcPts val="0"/>
                        </a:spcBef>
                        <a:spcAft>
                          <a:spcPts val="600"/>
                        </a:spcAft>
                      </a:pPr>
                      <a:endParaRPr lang="en-GB" sz="500" kern="1400" dirty="0">
                        <a:ln>
                          <a:noFill/>
                        </a:ln>
                        <a:solidFill>
                          <a:srgbClr val="000000"/>
                        </a:solidFill>
                        <a:effectLst/>
                        <a:latin typeface="Cambria" panose="02040503050406030204" pitchFamily="18" charset="0"/>
                      </a:endParaRPr>
                    </a:p>
                  </a:txBody>
                  <a:tcPr marL="20932" marR="20932" marT="20932" marB="20932">
                    <a:lnL w="3175" cap="flat" cmpd="sng" algn="ctr">
                      <a:solidFill>
                        <a:srgbClr val="7F7F7F"/>
                      </a:solidFill>
                      <a:prstDash val="solid"/>
                      <a:round/>
                      <a:headEnd type="none" w="med" len="med"/>
                      <a:tailEnd type="none" w="med" len="med"/>
                    </a:lnL>
                    <a:lnR w="3175" cap="flat" cmpd="sng" algn="ctr">
                      <a:solidFill>
                        <a:srgbClr val="7F7F7F"/>
                      </a:solidFill>
                      <a:prstDash val="solid"/>
                      <a:round/>
                      <a:headEnd type="none" w="med" len="med"/>
                      <a:tailEnd type="none" w="med" len="med"/>
                    </a:lnR>
                    <a:lnT w="3175" cap="flat" cmpd="sng" algn="ctr">
                      <a:solidFill>
                        <a:srgbClr val="7F7F7F"/>
                      </a:solidFill>
                      <a:prstDash val="solid"/>
                      <a:round/>
                      <a:headEnd type="none" w="med" len="med"/>
                      <a:tailEnd type="none" w="med" len="med"/>
                    </a:lnT>
                    <a:lnB w="3175"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1603797906"/>
                  </a:ext>
                </a:extLst>
              </a:tr>
              <a:tr h="336659">
                <a:tc>
                  <a:txBody>
                    <a:bodyPr/>
                    <a:lstStyle/>
                    <a:p>
                      <a:pPr marR="0" indent="0" algn="l" rtl="0">
                        <a:lnSpc>
                          <a:spcPct val="119000"/>
                        </a:lnSpc>
                        <a:spcBef>
                          <a:spcPts val="0"/>
                        </a:spcBef>
                        <a:spcAft>
                          <a:spcPts val="600"/>
                        </a:spcAft>
                      </a:pPr>
                      <a:r>
                        <a:rPr lang="en-GB" sz="1100" b="1" kern="1400">
                          <a:ln>
                            <a:noFill/>
                          </a:ln>
                          <a:solidFill>
                            <a:srgbClr val="000000"/>
                          </a:solidFill>
                          <a:effectLst/>
                          <a:latin typeface="+mn-lt"/>
                        </a:rPr>
                        <a:t> </a:t>
                      </a:r>
                      <a:endParaRPr lang="en-GB" sz="1100" kern="1400">
                        <a:ln>
                          <a:noFill/>
                        </a:ln>
                        <a:solidFill>
                          <a:srgbClr val="000000"/>
                        </a:solidFill>
                        <a:effectLst/>
                        <a:latin typeface="+mn-lt"/>
                      </a:endParaRPr>
                    </a:p>
                  </a:txBody>
                  <a:tcPr marL="20932" marR="20932" marT="20932" marB="20932">
                    <a:lnL w="3175" cap="flat" cmpd="sng" algn="ctr">
                      <a:solidFill>
                        <a:srgbClr val="7F7F7F"/>
                      </a:solidFill>
                      <a:prstDash val="solid"/>
                      <a:round/>
                      <a:headEnd type="none" w="med" len="med"/>
                      <a:tailEnd type="none" w="med" len="med"/>
                    </a:lnL>
                    <a:lnR w="3175" cap="flat" cmpd="sng" algn="ctr">
                      <a:solidFill>
                        <a:srgbClr val="7F7F7F"/>
                      </a:solidFill>
                      <a:prstDash val="solid"/>
                      <a:round/>
                      <a:headEnd type="none" w="med" len="med"/>
                      <a:tailEnd type="none" w="med" len="med"/>
                    </a:lnR>
                    <a:lnT w="3175" cap="flat" cmpd="sng" algn="ctr">
                      <a:solidFill>
                        <a:srgbClr val="7F7F7F"/>
                      </a:solidFill>
                      <a:prstDash val="solid"/>
                      <a:round/>
                      <a:headEnd type="none" w="med" len="med"/>
                      <a:tailEnd type="none" w="med" len="med"/>
                    </a:lnT>
                    <a:lnB w="3175" cap="flat" cmpd="sng" algn="ctr">
                      <a:solidFill>
                        <a:srgbClr val="7F7F7F"/>
                      </a:solidFill>
                      <a:prstDash val="solid"/>
                      <a:round/>
                      <a:headEnd type="none" w="med" len="med"/>
                      <a:tailEnd type="none" w="med" len="med"/>
                    </a:lnB>
                    <a:solidFill>
                      <a:srgbClr val="E6CCE6"/>
                    </a:solidFill>
                  </a:tcPr>
                </a:tc>
                <a:tc>
                  <a:txBody>
                    <a:bodyPr/>
                    <a:lstStyle/>
                    <a:p>
                      <a:pPr marR="0" indent="0" algn="l" rtl="0">
                        <a:lnSpc>
                          <a:spcPct val="119000"/>
                        </a:lnSpc>
                        <a:spcBef>
                          <a:spcPts val="0"/>
                        </a:spcBef>
                        <a:spcAft>
                          <a:spcPts val="600"/>
                        </a:spcAft>
                      </a:pPr>
                      <a:r>
                        <a:rPr lang="en-GB" sz="1100" kern="1400">
                          <a:ln>
                            <a:noFill/>
                          </a:ln>
                          <a:solidFill>
                            <a:srgbClr val="000000"/>
                          </a:solidFill>
                          <a:effectLst/>
                          <a:latin typeface="+mn-lt"/>
                        </a:rPr>
                        <a:t>Butler McGee Park</a:t>
                      </a:r>
                    </a:p>
                  </a:txBody>
                  <a:tcPr marL="20932" marR="20932" marT="20932" marB="20932">
                    <a:lnL w="3175" cap="flat" cmpd="sng" algn="ctr">
                      <a:solidFill>
                        <a:srgbClr val="7F7F7F"/>
                      </a:solidFill>
                      <a:prstDash val="solid"/>
                      <a:round/>
                      <a:headEnd type="none" w="med" len="med"/>
                      <a:tailEnd type="none" w="med" len="med"/>
                    </a:lnL>
                    <a:lnR w="3175" cap="flat" cmpd="sng" algn="ctr">
                      <a:solidFill>
                        <a:srgbClr val="7F7F7F"/>
                      </a:solidFill>
                      <a:prstDash val="solid"/>
                      <a:round/>
                      <a:headEnd type="none" w="med" len="med"/>
                      <a:tailEnd type="none" w="med" len="med"/>
                    </a:lnR>
                    <a:lnT w="3175" cap="flat" cmpd="sng" algn="ctr">
                      <a:solidFill>
                        <a:srgbClr val="7F7F7F"/>
                      </a:solidFill>
                      <a:prstDash val="solid"/>
                      <a:round/>
                      <a:headEnd type="none" w="med" len="med"/>
                      <a:tailEnd type="none" w="med" len="med"/>
                    </a:lnT>
                    <a:lnB w="3175" cap="flat" cmpd="sng" algn="ctr">
                      <a:solidFill>
                        <a:srgbClr val="7F7F7F"/>
                      </a:solidFill>
                      <a:prstDash val="solid"/>
                      <a:round/>
                      <a:headEnd type="none" w="med" len="med"/>
                      <a:tailEnd type="none" w="med" len="med"/>
                    </a:lnB>
                  </a:tcPr>
                </a:tc>
                <a:tc>
                  <a:txBody>
                    <a:bodyPr/>
                    <a:lstStyle/>
                    <a:p>
                      <a:pPr marR="0" indent="0" algn="ctr" rtl="0">
                        <a:lnSpc>
                          <a:spcPct val="119000"/>
                        </a:lnSpc>
                        <a:spcBef>
                          <a:spcPts val="0"/>
                        </a:spcBef>
                        <a:spcAft>
                          <a:spcPts val="600"/>
                        </a:spcAft>
                      </a:pPr>
                      <a:r>
                        <a:rPr lang="en-GB" sz="1100" kern="1400">
                          <a:ln>
                            <a:noFill/>
                          </a:ln>
                          <a:solidFill>
                            <a:srgbClr val="000000"/>
                          </a:solidFill>
                          <a:effectLst/>
                          <a:latin typeface="+mn-lt"/>
                        </a:rPr>
                        <a:t>20.67</a:t>
                      </a:r>
                    </a:p>
                  </a:txBody>
                  <a:tcPr marL="20932" marR="20932" marT="20932" marB="20932">
                    <a:lnL w="3175" cap="flat" cmpd="sng" algn="ctr">
                      <a:solidFill>
                        <a:srgbClr val="7F7F7F"/>
                      </a:solidFill>
                      <a:prstDash val="solid"/>
                      <a:round/>
                      <a:headEnd type="none" w="med" len="med"/>
                      <a:tailEnd type="none" w="med" len="med"/>
                    </a:lnL>
                    <a:lnR w="3175" cap="flat" cmpd="sng" algn="ctr">
                      <a:solidFill>
                        <a:srgbClr val="7F7F7F"/>
                      </a:solidFill>
                      <a:prstDash val="solid"/>
                      <a:round/>
                      <a:headEnd type="none" w="med" len="med"/>
                      <a:tailEnd type="none" w="med" len="med"/>
                    </a:lnR>
                    <a:lnT w="3175" cap="flat" cmpd="sng" algn="ctr">
                      <a:solidFill>
                        <a:srgbClr val="7F7F7F"/>
                      </a:solidFill>
                      <a:prstDash val="solid"/>
                      <a:round/>
                      <a:headEnd type="none" w="med" len="med"/>
                      <a:tailEnd type="none" w="med" len="med"/>
                    </a:lnT>
                    <a:lnB w="3175" cap="flat" cmpd="sng" algn="ctr">
                      <a:solidFill>
                        <a:srgbClr val="7F7F7F"/>
                      </a:solidFill>
                      <a:prstDash val="solid"/>
                      <a:round/>
                      <a:headEnd type="none" w="med" len="med"/>
                      <a:tailEnd type="none" w="med" len="med"/>
                    </a:lnB>
                  </a:tcPr>
                </a:tc>
                <a:tc>
                  <a:txBody>
                    <a:bodyPr/>
                    <a:lstStyle/>
                    <a:p>
                      <a:pPr marR="0" indent="0" algn="l" rtl="0">
                        <a:lnSpc>
                          <a:spcPct val="119000"/>
                        </a:lnSpc>
                        <a:spcBef>
                          <a:spcPts val="0"/>
                        </a:spcBef>
                        <a:spcAft>
                          <a:spcPts val="600"/>
                        </a:spcAft>
                      </a:pPr>
                      <a:endParaRPr lang="en-GB" sz="500" kern="1400" dirty="0">
                        <a:ln>
                          <a:noFill/>
                        </a:ln>
                        <a:solidFill>
                          <a:srgbClr val="000000"/>
                        </a:solidFill>
                        <a:effectLst/>
                        <a:latin typeface="Cambria" panose="02040503050406030204" pitchFamily="18" charset="0"/>
                      </a:endParaRPr>
                    </a:p>
                  </a:txBody>
                  <a:tcPr marL="20932" marR="20932" marT="20932" marB="20932">
                    <a:lnL w="3175" cap="flat" cmpd="sng" algn="ctr">
                      <a:solidFill>
                        <a:srgbClr val="7F7F7F"/>
                      </a:solidFill>
                      <a:prstDash val="solid"/>
                      <a:round/>
                      <a:headEnd type="none" w="med" len="med"/>
                      <a:tailEnd type="none" w="med" len="med"/>
                    </a:lnL>
                    <a:lnR w="3175" cap="flat" cmpd="sng" algn="ctr">
                      <a:solidFill>
                        <a:srgbClr val="7F7F7F"/>
                      </a:solidFill>
                      <a:prstDash val="solid"/>
                      <a:round/>
                      <a:headEnd type="none" w="med" len="med"/>
                      <a:tailEnd type="none" w="med" len="med"/>
                    </a:lnR>
                    <a:lnT w="3175" cap="flat" cmpd="sng" algn="ctr">
                      <a:solidFill>
                        <a:srgbClr val="7F7F7F"/>
                      </a:solidFill>
                      <a:prstDash val="solid"/>
                      <a:round/>
                      <a:headEnd type="none" w="med" len="med"/>
                      <a:tailEnd type="none" w="med" len="med"/>
                    </a:lnT>
                    <a:lnB w="3175"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1607079002"/>
                  </a:ext>
                </a:extLst>
              </a:tr>
              <a:tr h="220151">
                <a:tc>
                  <a:txBody>
                    <a:bodyPr/>
                    <a:lstStyle/>
                    <a:p>
                      <a:pPr marR="0" indent="0" algn="l" rtl="0">
                        <a:lnSpc>
                          <a:spcPct val="119000"/>
                        </a:lnSpc>
                        <a:spcBef>
                          <a:spcPts val="0"/>
                        </a:spcBef>
                        <a:spcAft>
                          <a:spcPts val="600"/>
                        </a:spcAft>
                      </a:pPr>
                      <a:r>
                        <a:rPr lang="en-GB" sz="1100" b="1" kern="1400">
                          <a:ln>
                            <a:noFill/>
                          </a:ln>
                          <a:solidFill>
                            <a:srgbClr val="000000"/>
                          </a:solidFill>
                          <a:effectLst/>
                          <a:latin typeface="+mn-lt"/>
                        </a:rPr>
                        <a:t> </a:t>
                      </a:r>
                      <a:endParaRPr lang="en-GB" sz="1100" kern="1400">
                        <a:ln>
                          <a:noFill/>
                        </a:ln>
                        <a:solidFill>
                          <a:srgbClr val="000000"/>
                        </a:solidFill>
                        <a:effectLst/>
                        <a:latin typeface="+mn-lt"/>
                      </a:endParaRPr>
                    </a:p>
                  </a:txBody>
                  <a:tcPr marL="20932" marR="20932" marT="20932" marB="20932">
                    <a:lnL w="3175" cap="flat" cmpd="sng" algn="ctr">
                      <a:solidFill>
                        <a:srgbClr val="7F7F7F"/>
                      </a:solidFill>
                      <a:prstDash val="solid"/>
                      <a:round/>
                      <a:headEnd type="none" w="med" len="med"/>
                      <a:tailEnd type="none" w="med" len="med"/>
                    </a:lnL>
                    <a:lnR w="3175" cap="flat" cmpd="sng" algn="ctr">
                      <a:solidFill>
                        <a:srgbClr val="7F7F7F"/>
                      </a:solidFill>
                      <a:prstDash val="solid"/>
                      <a:round/>
                      <a:headEnd type="none" w="med" len="med"/>
                      <a:tailEnd type="none" w="med" len="med"/>
                    </a:lnR>
                    <a:lnT w="3175" cap="flat" cmpd="sng" algn="ctr">
                      <a:solidFill>
                        <a:srgbClr val="7F7F7F"/>
                      </a:solidFill>
                      <a:prstDash val="solid"/>
                      <a:round/>
                      <a:headEnd type="none" w="med" len="med"/>
                      <a:tailEnd type="none" w="med" len="med"/>
                    </a:lnT>
                    <a:lnB w="3175" cap="flat" cmpd="sng" algn="ctr">
                      <a:solidFill>
                        <a:srgbClr val="7F7F7F"/>
                      </a:solidFill>
                      <a:prstDash val="solid"/>
                      <a:round/>
                      <a:headEnd type="none" w="med" len="med"/>
                      <a:tailEnd type="none" w="med" len="med"/>
                    </a:lnB>
                    <a:solidFill>
                      <a:srgbClr val="E6CCE6"/>
                    </a:solidFill>
                  </a:tcPr>
                </a:tc>
                <a:tc>
                  <a:txBody>
                    <a:bodyPr/>
                    <a:lstStyle/>
                    <a:p>
                      <a:pPr marR="0" indent="0" algn="l" rtl="0">
                        <a:lnSpc>
                          <a:spcPct val="119000"/>
                        </a:lnSpc>
                        <a:spcBef>
                          <a:spcPts val="0"/>
                        </a:spcBef>
                        <a:spcAft>
                          <a:spcPts val="600"/>
                        </a:spcAft>
                      </a:pPr>
                      <a:r>
                        <a:rPr lang="en-GB" sz="1100" b="1" kern="1400">
                          <a:ln>
                            <a:noFill/>
                          </a:ln>
                          <a:solidFill>
                            <a:srgbClr val="000000"/>
                          </a:solidFill>
                          <a:effectLst/>
                          <a:latin typeface="+mn-lt"/>
                        </a:rPr>
                        <a:t>Totals</a:t>
                      </a:r>
                      <a:endParaRPr lang="en-GB" sz="1100" kern="1400">
                        <a:ln>
                          <a:noFill/>
                        </a:ln>
                        <a:solidFill>
                          <a:srgbClr val="000000"/>
                        </a:solidFill>
                        <a:effectLst/>
                        <a:latin typeface="+mn-lt"/>
                      </a:endParaRPr>
                    </a:p>
                  </a:txBody>
                  <a:tcPr marL="20932" marR="20932" marT="20932" marB="20932">
                    <a:lnL w="3175" cap="flat" cmpd="sng" algn="ctr">
                      <a:solidFill>
                        <a:srgbClr val="7F7F7F"/>
                      </a:solidFill>
                      <a:prstDash val="solid"/>
                      <a:round/>
                      <a:headEnd type="none" w="med" len="med"/>
                      <a:tailEnd type="none" w="med" len="med"/>
                    </a:lnL>
                    <a:lnR w="3175" cap="flat" cmpd="sng" algn="ctr">
                      <a:solidFill>
                        <a:srgbClr val="7F7F7F"/>
                      </a:solidFill>
                      <a:prstDash val="solid"/>
                      <a:round/>
                      <a:headEnd type="none" w="med" len="med"/>
                      <a:tailEnd type="none" w="med" len="med"/>
                    </a:lnR>
                    <a:lnT w="3175" cap="flat" cmpd="sng" algn="ctr">
                      <a:solidFill>
                        <a:srgbClr val="7F7F7F"/>
                      </a:solidFill>
                      <a:prstDash val="solid"/>
                      <a:round/>
                      <a:headEnd type="none" w="med" len="med"/>
                      <a:tailEnd type="none" w="med" len="med"/>
                    </a:lnT>
                    <a:lnB w="3175" cap="flat" cmpd="sng" algn="ctr">
                      <a:solidFill>
                        <a:srgbClr val="7F7F7F"/>
                      </a:solidFill>
                      <a:prstDash val="solid"/>
                      <a:round/>
                      <a:headEnd type="none" w="med" len="med"/>
                      <a:tailEnd type="none" w="med" len="med"/>
                    </a:lnB>
                    <a:solidFill>
                      <a:srgbClr val="E6CCE6"/>
                    </a:solidFill>
                  </a:tcPr>
                </a:tc>
                <a:tc>
                  <a:txBody>
                    <a:bodyPr/>
                    <a:lstStyle/>
                    <a:p>
                      <a:pPr marR="0" indent="0" algn="ctr" rtl="0">
                        <a:lnSpc>
                          <a:spcPct val="119000"/>
                        </a:lnSpc>
                        <a:spcBef>
                          <a:spcPts val="0"/>
                        </a:spcBef>
                        <a:spcAft>
                          <a:spcPts val="600"/>
                        </a:spcAft>
                      </a:pPr>
                      <a:r>
                        <a:rPr lang="en-GB" sz="1100" b="1" kern="1400">
                          <a:ln>
                            <a:noFill/>
                          </a:ln>
                          <a:solidFill>
                            <a:srgbClr val="000000"/>
                          </a:solidFill>
                          <a:effectLst/>
                          <a:latin typeface="+mn-lt"/>
                        </a:rPr>
                        <a:t>84.49</a:t>
                      </a:r>
                      <a:endParaRPr lang="en-GB" sz="1100" kern="1400">
                        <a:ln>
                          <a:noFill/>
                        </a:ln>
                        <a:solidFill>
                          <a:srgbClr val="000000"/>
                        </a:solidFill>
                        <a:effectLst/>
                        <a:latin typeface="+mn-lt"/>
                      </a:endParaRPr>
                    </a:p>
                  </a:txBody>
                  <a:tcPr marL="20932" marR="20932" marT="20932" marB="20932">
                    <a:lnL w="3175" cap="flat" cmpd="sng" algn="ctr">
                      <a:solidFill>
                        <a:srgbClr val="7F7F7F"/>
                      </a:solidFill>
                      <a:prstDash val="solid"/>
                      <a:round/>
                      <a:headEnd type="none" w="med" len="med"/>
                      <a:tailEnd type="none" w="med" len="med"/>
                    </a:lnL>
                    <a:lnR w="3175" cap="flat" cmpd="sng" algn="ctr">
                      <a:solidFill>
                        <a:srgbClr val="7F7F7F"/>
                      </a:solidFill>
                      <a:prstDash val="solid"/>
                      <a:round/>
                      <a:headEnd type="none" w="med" len="med"/>
                      <a:tailEnd type="none" w="med" len="med"/>
                    </a:lnR>
                    <a:lnT w="3175" cap="flat" cmpd="sng" algn="ctr">
                      <a:solidFill>
                        <a:srgbClr val="7F7F7F"/>
                      </a:solidFill>
                      <a:prstDash val="solid"/>
                      <a:round/>
                      <a:headEnd type="none" w="med" len="med"/>
                      <a:tailEnd type="none" w="med" len="med"/>
                    </a:lnT>
                    <a:lnB w="3175" cap="flat" cmpd="sng" algn="ctr">
                      <a:solidFill>
                        <a:srgbClr val="7F7F7F"/>
                      </a:solidFill>
                      <a:prstDash val="solid"/>
                      <a:round/>
                      <a:headEnd type="none" w="med" len="med"/>
                      <a:tailEnd type="none" w="med" len="med"/>
                    </a:lnB>
                    <a:solidFill>
                      <a:srgbClr val="E6CCE6"/>
                    </a:solidFill>
                  </a:tcPr>
                </a:tc>
                <a:tc>
                  <a:txBody>
                    <a:bodyPr/>
                    <a:lstStyle/>
                    <a:p>
                      <a:pPr marR="0" indent="0" algn="l" rtl="0">
                        <a:lnSpc>
                          <a:spcPct val="119000"/>
                        </a:lnSpc>
                        <a:spcBef>
                          <a:spcPts val="0"/>
                        </a:spcBef>
                        <a:spcAft>
                          <a:spcPts val="600"/>
                        </a:spcAft>
                      </a:pPr>
                      <a:endParaRPr lang="en-GB" sz="500" kern="1400" dirty="0">
                        <a:ln>
                          <a:noFill/>
                        </a:ln>
                        <a:solidFill>
                          <a:srgbClr val="000000"/>
                        </a:solidFill>
                        <a:effectLst/>
                        <a:latin typeface="Cambria" panose="02040503050406030204" pitchFamily="18" charset="0"/>
                      </a:endParaRPr>
                    </a:p>
                  </a:txBody>
                  <a:tcPr marL="20932" marR="20932" marT="20932" marB="20932">
                    <a:lnL w="3175" cap="flat" cmpd="sng" algn="ctr">
                      <a:solidFill>
                        <a:srgbClr val="7F7F7F"/>
                      </a:solidFill>
                      <a:prstDash val="solid"/>
                      <a:round/>
                      <a:headEnd type="none" w="med" len="med"/>
                      <a:tailEnd type="none" w="med" len="med"/>
                    </a:lnL>
                    <a:lnR w="3175" cap="flat" cmpd="sng" algn="ctr">
                      <a:solidFill>
                        <a:srgbClr val="7F7F7F"/>
                      </a:solidFill>
                      <a:prstDash val="solid"/>
                      <a:round/>
                      <a:headEnd type="none" w="med" len="med"/>
                      <a:tailEnd type="none" w="med" len="med"/>
                    </a:lnR>
                    <a:lnT w="3175" cap="flat" cmpd="sng" algn="ctr">
                      <a:solidFill>
                        <a:srgbClr val="7F7F7F"/>
                      </a:solidFill>
                      <a:prstDash val="solid"/>
                      <a:round/>
                      <a:headEnd type="none" w="med" len="med"/>
                      <a:tailEnd type="none" w="med" len="med"/>
                    </a:lnT>
                    <a:lnB w="3175" cap="flat" cmpd="sng" algn="ctr">
                      <a:solidFill>
                        <a:srgbClr val="7F7F7F"/>
                      </a:solidFill>
                      <a:prstDash val="solid"/>
                      <a:round/>
                      <a:headEnd type="none" w="med" len="med"/>
                      <a:tailEnd type="none" w="med" len="med"/>
                    </a:lnB>
                    <a:solidFill>
                      <a:srgbClr val="E6CCE6"/>
                    </a:solidFill>
                  </a:tcPr>
                </a:tc>
                <a:extLst>
                  <a:ext uri="{0D108BD9-81ED-4DB2-BD59-A6C34878D82A}">
                    <a16:rowId xmlns:a16="http://schemas.microsoft.com/office/drawing/2014/main" val="4143605154"/>
                  </a:ext>
                </a:extLst>
              </a:tr>
              <a:tr h="220151">
                <a:tc>
                  <a:txBody>
                    <a:bodyPr/>
                    <a:lstStyle/>
                    <a:p>
                      <a:pPr marR="0" indent="0" algn="l" rtl="0">
                        <a:lnSpc>
                          <a:spcPct val="119000"/>
                        </a:lnSpc>
                        <a:spcBef>
                          <a:spcPts val="0"/>
                        </a:spcBef>
                        <a:spcAft>
                          <a:spcPts val="600"/>
                        </a:spcAft>
                      </a:pPr>
                      <a:r>
                        <a:rPr lang="en-GB" sz="1100" b="1" kern="1400">
                          <a:ln>
                            <a:noFill/>
                          </a:ln>
                          <a:solidFill>
                            <a:srgbClr val="000000"/>
                          </a:solidFill>
                          <a:effectLst/>
                          <a:latin typeface="+mn-lt"/>
                        </a:rPr>
                        <a:t>Local Parks</a:t>
                      </a:r>
                      <a:endParaRPr lang="en-GB" sz="1100" kern="1400">
                        <a:ln>
                          <a:noFill/>
                        </a:ln>
                        <a:solidFill>
                          <a:srgbClr val="000000"/>
                        </a:solidFill>
                        <a:effectLst/>
                        <a:latin typeface="+mn-lt"/>
                      </a:endParaRPr>
                    </a:p>
                  </a:txBody>
                  <a:tcPr marL="20932" marR="20932" marT="20932" marB="20932">
                    <a:lnL w="3175" cap="flat" cmpd="sng" algn="ctr">
                      <a:solidFill>
                        <a:srgbClr val="7F7F7F"/>
                      </a:solidFill>
                      <a:prstDash val="solid"/>
                      <a:round/>
                      <a:headEnd type="none" w="med" len="med"/>
                      <a:tailEnd type="none" w="med" len="med"/>
                    </a:lnL>
                    <a:lnR w="3175" cap="flat" cmpd="sng" algn="ctr">
                      <a:solidFill>
                        <a:srgbClr val="7F7F7F"/>
                      </a:solidFill>
                      <a:prstDash val="solid"/>
                      <a:round/>
                      <a:headEnd type="none" w="med" len="med"/>
                      <a:tailEnd type="none" w="med" len="med"/>
                    </a:lnR>
                    <a:lnT w="3175" cap="flat" cmpd="sng" algn="ctr">
                      <a:solidFill>
                        <a:srgbClr val="7F7F7F"/>
                      </a:solidFill>
                      <a:prstDash val="solid"/>
                      <a:round/>
                      <a:headEnd type="none" w="med" len="med"/>
                      <a:tailEnd type="none" w="med" len="med"/>
                    </a:lnT>
                    <a:lnB w="3175" cap="flat" cmpd="sng" algn="ctr">
                      <a:solidFill>
                        <a:srgbClr val="7F7F7F"/>
                      </a:solidFill>
                      <a:prstDash val="solid"/>
                      <a:round/>
                      <a:headEnd type="none" w="med" len="med"/>
                      <a:tailEnd type="none" w="med" len="med"/>
                    </a:lnB>
                    <a:solidFill>
                      <a:srgbClr val="E6CCE6"/>
                    </a:solidFill>
                  </a:tcPr>
                </a:tc>
                <a:tc>
                  <a:txBody>
                    <a:bodyPr/>
                    <a:lstStyle/>
                    <a:p>
                      <a:pPr marR="0" indent="0" algn="l" rtl="0">
                        <a:lnSpc>
                          <a:spcPct val="119000"/>
                        </a:lnSpc>
                        <a:spcBef>
                          <a:spcPts val="0"/>
                        </a:spcBef>
                        <a:spcAft>
                          <a:spcPts val="600"/>
                        </a:spcAft>
                      </a:pPr>
                      <a:r>
                        <a:rPr lang="en-GB" sz="1100" kern="1400">
                          <a:ln>
                            <a:noFill/>
                          </a:ln>
                          <a:solidFill>
                            <a:srgbClr val="000000"/>
                          </a:solidFill>
                          <a:effectLst/>
                          <a:latin typeface="+mn-lt"/>
                        </a:rPr>
                        <a:t>Kilnamanagh Park</a:t>
                      </a:r>
                    </a:p>
                  </a:txBody>
                  <a:tcPr marL="20932" marR="20932" marT="20932" marB="20932">
                    <a:lnL w="3175" cap="flat" cmpd="sng" algn="ctr">
                      <a:solidFill>
                        <a:srgbClr val="7F7F7F"/>
                      </a:solidFill>
                      <a:prstDash val="solid"/>
                      <a:round/>
                      <a:headEnd type="none" w="med" len="med"/>
                      <a:tailEnd type="none" w="med" len="med"/>
                    </a:lnL>
                    <a:lnR w="3175" cap="flat" cmpd="sng" algn="ctr">
                      <a:solidFill>
                        <a:srgbClr val="7F7F7F"/>
                      </a:solidFill>
                      <a:prstDash val="solid"/>
                      <a:round/>
                      <a:headEnd type="none" w="med" len="med"/>
                      <a:tailEnd type="none" w="med" len="med"/>
                    </a:lnR>
                    <a:lnT w="3175" cap="flat" cmpd="sng" algn="ctr">
                      <a:solidFill>
                        <a:srgbClr val="7F7F7F"/>
                      </a:solidFill>
                      <a:prstDash val="solid"/>
                      <a:round/>
                      <a:headEnd type="none" w="med" len="med"/>
                      <a:tailEnd type="none" w="med" len="med"/>
                    </a:lnT>
                    <a:lnB w="3175" cap="flat" cmpd="sng" algn="ctr">
                      <a:solidFill>
                        <a:srgbClr val="7F7F7F"/>
                      </a:solidFill>
                      <a:prstDash val="solid"/>
                      <a:round/>
                      <a:headEnd type="none" w="med" len="med"/>
                      <a:tailEnd type="none" w="med" len="med"/>
                    </a:lnB>
                  </a:tcPr>
                </a:tc>
                <a:tc>
                  <a:txBody>
                    <a:bodyPr/>
                    <a:lstStyle/>
                    <a:p>
                      <a:pPr marR="0" indent="0" algn="ctr" rtl="0">
                        <a:lnSpc>
                          <a:spcPct val="119000"/>
                        </a:lnSpc>
                        <a:spcBef>
                          <a:spcPts val="0"/>
                        </a:spcBef>
                        <a:spcAft>
                          <a:spcPts val="600"/>
                        </a:spcAft>
                      </a:pPr>
                      <a:r>
                        <a:rPr lang="en-GB" sz="1100" kern="1400">
                          <a:ln>
                            <a:noFill/>
                          </a:ln>
                          <a:solidFill>
                            <a:srgbClr val="000000"/>
                          </a:solidFill>
                          <a:effectLst/>
                          <a:latin typeface="+mn-lt"/>
                        </a:rPr>
                        <a:t>15.52</a:t>
                      </a:r>
                    </a:p>
                  </a:txBody>
                  <a:tcPr marL="20932" marR="20932" marT="20932" marB="20932">
                    <a:lnL w="3175" cap="flat" cmpd="sng" algn="ctr">
                      <a:solidFill>
                        <a:srgbClr val="7F7F7F"/>
                      </a:solidFill>
                      <a:prstDash val="solid"/>
                      <a:round/>
                      <a:headEnd type="none" w="med" len="med"/>
                      <a:tailEnd type="none" w="med" len="med"/>
                    </a:lnL>
                    <a:lnR w="3175" cap="flat" cmpd="sng" algn="ctr">
                      <a:solidFill>
                        <a:srgbClr val="7F7F7F"/>
                      </a:solidFill>
                      <a:prstDash val="solid"/>
                      <a:round/>
                      <a:headEnd type="none" w="med" len="med"/>
                      <a:tailEnd type="none" w="med" len="med"/>
                    </a:lnR>
                    <a:lnT w="3175" cap="flat" cmpd="sng" algn="ctr">
                      <a:solidFill>
                        <a:srgbClr val="7F7F7F"/>
                      </a:solidFill>
                      <a:prstDash val="solid"/>
                      <a:round/>
                      <a:headEnd type="none" w="med" len="med"/>
                      <a:tailEnd type="none" w="med" len="med"/>
                    </a:lnT>
                    <a:lnB w="3175" cap="flat" cmpd="sng" algn="ctr">
                      <a:solidFill>
                        <a:srgbClr val="7F7F7F"/>
                      </a:solidFill>
                      <a:prstDash val="solid"/>
                      <a:round/>
                      <a:headEnd type="none" w="med" len="med"/>
                      <a:tailEnd type="none" w="med" len="med"/>
                    </a:lnB>
                  </a:tcPr>
                </a:tc>
                <a:tc>
                  <a:txBody>
                    <a:bodyPr/>
                    <a:lstStyle/>
                    <a:p>
                      <a:pPr marR="0" indent="0" algn="l" rtl="0">
                        <a:lnSpc>
                          <a:spcPct val="119000"/>
                        </a:lnSpc>
                        <a:spcBef>
                          <a:spcPts val="0"/>
                        </a:spcBef>
                        <a:spcAft>
                          <a:spcPts val="600"/>
                        </a:spcAft>
                      </a:pPr>
                      <a:endParaRPr lang="en-GB" sz="500" kern="1400" dirty="0">
                        <a:ln>
                          <a:noFill/>
                        </a:ln>
                        <a:solidFill>
                          <a:srgbClr val="000000"/>
                        </a:solidFill>
                        <a:effectLst/>
                        <a:latin typeface="Cambria" panose="02040503050406030204" pitchFamily="18" charset="0"/>
                      </a:endParaRPr>
                    </a:p>
                  </a:txBody>
                  <a:tcPr marL="20932" marR="20932" marT="20932" marB="20932">
                    <a:lnL w="3175" cap="flat" cmpd="sng" algn="ctr">
                      <a:solidFill>
                        <a:srgbClr val="7F7F7F"/>
                      </a:solidFill>
                      <a:prstDash val="solid"/>
                      <a:round/>
                      <a:headEnd type="none" w="med" len="med"/>
                      <a:tailEnd type="none" w="med" len="med"/>
                    </a:lnL>
                    <a:lnR w="3175" cap="flat" cmpd="sng" algn="ctr">
                      <a:solidFill>
                        <a:srgbClr val="7F7F7F"/>
                      </a:solidFill>
                      <a:prstDash val="solid"/>
                      <a:round/>
                      <a:headEnd type="none" w="med" len="med"/>
                      <a:tailEnd type="none" w="med" len="med"/>
                    </a:lnR>
                    <a:lnT w="3175" cap="flat" cmpd="sng" algn="ctr">
                      <a:solidFill>
                        <a:srgbClr val="7F7F7F"/>
                      </a:solidFill>
                      <a:prstDash val="solid"/>
                      <a:round/>
                      <a:headEnd type="none" w="med" len="med"/>
                      <a:tailEnd type="none" w="med" len="med"/>
                    </a:lnT>
                    <a:lnB w="3175"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211708469"/>
                  </a:ext>
                </a:extLst>
              </a:tr>
              <a:tr h="220151">
                <a:tc>
                  <a:txBody>
                    <a:bodyPr/>
                    <a:lstStyle/>
                    <a:p>
                      <a:pPr marR="0" indent="0" algn="l" rtl="0">
                        <a:lnSpc>
                          <a:spcPct val="119000"/>
                        </a:lnSpc>
                        <a:spcBef>
                          <a:spcPts val="0"/>
                        </a:spcBef>
                        <a:spcAft>
                          <a:spcPts val="600"/>
                        </a:spcAft>
                      </a:pPr>
                      <a:r>
                        <a:rPr lang="en-GB" sz="1100" b="1" kern="1400">
                          <a:ln>
                            <a:noFill/>
                          </a:ln>
                          <a:solidFill>
                            <a:srgbClr val="000000"/>
                          </a:solidFill>
                          <a:effectLst/>
                          <a:latin typeface="+mn-lt"/>
                        </a:rPr>
                        <a:t> </a:t>
                      </a:r>
                      <a:endParaRPr lang="en-GB" sz="1100" kern="1400">
                        <a:ln>
                          <a:noFill/>
                        </a:ln>
                        <a:solidFill>
                          <a:srgbClr val="000000"/>
                        </a:solidFill>
                        <a:effectLst/>
                        <a:latin typeface="+mn-lt"/>
                      </a:endParaRPr>
                    </a:p>
                  </a:txBody>
                  <a:tcPr marL="20932" marR="20932" marT="20932" marB="20932">
                    <a:lnL w="3175" cap="flat" cmpd="sng" algn="ctr">
                      <a:solidFill>
                        <a:srgbClr val="7F7F7F"/>
                      </a:solidFill>
                      <a:prstDash val="solid"/>
                      <a:round/>
                      <a:headEnd type="none" w="med" len="med"/>
                      <a:tailEnd type="none" w="med" len="med"/>
                    </a:lnL>
                    <a:lnR w="3175" cap="flat" cmpd="sng" algn="ctr">
                      <a:solidFill>
                        <a:srgbClr val="7F7F7F"/>
                      </a:solidFill>
                      <a:prstDash val="solid"/>
                      <a:round/>
                      <a:headEnd type="none" w="med" len="med"/>
                      <a:tailEnd type="none" w="med" len="med"/>
                    </a:lnR>
                    <a:lnT w="3175" cap="flat" cmpd="sng" algn="ctr">
                      <a:solidFill>
                        <a:srgbClr val="7F7F7F"/>
                      </a:solidFill>
                      <a:prstDash val="solid"/>
                      <a:round/>
                      <a:headEnd type="none" w="med" len="med"/>
                      <a:tailEnd type="none" w="med" len="med"/>
                    </a:lnT>
                    <a:lnB w="3175" cap="flat" cmpd="sng" algn="ctr">
                      <a:solidFill>
                        <a:srgbClr val="7F7F7F"/>
                      </a:solidFill>
                      <a:prstDash val="solid"/>
                      <a:round/>
                      <a:headEnd type="none" w="med" len="med"/>
                      <a:tailEnd type="none" w="med" len="med"/>
                    </a:lnB>
                    <a:solidFill>
                      <a:srgbClr val="E6CCE6"/>
                    </a:solidFill>
                  </a:tcPr>
                </a:tc>
                <a:tc>
                  <a:txBody>
                    <a:bodyPr/>
                    <a:lstStyle/>
                    <a:p>
                      <a:pPr marR="0" indent="0" algn="l" rtl="0">
                        <a:lnSpc>
                          <a:spcPct val="119000"/>
                        </a:lnSpc>
                        <a:spcBef>
                          <a:spcPts val="0"/>
                        </a:spcBef>
                        <a:spcAft>
                          <a:spcPts val="600"/>
                        </a:spcAft>
                      </a:pPr>
                      <a:r>
                        <a:rPr lang="en-GB" sz="1100" kern="1400">
                          <a:ln>
                            <a:noFill/>
                          </a:ln>
                          <a:solidFill>
                            <a:srgbClr val="000000"/>
                          </a:solidFill>
                          <a:effectLst/>
                          <a:latin typeface="+mn-lt"/>
                        </a:rPr>
                        <a:t>Kingswood Park</a:t>
                      </a:r>
                    </a:p>
                  </a:txBody>
                  <a:tcPr marL="20932" marR="20932" marT="20932" marB="20932">
                    <a:lnL w="3175" cap="flat" cmpd="sng" algn="ctr">
                      <a:solidFill>
                        <a:srgbClr val="7F7F7F"/>
                      </a:solidFill>
                      <a:prstDash val="solid"/>
                      <a:round/>
                      <a:headEnd type="none" w="med" len="med"/>
                      <a:tailEnd type="none" w="med" len="med"/>
                    </a:lnL>
                    <a:lnR w="3175" cap="flat" cmpd="sng" algn="ctr">
                      <a:solidFill>
                        <a:srgbClr val="7F7F7F"/>
                      </a:solidFill>
                      <a:prstDash val="solid"/>
                      <a:round/>
                      <a:headEnd type="none" w="med" len="med"/>
                      <a:tailEnd type="none" w="med" len="med"/>
                    </a:lnR>
                    <a:lnT w="3175" cap="flat" cmpd="sng" algn="ctr">
                      <a:solidFill>
                        <a:srgbClr val="7F7F7F"/>
                      </a:solidFill>
                      <a:prstDash val="solid"/>
                      <a:round/>
                      <a:headEnd type="none" w="med" len="med"/>
                      <a:tailEnd type="none" w="med" len="med"/>
                    </a:lnT>
                    <a:lnB w="3175" cap="flat" cmpd="sng" algn="ctr">
                      <a:solidFill>
                        <a:srgbClr val="7F7F7F"/>
                      </a:solidFill>
                      <a:prstDash val="solid"/>
                      <a:round/>
                      <a:headEnd type="none" w="med" len="med"/>
                      <a:tailEnd type="none" w="med" len="med"/>
                    </a:lnB>
                  </a:tcPr>
                </a:tc>
                <a:tc>
                  <a:txBody>
                    <a:bodyPr/>
                    <a:lstStyle/>
                    <a:p>
                      <a:pPr marR="0" indent="0" algn="ctr" rtl="0">
                        <a:lnSpc>
                          <a:spcPct val="119000"/>
                        </a:lnSpc>
                        <a:spcBef>
                          <a:spcPts val="0"/>
                        </a:spcBef>
                        <a:spcAft>
                          <a:spcPts val="600"/>
                        </a:spcAft>
                      </a:pPr>
                      <a:r>
                        <a:rPr lang="en-GB" sz="1100" kern="1400">
                          <a:ln>
                            <a:noFill/>
                          </a:ln>
                          <a:solidFill>
                            <a:srgbClr val="000000"/>
                          </a:solidFill>
                          <a:effectLst/>
                          <a:latin typeface="+mn-lt"/>
                        </a:rPr>
                        <a:t>6.71</a:t>
                      </a:r>
                    </a:p>
                  </a:txBody>
                  <a:tcPr marL="20932" marR="20932" marT="20932" marB="20932">
                    <a:lnL w="3175" cap="flat" cmpd="sng" algn="ctr">
                      <a:solidFill>
                        <a:srgbClr val="7F7F7F"/>
                      </a:solidFill>
                      <a:prstDash val="solid"/>
                      <a:round/>
                      <a:headEnd type="none" w="med" len="med"/>
                      <a:tailEnd type="none" w="med" len="med"/>
                    </a:lnL>
                    <a:lnR w="3175" cap="flat" cmpd="sng" algn="ctr">
                      <a:solidFill>
                        <a:srgbClr val="7F7F7F"/>
                      </a:solidFill>
                      <a:prstDash val="solid"/>
                      <a:round/>
                      <a:headEnd type="none" w="med" len="med"/>
                      <a:tailEnd type="none" w="med" len="med"/>
                    </a:lnR>
                    <a:lnT w="3175" cap="flat" cmpd="sng" algn="ctr">
                      <a:solidFill>
                        <a:srgbClr val="7F7F7F"/>
                      </a:solidFill>
                      <a:prstDash val="solid"/>
                      <a:round/>
                      <a:headEnd type="none" w="med" len="med"/>
                      <a:tailEnd type="none" w="med" len="med"/>
                    </a:lnT>
                    <a:lnB w="3175" cap="flat" cmpd="sng" algn="ctr">
                      <a:solidFill>
                        <a:srgbClr val="7F7F7F"/>
                      </a:solidFill>
                      <a:prstDash val="solid"/>
                      <a:round/>
                      <a:headEnd type="none" w="med" len="med"/>
                      <a:tailEnd type="none" w="med" len="med"/>
                    </a:lnB>
                  </a:tcPr>
                </a:tc>
                <a:tc>
                  <a:txBody>
                    <a:bodyPr/>
                    <a:lstStyle/>
                    <a:p>
                      <a:pPr marR="0" indent="0" algn="l" rtl="0">
                        <a:lnSpc>
                          <a:spcPct val="119000"/>
                        </a:lnSpc>
                        <a:spcBef>
                          <a:spcPts val="0"/>
                        </a:spcBef>
                        <a:spcAft>
                          <a:spcPts val="600"/>
                        </a:spcAft>
                      </a:pPr>
                      <a:endParaRPr lang="en-GB" sz="500" kern="1400" dirty="0">
                        <a:ln>
                          <a:noFill/>
                        </a:ln>
                        <a:solidFill>
                          <a:srgbClr val="000000"/>
                        </a:solidFill>
                        <a:effectLst/>
                        <a:latin typeface="Cambria" panose="02040503050406030204" pitchFamily="18" charset="0"/>
                      </a:endParaRPr>
                    </a:p>
                  </a:txBody>
                  <a:tcPr marL="20932" marR="20932" marT="20932" marB="20932">
                    <a:lnL w="3175" cap="flat" cmpd="sng" algn="ctr">
                      <a:solidFill>
                        <a:srgbClr val="7F7F7F"/>
                      </a:solidFill>
                      <a:prstDash val="solid"/>
                      <a:round/>
                      <a:headEnd type="none" w="med" len="med"/>
                      <a:tailEnd type="none" w="med" len="med"/>
                    </a:lnL>
                    <a:lnR w="3175" cap="flat" cmpd="sng" algn="ctr">
                      <a:solidFill>
                        <a:srgbClr val="7F7F7F"/>
                      </a:solidFill>
                      <a:prstDash val="solid"/>
                      <a:round/>
                      <a:headEnd type="none" w="med" len="med"/>
                      <a:tailEnd type="none" w="med" len="med"/>
                    </a:lnR>
                    <a:lnT w="3175" cap="flat" cmpd="sng" algn="ctr">
                      <a:solidFill>
                        <a:srgbClr val="7F7F7F"/>
                      </a:solidFill>
                      <a:prstDash val="solid"/>
                      <a:round/>
                      <a:headEnd type="none" w="med" len="med"/>
                      <a:tailEnd type="none" w="med" len="med"/>
                    </a:lnT>
                    <a:lnB w="3175"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2584535888"/>
                  </a:ext>
                </a:extLst>
              </a:tr>
              <a:tr h="220151">
                <a:tc>
                  <a:txBody>
                    <a:bodyPr/>
                    <a:lstStyle/>
                    <a:p>
                      <a:pPr marR="0" indent="0" algn="l" rtl="0">
                        <a:lnSpc>
                          <a:spcPct val="119000"/>
                        </a:lnSpc>
                        <a:spcBef>
                          <a:spcPts val="0"/>
                        </a:spcBef>
                        <a:spcAft>
                          <a:spcPts val="600"/>
                        </a:spcAft>
                      </a:pPr>
                      <a:r>
                        <a:rPr lang="en-GB" sz="1100" b="1" kern="1400">
                          <a:ln>
                            <a:noFill/>
                          </a:ln>
                          <a:solidFill>
                            <a:srgbClr val="000000"/>
                          </a:solidFill>
                          <a:effectLst/>
                          <a:latin typeface="+mn-lt"/>
                        </a:rPr>
                        <a:t> </a:t>
                      </a:r>
                      <a:endParaRPr lang="en-GB" sz="1100" kern="1400">
                        <a:ln>
                          <a:noFill/>
                        </a:ln>
                        <a:solidFill>
                          <a:srgbClr val="000000"/>
                        </a:solidFill>
                        <a:effectLst/>
                        <a:latin typeface="+mn-lt"/>
                      </a:endParaRPr>
                    </a:p>
                  </a:txBody>
                  <a:tcPr marL="20932" marR="20932" marT="20932" marB="20932">
                    <a:lnL w="3175" cap="flat" cmpd="sng" algn="ctr">
                      <a:solidFill>
                        <a:srgbClr val="7F7F7F"/>
                      </a:solidFill>
                      <a:prstDash val="solid"/>
                      <a:round/>
                      <a:headEnd type="none" w="med" len="med"/>
                      <a:tailEnd type="none" w="med" len="med"/>
                    </a:lnL>
                    <a:lnR w="3175" cap="flat" cmpd="sng" algn="ctr">
                      <a:solidFill>
                        <a:srgbClr val="7F7F7F"/>
                      </a:solidFill>
                      <a:prstDash val="solid"/>
                      <a:round/>
                      <a:headEnd type="none" w="med" len="med"/>
                      <a:tailEnd type="none" w="med" len="med"/>
                    </a:lnR>
                    <a:lnT w="3175" cap="flat" cmpd="sng" algn="ctr">
                      <a:solidFill>
                        <a:srgbClr val="7F7F7F"/>
                      </a:solidFill>
                      <a:prstDash val="solid"/>
                      <a:round/>
                      <a:headEnd type="none" w="med" len="med"/>
                      <a:tailEnd type="none" w="med" len="med"/>
                    </a:lnT>
                    <a:lnB w="3175" cap="flat" cmpd="sng" algn="ctr">
                      <a:solidFill>
                        <a:srgbClr val="7F7F7F"/>
                      </a:solidFill>
                      <a:prstDash val="solid"/>
                      <a:round/>
                      <a:headEnd type="none" w="med" len="med"/>
                      <a:tailEnd type="none" w="med" len="med"/>
                    </a:lnB>
                    <a:solidFill>
                      <a:srgbClr val="E6CCE6"/>
                    </a:solidFill>
                  </a:tcPr>
                </a:tc>
                <a:tc>
                  <a:txBody>
                    <a:bodyPr/>
                    <a:lstStyle/>
                    <a:p>
                      <a:pPr marR="0" indent="0" algn="l" rtl="0">
                        <a:lnSpc>
                          <a:spcPct val="119000"/>
                        </a:lnSpc>
                        <a:spcBef>
                          <a:spcPts val="0"/>
                        </a:spcBef>
                        <a:spcAft>
                          <a:spcPts val="600"/>
                        </a:spcAft>
                      </a:pPr>
                      <a:r>
                        <a:rPr lang="en-GB" sz="1100" kern="1400">
                          <a:ln>
                            <a:noFill/>
                          </a:ln>
                          <a:solidFill>
                            <a:srgbClr val="000000"/>
                          </a:solidFill>
                          <a:effectLst/>
                          <a:latin typeface="+mn-lt"/>
                        </a:rPr>
                        <a:t>Bancroft Park</a:t>
                      </a:r>
                    </a:p>
                  </a:txBody>
                  <a:tcPr marL="20932" marR="20932" marT="20932" marB="20932">
                    <a:lnL w="3175" cap="flat" cmpd="sng" algn="ctr">
                      <a:solidFill>
                        <a:srgbClr val="7F7F7F"/>
                      </a:solidFill>
                      <a:prstDash val="solid"/>
                      <a:round/>
                      <a:headEnd type="none" w="med" len="med"/>
                      <a:tailEnd type="none" w="med" len="med"/>
                    </a:lnL>
                    <a:lnR w="3175" cap="flat" cmpd="sng" algn="ctr">
                      <a:solidFill>
                        <a:srgbClr val="7F7F7F"/>
                      </a:solidFill>
                      <a:prstDash val="solid"/>
                      <a:round/>
                      <a:headEnd type="none" w="med" len="med"/>
                      <a:tailEnd type="none" w="med" len="med"/>
                    </a:lnR>
                    <a:lnT w="3175" cap="flat" cmpd="sng" algn="ctr">
                      <a:solidFill>
                        <a:srgbClr val="7F7F7F"/>
                      </a:solidFill>
                      <a:prstDash val="solid"/>
                      <a:round/>
                      <a:headEnd type="none" w="med" len="med"/>
                      <a:tailEnd type="none" w="med" len="med"/>
                    </a:lnT>
                    <a:lnB w="3175" cap="flat" cmpd="sng" algn="ctr">
                      <a:solidFill>
                        <a:srgbClr val="7F7F7F"/>
                      </a:solidFill>
                      <a:prstDash val="solid"/>
                      <a:round/>
                      <a:headEnd type="none" w="med" len="med"/>
                      <a:tailEnd type="none" w="med" len="med"/>
                    </a:lnB>
                  </a:tcPr>
                </a:tc>
                <a:tc>
                  <a:txBody>
                    <a:bodyPr/>
                    <a:lstStyle/>
                    <a:p>
                      <a:pPr marR="0" indent="0" algn="ctr" rtl="0">
                        <a:lnSpc>
                          <a:spcPct val="119000"/>
                        </a:lnSpc>
                        <a:spcBef>
                          <a:spcPts val="0"/>
                        </a:spcBef>
                        <a:spcAft>
                          <a:spcPts val="600"/>
                        </a:spcAft>
                      </a:pPr>
                      <a:r>
                        <a:rPr lang="en-GB" sz="1100" kern="1400">
                          <a:ln>
                            <a:noFill/>
                          </a:ln>
                          <a:solidFill>
                            <a:srgbClr val="000000"/>
                          </a:solidFill>
                          <a:effectLst/>
                          <a:latin typeface="+mn-lt"/>
                        </a:rPr>
                        <a:t>18.00</a:t>
                      </a:r>
                    </a:p>
                  </a:txBody>
                  <a:tcPr marL="20932" marR="20932" marT="20932" marB="20932">
                    <a:lnL w="3175" cap="flat" cmpd="sng" algn="ctr">
                      <a:solidFill>
                        <a:srgbClr val="7F7F7F"/>
                      </a:solidFill>
                      <a:prstDash val="solid"/>
                      <a:round/>
                      <a:headEnd type="none" w="med" len="med"/>
                      <a:tailEnd type="none" w="med" len="med"/>
                    </a:lnL>
                    <a:lnR w="3175" cap="flat" cmpd="sng" algn="ctr">
                      <a:solidFill>
                        <a:srgbClr val="7F7F7F"/>
                      </a:solidFill>
                      <a:prstDash val="solid"/>
                      <a:round/>
                      <a:headEnd type="none" w="med" len="med"/>
                      <a:tailEnd type="none" w="med" len="med"/>
                    </a:lnR>
                    <a:lnT w="3175" cap="flat" cmpd="sng" algn="ctr">
                      <a:solidFill>
                        <a:srgbClr val="7F7F7F"/>
                      </a:solidFill>
                      <a:prstDash val="solid"/>
                      <a:round/>
                      <a:headEnd type="none" w="med" len="med"/>
                      <a:tailEnd type="none" w="med" len="med"/>
                    </a:lnT>
                    <a:lnB w="3175" cap="flat" cmpd="sng" algn="ctr">
                      <a:solidFill>
                        <a:srgbClr val="7F7F7F"/>
                      </a:solidFill>
                      <a:prstDash val="solid"/>
                      <a:round/>
                      <a:headEnd type="none" w="med" len="med"/>
                      <a:tailEnd type="none" w="med" len="med"/>
                    </a:lnB>
                  </a:tcPr>
                </a:tc>
                <a:tc>
                  <a:txBody>
                    <a:bodyPr/>
                    <a:lstStyle/>
                    <a:p>
                      <a:pPr marR="0" indent="0" algn="l" rtl="0">
                        <a:lnSpc>
                          <a:spcPct val="119000"/>
                        </a:lnSpc>
                        <a:spcBef>
                          <a:spcPts val="0"/>
                        </a:spcBef>
                        <a:spcAft>
                          <a:spcPts val="600"/>
                        </a:spcAft>
                      </a:pPr>
                      <a:endParaRPr lang="en-GB" sz="500" kern="1400" dirty="0">
                        <a:ln>
                          <a:noFill/>
                        </a:ln>
                        <a:solidFill>
                          <a:srgbClr val="000000"/>
                        </a:solidFill>
                        <a:effectLst/>
                        <a:latin typeface="Cambria" panose="02040503050406030204" pitchFamily="18" charset="0"/>
                      </a:endParaRPr>
                    </a:p>
                  </a:txBody>
                  <a:tcPr marL="20932" marR="20932" marT="20932" marB="20932">
                    <a:lnL w="3175" cap="flat" cmpd="sng" algn="ctr">
                      <a:solidFill>
                        <a:srgbClr val="7F7F7F"/>
                      </a:solidFill>
                      <a:prstDash val="solid"/>
                      <a:round/>
                      <a:headEnd type="none" w="med" len="med"/>
                      <a:tailEnd type="none" w="med" len="med"/>
                    </a:lnL>
                    <a:lnR w="3175" cap="flat" cmpd="sng" algn="ctr">
                      <a:solidFill>
                        <a:srgbClr val="7F7F7F"/>
                      </a:solidFill>
                      <a:prstDash val="solid"/>
                      <a:round/>
                      <a:headEnd type="none" w="med" len="med"/>
                      <a:tailEnd type="none" w="med" len="med"/>
                    </a:lnR>
                    <a:lnT w="3175" cap="flat" cmpd="sng" algn="ctr">
                      <a:solidFill>
                        <a:srgbClr val="7F7F7F"/>
                      </a:solidFill>
                      <a:prstDash val="solid"/>
                      <a:round/>
                      <a:headEnd type="none" w="med" len="med"/>
                      <a:tailEnd type="none" w="med" len="med"/>
                    </a:lnT>
                    <a:lnB w="3175"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1857531353"/>
                  </a:ext>
                </a:extLst>
              </a:tr>
              <a:tr h="220151">
                <a:tc>
                  <a:txBody>
                    <a:bodyPr/>
                    <a:lstStyle/>
                    <a:p>
                      <a:pPr marR="0" indent="0" algn="l" rtl="0">
                        <a:lnSpc>
                          <a:spcPct val="119000"/>
                        </a:lnSpc>
                        <a:spcBef>
                          <a:spcPts val="0"/>
                        </a:spcBef>
                        <a:spcAft>
                          <a:spcPts val="600"/>
                        </a:spcAft>
                      </a:pPr>
                      <a:r>
                        <a:rPr lang="en-GB" sz="1100" b="1" kern="1400">
                          <a:ln>
                            <a:noFill/>
                          </a:ln>
                          <a:solidFill>
                            <a:srgbClr val="000000"/>
                          </a:solidFill>
                          <a:effectLst/>
                          <a:latin typeface="+mn-lt"/>
                        </a:rPr>
                        <a:t> </a:t>
                      </a:r>
                      <a:endParaRPr lang="en-GB" sz="1100" kern="1400">
                        <a:ln>
                          <a:noFill/>
                        </a:ln>
                        <a:solidFill>
                          <a:srgbClr val="000000"/>
                        </a:solidFill>
                        <a:effectLst/>
                        <a:latin typeface="+mn-lt"/>
                      </a:endParaRPr>
                    </a:p>
                  </a:txBody>
                  <a:tcPr marL="20932" marR="20932" marT="20932" marB="20932">
                    <a:lnL w="3175" cap="flat" cmpd="sng" algn="ctr">
                      <a:solidFill>
                        <a:srgbClr val="7F7F7F"/>
                      </a:solidFill>
                      <a:prstDash val="solid"/>
                      <a:round/>
                      <a:headEnd type="none" w="med" len="med"/>
                      <a:tailEnd type="none" w="med" len="med"/>
                    </a:lnL>
                    <a:lnR w="3175" cap="flat" cmpd="sng" algn="ctr">
                      <a:solidFill>
                        <a:srgbClr val="7F7F7F"/>
                      </a:solidFill>
                      <a:prstDash val="solid"/>
                      <a:round/>
                      <a:headEnd type="none" w="med" len="med"/>
                      <a:tailEnd type="none" w="med" len="med"/>
                    </a:lnR>
                    <a:lnT w="3175" cap="flat" cmpd="sng" algn="ctr">
                      <a:solidFill>
                        <a:srgbClr val="7F7F7F"/>
                      </a:solidFill>
                      <a:prstDash val="solid"/>
                      <a:round/>
                      <a:headEnd type="none" w="med" len="med"/>
                      <a:tailEnd type="none" w="med" len="med"/>
                    </a:lnT>
                    <a:lnB w="3175" cap="flat" cmpd="sng" algn="ctr">
                      <a:solidFill>
                        <a:srgbClr val="7F7F7F"/>
                      </a:solidFill>
                      <a:prstDash val="solid"/>
                      <a:round/>
                      <a:headEnd type="none" w="med" len="med"/>
                      <a:tailEnd type="none" w="med" len="med"/>
                    </a:lnB>
                    <a:solidFill>
                      <a:srgbClr val="E6CCE6"/>
                    </a:solidFill>
                  </a:tcPr>
                </a:tc>
                <a:tc>
                  <a:txBody>
                    <a:bodyPr/>
                    <a:lstStyle/>
                    <a:p>
                      <a:pPr marR="0" indent="0" algn="l" rtl="0">
                        <a:lnSpc>
                          <a:spcPct val="119000"/>
                        </a:lnSpc>
                        <a:spcBef>
                          <a:spcPts val="0"/>
                        </a:spcBef>
                        <a:spcAft>
                          <a:spcPts val="600"/>
                        </a:spcAft>
                      </a:pPr>
                      <a:r>
                        <a:rPr lang="en-GB" sz="1100" kern="1400">
                          <a:ln>
                            <a:noFill/>
                          </a:ln>
                          <a:solidFill>
                            <a:srgbClr val="000000"/>
                          </a:solidFill>
                          <a:effectLst/>
                          <a:latin typeface="+mn-lt"/>
                        </a:rPr>
                        <a:t>Carrigmore Park</a:t>
                      </a:r>
                    </a:p>
                  </a:txBody>
                  <a:tcPr marL="20932" marR="20932" marT="20932" marB="20932">
                    <a:lnL w="3175" cap="flat" cmpd="sng" algn="ctr">
                      <a:solidFill>
                        <a:srgbClr val="7F7F7F"/>
                      </a:solidFill>
                      <a:prstDash val="solid"/>
                      <a:round/>
                      <a:headEnd type="none" w="med" len="med"/>
                      <a:tailEnd type="none" w="med" len="med"/>
                    </a:lnL>
                    <a:lnR w="3175" cap="flat" cmpd="sng" algn="ctr">
                      <a:solidFill>
                        <a:srgbClr val="7F7F7F"/>
                      </a:solidFill>
                      <a:prstDash val="solid"/>
                      <a:round/>
                      <a:headEnd type="none" w="med" len="med"/>
                      <a:tailEnd type="none" w="med" len="med"/>
                    </a:lnR>
                    <a:lnT w="3175" cap="flat" cmpd="sng" algn="ctr">
                      <a:solidFill>
                        <a:srgbClr val="7F7F7F"/>
                      </a:solidFill>
                      <a:prstDash val="solid"/>
                      <a:round/>
                      <a:headEnd type="none" w="med" len="med"/>
                      <a:tailEnd type="none" w="med" len="med"/>
                    </a:lnT>
                    <a:lnB w="3175" cap="flat" cmpd="sng" algn="ctr">
                      <a:solidFill>
                        <a:srgbClr val="7F7F7F"/>
                      </a:solidFill>
                      <a:prstDash val="solid"/>
                      <a:round/>
                      <a:headEnd type="none" w="med" len="med"/>
                      <a:tailEnd type="none" w="med" len="med"/>
                    </a:lnB>
                  </a:tcPr>
                </a:tc>
                <a:tc>
                  <a:txBody>
                    <a:bodyPr/>
                    <a:lstStyle/>
                    <a:p>
                      <a:pPr marR="0" indent="0" algn="ctr" rtl="0">
                        <a:lnSpc>
                          <a:spcPct val="119000"/>
                        </a:lnSpc>
                        <a:spcBef>
                          <a:spcPts val="0"/>
                        </a:spcBef>
                        <a:spcAft>
                          <a:spcPts val="600"/>
                        </a:spcAft>
                      </a:pPr>
                      <a:r>
                        <a:rPr lang="en-GB" sz="1100" kern="1400">
                          <a:ln>
                            <a:noFill/>
                          </a:ln>
                          <a:solidFill>
                            <a:srgbClr val="000000"/>
                          </a:solidFill>
                          <a:effectLst/>
                          <a:latin typeface="+mn-lt"/>
                        </a:rPr>
                        <a:t>2.38</a:t>
                      </a:r>
                    </a:p>
                  </a:txBody>
                  <a:tcPr marL="20932" marR="20932" marT="20932" marB="20932">
                    <a:lnL w="3175" cap="flat" cmpd="sng" algn="ctr">
                      <a:solidFill>
                        <a:srgbClr val="7F7F7F"/>
                      </a:solidFill>
                      <a:prstDash val="solid"/>
                      <a:round/>
                      <a:headEnd type="none" w="med" len="med"/>
                      <a:tailEnd type="none" w="med" len="med"/>
                    </a:lnL>
                    <a:lnR w="3175" cap="flat" cmpd="sng" algn="ctr">
                      <a:solidFill>
                        <a:srgbClr val="7F7F7F"/>
                      </a:solidFill>
                      <a:prstDash val="solid"/>
                      <a:round/>
                      <a:headEnd type="none" w="med" len="med"/>
                      <a:tailEnd type="none" w="med" len="med"/>
                    </a:lnR>
                    <a:lnT w="3175" cap="flat" cmpd="sng" algn="ctr">
                      <a:solidFill>
                        <a:srgbClr val="7F7F7F"/>
                      </a:solidFill>
                      <a:prstDash val="solid"/>
                      <a:round/>
                      <a:headEnd type="none" w="med" len="med"/>
                      <a:tailEnd type="none" w="med" len="med"/>
                    </a:lnT>
                    <a:lnB w="3175" cap="flat" cmpd="sng" algn="ctr">
                      <a:solidFill>
                        <a:srgbClr val="7F7F7F"/>
                      </a:solidFill>
                      <a:prstDash val="solid"/>
                      <a:round/>
                      <a:headEnd type="none" w="med" len="med"/>
                      <a:tailEnd type="none" w="med" len="med"/>
                    </a:lnB>
                  </a:tcPr>
                </a:tc>
                <a:tc>
                  <a:txBody>
                    <a:bodyPr/>
                    <a:lstStyle/>
                    <a:p>
                      <a:pPr marR="0" indent="0" algn="l" rtl="0">
                        <a:lnSpc>
                          <a:spcPct val="119000"/>
                        </a:lnSpc>
                        <a:spcBef>
                          <a:spcPts val="0"/>
                        </a:spcBef>
                        <a:spcAft>
                          <a:spcPts val="600"/>
                        </a:spcAft>
                      </a:pPr>
                      <a:endParaRPr lang="en-GB" sz="500" kern="1400" dirty="0">
                        <a:ln>
                          <a:noFill/>
                        </a:ln>
                        <a:solidFill>
                          <a:srgbClr val="000000"/>
                        </a:solidFill>
                        <a:effectLst/>
                        <a:latin typeface="Cambria" panose="02040503050406030204" pitchFamily="18" charset="0"/>
                      </a:endParaRPr>
                    </a:p>
                  </a:txBody>
                  <a:tcPr marL="20932" marR="20932" marT="20932" marB="20932">
                    <a:lnL w="3175" cap="flat" cmpd="sng" algn="ctr">
                      <a:solidFill>
                        <a:srgbClr val="7F7F7F"/>
                      </a:solidFill>
                      <a:prstDash val="solid"/>
                      <a:round/>
                      <a:headEnd type="none" w="med" len="med"/>
                      <a:tailEnd type="none" w="med" len="med"/>
                    </a:lnL>
                    <a:lnR w="3175" cap="flat" cmpd="sng" algn="ctr">
                      <a:solidFill>
                        <a:srgbClr val="7F7F7F"/>
                      </a:solidFill>
                      <a:prstDash val="solid"/>
                      <a:round/>
                      <a:headEnd type="none" w="med" len="med"/>
                      <a:tailEnd type="none" w="med" len="med"/>
                    </a:lnR>
                    <a:lnT w="3175" cap="flat" cmpd="sng" algn="ctr">
                      <a:solidFill>
                        <a:srgbClr val="7F7F7F"/>
                      </a:solidFill>
                      <a:prstDash val="solid"/>
                      <a:round/>
                      <a:headEnd type="none" w="med" len="med"/>
                      <a:tailEnd type="none" w="med" len="med"/>
                    </a:lnT>
                    <a:lnB w="3175"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1150429897"/>
                  </a:ext>
                </a:extLst>
              </a:tr>
              <a:tr h="220151">
                <a:tc>
                  <a:txBody>
                    <a:bodyPr/>
                    <a:lstStyle/>
                    <a:p>
                      <a:pPr marR="0" indent="0" algn="l" rtl="0">
                        <a:lnSpc>
                          <a:spcPct val="119000"/>
                        </a:lnSpc>
                        <a:spcBef>
                          <a:spcPts val="0"/>
                        </a:spcBef>
                        <a:spcAft>
                          <a:spcPts val="600"/>
                        </a:spcAft>
                      </a:pPr>
                      <a:r>
                        <a:rPr lang="en-GB" sz="1100" b="1" kern="1400">
                          <a:ln>
                            <a:noFill/>
                          </a:ln>
                          <a:solidFill>
                            <a:srgbClr val="000000"/>
                          </a:solidFill>
                          <a:effectLst/>
                          <a:latin typeface="+mn-lt"/>
                        </a:rPr>
                        <a:t> </a:t>
                      </a:r>
                      <a:endParaRPr lang="en-GB" sz="1100" kern="1400">
                        <a:ln>
                          <a:noFill/>
                        </a:ln>
                        <a:solidFill>
                          <a:srgbClr val="000000"/>
                        </a:solidFill>
                        <a:effectLst/>
                        <a:latin typeface="+mn-lt"/>
                      </a:endParaRPr>
                    </a:p>
                  </a:txBody>
                  <a:tcPr marL="20932" marR="20932" marT="20932" marB="20932">
                    <a:lnL w="3175" cap="flat" cmpd="sng" algn="ctr">
                      <a:solidFill>
                        <a:srgbClr val="7F7F7F"/>
                      </a:solidFill>
                      <a:prstDash val="solid"/>
                      <a:round/>
                      <a:headEnd type="none" w="med" len="med"/>
                      <a:tailEnd type="none" w="med" len="med"/>
                    </a:lnL>
                    <a:lnR w="3175" cap="flat" cmpd="sng" algn="ctr">
                      <a:solidFill>
                        <a:srgbClr val="7F7F7F"/>
                      </a:solidFill>
                      <a:prstDash val="solid"/>
                      <a:round/>
                      <a:headEnd type="none" w="med" len="med"/>
                      <a:tailEnd type="none" w="med" len="med"/>
                    </a:lnR>
                    <a:lnT w="3175" cap="flat" cmpd="sng" algn="ctr">
                      <a:solidFill>
                        <a:srgbClr val="7F7F7F"/>
                      </a:solidFill>
                      <a:prstDash val="solid"/>
                      <a:round/>
                      <a:headEnd type="none" w="med" len="med"/>
                      <a:tailEnd type="none" w="med" len="med"/>
                    </a:lnT>
                    <a:lnB w="3175" cap="flat" cmpd="sng" algn="ctr">
                      <a:solidFill>
                        <a:srgbClr val="7F7F7F"/>
                      </a:solidFill>
                      <a:prstDash val="solid"/>
                      <a:round/>
                      <a:headEnd type="none" w="med" len="med"/>
                      <a:tailEnd type="none" w="med" len="med"/>
                    </a:lnB>
                    <a:solidFill>
                      <a:srgbClr val="E6CCE6"/>
                    </a:solidFill>
                  </a:tcPr>
                </a:tc>
                <a:tc>
                  <a:txBody>
                    <a:bodyPr/>
                    <a:lstStyle/>
                    <a:p>
                      <a:pPr marR="0" indent="0" algn="l" rtl="0">
                        <a:lnSpc>
                          <a:spcPct val="119000"/>
                        </a:lnSpc>
                        <a:spcBef>
                          <a:spcPts val="0"/>
                        </a:spcBef>
                        <a:spcAft>
                          <a:spcPts val="600"/>
                        </a:spcAft>
                      </a:pPr>
                      <a:r>
                        <a:rPr lang="en-GB" sz="1100" kern="1400">
                          <a:ln>
                            <a:noFill/>
                          </a:ln>
                          <a:solidFill>
                            <a:srgbClr val="000000"/>
                          </a:solidFill>
                          <a:effectLst/>
                          <a:latin typeface="+mn-lt"/>
                        </a:rPr>
                        <a:t>Aylesbury Park</a:t>
                      </a:r>
                    </a:p>
                  </a:txBody>
                  <a:tcPr marL="20932" marR="20932" marT="20932" marB="20932">
                    <a:lnL w="3175" cap="flat" cmpd="sng" algn="ctr">
                      <a:solidFill>
                        <a:srgbClr val="7F7F7F"/>
                      </a:solidFill>
                      <a:prstDash val="solid"/>
                      <a:round/>
                      <a:headEnd type="none" w="med" len="med"/>
                      <a:tailEnd type="none" w="med" len="med"/>
                    </a:lnL>
                    <a:lnR w="3175" cap="flat" cmpd="sng" algn="ctr">
                      <a:solidFill>
                        <a:srgbClr val="7F7F7F"/>
                      </a:solidFill>
                      <a:prstDash val="solid"/>
                      <a:round/>
                      <a:headEnd type="none" w="med" len="med"/>
                      <a:tailEnd type="none" w="med" len="med"/>
                    </a:lnR>
                    <a:lnT w="3175" cap="flat" cmpd="sng" algn="ctr">
                      <a:solidFill>
                        <a:srgbClr val="7F7F7F"/>
                      </a:solidFill>
                      <a:prstDash val="solid"/>
                      <a:round/>
                      <a:headEnd type="none" w="med" len="med"/>
                      <a:tailEnd type="none" w="med" len="med"/>
                    </a:lnT>
                    <a:lnB w="3175" cap="flat" cmpd="sng" algn="ctr">
                      <a:solidFill>
                        <a:srgbClr val="7F7F7F"/>
                      </a:solidFill>
                      <a:prstDash val="solid"/>
                      <a:round/>
                      <a:headEnd type="none" w="med" len="med"/>
                      <a:tailEnd type="none" w="med" len="med"/>
                    </a:lnB>
                  </a:tcPr>
                </a:tc>
                <a:tc>
                  <a:txBody>
                    <a:bodyPr/>
                    <a:lstStyle/>
                    <a:p>
                      <a:pPr marR="0" indent="0" algn="ctr" rtl="0">
                        <a:lnSpc>
                          <a:spcPct val="119000"/>
                        </a:lnSpc>
                        <a:spcBef>
                          <a:spcPts val="0"/>
                        </a:spcBef>
                        <a:spcAft>
                          <a:spcPts val="600"/>
                        </a:spcAft>
                      </a:pPr>
                      <a:r>
                        <a:rPr lang="en-GB" sz="1100" kern="1400">
                          <a:ln>
                            <a:noFill/>
                          </a:ln>
                          <a:solidFill>
                            <a:srgbClr val="000000"/>
                          </a:solidFill>
                          <a:effectLst/>
                          <a:latin typeface="+mn-lt"/>
                        </a:rPr>
                        <a:t>5.15</a:t>
                      </a:r>
                    </a:p>
                  </a:txBody>
                  <a:tcPr marL="20932" marR="20932" marT="20932" marB="20932">
                    <a:lnL w="3175" cap="flat" cmpd="sng" algn="ctr">
                      <a:solidFill>
                        <a:srgbClr val="7F7F7F"/>
                      </a:solidFill>
                      <a:prstDash val="solid"/>
                      <a:round/>
                      <a:headEnd type="none" w="med" len="med"/>
                      <a:tailEnd type="none" w="med" len="med"/>
                    </a:lnL>
                    <a:lnR w="3175" cap="flat" cmpd="sng" algn="ctr">
                      <a:solidFill>
                        <a:srgbClr val="7F7F7F"/>
                      </a:solidFill>
                      <a:prstDash val="solid"/>
                      <a:round/>
                      <a:headEnd type="none" w="med" len="med"/>
                      <a:tailEnd type="none" w="med" len="med"/>
                    </a:lnR>
                    <a:lnT w="3175" cap="flat" cmpd="sng" algn="ctr">
                      <a:solidFill>
                        <a:srgbClr val="7F7F7F"/>
                      </a:solidFill>
                      <a:prstDash val="solid"/>
                      <a:round/>
                      <a:headEnd type="none" w="med" len="med"/>
                      <a:tailEnd type="none" w="med" len="med"/>
                    </a:lnT>
                    <a:lnB w="3175" cap="flat" cmpd="sng" algn="ctr">
                      <a:solidFill>
                        <a:srgbClr val="7F7F7F"/>
                      </a:solidFill>
                      <a:prstDash val="solid"/>
                      <a:round/>
                      <a:headEnd type="none" w="med" len="med"/>
                      <a:tailEnd type="none" w="med" len="med"/>
                    </a:lnB>
                  </a:tcPr>
                </a:tc>
                <a:tc>
                  <a:txBody>
                    <a:bodyPr/>
                    <a:lstStyle/>
                    <a:p>
                      <a:pPr marR="0" indent="0" algn="l" rtl="0">
                        <a:lnSpc>
                          <a:spcPct val="119000"/>
                        </a:lnSpc>
                        <a:spcBef>
                          <a:spcPts val="0"/>
                        </a:spcBef>
                        <a:spcAft>
                          <a:spcPts val="600"/>
                        </a:spcAft>
                      </a:pPr>
                      <a:endParaRPr lang="en-GB" sz="500" kern="1400" dirty="0">
                        <a:ln>
                          <a:noFill/>
                        </a:ln>
                        <a:solidFill>
                          <a:srgbClr val="000000"/>
                        </a:solidFill>
                        <a:effectLst/>
                        <a:latin typeface="Cambria" panose="02040503050406030204" pitchFamily="18" charset="0"/>
                      </a:endParaRPr>
                    </a:p>
                  </a:txBody>
                  <a:tcPr marL="20932" marR="20932" marT="20932" marB="20932">
                    <a:lnL w="3175" cap="flat" cmpd="sng" algn="ctr">
                      <a:solidFill>
                        <a:srgbClr val="7F7F7F"/>
                      </a:solidFill>
                      <a:prstDash val="solid"/>
                      <a:round/>
                      <a:headEnd type="none" w="med" len="med"/>
                      <a:tailEnd type="none" w="med" len="med"/>
                    </a:lnL>
                    <a:lnR w="3175" cap="flat" cmpd="sng" algn="ctr">
                      <a:solidFill>
                        <a:srgbClr val="7F7F7F"/>
                      </a:solidFill>
                      <a:prstDash val="solid"/>
                      <a:round/>
                      <a:headEnd type="none" w="med" len="med"/>
                      <a:tailEnd type="none" w="med" len="med"/>
                    </a:lnR>
                    <a:lnT w="3175" cap="flat" cmpd="sng" algn="ctr">
                      <a:solidFill>
                        <a:srgbClr val="7F7F7F"/>
                      </a:solidFill>
                      <a:prstDash val="solid"/>
                      <a:round/>
                      <a:headEnd type="none" w="med" len="med"/>
                      <a:tailEnd type="none" w="med" len="med"/>
                    </a:lnT>
                    <a:lnB w="3175"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2199737646"/>
                  </a:ext>
                </a:extLst>
              </a:tr>
              <a:tr h="220151">
                <a:tc>
                  <a:txBody>
                    <a:bodyPr/>
                    <a:lstStyle/>
                    <a:p>
                      <a:pPr marR="0" indent="0" algn="l" rtl="0">
                        <a:lnSpc>
                          <a:spcPct val="119000"/>
                        </a:lnSpc>
                        <a:spcBef>
                          <a:spcPts val="0"/>
                        </a:spcBef>
                        <a:spcAft>
                          <a:spcPts val="600"/>
                        </a:spcAft>
                      </a:pPr>
                      <a:r>
                        <a:rPr lang="en-GB" sz="1100" b="1" kern="1400">
                          <a:ln>
                            <a:noFill/>
                          </a:ln>
                          <a:solidFill>
                            <a:srgbClr val="000000"/>
                          </a:solidFill>
                          <a:effectLst/>
                          <a:latin typeface="+mn-lt"/>
                        </a:rPr>
                        <a:t> </a:t>
                      </a:r>
                      <a:endParaRPr lang="en-GB" sz="1100" kern="1400">
                        <a:ln>
                          <a:noFill/>
                        </a:ln>
                        <a:solidFill>
                          <a:srgbClr val="000000"/>
                        </a:solidFill>
                        <a:effectLst/>
                        <a:latin typeface="+mn-lt"/>
                      </a:endParaRPr>
                    </a:p>
                  </a:txBody>
                  <a:tcPr marL="20932" marR="20932" marT="20932" marB="20932">
                    <a:lnL w="3175" cap="flat" cmpd="sng" algn="ctr">
                      <a:solidFill>
                        <a:srgbClr val="7F7F7F"/>
                      </a:solidFill>
                      <a:prstDash val="solid"/>
                      <a:round/>
                      <a:headEnd type="none" w="med" len="med"/>
                      <a:tailEnd type="none" w="med" len="med"/>
                    </a:lnL>
                    <a:lnR w="3175" cap="flat" cmpd="sng" algn="ctr">
                      <a:solidFill>
                        <a:srgbClr val="7F7F7F"/>
                      </a:solidFill>
                      <a:prstDash val="solid"/>
                      <a:round/>
                      <a:headEnd type="none" w="med" len="med"/>
                      <a:tailEnd type="none" w="med" len="med"/>
                    </a:lnR>
                    <a:lnT w="3175" cap="flat" cmpd="sng" algn="ctr">
                      <a:solidFill>
                        <a:srgbClr val="7F7F7F"/>
                      </a:solidFill>
                      <a:prstDash val="solid"/>
                      <a:round/>
                      <a:headEnd type="none" w="med" len="med"/>
                      <a:tailEnd type="none" w="med" len="med"/>
                    </a:lnT>
                    <a:lnB w="3175" cap="flat" cmpd="sng" algn="ctr">
                      <a:solidFill>
                        <a:srgbClr val="7F7F7F"/>
                      </a:solidFill>
                      <a:prstDash val="solid"/>
                      <a:round/>
                      <a:headEnd type="none" w="med" len="med"/>
                      <a:tailEnd type="none" w="med" len="med"/>
                    </a:lnB>
                    <a:solidFill>
                      <a:srgbClr val="E6CCE6"/>
                    </a:solidFill>
                  </a:tcPr>
                </a:tc>
                <a:tc>
                  <a:txBody>
                    <a:bodyPr/>
                    <a:lstStyle/>
                    <a:p>
                      <a:pPr marR="0" indent="0" algn="l" rtl="0">
                        <a:lnSpc>
                          <a:spcPct val="119000"/>
                        </a:lnSpc>
                        <a:spcBef>
                          <a:spcPts val="0"/>
                        </a:spcBef>
                        <a:spcAft>
                          <a:spcPts val="600"/>
                        </a:spcAft>
                      </a:pPr>
                      <a:r>
                        <a:rPr lang="en-GB" sz="1100" kern="1400">
                          <a:ln>
                            <a:noFill/>
                          </a:ln>
                          <a:solidFill>
                            <a:srgbClr val="000000"/>
                          </a:solidFill>
                          <a:effectLst/>
                          <a:latin typeface="+mn-lt"/>
                        </a:rPr>
                        <a:t>Kiltalown Park</a:t>
                      </a:r>
                    </a:p>
                  </a:txBody>
                  <a:tcPr marL="20932" marR="20932" marT="20932" marB="20932">
                    <a:lnL w="3175" cap="flat" cmpd="sng" algn="ctr">
                      <a:solidFill>
                        <a:srgbClr val="7F7F7F"/>
                      </a:solidFill>
                      <a:prstDash val="solid"/>
                      <a:round/>
                      <a:headEnd type="none" w="med" len="med"/>
                      <a:tailEnd type="none" w="med" len="med"/>
                    </a:lnL>
                    <a:lnR w="3175" cap="flat" cmpd="sng" algn="ctr">
                      <a:solidFill>
                        <a:srgbClr val="7F7F7F"/>
                      </a:solidFill>
                      <a:prstDash val="solid"/>
                      <a:round/>
                      <a:headEnd type="none" w="med" len="med"/>
                      <a:tailEnd type="none" w="med" len="med"/>
                    </a:lnR>
                    <a:lnT w="3175" cap="flat" cmpd="sng" algn="ctr">
                      <a:solidFill>
                        <a:srgbClr val="7F7F7F"/>
                      </a:solidFill>
                      <a:prstDash val="solid"/>
                      <a:round/>
                      <a:headEnd type="none" w="med" len="med"/>
                      <a:tailEnd type="none" w="med" len="med"/>
                    </a:lnT>
                    <a:lnB w="3175" cap="flat" cmpd="sng" algn="ctr">
                      <a:solidFill>
                        <a:srgbClr val="7F7F7F"/>
                      </a:solidFill>
                      <a:prstDash val="solid"/>
                      <a:round/>
                      <a:headEnd type="none" w="med" len="med"/>
                      <a:tailEnd type="none" w="med" len="med"/>
                    </a:lnB>
                  </a:tcPr>
                </a:tc>
                <a:tc>
                  <a:txBody>
                    <a:bodyPr/>
                    <a:lstStyle/>
                    <a:p>
                      <a:pPr marR="0" indent="0" algn="ctr" rtl="0">
                        <a:lnSpc>
                          <a:spcPct val="119000"/>
                        </a:lnSpc>
                        <a:spcBef>
                          <a:spcPts val="0"/>
                        </a:spcBef>
                        <a:spcAft>
                          <a:spcPts val="600"/>
                        </a:spcAft>
                      </a:pPr>
                      <a:r>
                        <a:rPr lang="en-GB" sz="1100" kern="1400">
                          <a:ln>
                            <a:noFill/>
                          </a:ln>
                          <a:solidFill>
                            <a:srgbClr val="000000"/>
                          </a:solidFill>
                          <a:effectLst/>
                          <a:latin typeface="+mn-lt"/>
                        </a:rPr>
                        <a:t>5.49</a:t>
                      </a:r>
                    </a:p>
                  </a:txBody>
                  <a:tcPr marL="20932" marR="20932" marT="20932" marB="20932">
                    <a:lnL w="3175" cap="flat" cmpd="sng" algn="ctr">
                      <a:solidFill>
                        <a:srgbClr val="7F7F7F"/>
                      </a:solidFill>
                      <a:prstDash val="solid"/>
                      <a:round/>
                      <a:headEnd type="none" w="med" len="med"/>
                      <a:tailEnd type="none" w="med" len="med"/>
                    </a:lnL>
                    <a:lnR w="3175" cap="flat" cmpd="sng" algn="ctr">
                      <a:solidFill>
                        <a:srgbClr val="7F7F7F"/>
                      </a:solidFill>
                      <a:prstDash val="solid"/>
                      <a:round/>
                      <a:headEnd type="none" w="med" len="med"/>
                      <a:tailEnd type="none" w="med" len="med"/>
                    </a:lnR>
                    <a:lnT w="3175" cap="flat" cmpd="sng" algn="ctr">
                      <a:solidFill>
                        <a:srgbClr val="7F7F7F"/>
                      </a:solidFill>
                      <a:prstDash val="solid"/>
                      <a:round/>
                      <a:headEnd type="none" w="med" len="med"/>
                      <a:tailEnd type="none" w="med" len="med"/>
                    </a:lnT>
                    <a:lnB w="3175" cap="flat" cmpd="sng" algn="ctr">
                      <a:solidFill>
                        <a:srgbClr val="7F7F7F"/>
                      </a:solidFill>
                      <a:prstDash val="solid"/>
                      <a:round/>
                      <a:headEnd type="none" w="med" len="med"/>
                      <a:tailEnd type="none" w="med" len="med"/>
                    </a:lnB>
                  </a:tcPr>
                </a:tc>
                <a:tc>
                  <a:txBody>
                    <a:bodyPr/>
                    <a:lstStyle/>
                    <a:p>
                      <a:pPr marR="0" indent="0" algn="l" rtl="0">
                        <a:lnSpc>
                          <a:spcPct val="119000"/>
                        </a:lnSpc>
                        <a:spcBef>
                          <a:spcPts val="0"/>
                        </a:spcBef>
                        <a:spcAft>
                          <a:spcPts val="600"/>
                        </a:spcAft>
                      </a:pPr>
                      <a:endParaRPr lang="en-GB" sz="500" kern="1400" dirty="0">
                        <a:ln>
                          <a:noFill/>
                        </a:ln>
                        <a:solidFill>
                          <a:srgbClr val="000000"/>
                        </a:solidFill>
                        <a:effectLst/>
                        <a:latin typeface="Cambria" panose="02040503050406030204" pitchFamily="18" charset="0"/>
                      </a:endParaRPr>
                    </a:p>
                  </a:txBody>
                  <a:tcPr marL="20932" marR="20932" marT="20932" marB="20932">
                    <a:lnL w="3175" cap="flat" cmpd="sng" algn="ctr">
                      <a:solidFill>
                        <a:srgbClr val="7F7F7F"/>
                      </a:solidFill>
                      <a:prstDash val="solid"/>
                      <a:round/>
                      <a:headEnd type="none" w="med" len="med"/>
                      <a:tailEnd type="none" w="med" len="med"/>
                    </a:lnL>
                    <a:lnR w="3175" cap="flat" cmpd="sng" algn="ctr">
                      <a:solidFill>
                        <a:srgbClr val="7F7F7F"/>
                      </a:solidFill>
                      <a:prstDash val="solid"/>
                      <a:round/>
                      <a:headEnd type="none" w="med" len="med"/>
                      <a:tailEnd type="none" w="med" len="med"/>
                    </a:lnR>
                    <a:lnT w="3175" cap="flat" cmpd="sng" algn="ctr">
                      <a:solidFill>
                        <a:srgbClr val="7F7F7F"/>
                      </a:solidFill>
                      <a:prstDash val="solid"/>
                      <a:round/>
                      <a:headEnd type="none" w="med" len="med"/>
                      <a:tailEnd type="none" w="med" len="med"/>
                    </a:lnT>
                    <a:lnB w="3175"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2443980272"/>
                  </a:ext>
                </a:extLst>
              </a:tr>
              <a:tr h="220151">
                <a:tc>
                  <a:txBody>
                    <a:bodyPr/>
                    <a:lstStyle/>
                    <a:p>
                      <a:pPr marR="0" indent="0" algn="l" rtl="0">
                        <a:lnSpc>
                          <a:spcPct val="119000"/>
                        </a:lnSpc>
                        <a:spcBef>
                          <a:spcPts val="0"/>
                        </a:spcBef>
                        <a:spcAft>
                          <a:spcPts val="600"/>
                        </a:spcAft>
                      </a:pPr>
                      <a:r>
                        <a:rPr lang="en-GB" sz="1100" b="1" kern="1400">
                          <a:ln>
                            <a:noFill/>
                          </a:ln>
                          <a:solidFill>
                            <a:srgbClr val="000000"/>
                          </a:solidFill>
                          <a:effectLst/>
                          <a:latin typeface="+mn-lt"/>
                        </a:rPr>
                        <a:t> </a:t>
                      </a:r>
                      <a:endParaRPr lang="en-GB" sz="1100" kern="1400">
                        <a:ln>
                          <a:noFill/>
                        </a:ln>
                        <a:solidFill>
                          <a:srgbClr val="000000"/>
                        </a:solidFill>
                        <a:effectLst/>
                        <a:latin typeface="+mn-lt"/>
                      </a:endParaRPr>
                    </a:p>
                  </a:txBody>
                  <a:tcPr marL="20932" marR="20932" marT="20932" marB="20932">
                    <a:lnL w="3175" cap="flat" cmpd="sng" algn="ctr">
                      <a:solidFill>
                        <a:srgbClr val="7F7F7F"/>
                      </a:solidFill>
                      <a:prstDash val="solid"/>
                      <a:round/>
                      <a:headEnd type="none" w="med" len="med"/>
                      <a:tailEnd type="none" w="med" len="med"/>
                    </a:lnL>
                    <a:lnR w="3175" cap="flat" cmpd="sng" algn="ctr">
                      <a:solidFill>
                        <a:srgbClr val="7F7F7F"/>
                      </a:solidFill>
                      <a:prstDash val="solid"/>
                      <a:round/>
                      <a:headEnd type="none" w="med" len="med"/>
                      <a:tailEnd type="none" w="med" len="med"/>
                    </a:lnR>
                    <a:lnT w="3175" cap="flat" cmpd="sng" algn="ctr">
                      <a:solidFill>
                        <a:srgbClr val="7F7F7F"/>
                      </a:solidFill>
                      <a:prstDash val="solid"/>
                      <a:round/>
                      <a:headEnd type="none" w="med" len="med"/>
                      <a:tailEnd type="none" w="med" len="med"/>
                    </a:lnT>
                    <a:lnB w="3175" cap="flat" cmpd="sng" algn="ctr">
                      <a:solidFill>
                        <a:srgbClr val="7F7F7F"/>
                      </a:solidFill>
                      <a:prstDash val="solid"/>
                      <a:round/>
                      <a:headEnd type="none" w="med" len="med"/>
                      <a:tailEnd type="none" w="med" len="med"/>
                    </a:lnB>
                    <a:solidFill>
                      <a:srgbClr val="E6CCE6"/>
                    </a:solidFill>
                  </a:tcPr>
                </a:tc>
                <a:tc>
                  <a:txBody>
                    <a:bodyPr/>
                    <a:lstStyle/>
                    <a:p>
                      <a:pPr marR="0" indent="0" algn="l" rtl="0">
                        <a:lnSpc>
                          <a:spcPct val="119000"/>
                        </a:lnSpc>
                        <a:spcBef>
                          <a:spcPts val="0"/>
                        </a:spcBef>
                        <a:spcAft>
                          <a:spcPts val="600"/>
                        </a:spcAft>
                      </a:pPr>
                      <a:r>
                        <a:rPr lang="en-GB" sz="1100" kern="1400">
                          <a:ln>
                            <a:noFill/>
                          </a:ln>
                          <a:solidFill>
                            <a:srgbClr val="000000"/>
                          </a:solidFill>
                          <a:effectLst/>
                          <a:latin typeface="+mn-lt"/>
                        </a:rPr>
                        <a:t>Jobstown Park</a:t>
                      </a:r>
                    </a:p>
                  </a:txBody>
                  <a:tcPr marL="20932" marR="20932" marT="20932" marB="20932">
                    <a:lnL w="3175" cap="flat" cmpd="sng" algn="ctr">
                      <a:solidFill>
                        <a:srgbClr val="7F7F7F"/>
                      </a:solidFill>
                      <a:prstDash val="solid"/>
                      <a:round/>
                      <a:headEnd type="none" w="med" len="med"/>
                      <a:tailEnd type="none" w="med" len="med"/>
                    </a:lnL>
                    <a:lnR w="3175" cap="flat" cmpd="sng" algn="ctr">
                      <a:solidFill>
                        <a:srgbClr val="7F7F7F"/>
                      </a:solidFill>
                      <a:prstDash val="solid"/>
                      <a:round/>
                      <a:headEnd type="none" w="med" len="med"/>
                      <a:tailEnd type="none" w="med" len="med"/>
                    </a:lnR>
                    <a:lnT w="3175" cap="flat" cmpd="sng" algn="ctr">
                      <a:solidFill>
                        <a:srgbClr val="7F7F7F"/>
                      </a:solidFill>
                      <a:prstDash val="solid"/>
                      <a:round/>
                      <a:headEnd type="none" w="med" len="med"/>
                      <a:tailEnd type="none" w="med" len="med"/>
                    </a:lnT>
                    <a:lnB w="3175" cap="flat" cmpd="sng" algn="ctr">
                      <a:solidFill>
                        <a:srgbClr val="7F7F7F"/>
                      </a:solidFill>
                      <a:prstDash val="solid"/>
                      <a:round/>
                      <a:headEnd type="none" w="med" len="med"/>
                      <a:tailEnd type="none" w="med" len="med"/>
                    </a:lnB>
                  </a:tcPr>
                </a:tc>
                <a:tc>
                  <a:txBody>
                    <a:bodyPr/>
                    <a:lstStyle/>
                    <a:p>
                      <a:pPr marR="0" indent="0" algn="ctr" rtl="0">
                        <a:lnSpc>
                          <a:spcPct val="119000"/>
                        </a:lnSpc>
                        <a:spcBef>
                          <a:spcPts val="0"/>
                        </a:spcBef>
                        <a:spcAft>
                          <a:spcPts val="600"/>
                        </a:spcAft>
                      </a:pPr>
                      <a:r>
                        <a:rPr lang="en-GB" sz="1100" kern="1400">
                          <a:ln>
                            <a:noFill/>
                          </a:ln>
                          <a:solidFill>
                            <a:srgbClr val="000000"/>
                          </a:solidFill>
                          <a:effectLst/>
                          <a:latin typeface="+mn-lt"/>
                        </a:rPr>
                        <a:t>13.34</a:t>
                      </a:r>
                    </a:p>
                  </a:txBody>
                  <a:tcPr marL="20932" marR="20932" marT="20932" marB="20932">
                    <a:lnL w="3175" cap="flat" cmpd="sng" algn="ctr">
                      <a:solidFill>
                        <a:srgbClr val="7F7F7F"/>
                      </a:solidFill>
                      <a:prstDash val="solid"/>
                      <a:round/>
                      <a:headEnd type="none" w="med" len="med"/>
                      <a:tailEnd type="none" w="med" len="med"/>
                    </a:lnL>
                    <a:lnR w="3175" cap="flat" cmpd="sng" algn="ctr">
                      <a:solidFill>
                        <a:srgbClr val="7F7F7F"/>
                      </a:solidFill>
                      <a:prstDash val="solid"/>
                      <a:round/>
                      <a:headEnd type="none" w="med" len="med"/>
                      <a:tailEnd type="none" w="med" len="med"/>
                    </a:lnR>
                    <a:lnT w="3175" cap="flat" cmpd="sng" algn="ctr">
                      <a:solidFill>
                        <a:srgbClr val="7F7F7F"/>
                      </a:solidFill>
                      <a:prstDash val="solid"/>
                      <a:round/>
                      <a:headEnd type="none" w="med" len="med"/>
                      <a:tailEnd type="none" w="med" len="med"/>
                    </a:lnT>
                    <a:lnB w="3175" cap="flat" cmpd="sng" algn="ctr">
                      <a:solidFill>
                        <a:srgbClr val="7F7F7F"/>
                      </a:solidFill>
                      <a:prstDash val="solid"/>
                      <a:round/>
                      <a:headEnd type="none" w="med" len="med"/>
                      <a:tailEnd type="none" w="med" len="med"/>
                    </a:lnB>
                  </a:tcPr>
                </a:tc>
                <a:tc>
                  <a:txBody>
                    <a:bodyPr/>
                    <a:lstStyle/>
                    <a:p>
                      <a:pPr marR="0" indent="0" algn="l" rtl="0">
                        <a:lnSpc>
                          <a:spcPct val="119000"/>
                        </a:lnSpc>
                        <a:spcBef>
                          <a:spcPts val="0"/>
                        </a:spcBef>
                        <a:spcAft>
                          <a:spcPts val="600"/>
                        </a:spcAft>
                      </a:pPr>
                      <a:endParaRPr lang="en-GB" sz="500" kern="1400" dirty="0">
                        <a:ln>
                          <a:noFill/>
                        </a:ln>
                        <a:solidFill>
                          <a:srgbClr val="000000"/>
                        </a:solidFill>
                        <a:effectLst/>
                        <a:latin typeface="Cambria" panose="02040503050406030204" pitchFamily="18" charset="0"/>
                      </a:endParaRPr>
                    </a:p>
                  </a:txBody>
                  <a:tcPr marL="20932" marR="20932" marT="20932" marB="20932">
                    <a:lnL w="3175" cap="flat" cmpd="sng" algn="ctr">
                      <a:solidFill>
                        <a:srgbClr val="7F7F7F"/>
                      </a:solidFill>
                      <a:prstDash val="solid"/>
                      <a:round/>
                      <a:headEnd type="none" w="med" len="med"/>
                      <a:tailEnd type="none" w="med" len="med"/>
                    </a:lnL>
                    <a:lnR w="3175" cap="flat" cmpd="sng" algn="ctr">
                      <a:solidFill>
                        <a:srgbClr val="7F7F7F"/>
                      </a:solidFill>
                      <a:prstDash val="solid"/>
                      <a:round/>
                      <a:headEnd type="none" w="med" len="med"/>
                      <a:tailEnd type="none" w="med" len="med"/>
                    </a:lnR>
                    <a:lnT w="3175" cap="flat" cmpd="sng" algn="ctr">
                      <a:solidFill>
                        <a:srgbClr val="7F7F7F"/>
                      </a:solidFill>
                      <a:prstDash val="solid"/>
                      <a:round/>
                      <a:headEnd type="none" w="med" len="med"/>
                      <a:tailEnd type="none" w="med" len="med"/>
                    </a:lnT>
                    <a:lnB w="3175"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761662685"/>
                  </a:ext>
                </a:extLst>
              </a:tr>
              <a:tr h="220151">
                <a:tc>
                  <a:txBody>
                    <a:bodyPr/>
                    <a:lstStyle/>
                    <a:p>
                      <a:pPr marR="0" indent="0" algn="l" rtl="0">
                        <a:lnSpc>
                          <a:spcPct val="119000"/>
                        </a:lnSpc>
                        <a:spcBef>
                          <a:spcPts val="0"/>
                        </a:spcBef>
                        <a:spcAft>
                          <a:spcPts val="600"/>
                        </a:spcAft>
                      </a:pPr>
                      <a:r>
                        <a:rPr lang="en-GB" sz="1100" b="1" kern="1400">
                          <a:ln>
                            <a:noFill/>
                          </a:ln>
                          <a:solidFill>
                            <a:srgbClr val="000000"/>
                          </a:solidFill>
                          <a:effectLst/>
                          <a:latin typeface="+mn-lt"/>
                        </a:rPr>
                        <a:t> </a:t>
                      </a:r>
                      <a:endParaRPr lang="en-GB" sz="1100" kern="1400">
                        <a:ln>
                          <a:noFill/>
                        </a:ln>
                        <a:solidFill>
                          <a:srgbClr val="000000"/>
                        </a:solidFill>
                        <a:effectLst/>
                        <a:latin typeface="+mn-lt"/>
                      </a:endParaRPr>
                    </a:p>
                  </a:txBody>
                  <a:tcPr marL="20932" marR="20932" marT="20932" marB="20932">
                    <a:lnL w="3175" cap="flat" cmpd="sng" algn="ctr">
                      <a:solidFill>
                        <a:srgbClr val="7F7F7F"/>
                      </a:solidFill>
                      <a:prstDash val="solid"/>
                      <a:round/>
                      <a:headEnd type="none" w="med" len="med"/>
                      <a:tailEnd type="none" w="med" len="med"/>
                    </a:lnL>
                    <a:lnR w="3175" cap="flat" cmpd="sng" algn="ctr">
                      <a:solidFill>
                        <a:srgbClr val="7F7F7F"/>
                      </a:solidFill>
                      <a:prstDash val="solid"/>
                      <a:round/>
                      <a:headEnd type="none" w="med" len="med"/>
                      <a:tailEnd type="none" w="med" len="med"/>
                    </a:lnR>
                    <a:lnT w="3175" cap="flat" cmpd="sng" algn="ctr">
                      <a:solidFill>
                        <a:srgbClr val="7F7F7F"/>
                      </a:solidFill>
                      <a:prstDash val="solid"/>
                      <a:round/>
                      <a:headEnd type="none" w="med" len="med"/>
                      <a:tailEnd type="none" w="med" len="med"/>
                    </a:lnT>
                    <a:lnB w="3175" cap="flat" cmpd="sng" algn="ctr">
                      <a:solidFill>
                        <a:srgbClr val="7F7F7F"/>
                      </a:solidFill>
                      <a:prstDash val="solid"/>
                      <a:round/>
                      <a:headEnd type="none" w="med" len="med"/>
                      <a:tailEnd type="none" w="med" len="med"/>
                    </a:lnB>
                    <a:solidFill>
                      <a:srgbClr val="E6CCE6"/>
                    </a:solidFill>
                  </a:tcPr>
                </a:tc>
                <a:tc>
                  <a:txBody>
                    <a:bodyPr/>
                    <a:lstStyle/>
                    <a:p>
                      <a:pPr marR="0" indent="0" algn="l" rtl="0">
                        <a:lnSpc>
                          <a:spcPct val="119000"/>
                        </a:lnSpc>
                        <a:spcBef>
                          <a:spcPts val="0"/>
                        </a:spcBef>
                        <a:spcAft>
                          <a:spcPts val="600"/>
                        </a:spcAft>
                      </a:pPr>
                      <a:r>
                        <a:rPr lang="en-GB" sz="1100" b="1" kern="1400">
                          <a:ln>
                            <a:noFill/>
                          </a:ln>
                          <a:solidFill>
                            <a:srgbClr val="000000"/>
                          </a:solidFill>
                          <a:effectLst/>
                          <a:latin typeface="+mn-lt"/>
                        </a:rPr>
                        <a:t>Totals</a:t>
                      </a:r>
                      <a:endParaRPr lang="en-GB" sz="1100" kern="1400">
                        <a:ln>
                          <a:noFill/>
                        </a:ln>
                        <a:solidFill>
                          <a:srgbClr val="000000"/>
                        </a:solidFill>
                        <a:effectLst/>
                        <a:latin typeface="+mn-lt"/>
                      </a:endParaRPr>
                    </a:p>
                  </a:txBody>
                  <a:tcPr marL="20932" marR="20932" marT="20932" marB="20932">
                    <a:lnL w="3175" cap="flat" cmpd="sng" algn="ctr">
                      <a:solidFill>
                        <a:srgbClr val="7F7F7F"/>
                      </a:solidFill>
                      <a:prstDash val="solid"/>
                      <a:round/>
                      <a:headEnd type="none" w="med" len="med"/>
                      <a:tailEnd type="none" w="med" len="med"/>
                    </a:lnL>
                    <a:lnR w="3175" cap="flat" cmpd="sng" algn="ctr">
                      <a:solidFill>
                        <a:srgbClr val="7F7F7F"/>
                      </a:solidFill>
                      <a:prstDash val="solid"/>
                      <a:round/>
                      <a:headEnd type="none" w="med" len="med"/>
                      <a:tailEnd type="none" w="med" len="med"/>
                    </a:lnR>
                    <a:lnT w="3175" cap="flat" cmpd="sng" algn="ctr">
                      <a:solidFill>
                        <a:srgbClr val="7F7F7F"/>
                      </a:solidFill>
                      <a:prstDash val="solid"/>
                      <a:round/>
                      <a:headEnd type="none" w="med" len="med"/>
                      <a:tailEnd type="none" w="med" len="med"/>
                    </a:lnT>
                    <a:lnB w="3175" cap="flat" cmpd="sng" algn="ctr">
                      <a:solidFill>
                        <a:srgbClr val="7F7F7F"/>
                      </a:solidFill>
                      <a:prstDash val="solid"/>
                      <a:round/>
                      <a:headEnd type="none" w="med" len="med"/>
                      <a:tailEnd type="none" w="med" len="med"/>
                    </a:lnB>
                    <a:solidFill>
                      <a:srgbClr val="E6CCE6"/>
                    </a:solidFill>
                  </a:tcPr>
                </a:tc>
                <a:tc>
                  <a:txBody>
                    <a:bodyPr/>
                    <a:lstStyle/>
                    <a:p>
                      <a:pPr marR="0" indent="0" algn="ctr" rtl="0">
                        <a:lnSpc>
                          <a:spcPct val="119000"/>
                        </a:lnSpc>
                        <a:spcBef>
                          <a:spcPts val="0"/>
                        </a:spcBef>
                        <a:spcAft>
                          <a:spcPts val="600"/>
                        </a:spcAft>
                      </a:pPr>
                      <a:r>
                        <a:rPr lang="en-GB" sz="1100" b="1" kern="1400">
                          <a:ln>
                            <a:noFill/>
                          </a:ln>
                          <a:solidFill>
                            <a:srgbClr val="000000"/>
                          </a:solidFill>
                          <a:effectLst/>
                          <a:latin typeface="+mn-lt"/>
                        </a:rPr>
                        <a:t>66.59</a:t>
                      </a:r>
                      <a:endParaRPr lang="en-GB" sz="1100" kern="1400">
                        <a:ln>
                          <a:noFill/>
                        </a:ln>
                        <a:solidFill>
                          <a:srgbClr val="000000"/>
                        </a:solidFill>
                        <a:effectLst/>
                        <a:latin typeface="+mn-lt"/>
                      </a:endParaRPr>
                    </a:p>
                  </a:txBody>
                  <a:tcPr marL="20932" marR="20932" marT="20932" marB="20932">
                    <a:lnL w="3175" cap="flat" cmpd="sng" algn="ctr">
                      <a:solidFill>
                        <a:srgbClr val="7F7F7F"/>
                      </a:solidFill>
                      <a:prstDash val="solid"/>
                      <a:round/>
                      <a:headEnd type="none" w="med" len="med"/>
                      <a:tailEnd type="none" w="med" len="med"/>
                    </a:lnL>
                    <a:lnR w="3175" cap="flat" cmpd="sng" algn="ctr">
                      <a:solidFill>
                        <a:srgbClr val="7F7F7F"/>
                      </a:solidFill>
                      <a:prstDash val="solid"/>
                      <a:round/>
                      <a:headEnd type="none" w="med" len="med"/>
                      <a:tailEnd type="none" w="med" len="med"/>
                    </a:lnR>
                    <a:lnT w="3175" cap="flat" cmpd="sng" algn="ctr">
                      <a:solidFill>
                        <a:srgbClr val="7F7F7F"/>
                      </a:solidFill>
                      <a:prstDash val="solid"/>
                      <a:round/>
                      <a:headEnd type="none" w="med" len="med"/>
                      <a:tailEnd type="none" w="med" len="med"/>
                    </a:lnT>
                    <a:lnB w="3175" cap="flat" cmpd="sng" algn="ctr">
                      <a:solidFill>
                        <a:srgbClr val="7F7F7F"/>
                      </a:solidFill>
                      <a:prstDash val="solid"/>
                      <a:round/>
                      <a:headEnd type="none" w="med" len="med"/>
                      <a:tailEnd type="none" w="med" len="med"/>
                    </a:lnB>
                    <a:solidFill>
                      <a:srgbClr val="E6CCE6"/>
                    </a:solidFill>
                  </a:tcPr>
                </a:tc>
                <a:tc>
                  <a:txBody>
                    <a:bodyPr/>
                    <a:lstStyle/>
                    <a:p>
                      <a:pPr marR="0" indent="0" algn="l" rtl="0">
                        <a:lnSpc>
                          <a:spcPct val="119000"/>
                        </a:lnSpc>
                        <a:spcBef>
                          <a:spcPts val="0"/>
                        </a:spcBef>
                        <a:spcAft>
                          <a:spcPts val="600"/>
                        </a:spcAft>
                      </a:pPr>
                      <a:endParaRPr lang="en-GB" sz="500" kern="1400">
                        <a:ln>
                          <a:noFill/>
                        </a:ln>
                        <a:solidFill>
                          <a:srgbClr val="000000"/>
                        </a:solidFill>
                        <a:effectLst/>
                        <a:latin typeface="Cambria" panose="02040503050406030204" pitchFamily="18" charset="0"/>
                      </a:endParaRPr>
                    </a:p>
                  </a:txBody>
                  <a:tcPr marL="20932" marR="20932" marT="20932" marB="20932">
                    <a:lnL w="3175" cap="flat" cmpd="sng" algn="ctr">
                      <a:solidFill>
                        <a:srgbClr val="7F7F7F"/>
                      </a:solidFill>
                      <a:prstDash val="solid"/>
                      <a:round/>
                      <a:headEnd type="none" w="med" len="med"/>
                      <a:tailEnd type="none" w="med" len="med"/>
                    </a:lnL>
                    <a:lnR w="3175" cap="flat" cmpd="sng" algn="ctr">
                      <a:solidFill>
                        <a:srgbClr val="7F7F7F"/>
                      </a:solidFill>
                      <a:prstDash val="solid"/>
                      <a:round/>
                      <a:headEnd type="none" w="med" len="med"/>
                      <a:tailEnd type="none" w="med" len="med"/>
                    </a:lnR>
                    <a:lnT w="3175" cap="flat" cmpd="sng" algn="ctr">
                      <a:solidFill>
                        <a:srgbClr val="7F7F7F"/>
                      </a:solidFill>
                      <a:prstDash val="solid"/>
                      <a:round/>
                      <a:headEnd type="none" w="med" len="med"/>
                      <a:tailEnd type="none" w="med" len="med"/>
                    </a:lnT>
                    <a:lnB w="3175" cap="flat" cmpd="sng" algn="ctr">
                      <a:solidFill>
                        <a:srgbClr val="7F7F7F"/>
                      </a:solidFill>
                      <a:prstDash val="solid"/>
                      <a:round/>
                      <a:headEnd type="none" w="med" len="med"/>
                      <a:tailEnd type="none" w="med" len="med"/>
                    </a:lnB>
                    <a:solidFill>
                      <a:srgbClr val="E6CCE6"/>
                    </a:solidFill>
                  </a:tcPr>
                </a:tc>
                <a:extLst>
                  <a:ext uri="{0D108BD9-81ED-4DB2-BD59-A6C34878D82A}">
                    <a16:rowId xmlns:a16="http://schemas.microsoft.com/office/drawing/2014/main" val="3431417132"/>
                  </a:ext>
                </a:extLst>
              </a:tr>
              <a:tr h="220151">
                <a:tc>
                  <a:txBody>
                    <a:bodyPr/>
                    <a:lstStyle/>
                    <a:p>
                      <a:pPr marR="0" indent="0" algn="l" rtl="0">
                        <a:lnSpc>
                          <a:spcPct val="119000"/>
                        </a:lnSpc>
                        <a:spcBef>
                          <a:spcPts val="0"/>
                        </a:spcBef>
                        <a:spcAft>
                          <a:spcPts val="600"/>
                        </a:spcAft>
                      </a:pPr>
                      <a:r>
                        <a:rPr lang="en-GB" sz="1100" b="1" kern="1400">
                          <a:ln>
                            <a:noFill/>
                          </a:ln>
                          <a:solidFill>
                            <a:srgbClr val="000000"/>
                          </a:solidFill>
                          <a:effectLst/>
                          <a:latin typeface="+mn-lt"/>
                        </a:rPr>
                        <a:t>Small Parks</a:t>
                      </a:r>
                      <a:endParaRPr lang="en-GB" sz="1100" kern="1400">
                        <a:ln>
                          <a:noFill/>
                        </a:ln>
                        <a:solidFill>
                          <a:srgbClr val="000000"/>
                        </a:solidFill>
                        <a:effectLst/>
                        <a:latin typeface="+mn-lt"/>
                      </a:endParaRPr>
                    </a:p>
                  </a:txBody>
                  <a:tcPr marL="20932" marR="20932" marT="20932" marB="20932">
                    <a:lnL w="3175" cap="flat" cmpd="sng" algn="ctr">
                      <a:solidFill>
                        <a:srgbClr val="7F7F7F"/>
                      </a:solidFill>
                      <a:prstDash val="solid"/>
                      <a:round/>
                      <a:headEnd type="none" w="med" len="med"/>
                      <a:tailEnd type="none" w="med" len="med"/>
                    </a:lnL>
                    <a:lnR w="3175" cap="flat" cmpd="sng" algn="ctr">
                      <a:solidFill>
                        <a:srgbClr val="7F7F7F"/>
                      </a:solidFill>
                      <a:prstDash val="solid"/>
                      <a:round/>
                      <a:headEnd type="none" w="med" len="med"/>
                      <a:tailEnd type="none" w="med" len="med"/>
                    </a:lnR>
                    <a:lnT w="3175" cap="flat" cmpd="sng" algn="ctr">
                      <a:solidFill>
                        <a:srgbClr val="7F7F7F"/>
                      </a:solidFill>
                      <a:prstDash val="solid"/>
                      <a:round/>
                      <a:headEnd type="none" w="med" len="med"/>
                      <a:tailEnd type="none" w="med" len="med"/>
                    </a:lnT>
                    <a:lnB w="3175" cap="flat" cmpd="sng" algn="ctr">
                      <a:solidFill>
                        <a:srgbClr val="7F7F7F"/>
                      </a:solidFill>
                      <a:prstDash val="solid"/>
                      <a:round/>
                      <a:headEnd type="none" w="med" len="med"/>
                      <a:tailEnd type="none" w="med" len="med"/>
                    </a:lnB>
                    <a:solidFill>
                      <a:srgbClr val="E6CCE6"/>
                    </a:solidFill>
                  </a:tcPr>
                </a:tc>
                <a:tc>
                  <a:txBody>
                    <a:bodyPr/>
                    <a:lstStyle/>
                    <a:p>
                      <a:pPr marR="0" indent="0" algn="l" rtl="0">
                        <a:lnSpc>
                          <a:spcPct val="119000"/>
                        </a:lnSpc>
                        <a:spcBef>
                          <a:spcPts val="0"/>
                        </a:spcBef>
                        <a:spcAft>
                          <a:spcPts val="600"/>
                        </a:spcAft>
                      </a:pPr>
                      <a:r>
                        <a:rPr lang="en-GB" sz="1100" kern="1400">
                          <a:ln>
                            <a:noFill/>
                          </a:ln>
                          <a:solidFill>
                            <a:srgbClr val="000000"/>
                          </a:solidFill>
                          <a:effectLst/>
                          <a:latin typeface="+mn-lt"/>
                        </a:rPr>
                        <a:t>Tymonville Park</a:t>
                      </a:r>
                    </a:p>
                  </a:txBody>
                  <a:tcPr marL="20932" marR="20932" marT="20932" marB="20932">
                    <a:lnL w="3175" cap="flat" cmpd="sng" algn="ctr">
                      <a:solidFill>
                        <a:srgbClr val="7F7F7F"/>
                      </a:solidFill>
                      <a:prstDash val="solid"/>
                      <a:round/>
                      <a:headEnd type="none" w="med" len="med"/>
                      <a:tailEnd type="none" w="med" len="med"/>
                    </a:lnL>
                    <a:lnR w="3175" cap="flat" cmpd="sng" algn="ctr">
                      <a:solidFill>
                        <a:srgbClr val="7F7F7F"/>
                      </a:solidFill>
                      <a:prstDash val="solid"/>
                      <a:round/>
                      <a:headEnd type="none" w="med" len="med"/>
                      <a:tailEnd type="none" w="med" len="med"/>
                    </a:lnR>
                    <a:lnT w="3175" cap="flat" cmpd="sng" algn="ctr">
                      <a:solidFill>
                        <a:srgbClr val="7F7F7F"/>
                      </a:solidFill>
                      <a:prstDash val="solid"/>
                      <a:round/>
                      <a:headEnd type="none" w="med" len="med"/>
                      <a:tailEnd type="none" w="med" len="med"/>
                    </a:lnT>
                    <a:lnB w="3175" cap="flat" cmpd="sng" algn="ctr">
                      <a:solidFill>
                        <a:srgbClr val="7F7F7F"/>
                      </a:solidFill>
                      <a:prstDash val="solid"/>
                      <a:round/>
                      <a:headEnd type="none" w="med" len="med"/>
                      <a:tailEnd type="none" w="med" len="med"/>
                    </a:lnB>
                  </a:tcPr>
                </a:tc>
                <a:tc>
                  <a:txBody>
                    <a:bodyPr/>
                    <a:lstStyle/>
                    <a:p>
                      <a:pPr marR="0" indent="0" algn="ctr" rtl="0">
                        <a:lnSpc>
                          <a:spcPct val="119000"/>
                        </a:lnSpc>
                        <a:spcBef>
                          <a:spcPts val="0"/>
                        </a:spcBef>
                        <a:spcAft>
                          <a:spcPts val="600"/>
                        </a:spcAft>
                      </a:pPr>
                      <a:r>
                        <a:rPr lang="en-GB" sz="1100" kern="1400" dirty="0">
                          <a:ln>
                            <a:noFill/>
                          </a:ln>
                          <a:solidFill>
                            <a:srgbClr val="000000"/>
                          </a:solidFill>
                          <a:effectLst/>
                          <a:latin typeface="+mn-lt"/>
                        </a:rPr>
                        <a:t>1.73</a:t>
                      </a:r>
                    </a:p>
                  </a:txBody>
                  <a:tcPr marL="20932" marR="20932" marT="20932" marB="20932">
                    <a:lnL w="3175" cap="flat" cmpd="sng" algn="ctr">
                      <a:solidFill>
                        <a:srgbClr val="7F7F7F"/>
                      </a:solidFill>
                      <a:prstDash val="solid"/>
                      <a:round/>
                      <a:headEnd type="none" w="med" len="med"/>
                      <a:tailEnd type="none" w="med" len="med"/>
                    </a:lnL>
                    <a:lnR w="3175" cap="flat" cmpd="sng" algn="ctr">
                      <a:solidFill>
                        <a:srgbClr val="7F7F7F"/>
                      </a:solidFill>
                      <a:prstDash val="solid"/>
                      <a:round/>
                      <a:headEnd type="none" w="med" len="med"/>
                      <a:tailEnd type="none" w="med" len="med"/>
                    </a:lnR>
                    <a:lnT w="3175" cap="flat" cmpd="sng" algn="ctr">
                      <a:solidFill>
                        <a:srgbClr val="7F7F7F"/>
                      </a:solidFill>
                      <a:prstDash val="solid"/>
                      <a:round/>
                      <a:headEnd type="none" w="med" len="med"/>
                      <a:tailEnd type="none" w="med" len="med"/>
                    </a:lnT>
                    <a:lnB w="3175" cap="flat" cmpd="sng" algn="ctr">
                      <a:solidFill>
                        <a:srgbClr val="7F7F7F"/>
                      </a:solidFill>
                      <a:prstDash val="solid"/>
                      <a:round/>
                      <a:headEnd type="none" w="med" len="med"/>
                      <a:tailEnd type="none" w="med" len="med"/>
                    </a:lnB>
                  </a:tcPr>
                </a:tc>
                <a:tc>
                  <a:txBody>
                    <a:bodyPr/>
                    <a:lstStyle/>
                    <a:p>
                      <a:pPr marR="0" indent="0" algn="l" rtl="0">
                        <a:lnSpc>
                          <a:spcPct val="119000"/>
                        </a:lnSpc>
                        <a:spcBef>
                          <a:spcPts val="0"/>
                        </a:spcBef>
                        <a:spcAft>
                          <a:spcPts val="600"/>
                        </a:spcAft>
                      </a:pPr>
                      <a:endParaRPr lang="en-GB" sz="500" kern="1400" dirty="0">
                        <a:ln>
                          <a:noFill/>
                        </a:ln>
                        <a:solidFill>
                          <a:srgbClr val="000000"/>
                        </a:solidFill>
                        <a:effectLst/>
                        <a:latin typeface="Cambria" panose="02040503050406030204" pitchFamily="18" charset="0"/>
                      </a:endParaRPr>
                    </a:p>
                  </a:txBody>
                  <a:tcPr marL="20932" marR="20932" marT="20932" marB="20932">
                    <a:lnL w="3175" cap="flat" cmpd="sng" algn="ctr">
                      <a:solidFill>
                        <a:srgbClr val="7F7F7F"/>
                      </a:solidFill>
                      <a:prstDash val="solid"/>
                      <a:round/>
                      <a:headEnd type="none" w="med" len="med"/>
                      <a:tailEnd type="none" w="med" len="med"/>
                    </a:lnL>
                    <a:lnR w="3175" cap="flat" cmpd="sng" algn="ctr">
                      <a:solidFill>
                        <a:srgbClr val="7F7F7F"/>
                      </a:solidFill>
                      <a:prstDash val="solid"/>
                      <a:round/>
                      <a:headEnd type="none" w="med" len="med"/>
                      <a:tailEnd type="none" w="med" len="med"/>
                    </a:lnR>
                    <a:lnT w="3175" cap="flat" cmpd="sng" algn="ctr">
                      <a:solidFill>
                        <a:srgbClr val="7F7F7F"/>
                      </a:solidFill>
                      <a:prstDash val="solid"/>
                      <a:round/>
                      <a:headEnd type="none" w="med" len="med"/>
                      <a:tailEnd type="none" w="med" len="med"/>
                    </a:lnT>
                    <a:lnB w="3175"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3503981398"/>
                  </a:ext>
                </a:extLst>
              </a:tr>
              <a:tr h="220151">
                <a:tc>
                  <a:txBody>
                    <a:bodyPr/>
                    <a:lstStyle/>
                    <a:p>
                      <a:pPr marR="0" indent="0" algn="l" rtl="0">
                        <a:lnSpc>
                          <a:spcPct val="119000"/>
                        </a:lnSpc>
                        <a:spcBef>
                          <a:spcPts val="0"/>
                        </a:spcBef>
                        <a:spcAft>
                          <a:spcPts val="600"/>
                        </a:spcAft>
                      </a:pPr>
                      <a:r>
                        <a:rPr lang="en-GB" sz="1100" b="1" kern="1400">
                          <a:ln>
                            <a:noFill/>
                          </a:ln>
                          <a:solidFill>
                            <a:srgbClr val="000000"/>
                          </a:solidFill>
                          <a:effectLst/>
                          <a:latin typeface="+mn-lt"/>
                        </a:rPr>
                        <a:t> </a:t>
                      </a:r>
                      <a:endParaRPr lang="en-GB" sz="1100" kern="1400">
                        <a:ln>
                          <a:noFill/>
                        </a:ln>
                        <a:solidFill>
                          <a:srgbClr val="000000"/>
                        </a:solidFill>
                        <a:effectLst/>
                        <a:latin typeface="+mn-lt"/>
                      </a:endParaRPr>
                    </a:p>
                  </a:txBody>
                  <a:tcPr marL="20932" marR="20932" marT="20932" marB="20932">
                    <a:lnL w="3175" cap="flat" cmpd="sng" algn="ctr">
                      <a:solidFill>
                        <a:srgbClr val="7F7F7F"/>
                      </a:solidFill>
                      <a:prstDash val="solid"/>
                      <a:round/>
                      <a:headEnd type="none" w="med" len="med"/>
                      <a:tailEnd type="none" w="med" len="med"/>
                    </a:lnL>
                    <a:lnR w="3175" cap="flat" cmpd="sng" algn="ctr">
                      <a:solidFill>
                        <a:srgbClr val="7F7F7F"/>
                      </a:solidFill>
                      <a:prstDash val="solid"/>
                      <a:round/>
                      <a:headEnd type="none" w="med" len="med"/>
                      <a:tailEnd type="none" w="med" len="med"/>
                    </a:lnR>
                    <a:lnT w="3175" cap="flat" cmpd="sng" algn="ctr">
                      <a:solidFill>
                        <a:srgbClr val="7F7F7F"/>
                      </a:solidFill>
                      <a:prstDash val="solid"/>
                      <a:round/>
                      <a:headEnd type="none" w="med" len="med"/>
                      <a:tailEnd type="none" w="med" len="med"/>
                    </a:lnT>
                    <a:lnB w="3175" cap="flat" cmpd="sng" algn="ctr">
                      <a:solidFill>
                        <a:srgbClr val="7F7F7F"/>
                      </a:solidFill>
                      <a:prstDash val="solid"/>
                      <a:round/>
                      <a:headEnd type="none" w="med" len="med"/>
                      <a:tailEnd type="none" w="med" len="med"/>
                    </a:lnB>
                    <a:solidFill>
                      <a:srgbClr val="E6CCE6"/>
                    </a:solidFill>
                  </a:tcPr>
                </a:tc>
                <a:tc>
                  <a:txBody>
                    <a:bodyPr/>
                    <a:lstStyle/>
                    <a:p>
                      <a:pPr marR="0" indent="0" algn="l" rtl="0">
                        <a:lnSpc>
                          <a:spcPct val="119000"/>
                        </a:lnSpc>
                        <a:spcBef>
                          <a:spcPts val="0"/>
                        </a:spcBef>
                        <a:spcAft>
                          <a:spcPts val="600"/>
                        </a:spcAft>
                      </a:pPr>
                      <a:r>
                        <a:rPr lang="en-GB" sz="1100" kern="1400">
                          <a:ln>
                            <a:noFill/>
                          </a:ln>
                          <a:solidFill>
                            <a:srgbClr val="000000"/>
                          </a:solidFill>
                          <a:effectLst/>
                          <a:latin typeface="+mn-lt"/>
                        </a:rPr>
                        <a:t>West Park</a:t>
                      </a:r>
                    </a:p>
                  </a:txBody>
                  <a:tcPr marL="20932" marR="20932" marT="20932" marB="20932">
                    <a:lnL w="3175" cap="flat" cmpd="sng" algn="ctr">
                      <a:solidFill>
                        <a:srgbClr val="7F7F7F"/>
                      </a:solidFill>
                      <a:prstDash val="solid"/>
                      <a:round/>
                      <a:headEnd type="none" w="med" len="med"/>
                      <a:tailEnd type="none" w="med" len="med"/>
                    </a:lnL>
                    <a:lnR w="3175" cap="flat" cmpd="sng" algn="ctr">
                      <a:solidFill>
                        <a:srgbClr val="7F7F7F"/>
                      </a:solidFill>
                      <a:prstDash val="solid"/>
                      <a:round/>
                      <a:headEnd type="none" w="med" len="med"/>
                      <a:tailEnd type="none" w="med" len="med"/>
                    </a:lnR>
                    <a:lnT w="3175" cap="flat" cmpd="sng" algn="ctr">
                      <a:solidFill>
                        <a:srgbClr val="7F7F7F"/>
                      </a:solidFill>
                      <a:prstDash val="solid"/>
                      <a:round/>
                      <a:headEnd type="none" w="med" len="med"/>
                      <a:tailEnd type="none" w="med" len="med"/>
                    </a:lnT>
                    <a:lnB w="3175" cap="flat" cmpd="sng" algn="ctr">
                      <a:solidFill>
                        <a:srgbClr val="7F7F7F"/>
                      </a:solidFill>
                      <a:prstDash val="solid"/>
                      <a:round/>
                      <a:headEnd type="none" w="med" len="med"/>
                      <a:tailEnd type="none" w="med" len="med"/>
                    </a:lnB>
                  </a:tcPr>
                </a:tc>
                <a:tc>
                  <a:txBody>
                    <a:bodyPr/>
                    <a:lstStyle/>
                    <a:p>
                      <a:pPr marR="0" indent="0" algn="ctr" rtl="0">
                        <a:lnSpc>
                          <a:spcPct val="119000"/>
                        </a:lnSpc>
                        <a:spcBef>
                          <a:spcPts val="0"/>
                        </a:spcBef>
                        <a:spcAft>
                          <a:spcPts val="600"/>
                        </a:spcAft>
                      </a:pPr>
                      <a:r>
                        <a:rPr lang="en-GB" sz="1100" kern="1400">
                          <a:ln>
                            <a:noFill/>
                          </a:ln>
                          <a:solidFill>
                            <a:srgbClr val="000000"/>
                          </a:solidFill>
                          <a:effectLst/>
                          <a:latin typeface="+mn-lt"/>
                        </a:rPr>
                        <a:t>1.42</a:t>
                      </a:r>
                    </a:p>
                  </a:txBody>
                  <a:tcPr marL="20932" marR="20932" marT="20932" marB="20932">
                    <a:lnL w="3175" cap="flat" cmpd="sng" algn="ctr">
                      <a:solidFill>
                        <a:srgbClr val="7F7F7F"/>
                      </a:solidFill>
                      <a:prstDash val="solid"/>
                      <a:round/>
                      <a:headEnd type="none" w="med" len="med"/>
                      <a:tailEnd type="none" w="med" len="med"/>
                    </a:lnL>
                    <a:lnR w="3175" cap="flat" cmpd="sng" algn="ctr">
                      <a:solidFill>
                        <a:srgbClr val="7F7F7F"/>
                      </a:solidFill>
                      <a:prstDash val="solid"/>
                      <a:round/>
                      <a:headEnd type="none" w="med" len="med"/>
                      <a:tailEnd type="none" w="med" len="med"/>
                    </a:lnR>
                    <a:lnT w="3175" cap="flat" cmpd="sng" algn="ctr">
                      <a:solidFill>
                        <a:srgbClr val="7F7F7F"/>
                      </a:solidFill>
                      <a:prstDash val="solid"/>
                      <a:round/>
                      <a:headEnd type="none" w="med" len="med"/>
                      <a:tailEnd type="none" w="med" len="med"/>
                    </a:lnT>
                    <a:lnB w="3175" cap="flat" cmpd="sng" algn="ctr">
                      <a:solidFill>
                        <a:srgbClr val="7F7F7F"/>
                      </a:solidFill>
                      <a:prstDash val="solid"/>
                      <a:round/>
                      <a:headEnd type="none" w="med" len="med"/>
                      <a:tailEnd type="none" w="med" len="med"/>
                    </a:lnB>
                  </a:tcPr>
                </a:tc>
                <a:tc>
                  <a:txBody>
                    <a:bodyPr/>
                    <a:lstStyle/>
                    <a:p>
                      <a:pPr marR="0" indent="0" algn="l" rtl="0">
                        <a:lnSpc>
                          <a:spcPct val="119000"/>
                        </a:lnSpc>
                        <a:spcBef>
                          <a:spcPts val="0"/>
                        </a:spcBef>
                        <a:spcAft>
                          <a:spcPts val="600"/>
                        </a:spcAft>
                      </a:pPr>
                      <a:endParaRPr lang="en-GB" sz="500" kern="1400" dirty="0">
                        <a:ln>
                          <a:noFill/>
                        </a:ln>
                        <a:solidFill>
                          <a:srgbClr val="000000"/>
                        </a:solidFill>
                        <a:effectLst/>
                        <a:latin typeface="Cambria" panose="02040503050406030204" pitchFamily="18" charset="0"/>
                      </a:endParaRPr>
                    </a:p>
                  </a:txBody>
                  <a:tcPr marL="20932" marR="20932" marT="20932" marB="20932">
                    <a:lnL w="3175" cap="flat" cmpd="sng" algn="ctr">
                      <a:solidFill>
                        <a:srgbClr val="7F7F7F"/>
                      </a:solidFill>
                      <a:prstDash val="solid"/>
                      <a:round/>
                      <a:headEnd type="none" w="med" len="med"/>
                      <a:tailEnd type="none" w="med" len="med"/>
                    </a:lnL>
                    <a:lnR w="3175" cap="flat" cmpd="sng" algn="ctr">
                      <a:solidFill>
                        <a:srgbClr val="7F7F7F"/>
                      </a:solidFill>
                      <a:prstDash val="solid"/>
                      <a:round/>
                      <a:headEnd type="none" w="med" len="med"/>
                      <a:tailEnd type="none" w="med" len="med"/>
                    </a:lnR>
                    <a:lnT w="3175" cap="flat" cmpd="sng" algn="ctr">
                      <a:solidFill>
                        <a:srgbClr val="7F7F7F"/>
                      </a:solidFill>
                      <a:prstDash val="solid"/>
                      <a:round/>
                      <a:headEnd type="none" w="med" len="med"/>
                      <a:tailEnd type="none" w="med" len="med"/>
                    </a:lnT>
                    <a:lnB w="3175"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1756017980"/>
                  </a:ext>
                </a:extLst>
              </a:tr>
              <a:tr h="220151">
                <a:tc>
                  <a:txBody>
                    <a:bodyPr/>
                    <a:lstStyle/>
                    <a:p>
                      <a:pPr marR="0" indent="0" algn="l" rtl="0">
                        <a:lnSpc>
                          <a:spcPct val="119000"/>
                        </a:lnSpc>
                        <a:spcBef>
                          <a:spcPts val="0"/>
                        </a:spcBef>
                        <a:spcAft>
                          <a:spcPts val="600"/>
                        </a:spcAft>
                      </a:pPr>
                      <a:r>
                        <a:rPr lang="en-GB" sz="1100" b="1" kern="1400">
                          <a:ln>
                            <a:noFill/>
                          </a:ln>
                          <a:solidFill>
                            <a:srgbClr val="000000"/>
                          </a:solidFill>
                          <a:effectLst/>
                          <a:latin typeface="+mn-lt"/>
                        </a:rPr>
                        <a:t> </a:t>
                      </a:r>
                      <a:endParaRPr lang="en-GB" sz="1100" kern="1400">
                        <a:ln>
                          <a:noFill/>
                        </a:ln>
                        <a:solidFill>
                          <a:srgbClr val="000000"/>
                        </a:solidFill>
                        <a:effectLst/>
                        <a:latin typeface="+mn-lt"/>
                      </a:endParaRPr>
                    </a:p>
                  </a:txBody>
                  <a:tcPr marL="20932" marR="20932" marT="20932" marB="20932">
                    <a:lnL w="3175" cap="flat" cmpd="sng" algn="ctr">
                      <a:solidFill>
                        <a:srgbClr val="7F7F7F"/>
                      </a:solidFill>
                      <a:prstDash val="solid"/>
                      <a:round/>
                      <a:headEnd type="none" w="med" len="med"/>
                      <a:tailEnd type="none" w="med" len="med"/>
                    </a:lnL>
                    <a:lnR w="3175" cap="flat" cmpd="sng" algn="ctr">
                      <a:solidFill>
                        <a:srgbClr val="7F7F7F"/>
                      </a:solidFill>
                      <a:prstDash val="solid"/>
                      <a:round/>
                      <a:headEnd type="none" w="med" len="med"/>
                      <a:tailEnd type="none" w="med" len="med"/>
                    </a:lnR>
                    <a:lnT w="3175" cap="flat" cmpd="sng" algn="ctr">
                      <a:solidFill>
                        <a:srgbClr val="7F7F7F"/>
                      </a:solidFill>
                      <a:prstDash val="solid"/>
                      <a:round/>
                      <a:headEnd type="none" w="med" len="med"/>
                      <a:tailEnd type="none" w="med" len="med"/>
                    </a:lnT>
                    <a:lnB w="3175" cap="flat" cmpd="sng" algn="ctr">
                      <a:solidFill>
                        <a:srgbClr val="7F7F7F"/>
                      </a:solidFill>
                      <a:prstDash val="solid"/>
                      <a:round/>
                      <a:headEnd type="none" w="med" len="med"/>
                      <a:tailEnd type="none" w="med" len="med"/>
                    </a:lnB>
                    <a:solidFill>
                      <a:srgbClr val="E6CCE6"/>
                    </a:solidFill>
                  </a:tcPr>
                </a:tc>
                <a:tc>
                  <a:txBody>
                    <a:bodyPr/>
                    <a:lstStyle/>
                    <a:p>
                      <a:pPr marR="0" indent="0" algn="l" rtl="0">
                        <a:lnSpc>
                          <a:spcPct val="119000"/>
                        </a:lnSpc>
                        <a:spcBef>
                          <a:spcPts val="0"/>
                        </a:spcBef>
                        <a:spcAft>
                          <a:spcPts val="600"/>
                        </a:spcAft>
                      </a:pPr>
                      <a:r>
                        <a:rPr lang="en-GB" sz="1100" kern="1400">
                          <a:ln>
                            <a:noFill/>
                          </a:ln>
                          <a:solidFill>
                            <a:srgbClr val="000000"/>
                          </a:solidFill>
                          <a:effectLst/>
                          <a:latin typeface="+mn-lt"/>
                        </a:rPr>
                        <a:t>Brookview Park</a:t>
                      </a:r>
                    </a:p>
                  </a:txBody>
                  <a:tcPr marL="20932" marR="20932" marT="20932" marB="20932">
                    <a:lnL w="3175" cap="flat" cmpd="sng" algn="ctr">
                      <a:solidFill>
                        <a:srgbClr val="7F7F7F"/>
                      </a:solidFill>
                      <a:prstDash val="solid"/>
                      <a:round/>
                      <a:headEnd type="none" w="med" len="med"/>
                      <a:tailEnd type="none" w="med" len="med"/>
                    </a:lnL>
                    <a:lnR w="3175" cap="flat" cmpd="sng" algn="ctr">
                      <a:solidFill>
                        <a:srgbClr val="7F7F7F"/>
                      </a:solidFill>
                      <a:prstDash val="solid"/>
                      <a:round/>
                      <a:headEnd type="none" w="med" len="med"/>
                      <a:tailEnd type="none" w="med" len="med"/>
                    </a:lnR>
                    <a:lnT w="3175" cap="flat" cmpd="sng" algn="ctr">
                      <a:solidFill>
                        <a:srgbClr val="7F7F7F"/>
                      </a:solidFill>
                      <a:prstDash val="solid"/>
                      <a:round/>
                      <a:headEnd type="none" w="med" len="med"/>
                      <a:tailEnd type="none" w="med" len="med"/>
                    </a:lnT>
                    <a:lnB w="3175" cap="flat" cmpd="sng" algn="ctr">
                      <a:solidFill>
                        <a:srgbClr val="7F7F7F"/>
                      </a:solidFill>
                      <a:prstDash val="solid"/>
                      <a:round/>
                      <a:headEnd type="none" w="med" len="med"/>
                      <a:tailEnd type="none" w="med" len="med"/>
                    </a:lnB>
                  </a:tcPr>
                </a:tc>
                <a:tc>
                  <a:txBody>
                    <a:bodyPr/>
                    <a:lstStyle/>
                    <a:p>
                      <a:pPr marR="0" indent="0" algn="ctr" rtl="0">
                        <a:lnSpc>
                          <a:spcPct val="119000"/>
                        </a:lnSpc>
                        <a:spcBef>
                          <a:spcPts val="0"/>
                        </a:spcBef>
                        <a:spcAft>
                          <a:spcPts val="600"/>
                        </a:spcAft>
                      </a:pPr>
                      <a:r>
                        <a:rPr lang="en-GB" sz="1100" kern="1400" dirty="0">
                          <a:ln>
                            <a:noFill/>
                          </a:ln>
                          <a:solidFill>
                            <a:schemeClr val="tx1"/>
                          </a:solidFill>
                          <a:effectLst/>
                          <a:latin typeface="+mn-lt"/>
                        </a:rPr>
                        <a:t>1.40</a:t>
                      </a:r>
                    </a:p>
                  </a:txBody>
                  <a:tcPr marL="20932" marR="20932" marT="20932" marB="20932">
                    <a:lnL w="3175" cap="flat" cmpd="sng" algn="ctr">
                      <a:solidFill>
                        <a:srgbClr val="7F7F7F"/>
                      </a:solidFill>
                      <a:prstDash val="solid"/>
                      <a:round/>
                      <a:headEnd type="none" w="med" len="med"/>
                      <a:tailEnd type="none" w="med" len="med"/>
                    </a:lnL>
                    <a:lnR w="3175" cap="flat" cmpd="sng" algn="ctr">
                      <a:solidFill>
                        <a:srgbClr val="7F7F7F"/>
                      </a:solidFill>
                      <a:prstDash val="solid"/>
                      <a:round/>
                      <a:headEnd type="none" w="med" len="med"/>
                      <a:tailEnd type="none" w="med" len="med"/>
                    </a:lnR>
                    <a:lnT w="3175" cap="flat" cmpd="sng" algn="ctr">
                      <a:solidFill>
                        <a:srgbClr val="7F7F7F"/>
                      </a:solidFill>
                      <a:prstDash val="solid"/>
                      <a:round/>
                      <a:headEnd type="none" w="med" len="med"/>
                      <a:tailEnd type="none" w="med" len="med"/>
                    </a:lnT>
                    <a:lnB w="3175" cap="flat" cmpd="sng" algn="ctr">
                      <a:solidFill>
                        <a:srgbClr val="7F7F7F"/>
                      </a:solidFill>
                      <a:prstDash val="solid"/>
                      <a:round/>
                      <a:headEnd type="none" w="med" len="med"/>
                      <a:tailEnd type="none" w="med" len="med"/>
                    </a:lnB>
                  </a:tcPr>
                </a:tc>
                <a:tc>
                  <a:txBody>
                    <a:bodyPr/>
                    <a:lstStyle/>
                    <a:p>
                      <a:pPr marR="0" indent="0" algn="l" rtl="0">
                        <a:lnSpc>
                          <a:spcPct val="119000"/>
                        </a:lnSpc>
                        <a:spcBef>
                          <a:spcPts val="0"/>
                        </a:spcBef>
                        <a:spcAft>
                          <a:spcPts val="600"/>
                        </a:spcAft>
                      </a:pPr>
                      <a:endParaRPr lang="en-GB" sz="500" kern="1400" dirty="0">
                        <a:ln>
                          <a:noFill/>
                        </a:ln>
                        <a:solidFill>
                          <a:srgbClr val="000000"/>
                        </a:solidFill>
                        <a:effectLst/>
                        <a:latin typeface="Cambria" panose="02040503050406030204" pitchFamily="18" charset="0"/>
                      </a:endParaRPr>
                    </a:p>
                  </a:txBody>
                  <a:tcPr marL="20932" marR="20932" marT="20932" marB="20932">
                    <a:lnL w="3175" cap="flat" cmpd="sng" algn="ctr">
                      <a:solidFill>
                        <a:srgbClr val="7F7F7F"/>
                      </a:solidFill>
                      <a:prstDash val="solid"/>
                      <a:round/>
                      <a:headEnd type="none" w="med" len="med"/>
                      <a:tailEnd type="none" w="med" len="med"/>
                    </a:lnL>
                    <a:lnR w="3175" cap="flat" cmpd="sng" algn="ctr">
                      <a:solidFill>
                        <a:srgbClr val="7F7F7F"/>
                      </a:solidFill>
                      <a:prstDash val="solid"/>
                      <a:round/>
                      <a:headEnd type="none" w="med" len="med"/>
                      <a:tailEnd type="none" w="med" len="med"/>
                    </a:lnR>
                    <a:lnT w="3175" cap="flat" cmpd="sng" algn="ctr">
                      <a:solidFill>
                        <a:srgbClr val="7F7F7F"/>
                      </a:solidFill>
                      <a:prstDash val="solid"/>
                      <a:round/>
                      <a:headEnd type="none" w="med" len="med"/>
                      <a:tailEnd type="none" w="med" len="med"/>
                    </a:lnT>
                    <a:lnB w="3175"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383533030"/>
                  </a:ext>
                </a:extLst>
              </a:tr>
              <a:tr h="220151">
                <a:tc>
                  <a:txBody>
                    <a:bodyPr/>
                    <a:lstStyle/>
                    <a:p>
                      <a:pPr marR="0" indent="0" algn="l" rtl="0">
                        <a:lnSpc>
                          <a:spcPct val="119000"/>
                        </a:lnSpc>
                        <a:spcBef>
                          <a:spcPts val="0"/>
                        </a:spcBef>
                        <a:spcAft>
                          <a:spcPts val="600"/>
                        </a:spcAft>
                      </a:pPr>
                      <a:r>
                        <a:rPr lang="en-GB" sz="1100" b="1" kern="1400">
                          <a:ln>
                            <a:noFill/>
                          </a:ln>
                          <a:solidFill>
                            <a:srgbClr val="000000"/>
                          </a:solidFill>
                          <a:effectLst/>
                          <a:latin typeface="+mn-lt"/>
                        </a:rPr>
                        <a:t> </a:t>
                      </a:r>
                      <a:endParaRPr lang="en-GB" sz="1100" kern="1400">
                        <a:ln>
                          <a:noFill/>
                        </a:ln>
                        <a:solidFill>
                          <a:srgbClr val="000000"/>
                        </a:solidFill>
                        <a:effectLst/>
                        <a:latin typeface="+mn-lt"/>
                      </a:endParaRPr>
                    </a:p>
                  </a:txBody>
                  <a:tcPr marL="20932" marR="20932" marT="20932" marB="20932">
                    <a:lnL w="3175" cap="flat" cmpd="sng" algn="ctr">
                      <a:solidFill>
                        <a:srgbClr val="7F7F7F"/>
                      </a:solidFill>
                      <a:prstDash val="solid"/>
                      <a:round/>
                      <a:headEnd type="none" w="med" len="med"/>
                      <a:tailEnd type="none" w="med" len="med"/>
                    </a:lnL>
                    <a:lnR w="3175" cap="flat" cmpd="sng" algn="ctr">
                      <a:solidFill>
                        <a:srgbClr val="7F7F7F"/>
                      </a:solidFill>
                      <a:prstDash val="solid"/>
                      <a:round/>
                      <a:headEnd type="none" w="med" len="med"/>
                      <a:tailEnd type="none" w="med" len="med"/>
                    </a:lnR>
                    <a:lnT w="3175" cap="flat" cmpd="sng" algn="ctr">
                      <a:solidFill>
                        <a:srgbClr val="7F7F7F"/>
                      </a:solidFill>
                      <a:prstDash val="solid"/>
                      <a:round/>
                      <a:headEnd type="none" w="med" len="med"/>
                      <a:tailEnd type="none" w="med" len="med"/>
                    </a:lnT>
                    <a:lnB w="3175" cap="flat" cmpd="sng" algn="ctr">
                      <a:solidFill>
                        <a:srgbClr val="7F7F7F"/>
                      </a:solidFill>
                      <a:prstDash val="solid"/>
                      <a:round/>
                      <a:headEnd type="none" w="med" len="med"/>
                      <a:tailEnd type="none" w="med" len="med"/>
                    </a:lnB>
                    <a:solidFill>
                      <a:srgbClr val="E6CCE6"/>
                    </a:solidFill>
                  </a:tcPr>
                </a:tc>
                <a:tc>
                  <a:txBody>
                    <a:bodyPr/>
                    <a:lstStyle/>
                    <a:p>
                      <a:pPr marR="0" indent="0" algn="l" rtl="0">
                        <a:lnSpc>
                          <a:spcPct val="119000"/>
                        </a:lnSpc>
                        <a:spcBef>
                          <a:spcPts val="0"/>
                        </a:spcBef>
                        <a:spcAft>
                          <a:spcPts val="600"/>
                        </a:spcAft>
                      </a:pPr>
                      <a:r>
                        <a:rPr lang="en-GB" sz="1100" kern="1400">
                          <a:ln>
                            <a:noFill/>
                          </a:ln>
                          <a:solidFill>
                            <a:srgbClr val="000000"/>
                          </a:solidFill>
                          <a:effectLst/>
                          <a:latin typeface="+mn-lt"/>
                        </a:rPr>
                        <a:t>Brady’s Field</a:t>
                      </a:r>
                    </a:p>
                  </a:txBody>
                  <a:tcPr marL="20932" marR="20932" marT="20932" marB="20932">
                    <a:lnL w="3175" cap="flat" cmpd="sng" algn="ctr">
                      <a:solidFill>
                        <a:srgbClr val="7F7F7F"/>
                      </a:solidFill>
                      <a:prstDash val="solid"/>
                      <a:round/>
                      <a:headEnd type="none" w="med" len="med"/>
                      <a:tailEnd type="none" w="med" len="med"/>
                    </a:lnL>
                    <a:lnR w="3175" cap="flat" cmpd="sng" algn="ctr">
                      <a:solidFill>
                        <a:srgbClr val="7F7F7F"/>
                      </a:solidFill>
                      <a:prstDash val="solid"/>
                      <a:round/>
                      <a:headEnd type="none" w="med" len="med"/>
                      <a:tailEnd type="none" w="med" len="med"/>
                    </a:lnR>
                    <a:lnT w="3175" cap="flat" cmpd="sng" algn="ctr">
                      <a:solidFill>
                        <a:srgbClr val="7F7F7F"/>
                      </a:solidFill>
                      <a:prstDash val="solid"/>
                      <a:round/>
                      <a:headEnd type="none" w="med" len="med"/>
                      <a:tailEnd type="none" w="med" len="med"/>
                    </a:lnT>
                    <a:lnB w="3175" cap="flat" cmpd="sng" algn="ctr">
                      <a:solidFill>
                        <a:srgbClr val="7F7F7F"/>
                      </a:solidFill>
                      <a:prstDash val="solid"/>
                      <a:round/>
                      <a:headEnd type="none" w="med" len="med"/>
                      <a:tailEnd type="none" w="med" len="med"/>
                    </a:lnB>
                  </a:tcPr>
                </a:tc>
                <a:tc>
                  <a:txBody>
                    <a:bodyPr/>
                    <a:lstStyle/>
                    <a:p>
                      <a:pPr marR="0" indent="0" algn="ctr" rtl="0">
                        <a:lnSpc>
                          <a:spcPct val="119000"/>
                        </a:lnSpc>
                        <a:spcBef>
                          <a:spcPts val="0"/>
                        </a:spcBef>
                        <a:spcAft>
                          <a:spcPts val="600"/>
                        </a:spcAft>
                      </a:pPr>
                      <a:r>
                        <a:rPr lang="en-GB" sz="1100" kern="1400">
                          <a:ln>
                            <a:noFill/>
                          </a:ln>
                          <a:solidFill>
                            <a:srgbClr val="000000"/>
                          </a:solidFill>
                          <a:effectLst/>
                          <a:latin typeface="+mn-lt"/>
                        </a:rPr>
                        <a:t>1.91</a:t>
                      </a:r>
                    </a:p>
                  </a:txBody>
                  <a:tcPr marL="20932" marR="20932" marT="20932" marB="20932">
                    <a:lnL w="3175" cap="flat" cmpd="sng" algn="ctr">
                      <a:solidFill>
                        <a:srgbClr val="7F7F7F"/>
                      </a:solidFill>
                      <a:prstDash val="solid"/>
                      <a:round/>
                      <a:headEnd type="none" w="med" len="med"/>
                      <a:tailEnd type="none" w="med" len="med"/>
                    </a:lnL>
                    <a:lnR w="3175" cap="flat" cmpd="sng" algn="ctr">
                      <a:solidFill>
                        <a:srgbClr val="7F7F7F"/>
                      </a:solidFill>
                      <a:prstDash val="solid"/>
                      <a:round/>
                      <a:headEnd type="none" w="med" len="med"/>
                      <a:tailEnd type="none" w="med" len="med"/>
                    </a:lnR>
                    <a:lnT w="3175" cap="flat" cmpd="sng" algn="ctr">
                      <a:solidFill>
                        <a:srgbClr val="7F7F7F"/>
                      </a:solidFill>
                      <a:prstDash val="solid"/>
                      <a:round/>
                      <a:headEnd type="none" w="med" len="med"/>
                      <a:tailEnd type="none" w="med" len="med"/>
                    </a:lnT>
                    <a:lnB w="3175" cap="flat" cmpd="sng" algn="ctr">
                      <a:solidFill>
                        <a:srgbClr val="7F7F7F"/>
                      </a:solidFill>
                      <a:prstDash val="solid"/>
                      <a:round/>
                      <a:headEnd type="none" w="med" len="med"/>
                      <a:tailEnd type="none" w="med" len="med"/>
                    </a:lnB>
                  </a:tcPr>
                </a:tc>
                <a:tc>
                  <a:txBody>
                    <a:bodyPr/>
                    <a:lstStyle/>
                    <a:p>
                      <a:pPr marR="0" indent="0" algn="l" rtl="0">
                        <a:lnSpc>
                          <a:spcPct val="119000"/>
                        </a:lnSpc>
                        <a:spcBef>
                          <a:spcPts val="0"/>
                        </a:spcBef>
                        <a:spcAft>
                          <a:spcPts val="600"/>
                        </a:spcAft>
                      </a:pPr>
                      <a:endParaRPr lang="en-GB" sz="500" kern="1400" dirty="0">
                        <a:ln>
                          <a:noFill/>
                        </a:ln>
                        <a:solidFill>
                          <a:srgbClr val="000000"/>
                        </a:solidFill>
                        <a:effectLst/>
                        <a:latin typeface="Cambria" panose="02040503050406030204" pitchFamily="18" charset="0"/>
                      </a:endParaRPr>
                    </a:p>
                  </a:txBody>
                  <a:tcPr marL="20932" marR="20932" marT="20932" marB="20932">
                    <a:lnL w="3175" cap="flat" cmpd="sng" algn="ctr">
                      <a:solidFill>
                        <a:srgbClr val="7F7F7F"/>
                      </a:solidFill>
                      <a:prstDash val="solid"/>
                      <a:round/>
                      <a:headEnd type="none" w="med" len="med"/>
                      <a:tailEnd type="none" w="med" len="med"/>
                    </a:lnL>
                    <a:lnR w="3175" cap="flat" cmpd="sng" algn="ctr">
                      <a:solidFill>
                        <a:srgbClr val="7F7F7F"/>
                      </a:solidFill>
                      <a:prstDash val="solid"/>
                      <a:round/>
                      <a:headEnd type="none" w="med" len="med"/>
                      <a:tailEnd type="none" w="med" len="med"/>
                    </a:lnR>
                    <a:lnT w="3175" cap="flat" cmpd="sng" algn="ctr">
                      <a:solidFill>
                        <a:srgbClr val="7F7F7F"/>
                      </a:solidFill>
                      <a:prstDash val="solid"/>
                      <a:round/>
                      <a:headEnd type="none" w="med" len="med"/>
                      <a:tailEnd type="none" w="med" len="med"/>
                    </a:lnT>
                    <a:lnB w="3175"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30631084"/>
                  </a:ext>
                </a:extLst>
              </a:tr>
              <a:tr h="220151">
                <a:tc>
                  <a:txBody>
                    <a:bodyPr/>
                    <a:lstStyle/>
                    <a:p>
                      <a:pPr marR="0" indent="0" algn="l" rtl="0">
                        <a:lnSpc>
                          <a:spcPct val="119000"/>
                        </a:lnSpc>
                        <a:spcBef>
                          <a:spcPts val="0"/>
                        </a:spcBef>
                        <a:spcAft>
                          <a:spcPts val="600"/>
                        </a:spcAft>
                      </a:pPr>
                      <a:r>
                        <a:rPr lang="en-GB" sz="1100" b="1" kern="1400">
                          <a:ln>
                            <a:noFill/>
                          </a:ln>
                          <a:solidFill>
                            <a:srgbClr val="000000"/>
                          </a:solidFill>
                          <a:effectLst/>
                          <a:latin typeface="+mn-lt"/>
                        </a:rPr>
                        <a:t> </a:t>
                      </a:r>
                      <a:endParaRPr lang="en-GB" sz="1100" kern="1400">
                        <a:ln>
                          <a:noFill/>
                        </a:ln>
                        <a:solidFill>
                          <a:srgbClr val="000000"/>
                        </a:solidFill>
                        <a:effectLst/>
                        <a:latin typeface="+mn-lt"/>
                      </a:endParaRPr>
                    </a:p>
                  </a:txBody>
                  <a:tcPr marL="20932" marR="20932" marT="20932" marB="20932">
                    <a:lnL w="3175" cap="flat" cmpd="sng" algn="ctr">
                      <a:solidFill>
                        <a:srgbClr val="7F7F7F"/>
                      </a:solidFill>
                      <a:prstDash val="solid"/>
                      <a:round/>
                      <a:headEnd type="none" w="med" len="med"/>
                      <a:tailEnd type="none" w="med" len="med"/>
                    </a:lnL>
                    <a:lnR w="3175" cap="flat" cmpd="sng" algn="ctr">
                      <a:solidFill>
                        <a:srgbClr val="7F7F7F"/>
                      </a:solidFill>
                      <a:prstDash val="solid"/>
                      <a:round/>
                      <a:headEnd type="none" w="med" len="med"/>
                      <a:tailEnd type="none" w="med" len="med"/>
                    </a:lnR>
                    <a:lnT w="3175" cap="flat" cmpd="sng" algn="ctr">
                      <a:solidFill>
                        <a:srgbClr val="7F7F7F"/>
                      </a:solidFill>
                      <a:prstDash val="solid"/>
                      <a:round/>
                      <a:headEnd type="none" w="med" len="med"/>
                      <a:tailEnd type="none" w="med" len="med"/>
                    </a:lnT>
                    <a:lnB w="3175" cap="flat" cmpd="sng" algn="ctr">
                      <a:solidFill>
                        <a:srgbClr val="7F7F7F"/>
                      </a:solidFill>
                      <a:prstDash val="solid"/>
                      <a:round/>
                      <a:headEnd type="none" w="med" len="med"/>
                      <a:tailEnd type="none" w="med" len="med"/>
                    </a:lnB>
                    <a:solidFill>
                      <a:srgbClr val="E6CCE6"/>
                    </a:solidFill>
                  </a:tcPr>
                </a:tc>
                <a:tc>
                  <a:txBody>
                    <a:bodyPr/>
                    <a:lstStyle/>
                    <a:p>
                      <a:pPr marR="0" indent="0" algn="l" rtl="0">
                        <a:lnSpc>
                          <a:spcPct val="119000"/>
                        </a:lnSpc>
                        <a:spcBef>
                          <a:spcPts val="0"/>
                        </a:spcBef>
                        <a:spcAft>
                          <a:spcPts val="600"/>
                        </a:spcAft>
                      </a:pPr>
                      <a:r>
                        <a:rPr lang="en-GB" sz="1100" b="1" kern="1400">
                          <a:ln>
                            <a:noFill/>
                          </a:ln>
                          <a:solidFill>
                            <a:srgbClr val="000000"/>
                          </a:solidFill>
                          <a:effectLst/>
                          <a:latin typeface="+mn-lt"/>
                        </a:rPr>
                        <a:t>Totals</a:t>
                      </a:r>
                      <a:endParaRPr lang="en-GB" sz="1100" kern="1400">
                        <a:ln>
                          <a:noFill/>
                        </a:ln>
                        <a:solidFill>
                          <a:srgbClr val="000000"/>
                        </a:solidFill>
                        <a:effectLst/>
                        <a:latin typeface="+mn-lt"/>
                      </a:endParaRPr>
                    </a:p>
                  </a:txBody>
                  <a:tcPr marL="20932" marR="20932" marT="20932" marB="20932">
                    <a:lnL w="3175" cap="flat" cmpd="sng" algn="ctr">
                      <a:solidFill>
                        <a:srgbClr val="7F7F7F"/>
                      </a:solidFill>
                      <a:prstDash val="solid"/>
                      <a:round/>
                      <a:headEnd type="none" w="med" len="med"/>
                      <a:tailEnd type="none" w="med" len="med"/>
                    </a:lnL>
                    <a:lnR w="3175" cap="flat" cmpd="sng" algn="ctr">
                      <a:solidFill>
                        <a:srgbClr val="7F7F7F"/>
                      </a:solidFill>
                      <a:prstDash val="solid"/>
                      <a:round/>
                      <a:headEnd type="none" w="med" len="med"/>
                      <a:tailEnd type="none" w="med" len="med"/>
                    </a:lnR>
                    <a:lnT w="3175" cap="flat" cmpd="sng" algn="ctr">
                      <a:solidFill>
                        <a:srgbClr val="7F7F7F"/>
                      </a:solidFill>
                      <a:prstDash val="solid"/>
                      <a:round/>
                      <a:headEnd type="none" w="med" len="med"/>
                      <a:tailEnd type="none" w="med" len="med"/>
                    </a:lnT>
                    <a:lnB w="3175" cap="flat" cmpd="sng" algn="ctr">
                      <a:solidFill>
                        <a:srgbClr val="7F7F7F"/>
                      </a:solidFill>
                      <a:prstDash val="solid"/>
                      <a:round/>
                      <a:headEnd type="none" w="med" len="med"/>
                      <a:tailEnd type="none" w="med" len="med"/>
                    </a:lnB>
                    <a:solidFill>
                      <a:srgbClr val="E6CCE6"/>
                    </a:solidFill>
                  </a:tcPr>
                </a:tc>
                <a:tc>
                  <a:txBody>
                    <a:bodyPr/>
                    <a:lstStyle/>
                    <a:p>
                      <a:pPr marR="0" indent="0" algn="ctr" rtl="0">
                        <a:lnSpc>
                          <a:spcPct val="119000"/>
                        </a:lnSpc>
                        <a:spcBef>
                          <a:spcPts val="0"/>
                        </a:spcBef>
                        <a:spcAft>
                          <a:spcPts val="600"/>
                        </a:spcAft>
                      </a:pPr>
                      <a:r>
                        <a:rPr lang="en-GB" sz="1100" b="1" kern="1400">
                          <a:ln>
                            <a:noFill/>
                          </a:ln>
                          <a:solidFill>
                            <a:srgbClr val="000000"/>
                          </a:solidFill>
                          <a:effectLst/>
                          <a:latin typeface="+mn-lt"/>
                        </a:rPr>
                        <a:t>6.46</a:t>
                      </a:r>
                      <a:endParaRPr lang="en-GB" sz="1100" kern="1400">
                        <a:ln>
                          <a:noFill/>
                        </a:ln>
                        <a:solidFill>
                          <a:srgbClr val="000000"/>
                        </a:solidFill>
                        <a:effectLst/>
                        <a:latin typeface="+mn-lt"/>
                      </a:endParaRPr>
                    </a:p>
                  </a:txBody>
                  <a:tcPr marL="20932" marR="20932" marT="20932" marB="20932">
                    <a:lnL w="3175" cap="flat" cmpd="sng" algn="ctr">
                      <a:solidFill>
                        <a:srgbClr val="7F7F7F"/>
                      </a:solidFill>
                      <a:prstDash val="solid"/>
                      <a:round/>
                      <a:headEnd type="none" w="med" len="med"/>
                      <a:tailEnd type="none" w="med" len="med"/>
                    </a:lnL>
                    <a:lnR w="3175" cap="flat" cmpd="sng" algn="ctr">
                      <a:solidFill>
                        <a:srgbClr val="7F7F7F"/>
                      </a:solidFill>
                      <a:prstDash val="solid"/>
                      <a:round/>
                      <a:headEnd type="none" w="med" len="med"/>
                      <a:tailEnd type="none" w="med" len="med"/>
                    </a:lnR>
                    <a:lnT w="3175" cap="flat" cmpd="sng" algn="ctr">
                      <a:solidFill>
                        <a:srgbClr val="7F7F7F"/>
                      </a:solidFill>
                      <a:prstDash val="solid"/>
                      <a:round/>
                      <a:headEnd type="none" w="med" len="med"/>
                      <a:tailEnd type="none" w="med" len="med"/>
                    </a:lnT>
                    <a:lnB w="3175" cap="flat" cmpd="sng" algn="ctr">
                      <a:solidFill>
                        <a:srgbClr val="7F7F7F"/>
                      </a:solidFill>
                      <a:prstDash val="solid"/>
                      <a:round/>
                      <a:headEnd type="none" w="med" len="med"/>
                      <a:tailEnd type="none" w="med" len="med"/>
                    </a:lnB>
                    <a:solidFill>
                      <a:srgbClr val="E6CCE6"/>
                    </a:solidFill>
                  </a:tcPr>
                </a:tc>
                <a:tc>
                  <a:txBody>
                    <a:bodyPr/>
                    <a:lstStyle/>
                    <a:p>
                      <a:pPr marR="0" indent="0" algn="l" rtl="0">
                        <a:lnSpc>
                          <a:spcPct val="119000"/>
                        </a:lnSpc>
                        <a:spcBef>
                          <a:spcPts val="0"/>
                        </a:spcBef>
                        <a:spcAft>
                          <a:spcPts val="600"/>
                        </a:spcAft>
                      </a:pPr>
                      <a:endParaRPr lang="en-GB" sz="500" kern="1400" dirty="0">
                        <a:ln>
                          <a:noFill/>
                        </a:ln>
                        <a:solidFill>
                          <a:srgbClr val="000000"/>
                        </a:solidFill>
                        <a:effectLst/>
                        <a:latin typeface="Cambria" panose="02040503050406030204" pitchFamily="18" charset="0"/>
                      </a:endParaRPr>
                    </a:p>
                  </a:txBody>
                  <a:tcPr marL="20932" marR="20932" marT="20932" marB="20932">
                    <a:lnL w="3175" cap="flat" cmpd="sng" algn="ctr">
                      <a:solidFill>
                        <a:srgbClr val="7F7F7F"/>
                      </a:solidFill>
                      <a:prstDash val="solid"/>
                      <a:round/>
                      <a:headEnd type="none" w="med" len="med"/>
                      <a:tailEnd type="none" w="med" len="med"/>
                    </a:lnL>
                    <a:lnR w="3175" cap="flat" cmpd="sng" algn="ctr">
                      <a:solidFill>
                        <a:srgbClr val="7F7F7F"/>
                      </a:solidFill>
                      <a:prstDash val="solid"/>
                      <a:round/>
                      <a:headEnd type="none" w="med" len="med"/>
                      <a:tailEnd type="none" w="med" len="med"/>
                    </a:lnR>
                    <a:lnT w="3175" cap="flat" cmpd="sng" algn="ctr">
                      <a:solidFill>
                        <a:srgbClr val="7F7F7F"/>
                      </a:solidFill>
                      <a:prstDash val="solid"/>
                      <a:round/>
                      <a:headEnd type="none" w="med" len="med"/>
                      <a:tailEnd type="none" w="med" len="med"/>
                    </a:lnT>
                    <a:lnB w="3175" cap="flat" cmpd="sng" algn="ctr">
                      <a:solidFill>
                        <a:srgbClr val="7F7F7F"/>
                      </a:solidFill>
                      <a:prstDash val="solid"/>
                      <a:round/>
                      <a:headEnd type="none" w="med" len="med"/>
                      <a:tailEnd type="none" w="med" len="med"/>
                    </a:lnB>
                    <a:solidFill>
                      <a:srgbClr val="E6CCE6"/>
                    </a:solidFill>
                  </a:tcPr>
                </a:tc>
                <a:extLst>
                  <a:ext uri="{0D108BD9-81ED-4DB2-BD59-A6C34878D82A}">
                    <a16:rowId xmlns:a16="http://schemas.microsoft.com/office/drawing/2014/main" val="255963113"/>
                  </a:ext>
                </a:extLst>
              </a:tr>
              <a:tr h="336659">
                <a:tc>
                  <a:txBody>
                    <a:bodyPr/>
                    <a:lstStyle/>
                    <a:p>
                      <a:pPr marR="0" indent="0" algn="l" rtl="0">
                        <a:lnSpc>
                          <a:spcPct val="119000"/>
                        </a:lnSpc>
                        <a:spcBef>
                          <a:spcPts val="0"/>
                        </a:spcBef>
                        <a:spcAft>
                          <a:spcPts val="600"/>
                        </a:spcAft>
                      </a:pPr>
                      <a:r>
                        <a:rPr lang="en-GB" sz="1100" b="1" kern="1400">
                          <a:ln>
                            <a:noFill/>
                          </a:ln>
                          <a:solidFill>
                            <a:srgbClr val="000000"/>
                          </a:solidFill>
                          <a:effectLst/>
                          <a:latin typeface="+mn-lt"/>
                        </a:rPr>
                        <a:t>Amenity Green Space</a:t>
                      </a:r>
                      <a:endParaRPr lang="en-GB" sz="1100" kern="1400">
                        <a:ln>
                          <a:noFill/>
                        </a:ln>
                        <a:solidFill>
                          <a:srgbClr val="000000"/>
                        </a:solidFill>
                        <a:effectLst/>
                        <a:latin typeface="+mn-lt"/>
                      </a:endParaRPr>
                    </a:p>
                  </a:txBody>
                  <a:tcPr marL="20932" marR="20932" marT="20932" marB="20932">
                    <a:lnL w="3175" cap="flat" cmpd="sng" algn="ctr">
                      <a:solidFill>
                        <a:srgbClr val="7F7F7F"/>
                      </a:solidFill>
                      <a:prstDash val="solid"/>
                      <a:round/>
                      <a:headEnd type="none" w="med" len="med"/>
                      <a:tailEnd type="none" w="med" len="med"/>
                    </a:lnL>
                    <a:lnR w="3175" cap="flat" cmpd="sng" algn="ctr">
                      <a:solidFill>
                        <a:srgbClr val="7F7F7F"/>
                      </a:solidFill>
                      <a:prstDash val="solid"/>
                      <a:round/>
                      <a:headEnd type="none" w="med" len="med"/>
                      <a:tailEnd type="none" w="med" len="med"/>
                    </a:lnR>
                    <a:lnT w="3175" cap="flat" cmpd="sng" algn="ctr">
                      <a:solidFill>
                        <a:srgbClr val="7F7F7F"/>
                      </a:solidFill>
                      <a:prstDash val="solid"/>
                      <a:round/>
                      <a:headEnd type="none" w="med" len="med"/>
                      <a:tailEnd type="none" w="med" len="med"/>
                    </a:lnT>
                    <a:lnB w="3175" cap="flat" cmpd="sng" algn="ctr">
                      <a:solidFill>
                        <a:srgbClr val="7F7F7F"/>
                      </a:solidFill>
                      <a:prstDash val="solid"/>
                      <a:round/>
                      <a:headEnd type="none" w="med" len="med"/>
                      <a:tailEnd type="none" w="med" len="med"/>
                    </a:lnB>
                    <a:solidFill>
                      <a:srgbClr val="E6CCE6"/>
                    </a:solidFill>
                  </a:tcPr>
                </a:tc>
                <a:tc>
                  <a:txBody>
                    <a:bodyPr/>
                    <a:lstStyle/>
                    <a:p>
                      <a:pPr marR="0" indent="0" algn="l" rtl="0">
                        <a:lnSpc>
                          <a:spcPct val="119000"/>
                        </a:lnSpc>
                        <a:spcBef>
                          <a:spcPts val="0"/>
                        </a:spcBef>
                        <a:spcAft>
                          <a:spcPts val="600"/>
                        </a:spcAft>
                      </a:pPr>
                      <a:r>
                        <a:rPr lang="en-GB" sz="1100" b="1" kern="1400">
                          <a:ln>
                            <a:noFill/>
                          </a:ln>
                          <a:solidFill>
                            <a:srgbClr val="000000"/>
                          </a:solidFill>
                          <a:effectLst/>
                          <a:latin typeface="+mn-lt"/>
                        </a:rPr>
                        <a:t>Various</a:t>
                      </a:r>
                      <a:endParaRPr lang="en-GB" sz="1100" kern="1400">
                        <a:ln>
                          <a:noFill/>
                        </a:ln>
                        <a:solidFill>
                          <a:srgbClr val="000000"/>
                        </a:solidFill>
                        <a:effectLst/>
                        <a:latin typeface="+mn-lt"/>
                      </a:endParaRPr>
                    </a:p>
                  </a:txBody>
                  <a:tcPr marL="20932" marR="20932" marT="20932" marB="20932">
                    <a:lnL w="3175" cap="flat" cmpd="sng" algn="ctr">
                      <a:solidFill>
                        <a:srgbClr val="7F7F7F"/>
                      </a:solidFill>
                      <a:prstDash val="solid"/>
                      <a:round/>
                      <a:headEnd type="none" w="med" len="med"/>
                      <a:tailEnd type="none" w="med" len="med"/>
                    </a:lnL>
                    <a:lnR w="3175" cap="flat" cmpd="sng" algn="ctr">
                      <a:solidFill>
                        <a:srgbClr val="7F7F7F"/>
                      </a:solidFill>
                      <a:prstDash val="solid"/>
                      <a:round/>
                      <a:headEnd type="none" w="med" len="med"/>
                      <a:tailEnd type="none" w="med" len="med"/>
                    </a:lnR>
                    <a:lnT w="3175" cap="flat" cmpd="sng" algn="ctr">
                      <a:solidFill>
                        <a:srgbClr val="7F7F7F"/>
                      </a:solidFill>
                      <a:prstDash val="solid"/>
                      <a:round/>
                      <a:headEnd type="none" w="med" len="med"/>
                      <a:tailEnd type="none" w="med" len="med"/>
                    </a:lnT>
                    <a:lnB w="3175" cap="flat" cmpd="sng" algn="ctr">
                      <a:solidFill>
                        <a:srgbClr val="7F7F7F"/>
                      </a:solidFill>
                      <a:prstDash val="solid"/>
                      <a:round/>
                      <a:headEnd type="none" w="med" len="med"/>
                      <a:tailEnd type="none" w="med" len="med"/>
                    </a:lnB>
                    <a:solidFill>
                      <a:srgbClr val="E6CCE6"/>
                    </a:solidFill>
                  </a:tcPr>
                </a:tc>
                <a:tc>
                  <a:txBody>
                    <a:bodyPr/>
                    <a:lstStyle/>
                    <a:p>
                      <a:pPr marR="0" indent="0" algn="ctr" rtl="0">
                        <a:lnSpc>
                          <a:spcPct val="119000"/>
                        </a:lnSpc>
                        <a:spcBef>
                          <a:spcPts val="0"/>
                        </a:spcBef>
                        <a:spcAft>
                          <a:spcPts val="600"/>
                        </a:spcAft>
                      </a:pPr>
                      <a:r>
                        <a:rPr lang="en-GB" sz="1100" b="1" kern="1400">
                          <a:ln>
                            <a:noFill/>
                          </a:ln>
                          <a:solidFill>
                            <a:srgbClr val="000000"/>
                          </a:solidFill>
                          <a:effectLst/>
                          <a:latin typeface="+mn-lt"/>
                        </a:rPr>
                        <a:t>118.72</a:t>
                      </a:r>
                      <a:endParaRPr lang="en-GB" sz="1100" kern="1400">
                        <a:ln>
                          <a:noFill/>
                        </a:ln>
                        <a:solidFill>
                          <a:srgbClr val="000000"/>
                        </a:solidFill>
                        <a:effectLst/>
                        <a:latin typeface="+mn-lt"/>
                      </a:endParaRPr>
                    </a:p>
                  </a:txBody>
                  <a:tcPr marL="20932" marR="20932" marT="20932" marB="20932">
                    <a:lnL w="3175" cap="flat" cmpd="sng" algn="ctr">
                      <a:solidFill>
                        <a:srgbClr val="7F7F7F"/>
                      </a:solidFill>
                      <a:prstDash val="solid"/>
                      <a:round/>
                      <a:headEnd type="none" w="med" len="med"/>
                      <a:tailEnd type="none" w="med" len="med"/>
                    </a:lnL>
                    <a:lnR w="3175" cap="flat" cmpd="sng" algn="ctr">
                      <a:solidFill>
                        <a:srgbClr val="7F7F7F"/>
                      </a:solidFill>
                      <a:prstDash val="solid"/>
                      <a:round/>
                      <a:headEnd type="none" w="med" len="med"/>
                      <a:tailEnd type="none" w="med" len="med"/>
                    </a:lnR>
                    <a:lnT w="3175" cap="flat" cmpd="sng" algn="ctr">
                      <a:solidFill>
                        <a:srgbClr val="7F7F7F"/>
                      </a:solidFill>
                      <a:prstDash val="solid"/>
                      <a:round/>
                      <a:headEnd type="none" w="med" len="med"/>
                      <a:tailEnd type="none" w="med" len="med"/>
                    </a:lnT>
                    <a:lnB w="3175" cap="flat" cmpd="sng" algn="ctr">
                      <a:solidFill>
                        <a:srgbClr val="7F7F7F"/>
                      </a:solidFill>
                      <a:prstDash val="solid"/>
                      <a:round/>
                      <a:headEnd type="none" w="med" len="med"/>
                      <a:tailEnd type="none" w="med" len="med"/>
                    </a:lnB>
                    <a:solidFill>
                      <a:srgbClr val="E6CCE6"/>
                    </a:solidFill>
                  </a:tcPr>
                </a:tc>
                <a:tc>
                  <a:txBody>
                    <a:bodyPr/>
                    <a:lstStyle/>
                    <a:p>
                      <a:pPr marR="0" indent="0" algn="l" rtl="0">
                        <a:lnSpc>
                          <a:spcPct val="119000"/>
                        </a:lnSpc>
                        <a:spcBef>
                          <a:spcPts val="0"/>
                        </a:spcBef>
                        <a:spcAft>
                          <a:spcPts val="600"/>
                        </a:spcAft>
                      </a:pPr>
                      <a:endParaRPr lang="en-GB" sz="500" kern="1400" dirty="0">
                        <a:ln>
                          <a:noFill/>
                        </a:ln>
                        <a:solidFill>
                          <a:srgbClr val="000000"/>
                        </a:solidFill>
                        <a:effectLst/>
                        <a:latin typeface="Cambria" panose="02040503050406030204" pitchFamily="18" charset="0"/>
                      </a:endParaRPr>
                    </a:p>
                  </a:txBody>
                  <a:tcPr marL="20932" marR="20932" marT="20932" marB="20932">
                    <a:lnL w="3175" cap="flat" cmpd="sng" algn="ctr">
                      <a:solidFill>
                        <a:srgbClr val="7F7F7F"/>
                      </a:solidFill>
                      <a:prstDash val="solid"/>
                      <a:round/>
                      <a:headEnd type="none" w="med" len="med"/>
                      <a:tailEnd type="none" w="med" len="med"/>
                    </a:lnL>
                    <a:lnR w="3175" cap="flat" cmpd="sng" algn="ctr">
                      <a:solidFill>
                        <a:srgbClr val="7F7F7F"/>
                      </a:solidFill>
                      <a:prstDash val="solid"/>
                      <a:round/>
                      <a:headEnd type="none" w="med" len="med"/>
                      <a:tailEnd type="none" w="med" len="med"/>
                    </a:lnR>
                    <a:lnT w="3175" cap="flat" cmpd="sng" algn="ctr">
                      <a:solidFill>
                        <a:srgbClr val="7F7F7F"/>
                      </a:solidFill>
                      <a:prstDash val="solid"/>
                      <a:round/>
                      <a:headEnd type="none" w="med" len="med"/>
                      <a:tailEnd type="none" w="med" len="med"/>
                    </a:lnT>
                    <a:lnB w="3175" cap="flat" cmpd="sng" algn="ctr">
                      <a:solidFill>
                        <a:srgbClr val="7F7F7F"/>
                      </a:solidFill>
                      <a:prstDash val="solid"/>
                      <a:round/>
                      <a:headEnd type="none" w="med" len="med"/>
                      <a:tailEnd type="none" w="med" len="med"/>
                    </a:lnB>
                    <a:solidFill>
                      <a:srgbClr val="E6CCE6"/>
                    </a:solidFill>
                  </a:tcPr>
                </a:tc>
                <a:extLst>
                  <a:ext uri="{0D108BD9-81ED-4DB2-BD59-A6C34878D82A}">
                    <a16:rowId xmlns:a16="http://schemas.microsoft.com/office/drawing/2014/main" val="2105920474"/>
                  </a:ext>
                </a:extLst>
              </a:tr>
              <a:tr h="336659">
                <a:tc>
                  <a:txBody>
                    <a:bodyPr/>
                    <a:lstStyle/>
                    <a:p>
                      <a:pPr marR="0" indent="0" algn="l" rtl="0">
                        <a:lnSpc>
                          <a:spcPct val="119000"/>
                        </a:lnSpc>
                        <a:spcBef>
                          <a:spcPts val="0"/>
                        </a:spcBef>
                        <a:spcAft>
                          <a:spcPts val="600"/>
                        </a:spcAft>
                      </a:pPr>
                      <a:r>
                        <a:rPr lang="en-GB" sz="1100" b="1" kern="1400">
                          <a:ln>
                            <a:noFill/>
                          </a:ln>
                          <a:solidFill>
                            <a:srgbClr val="000000"/>
                          </a:solidFill>
                          <a:effectLst/>
                          <a:latin typeface="+mn-lt"/>
                        </a:rPr>
                        <a:t>Natural/semi-natural</a:t>
                      </a:r>
                      <a:endParaRPr lang="en-GB" sz="1100" kern="1400">
                        <a:ln>
                          <a:noFill/>
                        </a:ln>
                        <a:solidFill>
                          <a:srgbClr val="000000"/>
                        </a:solidFill>
                        <a:effectLst/>
                        <a:latin typeface="+mn-lt"/>
                      </a:endParaRPr>
                    </a:p>
                  </a:txBody>
                  <a:tcPr marL="20932" marR="20932" marT="20932" marB="20932">
                    <a:lnL w="3175" cap="flat" cmpd="sng" algn="ctr">
                      <a:solidFill>
                        <a:srgbClr val="7F7F7F"/>
                      </a:solidFill>
                      <a:prstDash val="solid"/>
                      <a:round/>
                      <a:headEnd type="none" w="med" len="med"/>
                      <a:tailEnd type="none" w="med" len="med"/>
                    </a:lnL>
                    <a:lnR w="3175" cap="flat" cmpd="sng" algn="ctr">
                      <a:solidFill>
                        <a:srgbClr val="7F7F7F"/>
                      </a:solidFill>
                      <a:prstDash val="solid"/>
                      <a:round/>
                      <a:headEnd type="none" w="med" len="med"/>
                      <a:tailEnd type="none" w="med" len="med"/>
                    </a:lnR>
                    <a:lnT w="3175" cap="flat" cmpd="sng" algn="ctr">
                      <a:solidFill>
                        <a:srgbClr val="7F7F7F"/>
                      </a:solidFill>
                      <a:prstDash val="solid"/>
                      <a:round/>
                      <a:headEnd type="none" w="med" len="med"/>
                      <a:tailEnd type="none" w="med" len="med"/>
                    </a:lnT>
                    <a:lnB w="3175" cap="flat" cmpd="sng" algn="ctr">
                      <a:solidFill>
                        <a:srgbClr val="7F7F7F"/>
                      </a:solidFill>
                      <a:prstDash val="solid"/>
                      <a:round/>
                      <a:headEnd type="none" w="med" len="med"/>
                      <a:tailEnd type="none" w="med" len="med"/>
                    </a:lnB>
                    <a:solidFill>
                      <a:srgbClr val="E6CCE6"/>
                    </a:solidFill>
                  </a:tcPr>
                </a:tc>
                <a:tc>
                  <a:txBody>
                    <a:bodyPr/>
                    <a:lstStyle/>
                    <a:p>
                      <a:pPr marR="0" indent="0" algn="l" rtl="0">
                        <a:lnSpc>
                          <a:spcPct val="119000"/>
                        </a:lnSpc>
                        <a:spcBef>
                          <a:spcPts val="0"/>
                        </a:spcBef>
                        <a:spcAft>
                          <a:spcPts val="600"/>
                        </a:spcAft>
                      </a:pPr>
                      <a:r>
                        <a:rPr lang="en-GB" sz="1100" b="1" kern="1400">
                          <a:ln>
                            <a:noFill/>
                          </a:ln>
                          <a:solidFill>
                            <a:srgbClr val="000000"/>
                          </a:solidFill>
                          <a:effectLst/>
                          <a:latin typeface="+mn-lt"/>
                        </a:rPr>
                        <a:t>Various</a:t>
                      </a:r>
                      <a:endParaRPr lang="en-GB" sz="1100" kern="1400">
                        <a:ln>
                          <a:noFill/>
                        </a:ln>
                        <a:solidFill>
                          <a:srgbClr val="000000"/>
                        </a:solidFill>
                        <a:effectLst/>
                        <a:latin typeface="+mn-lt"/>
                      </a:endParaRPr>
                    </a:p>
                  </a:txBody>
                  <a:tcPr marL="20932" marR="20932" marT="20932" marB="20932">
                    <a:lnL w="3175" cap="flat" cmpd="sng" algn="ctr">
                      <a:solidFill>
                        <a:srgbClr val="7F7F7F"/>
                      </a:solidFill>
                      <a:prstDash val="solid"/>
                      <a:round/>
                      <a:headEnd type="none" w="med" len="med"/>
                      <a:tailEnd type="none" w="med" len="med"/>
                    </a:lnL>
                    <a:lnR w="3175" cap="flat" cmpd="sng" algn="ctr">
                      <a:solidFill>
                        <a:srgbClr val="7F7F7F"/>
                      </a:solidFill>
                      <a:prstDash val="solid"/>
                      <a:round/>
                      <a:headEnd type="none" w="med" len="med"/>
                      <a:tailEnd type="none" w="med" len="med"/>
                    </a:lnR>
                    <a:lnT w="3175" cap="flat" cmpd="sng" algn="ctr">
                      <a:solidFill>
                        <a:srgbClr val="7F7F7F"/>
                      </a:solidFill>
                      <a:prstDash val="solid"/>
                      <a:round/>
                      <a:headEnd type="none" w="med" len="med"/>
                      <a:tailEnd type="none" w="med" len="med"/>
                    </a:lnT>
                    <a:lnB w="3175" cap="flat" cmpd="sng" algn="ctr">
                      <a:solidFill>
                        <a:srgbClr val="7F7F7F"/>
                      </a:solidFill>
                      <a:prstDash val="solid"/>
                      <a:round/>
                      <a:headEnd type="none" w="med" len="med"/>
                      <a:tailEnd type="none" w="med" len="med"/>
                    </a:lnB>
                    <a:solidFill>
                      <a:srgbClr val="E6CCE6"/>
                    </a:solidFill>
                  </a:tcPr>
                </a:tc>
                <a:tc>
                  <a:txBody>
                    <a:bodyPr/>
                    <a:lstStyle/>
                    <a:p>
                      <a:pPr marR="0" indent="0" algn="ctr" rtl="0">
                        <a:lnSpc>
                          <a:spcPct val="119000"/>
                        </a:lnSpc>
                        <a:spcBef>
                          <a:spcPts val="0"/>
                        </a:spcBef>
                        <a:spcAft>
                          <a:spcPts val="600"/>
                        </a:spcAft>
                      </a:pPr>
                      <a:r>
                        <a:rPr lang="en-GB" sz="1100" b="1" kern="1400" dirty="0">
                          <a:ln>
                            <a:noFill/>
                          </a:ln>
                          <a:solidFill>
                            <a:srgbClr val="000000"/>
                          </a:solidFill>
                          <a:effectLst/>
                          <a:latin typeface="+mn-lt"/>
                        </a:rPr>
                        <a:t>92.90</a:t>
                      </a:r>
                      <a:endParaRPr lang="en-GB" sz="1100" kern="1400" dirty="0">
                        <a:ln>
                          <a:noFill/>
                        </a:ln>
                        <a:solidFill>
                          <a:srgbClr val="000000"/>
                        </a:solidFill>
                        <a:effectLst/>
                        <a:latin typeface="+mn-lt"/>
                      </a:endParaRPr>
                    </a:p>
                  </a:txBody>
                  <a:tcPr marL="20932" marR="20932" marT="20932" marB="20932">
                    <a:lnL w="3175" cap="flat" cmpd="sng" algn="ctr">
                      <a:solidFill>
                        <a:srgbClr val="7F7F7F"/>
                      </a:solidFill>
                      <a:prstDash val="solid"/>
                      <a:round/>
                      <a:headEnd type="none" w="med" len="med"/>
                      <a:tailEnd type="none" w="med" len="med"/>
                    </a:lnL>
                    <a:lnR w="3175" cap="flat" cmpd="sng" algn="ctr">
                      <a:solidFill>
                        <a:srgbClr val="7F7F7F"/>
                      </a:solidFill>
                      <a:prstDash val="solid"/>
                      <a:round/>
                      <a:headEnd type="none" w="med" len="med"/>
                      <a:tailEnd type="none" w="med" len="med"/>
                    </a:lnR>
                    <a:lnT w="3175" cap="flat" cmpd="sng" algn="ctr">
                      <a:solidFill>
                        <a:srgbClr val="7F7F7F"/>
                      </a:solidFill>
                      <a:prstDash val="solid"/>
                      <a:round/>
                      <a:headEnd type="none" w="med" len="med"/>
                      <a:tailEnd type="none" w="med" len="med"/>
                    </a:lnT>
                    <a:lnB w="3175" cap="flat" cmpd="sng" algn="ctr">
                      <a:solidFill>
                        <a:srgbClr val="7F7F7F"/>
                      </a:solidFill>
                      <a:prstDash val="solid"/>
                      <a:round/>
                      <a:headEnd type="none" w="med" len="med"/>
                      <a:tailEnd type="none" w="med" len="med"/>
                    </a:lnB>
                    <a:solidFill>
                      <a:srgbClr val="E6CCE6"/>
                    </a:solidFill>
                  </a:tcPr>
                </a:tc>
                <a:tc>
                  <a:txBody>
                    <a:bodyPr/>
                    <a:lstStyle/>
                    <a:p>
                      <a:pPr marR="0" indent="0" algn="l" rtl="0">
                        <a:lnSpc>
                          <a:spcPct val="119000"/>
                        </a:lnSpc>
                        <a:spcBef>
                          <a:spcPts val="0"/>
                        </a:spcBef>
                        <a:spcAft>
                          <a:spcPts val="600"/>
                        </a:spcAft>
                      </a:pPr>
                      <a:endParaRPr lang="en-GB" sz="500" kern="1400" dirty="0">
                        <a:ln>
                          <a:noFill/>
                        </a:ln>
                        <a:solidFill>
                          <a:srgbClr val="000000"/>
                        </a:solidFill>
                        <a:effectLst/>
                        <a:latin typeface="Cambria" panose="02040503050406030204" pitchFamily="18" charset="0"/>
                      </a:endParaRPr>
                    </a:p>
                  </a:txBody>
                  <a:tcPr marL="20932" marR="20932" marT="20932" marB="20932">
                    <a:lnL w="3175" cap="flat" cmpd="sng" algn="ctr">
                      <a:solidFill>
                        <a:srgbClr val="7F7F7F"/>
                      </a:solidFill>
                      <a:prstDash val="solid"/>
                      <a:round/>
                      <a:headEnd type="none" w="med" len="med"/>
                      <a:tailEnd type="none" w="med" len="med"/>
                    </a:lnL>
                    <a:lnR w="3175" cap="flat" cmpd="sng" algn="ctr">
                      <a:solidFill>
                        <a:srgbClr val="7F7F7F"/>
                      </a:solidFill>
                      <a:prstDash val="solid"/>
                      <a:round/>
                      <a:headEnd type="none" w="med" len="med"/>
                      <a:tailEnd type="none" w="med" len="med"/>
                    </a:lnR>
                    <a:lnT w="3175" cap="flat" cmpd="sng" algn="ctr">
                      <a:solidFill>
                        <a:srgbClr val="7F7F7F"/>
                      </a:solidFill>
                      <a:prstDash val="solid"/>
                      <a:round/>
                      <a:headEnd type="none" w="med" len="med"/>
                      <a:tailEnd type="none" w="med" len="med"/>
                    </a:lnT>
                    <a:lnB w="3175" cap="flat" cmpd="sng" algn="ctr">
                      <a:solidFill>
                        <a:srgbClr val="7F7F7F"/>
                      </a:solidFill>
                      <a:prstDash val="solid"/>
                      <a:round/>
                      <a:headEnd type="none" w="med" len="med"/>
                      <a:tailEnd type="none" w="med" len="med"/>
                    </a:lnB>
                    <a:solidFill>
                      <a:srgbClr val="E6CCE6"/>
                    </a:solidFill>
                  </a:tcPr>
                </a:tc>
                <a:extLst>
                  <a:ext uri="{0D108BD9-81ED-4DB2-BD59-A6C34878D82A}">
                    <a16:rowId xmlns:a16="http://schemas.microsoft.com/office/drawing/2014/main" val="1515530969"/>
                  </a:ext>
                </a:extLst>
              </a:tr>
              <a:tr h="220151">
                <a:tc>
                  <a:txBody>
                    <a:bodyPr/>
                    <a:lstStyle/>
                    <a:p>
                      <a:pPr marR="0" indent="0" algn="l" rtl="0">
                        <a:lnSpc>
                          <a:spcPct val="119000"/>
                        </a:lnSpc>
                        <a:spcBef>
                          <a:spcPts val="0"/>
                        </a:spcBef>
                        <a:spcAft>
                          <a:spcPts val="600"/>
                        </a:spcAft>
                      </a:pPr>
                      <a:endParaRPr lang="en-GB" sz="1100" kern="1400" dirty="0">
                        <a:ln>
                          <a:noFill/>
                        </a:ln>
                        <a:solidFill>
                          <a:srgbClr val="000000"/>
                        </a:solidFill>
                        <a:effectLst/>
                        <a:latin typeface="+mn-lt"/>
                      </a:endParaRPr>
                    </a:p>
                  </a:txBody>
                  <a:tcPr marL="20932" marR="20932" marT="20932" marB="20932">
                    <a:lnL w="3175" cap="flat" cmpd="sng" algn="ctr">
                      <a:solidFill>
                        <a:srgbClr val="7F7F7F"/>
                      </a:solidFill>
                      <a:prstDash val="solid"/>
                      <a:round/>
                      <a:headEnd type="none" w="med" len="med"/>
                      <a:tailEnd type="none" w="med" len="med"/>
                    </a:lnL>
                    <a:lnR w="3175" cap="flat" cmpd="sng" algn="ctr">
                      <a:solidFill>
                        <a:srgbClr val="7F7F7F"/>
                      </a:solidFill>
                      <a:prstDash val="solid"/>
                      <a:round/>
                      <a:headEnd type="none" w="med" len="med"/>
                      <a:tailEnd type="none" w="med" len="med"/>
                    </a:lnR>
                    <a:lnT w="3175" cap="flat" cmpd="sng" algn="ctr">
                      <a:solidFill>
                        <a:srgbClr val="7F7F7F"/>
                      </a:solidFill>
                      <a:prstDash val="solid"/>
                      <a:round/>
                      <a:headEnd type="none" w="med" len="med"/>
                      <a:tailEnd type="none" w="med" len="med"/>
                    </a:lnT>
                    <a:lnB w="3175" cap="flat" cmpd="sng" algn="ctr">
                      <a:solidFill>
                        <a:srgbClr val="7F7F7F"/>
                      </a:solidFill>
                      <a:prstDash val="solid"/>
                      <a:round/>
                      <a:headEnd type="none" w="med" len="med"/>
                      <a:tailEnd type="none" w="med" len="med"/>
                    </a:lnB>
                    <a:solidFill>
                      <a:srgbClr val="E6CCE6"/>
                    </a:solidFill>
                  </a:tcPr>
                </a:tc>
                <a:tc>
                  <a:txBody>
                    <a:bodyPr/>
                    <a:lstStyle/>
                    <a:p>
                      <a:pPr marR="0" indent="0" algn="l" rtl="0">
                        <a:lnSpc>
                          <a:spcPct val="119000"/>
                        </a:lnSpc>
                        <a:spcBef>
                          <a:spcPts val="0"/>
                        </a:spcBef>
                        <a:spcAft>
                          <a:spcPts val="600"/>
                        </a:spcAft>
                      </a:pPr>
                      <a:endParaRPr lang="en-GB" sz="1100" kern="1400" dirty="0">
                        <a:ln>
                          <a:noFill/>
                        </a:ln>
                        <a:solidFill>
                          <a:srgbClr val="000000"/>
                        </a:solidFill>
                        <a:effectLst/>
                        <a:latin typeface="+mn-lt"/>
                      </a:endParaRPr>
                    </a:p>
                  </a:txBody>
                  <a:tcPr marL="20932" marR="20932" marT="20932" marB="20932">
                    <a:lnL w="3175" cap="flat" cmpd="sng" algn="ctr">
                      <a:solidFill>
                        <a:srgbClr val="7F7F7F"/>
                      </a:solidFill>
                      <a:prstDash val="solid"/>
                      <a:round/>
                      <a:headEnd type="none" w="med" len="med"/>
                      <a:tailEnd type="none" w="med" len="med"/>
                    </a:lnL>
                    <a:lnR w="3175" cap="flat" cmpd="sng" algn="ctr">
                      <a:solidFill>
                        <a:srgbClr val="7F7F7F"/>
                      </a:solidFill>
                      <a:prstDash val="solid"/>
                      <a:round/>
                      <a:headEnd type="none" w="med" len="med"/>
                      <a:tailEnd type="none" w="med" len="med"/>
                    </a:lnR>
                    <a:lnT w="3175" cap="flat" cmpd="sng" algn="ctr">
                      <a:solidFill>
                        <a:srgbClr val="7F7F7F"/>
                      </a:solidFill>
                      <a:prstDash val="solid"/>
                      <a:round/>
                      <a:headEnd type="none" w="med" len="med"/>
                      <a:tailEnd type="none" w="med" len="med"/>
                    </a:lnT>
                    <a:lnB w="3175" cap="flat" cmpd="sng" algn="ctr">
                      <a:solidFill>
                        <a:srgbClr val="7F7F7F"/>
                      </a:solidFill>
                      <a:prstDash val="solid"/>
                      <a:round/>
                      <a:headEnd type="none" w="med" len="med"/>
                      <a:tailEnd type="none" w="med" len="med"/>
                    </a:lnB>
                    <a:solidFill>
                      <a:srgbClr val="E6CCE6"/>
                    </a:solidFill>
                  </a:tcPr>
                </a:tc>
                <a:tc>
                  <a:txBody>
                    <a:bodyPr/>
                    <a:lstStyle/>
                    <a:p>
                      <a:pPr marR="0" indent="0" algn="ctr" rtl="0">
                        <a:lnSpc>
                          <a:spcPct val="119000"/>
                        </a:lnSpc>
                        <a:spcBef>
                          <a:spcPts val="0"/>
                        </a:spcBef>
                        <a:spcAft>
                          <a:spcPts val="600"/>
                        </a:spcAft>
                      </a:pPr>
                      <a:endParaRPr lang="en-GB" sz="1100" kern="1400" dirty="0">
                        <a:ln>
                          <a:noFill/>
                        </a:ln>
                        <a:solidFill>
                          <a:srgbClr val="000000"/>
                        </a:solidFill>
                        <a:effectLst/>
                        <a:latin typeface="+mn-lt"/>
                      </a:endParaRPr>
                    </a:p>
                  </a:txBody>
                  <a:tcPr marL="20932" marR="20932" marT="20932" marB="20932">
                    <a:lnL w="3175" cap="flat" cmpd="sng" algn="ctr">
                      <a:solidFill>
                        <a:srgbClr val="7F7F7F"/>
                      </a:solidFill>
                      <a:prstDash val="solid"/>
                      <a:round/>
                      <a:headEnd type="none" w="med" len="med"/>
                      <a:tailEnd type="none" w="med" len="med"/>
                    </a:lnL>
                    <a:lnR w="3175" cap="flat" cmpd="sng" algn="ctr">
                      <a:solidFill>
                        <a:srgbClr val="7F7F7F"/>
                      </a:solidFill>
                      <a:prstDash val="solid"/>
                      <a:round/>
                      <a:headEnd type="none" w="med" len="med"/>
                      <a:tailEnd type="none" w="med" len="med"/>
                    </a:lnR>
                    <a:lnT w="3175" cap="flat" cmpd="sng" algn="ctr">
                      <a:solidFill>
                        <a:srgbClr val="7F7F7F"/>
                      </a:solidFill>
                      <a:prstDash val="solid"/>
                      <a:round/>
                      <a:headEnd type="none" w="med" len="med"/>
                      <a:tailEnd type="none" w="med" len="med"/>
                    </a:lnT>
                    <a:lnB w="3175" cap="flat" cmpd="sng" algn="ctr">
                      <a:solidFill>
                        <a:srgbClr val="7F7F7F"/>
                      </a:solidFill>
                      <a:prstDash val="solid"/>
                      <a:round/>
                      <a:headEnd type="none" w="med" len="med"/>
                      <a:tailEnd type="none" w="med" len="med"/>
                    </a:lnB>
                    <a:solidFill>
                      <a:srgbClr val="E6CCE6"/>
                    </a:solidFill>
                  </a:tcPr>
                </a:tc>
                <a:tc>
                  <a:txBody>
                    <a:bodyPr/>
                    <a:lstStyle/>
                    <a:p>
                      <a:pPr marR="0" indent="0" algn="l" rtl="0">
                        <a:lnSpc>
                          <a:spcPct val="119000"/>
                        </a:lnSpc>
                        <a:spcBef>
                          <a:spcPts val="0"/>
                        </a:spcBef>
                        <a:spcAft>
                          <a:spcPts val="600"/>
                        </a:spcAft>
                      </a:pPr>
                      <a:endParaRPr lang="en-GB" sz="500" kern="1400" dirty="0">
                        <a:ln>
                          <a:noFill/>
                        </a:ln>
                        <a:solidFill>
                          <a:srgbClr val="000000"/>
                        </a:solidFill>
                        <a:effectLst/>
                        <a:latin typeface="Cambria" panose="02040503050406030204" pitchFamily="18" charset="0"/>
                      </a:endParaRPr>
                    </a:p>
                  </a:txBody>
                  <a:tcPr marL="20932" marR="20932" marT="20932" marB="20932">
                    <a:lnL w="3175" cap="flat" cmpd="sng" algn="ctr">
                      <a:solidFill>
                        <a:srgbClr val="7F7F7F"/>
                      </a:solidFill>
                      <a:prstDash val="solid"/>
                      <a:round/>
                      <a:headEnd type="none" w="med" len="med"/>
                      <a:tailEnd type="none" w="med" len="med"/>
                    </a:lnL>
                    <a:lnR w="3175" cap="flat" cmpd="sng" algn="ctr">
                      <a:solidFill>
                        <a:srgbClr val="7F7F7F"/>
                      </a:solidFill>
                      <a:prstDash val="solid"/>
                      <a:round/>
                      <a:headEnd type="none" w="med" len="med"/>
                      <a:tailEnd type="none" w="med" len="med"/>
                    </a:lnR>
                    <a:lnT w="3175" cap="flat" cmpd="sng" algn="ctr">
                      <a:solidFill>
                        <a:srgbClr val="7F7F7F"/>
                      </a:solidFill>
                      <a:prstDash val="solid"/>
                      <a:round/>
                      <a:headEnd type="none" w="med" len="med"/>
                      <a:tailEnd type="none" w="med" len="med"/>
                    </a:lnT>
                    <a:lnB w="3175" cap="flat" cmpd="sng" algn="ctr">
                      <a:solidFill>
                        <a:srgbClr val="7F7F7F"/>
                      </a:solidFill>
                      <a:prstDash val="solid"/>
                      <a:round/>
                      <a:headEnd type="none" w="med" len="med"/>
                      <a:tailEnd type="none" w="med" len="med"/>
                    </a:lnB>
                    <a:solidFill>
                      <a:srgbClr val="E6CCE6"/>
                    </a:solidFill>
                  </a:tcPr>
                </a:tc>
                <a:extLst>
                  <a:ext uri="{0D108BD9-81ED-4DB2-BD59-A6C34878D82A}">
                    <a16:rowId xmlns:a16="http://schemas.microsoft.com/office/drawing/2014/main" val="1178930115"/>
                  </a:ext>
                </a:extLst>
              </a:tr>
            </a:tbl>
          </a:graphicData>
        </a:graphic>
      </p:graphicFrame>
      <p:sp>
        <p:nvSpPr>
          <p:cNvPr id="12" name="Control 1">
            <a:extLst>
              <a:ext uri="{FF2B5EF4-FFF2-40B4-BE49-F238E27FC236}">
                <a16:creationId xmlns:a16="http://schemas.microsoft.com/office/drawing/2014/main" id="{5849CF58-7D0A-40F6-A027-2072117C26CD}"/>
              </a:ext>
            </a:extLst>
          </p:cNvPr>
          <p:cNvSpPr>
            <a:spLocks noChangeArrowheads="1" noChangeShapeType="1"/>
          </p:cNvSpPr>
          <p:nvPr/>
        </p:nvSpPr>
        <p:spPr bwMode="auto">
          <a:xfrm>
            <a:off x="15436010" y="4092069"/>
            <a:ext cx="6246911" cy="7912735"/>
          </a:xfrm>
          <a:prstGeom prst="rect">
            <a:avLst/>
          </a:prstGeom>
          <a:noFill/>
          <a:ln>
            <a:noFill/>
          </a:ln>
          <a:effectLst/>
          <a:extLst>
            <a:ext uri="{91240B29-F687-4F45-9708-019B960494DF}">
              <a14:hiddenLine xmlns:a14="http://schemas.microsoft.com/office/drawing/2010/main" w="25400">
                <a:no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0" tIns="0" rIns="0" bIns="0" numCol="1" anchor="t" anchorCtr="0" compatLnSpc="1">
            <a:prstTxWarp prst="textNoShape">
              <a:avLst/>
            </a:prstTxWarp>
          </a:bodyPr>
          <a:lstStyle/>
          <a:p>
            <a:endParaRPr lang="en-GB"/>
          </a:p>
        </p:txBody>
      </p:sp>
    </p:spTree>
    <p:extLst>
      <p:ext uri="{BB962C8B-B14F-4D97-AF65-F5344CB8AC3E}">
        <p14:creationId xmlns:p14="http://schemas.microsoft.com/office/powerpoint/2010/main" val="11399504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287E7A0-BA6D-410D-8130-AF82A4D40BA1}"/>
              </a:ext>
            </a:extLst>
          </p:cNvPr>
          <p:cNvSpPr>
            <a:spLocks noGrp="1"/>
          </p:cNvSpPr>
          <p:nvPr>
            <p:ph idx="1"/>
          </p:nvPr>
        </p:nvSpPr>
        <p:spPr>
          <a:xfrm>
            <a:off x="5862565" y="718285"/>
            <a:ext cx="4708122" cy="669480"/>
          </a:xfrm>
        </p:spPr>
        <p:txBody>
          <a:bodyPr>
            <a:normAutofit fontScale="92500" lnSpcReduction="20000"/>
          </a:bodyPr>
          <a:lstStyle/>
          <a:p>
            <a:pPr marL="457200" lvl="1" indent="0">
              <a:buNone/>
            </a:pPr>
            <a:r>
              <a:rPr lang="en-GB" dirty="0">
                <a:solidFill>
                  <a:srgbClr val="600060"/>
                </a:solidFill>
              </a:rPr>
              <a:t>Applying the Standards: Tallaght</a:t>
            </a:r>
          </a:p>
          <a:p>
            <a:pPr marL="457200" lvl="1" indent="0">
              <a:buNone/>
            </a:pPr>
            <a:r>
              <a:rPr lang="en-GB" dirty="0">
                <a:solidFill>
                  <a:srgbClr val="600060"/>
                </a:solidFill>
              </a:rPr>
              <a:t>Accessibility  </a:t>
            </a:r>
          </a:p>
        </p:txBody>
      </p:sp>
      <p:grpSp>
        <p:nvGrpSpPr>
          <p:cNvPr id="6" name="Group 5">
            <a:extLst>
              <a:ext uri="{FF2B5EF4-FFF2-40B4-BE49-F238E27FC236}">
                <a16:creationId xmlns:a16="http://schemas.microsoft.com/office/drawing/2014/main" id="{DAFD5B58-CBE1-4021-BA82-831EFE513D1C}"/>
              </a:ext>
            </a:extLst>
          </p:cNvPr>
          <p:cNvGrpSpPr/>
          <p:nvPr/>
        </p:nvGrpSpPr>
        <p:grpSpPr>
          <a:xfrm>
            <a:off x="120182" y="172238"/>
            <a:ext cx="5532825" cy="1191754"/>
            <a:chOff x="0" y="2795544"/>
            <a:chExt cx="5257800" cy="1191754"/>
          </a:xfrm>
          <a:solidFill>
            <a:srgbClr val="600060"/>
          </a:solidFill>
        </p:grpSpPr>
        <p:sp>
          <p:nvSpPr>
            <p:cNvPr id="7" name="Rectangle: Rounded Corners 6">
              <a:extLst>
                <a:ext uri="{FF2B5EF4-FFF2-40B4-BE49-F238E27FC236}">
                  <a16:creationId xmlns:a16="http://schemas.microsoft.com/office/drawing/2014/main" id="{62977EDA-E539-4592-8E5A-C4F0169ABC4C}"/>
                </a:ext>
              </a:extLst>
            </p:cNvPr>
            <p:cNvSpPr/>
            <p:nvPr/>
          </p:nvSpPr>
          <p:spPr>
            <a:xfrm>
              <a:off x="0" y="2795544"/>
              <a:ext cx="5257800" cy="1191754"/>
            </a:xfrm>
            <a:prstGeom prst="roundRect">
              <a:avLst/>
            </a:prstGeom>
            <a:grpFill/>
          </p:spPr>
          <p:style>
            <a:lnRef idx="2">
              <a:schemeClr val="lt1">
                <a:hueOff val="0"/>
                <a:satOff val="0"/>
                <a:lumOff val="0"/>
                <a:alphaOff val="0"/>
              </a:schemeClr>
            </a:lnRef>
            <a:fillRef idx="1">
              <a:schemeClr val="accent5">
                <a:hueOff val="-4505695"/>
                <a:satOff val="-11613"/>
                <a:lumOff val="-7843"/>
                <a:alphaOff val="0"/>
              </a:schemeClr>
            </a:fillRef>
            <a:effectRef idx="0">
              <a:schemeClr val="accent5">
                <a:hueOff val="-4505695"/>
                <a:satOff val="-11613"/>
                <a:lumOff val="-7843"/>
                <a:alphaOff val="0"/>
              </a:schemeClr>
            </a:effectRef>
            <a:fontRef idx="minor">
              <a:schemeClr val="lt1"/>
            </a:fontRef>
          </p:style>
        </p:sp>
        <p:sp>
          <p:nvSpPr>
            <p:cNvPr id="8" name="Rectangle: Rounded Corners 4">
              <a:extLst>
                <a:ext uri="{FF2B5EF4-FFF2-40B4-BE49-F238E27FC236}">
                  <a16:creationId xmlns:a16="http://schemas.microsoft.com/office/drawing/2014/main" id="{A104E369-32F5-4CA1-B3C2-F6EE5A1F2EB6}"/>
                </a:ext>
              </a:extLst>
            </p:cNvPr>
            <p:cNvSpPr txBox="1"/>
            <p:nvPr/>
          </p:nvSpPr>
          <p:spPr>
            <a:xfrm>
              <a:off x="58176" y="2853721"/>
              <a:ext cx="4903219" cy="107540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IE" sz="3000" kern="1200" dirty="0"/>
                <a:t>Parks and Open Spaces Strategy</a:t>
              </a:r>
              <a:endParaRPr lang="en-US" sz="3000" kern="1200" dirty="0"/>
            </a:p>
          </p:txBody>
        </p:sp>
      </p:grpSp>
      <p:sp>
        <p:nvSpPr>
          <p:cNvPr id="4" name="Control 1">
            <a:extLst>
              <a:ext uri="{FF2B5EF4-FFF2-40B4-BE49-F238E27FC236}">
                <a16:creationId xmlns:a16="http://schemas.microsoft.com/office/drawing/2014/main" id="{7DD38172-434A-4CA3-AE86-5F7914B25030}"/>
              </a:ext>
            </a:extLst>
          </p:cNvPr>
          <p:cNvSpPr>
            <a:spLocks noChangeArrowheads="1" noChangeShapeType="1"/>
          </p:cNvSpPr>
          <p:nvPr/>
        </p:nvSpPr>
        <p:spPr bwMode="auto">
          <a:xfrm>
            <a:off x="3948113" y="6045200"/>
            <a:ext cx="11972925" cy="5461000"/>
          </a:xfrm>
          <a:prstGeom prst="rect">
            <a:avLst/>
          </a:prstGeom>
          <a:noFill/>
          <a:ln>
            <a:noFill/>
          </a:ln>
          <a:effectLst/>
          <a:extLst>
            <a:ext uri="{91240B29-F687-4F45-9708-019B960494DF}">
              <a14:hiddenLine xmlns:a14="http://schemas.microsoft.com/office/drawing/2010/main" w="25400">
                <a:no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0" tIns="0" rIns="0" bIns="0" numCol="1" anchor="t" anchorCtr="0" compatLnSpc="1">
            <a:prstTxWarp prst="textNoShape">
              <a:avLst/>
            </a:prstTxWarp>
          </a:bodyPr>
          <a:lstStyle/>
          <a:p>
            <a:endParaRPr lang="en-GB"/>
          </a:p>
        </p:txBody>
      </p:sp>
      <p:pic>
        <p:nvPicPr>
          <p:cNvPr id="6146" name="Picture 2">
            <a:extLst>
              <a:ext uri="{FF2B5EF4-FFF2-40B4-BE49-F238E27FC236}">
                <a16:creationId xmlns:a16="http://schemas.microsoft.com/office/drawing/2014/main" id="{B7B278D7-9CE4-4F40-81BA-B6D70C66AD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1688" t="5467" r="11688" b="5598"/>
          <a:stretch>
            <a:fillRect/>
          </a:stretch>
        </p:blipFill>
        <p:spPr bwMode="auto">
          <a:xfrm>
            <a:off x="800024" y="2383056"/>
            <a:ext cx="3564482" cy="2925965"/>
          </a:xfrm>
          <a:prstGeom prst="rect">
            <a:avLst/>
          </a:prstGeom>
          <a:noFill/>
          <a:ln>
            <a:noFill/>
          </a:ln>
          <a:effectLst/>
          <a:extLst>
            <a:ext uri="{909E8E84-426E-40DD-AFC4-6F175D3DCCD1}">
              <a14:hiddenFill xmlns:a14="http://schemas.microsoft.com/office/drawing/2010/main">
                <a:solidFill>
                  <a:srgbClr val="000066"/>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10" name="TextBox 9">
            <a:extLst>
              <a:ext uri="{FF2B5EF4-FFF2-40B4-BE49-F238E27FC236}">
                <a16:creationId xmlns:a16="http://schemas.microsoft.com/office/drawing/2014/main" id="{FE6ABE36-7A52-4A27-B7B1-6102C220FC99}"/>
              </a:ext>
            </a:extLst>
          </p:cNvPr>
          <p:cNvSpPr txBox="1"/>
          <p:nvPr/>
        </p:nvSpPr>
        <p:spPr>
          <a:xfrm>
            <a:off x="873717" y="2068979"/>
            <a:ext cx="3721531" cy="599972"/>
          </a:xfrm>
          <a:prstGeom prst="rect">
            <a:avLst/>
          </a:prstGeom>
          <a:noFill/>
        </p:spPr>
        <p:txBody>
          <a:bodyPr wrap="square">
            <a:spAutoFit/>
          </a:bodyPr>
          <a:lstStyle/>
          <a:p>
            <a:pPr marL="0" marR="0" indent="0" algn="l">
              <a:lnSpc>
                <a:spcPct val="125000"/>
              </a:lnSpc>
              <a:spcBef>
                <a:spcPts val="0"/>
              </a:spcBef>
              <a:spcAft>
                <a:spcPts val="600"/>
              </a:spcAft>
            </a:pPr>
            <a:r>
              <a:rPr lang="en-US" sz="1200" kern="1400" dirty="0">
                <a:ln>
                  <a:noFill/>
                </a:ln>
                <a:solidFill>
                  <a:srgbClr val="000000"/>
                </a:solidFill>
                <a:effectLst/>
              </a:rPr>
              <a:t>Within prescribed walking thresholds of all SDCC Parks</a:t>
            </a:r>
          </a:p>
          <a:p>
            <a:pPr marL="0" marR="0" indent="0" algn="l">
              <a:lnSpc>
                <a:spcPct val="119000"/>
              </a:lnSpc>
              <a:spcBef>
                <a:spcPts val="0"/>
              </a:spcBef>
              <a:spcAft>
                <a:spcPts val="600"/>
              </a:spcAft>
            </a:pPr>
            <a:r>
              <a:rPr lang="en-US" sz="1200" kern="1400" dirty="0">
                <a:ln>
                  <a:noFill/>
                </a:ln>
                <a:solidFill>
                  <a:srgbClr val="000000"/>
                </a:solidFill>
                <a:effectLst/>
                <a:latin typeface="Cambria" panose="02040503050406030204" pitchFamily="18" charset="0"/>
              </a:rPr>
              <a:t> </a:t>
            </a:r>
          </a:p>
        </p:txBody>
      </p:sp>
      <p:sp>
        <p:nvSpPr>
          <p:cNvPr id="12" name="TextBox 11">
            <a:extLst>
              <a:ext uri="{FF2B5EF4-FFF2-40B4-BE49-F238E27FC236}">
                <a16:creationId xmlns:a16="http://schemas.microsoft.com/office/drawing/2014/main" id="{BC4F5D03-227E-401C-A2DE-5A5DDB017B68}"/>
              </a:ext>
            </a:extLst>
          </p:cNvPr>
          <p:cNvSpPr txBox="1"/>
          <p:nvPr/>
        </p:nvSpPr>
        <p:spPr>
          <a:xfrm>
            <a:off x="800025" y="5309021"/>
            <a:ext cx="3564482" cy="1215526"/>
          </a:xfrm>
          <a:prstGeom prst="rect">
            <a:avLst/>
          </a:prstGeom>
          <a:noFill/>
        </p:spPr>
        <p:txBody>
          <a:bodyPr wrap="square">
            <a:spAutoFit/>
          </a:bodyPr>
          <a:lstStyle/>
          <a:p>
            <a:pPr marL="0" marR="0" indent="0" algn="l">
              <a:spcBef>
                <a:spcPts val="0"/>
              </a:spcBef>
            </a:pPr>
            <a:r>
              <a:rPr lang="en-US" sz="1000" b="1" kern="1400" dirty="0">
                <a:ln>
                  <a:noFill/>
                </a:ln>
                <a:solidFill>
                  <a:srgbClr val="000000"/>
                </a:solidFill>
                <a:effectLst/>
              </a:rPr>
              <a:t>Applying the Access Standards: Public Parks </a:t>
            </a:r>
            <a:endParaRPr lang="en-US" sz="1000" kern="1400" dirty="0">
              <a:ln>
                <a:noFill/>
              </a:ln>
              <a:solidFill>
                <a:srgbClr val="000000"/>
              </a:solidFill>
              <a:effectLst/>
            </a:endParaRPr>
          </a:p>
          <a:p>
            <a:pPr marL="171450" marR="0" indent="-171450" algn="l">
              <a:spcBef>
                <a:spcPts val="0"/>
              </a:spcBef>
              <a:buFont typeface="Arial" panose="020B0604020202020204" pitchFamily="34" charset="0"/>
              <a:buChar char="•"/>
            </a:pPr>
            <a:r>
              <a:rPr lang="en-US" sz="1000" kern="1400" dirty="0">
                <a:ln>
                  <a:noFill/>
                </a:ln>
                <a:solidFill>
                  <a:srgbClr val="000000"/>
                </a:solidFill>
                <a:effectLst/>
              </a:rPr>
              <a:t>Within the </a:t>
            </a:r>
            <a:r>
              <a:rPr lang="en-US" sz="1000" kern="1400" dirty="0" err="1">
                <a:ln>
                  <a:noFill/>
                </a:ln>
                <a:solidFill>
                  <a:srgbClr val="000000"/>
                </a:solidFill>
                <a:effectLst/>
              </a:rPr>
              <a:t>Tallaght</a:t>
            </a:r>
            <a:r>
              <a:rPr lang="en-US" sz="1000" kern="1400" dirty="0">
                <a:ln>
                  <a:noFill/>
                </a:ln>
                <a:solidFill>
                  <a:srgbClr val="000000"/>
                </a:solidFill>
                <a:effectLst/>
              </a:rPr>
              <a:t> </a:t>
            </a:r>
            <a:r>
              <a:rPr lang="en-US" sz="1000" kern="1400" dirty="0" err="1">
                <a:ln>
                  <a:noFill/>
                </a:ln>
                <a:solidFill>
                  <a:srgbClr val="000000"/>
                </a:solidFill>
                <a:effectLst/>
              </a:rPr>
              <a:t>neighbourhood</a:t>
            </a:r>
            <a:r>
              <a:rPr lang="en-US" sz="1000" kern="1400" dirty="0">
                <a:ln>
                  <a:noFill/>
                </a:ln>
                <a:solidFill>
                  <a:srgbClr val="000000"/>
                </a:solidFill>
                <a:effectLst/>
              </a:rPr>
              <a:t> there is an existing well-distributed network of public parks. </a:t>
            </a:r>
          </a:p>
          <a:p>
            <a:pPr marL="171450" marR="0" indent="-171450" algn="l">
              <a:spcBef>
                <a:spcPts val="0"/>
              </a:spcBef>
              <a:buFont typeface="Arial" panose="020B0604020202020204" pitchFamily="34" charset="0"/>
              <a:buChar char="•"/>
            </a:pPr>
            <a:r>
              <a:rPr lang="en-US" sz="1000" kern="1400" dirty="0">
                <a:ln>
                  <a:noFill/>
                </a:ln>
                <a:solidFill>
                  <a:srgbClr val="000000"/>
                </a:solidFill>
                <a:effectLst/>
              </a:rPr>
              <a:t>There are no residential areas in the </a:t>
            </a:r>
            <a:r>
              <a:rPr lang="en-US" sz="1000" kern="1400" dirty="0" err="1">
                <a:ln>
                  <a:noFill/>
                </a:ln>
                <a:solidFill>
                  <a:srgbClr val="000000"/>
                </a:solidFill>
                <a:effectLst/>
              </a:rPr>
              <a:t>neighbourhood</a:t>
            </a:r>
            <a:r>
              <a:rPr lang="en-US" sz="1000" kern="1400" dirty="0">
                <a:ln>
                  <a:noFill/>
                </a:ln>
                <a:solidFill>
                  <a:srgbClr val="000000"/>
                </a:solidFill>
                <a:effectLst/>
              </a:rPr>
              <a:t> that do not have access to a park within the prescribed walking thresholds.</a:t>
            </a:r>
          </a:p>
          <a:p>
            <a:pPr marL="0" marR="0" indent="0" algn="l">
              <a:lnSpc>
                <a:spcPct val="119000"/>
              </a:lnSpc>
              <a:spcBef>
                <a:spcPts val="0"/>
              </a:spcBef>
              <a:spcAft>
                <a:spcPts val="600"/>
              </a:spcAft>
            </a:pPr>
            <a:r>
              <a:rPr lang="en-US" sz="1200" kern="1400" dirty="0">
                <a:ln>
                  <a:noFill/>
                </a:ln>
                <a:solidFill>
                  <a:srgbClr val="000000"/>
                </a:solidFill>
                <a:effectLst/>
                <a:latin typeface="Cambria" panose="02040503050406030204" pitchFamily="18" charset="0"/>
              </a:rPr>
              <a:t> </a:t>
            </a:r>
          </a:p>
        </p:txBody>
      </p:sp>
      <p:pic>
        <p:nvPicPr>
          <p:cNvPr id="11" name="Picture 10">
            <a:extLst>
              <a:ext uri="{FF2B5EF4-FFF2-40B4-BE49-F238E27FC236}">
                <a16:creationId xmlns:a16="http://schemas.microsoft.com/office/drawing/2014/main" id="{75630B57-03FA-4806-9477-2FF077648B81}"/>
              </a:ext>
            </a:extLst>
          </p:cNvPr>
          <p:cNvPicPr>
            <a:picLocks noChangeAspect="1"/>
          </p:cNvPicPr>
          <p:nvPr/>
        </p:nvPicPr>
        <p:blipFill>
          <a:blip r:embed="rId3"/>
          <a:stretch>
            <a:fillRect/>
          </a:stretch>
        </p:blipFill>
        <p:spPr>
          <a:xfrm>
            <a:off x="4668941" y="2403057"/>
            <a:ext cx="3547685" cy="2914169"/>
          </a:xfrm>
          <a:prstGeom prst="rect">
            <a:avLst/>
          </a:prstGeom>
        </p:spPr>
      </p:pic>
      <p:sp>
        <p:nvSpPr>
          <p:cNvPr id="15" name="TextBox 14">
            <a:extLst>
              <a:ext uri="{FF2B5EF4-FFF2-40B4-BE49-F238E27FC236}">
                <a16:creationId xmlns:a16="http://schemas.microsoft.com/office/drawing/2014/main" id="{B0B8235D-C71D-4436-A02C-9B415113C05B}"/>
              </a:ext>
            </a:extLst>
          </p:cNvPr>
          <p:cNvSpPr txBox="1"/>
          <p:nvPr/>
        </p:nvSpPr>
        <p:spPr>
          <a:xfrm>
            <a:off x="4510906" y="2126278"/>
            <a:ext cx="4170981" cy="276999"/>
          </a:xfrm>
          <a:prstGeom prst="rect">
            <a:avLst/>
          </a:prstGeom>
          <a:noFill/>
        </p:spPr>
        <p:txBody>
          <a:bodyPr wrap="square">
            <a:spAutoFit/>
          </a:bodyPr>
          <a:lstStyle/>
          <a:p>
            <a:r>
              <a:rPr lang="en-US" sz="1200" dirty="0"/>
              <a:t>Within 300m band of all SDCC Parks</a:t>
            </a:r>
          </a:p>
        </p:txBody>
      </p:sp>
      <p:sp>
        <p:nvSpPr>
          <p:cNvPr id="17" name="TextBox 16">
            <a:extLst>
              <a:ext uri="{FF2B5EF4-FFF2-40B4-BE49-F238E27FC236}">
                <a16:creationId xmlns:a16="http://schemas.microsoft.com/office/drawing/2014/main" id="{AC729ACD-85A8-4AA9-82D2-7727F33FA932}"/>
              </a:ext>
            </a:extLst>
          </p:cNvPr>
          <p:cNvSpPr txBox="1"/>
          <p:nvPr/>
        </p:nvSpPr>
        <p:spPr>
          <a:xfrm>
            <a:off x="4683148" y="5498993"/>
            <a:ext cx="3621378" cy="246221"/>
          </a:xfrm>
          <a:prstGeom prst="rect">
            <a:avLst/>
          </a:prstGeom>
          <a:noFill/>
        </p:spPr>
        <p:txBody>
          <a:bodyPr wrap="square">
            <a:spAutoFit/>
          </a:bodyPr>
          <a:lstStyle/>
          <a:p>
            <a:pPr marL="0" marR="0" indent="0" algn="l">
              <a:spcBef>
                <a:spcPts val="0"/>
              </a:spcBef>
            </a:pPr>
            <a:r>
              <a:rPr lang="en-US" sz="1000" b="1" kern="1400" dirty="0">
                <a:ln>
                  <a:noFill/>
                </a:ln>
                <a:solidFill>
                  <a:srgbClr val="000000"/>
                </a:solidFill>
                <a:effectLst/>
              </a:rPr>
              <a:t>Adding a 300m band (to existing public parks only)</a:t>
            </a:r>
            <a:endParaRPr lang="en-US" sz="1000" kern="1400" dirty="0">
              <a:ln>
                <a:noFill/>
              </a:ln>
              <a:solidFill>
                <a:srgbClr val="000000"/>
              </a:solidFill>
              <a:effectLst/>
            </a:endParaRPr>
          </a:p>
        </p:txBody>
      </p:sp>
      <p:pic>
        <p:nvPicPr>
          <p:cNvPr id="6147" name="Picture 1">
            <a:extLst>
              <a:ext uri="{FF2B5EF4-FFF2-40B4-BE49-F238E27FC236}">
                <a16:creationId xmlns:a16="http://schemas.microsoft.com/office/drawing/2014/main" id="{93EC1D2B-212E-4DE1-BD2E-9DFE11CE12C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70665" y="2403057"/>
            <a:ext cx="3953191" cy="2386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Box 19">
            <a:extLst>
              <a:ext uri="{FF2B5EF4-FFF2-40B4-BE49-F238E27FC236}">
                <a16:creationId xmlns:a16="http://schemas.microsoft.com/office/drawing/2014/main" id="{58386D38-8282-4B97-BD9D-F0FADEB72F5E}"/>
              </a:ext>
            </a:extLst>
          </p:cNvPr>
          <p:cNvSpPr txBox="1"/>
          <p:nvPr/>
        </p:nvSpPr>
        <p:spPr>
          <a:xfrm>
            <a:off x="8793360" y="5317226"/>
            <a:ext cx="2801662" cy="1061637"/>
          </a:xfrm>
          <a:prstGeom prst="rect">
            <a:avLst/>
          </a:prstGeom>
          <a:noFill/>
        </p:spPr>
        <p:txBody>
          <a:bodyPr wrap="square">
            <a:spAutoFit/>
          </a:bodyPr>
          <a:lstStyle/>
          <a:p>
            <a:pPr marL="0" marR="0" indent="0" algn="l">
              <a:spcBef>
                <a:spcPts val="0"/>
              </a:spcBef>
            </a:pPr>
            <a:r>
              <a:rPr lang="en-US" sz="1000" b="1" kern="1400" dirty="0">
                <a:solidFill>
                  <a:srgbClr val="000000"/>
                </a:solidFill>
              </a:rPr>
              <a:t>Note:</a:t>
            </a:r>
          </a:p>
          <a:p>
            <a:pPr marL="0" marR="0" indent="0" algn="l">
              <a:spcBef>
                <a:spcPts val="0"/>
              </a:spcBef>
            </a:pPr>
            <a:r>
              <a:rPr lang="en-GB" sz="1000" dirty="0">
                <a:effectLst/>
                <a:ea typeface="Calibri" panose="020F0502020204030204" pitchFamily="34" charset="0"/>
                <a:cs typeface="Times New Roman" panose="02020603050405020304" pitchFamily="18" charset="0"/>
              </a:rPr>
              <a:t>Initial access thresholds and assessments are being up-dated in line with walkability bands created by SDCC using 'Open Street Maps' to give truer walking routes and catchments.</a:t>
            </a:r>
            <a:endParaRPr lang="en-US" sz="1000" kern="1400" dirty="0">
              <a:ln>
                <a:noFill/>
              </a:ln>
              <a:solidFill>
                <a:srgbClr val="000000"/>
              </a:solidFill>
              <a:effectLst/>
            </a:endParaRPr>
          </a:p>
          <a:p>
            <a:pPr marL="0" marR="0" indent="0" algn="l">
              <a:lnSpc>
                <a:spcPct val="119000"/>
              </a:lnSpc>
              <a:spcBef>
                <a:spcPts val="0"/>
              </a:spcBef>
              <a:spcAft>
                <a:spcPts val="600"/>
              </a:spcAft>
            </a:pPr>
            <a:r>
              <a:rPr lang="en-US" sz="1200" kern="1400" dirty="0">
                <a:ln>
                  <a:noFill/>
                </a:ln>
                <a:solidFill>
                  <a:srgbClr val="000000"/>
                </a:solidFill>
                <a:effectLst/>
                <a:latin typeface="Cambria" panose="02040503050406030204" pitchFamily="18" charset="0"/>
              </a:rPr>
              <a:t> </a:t>
            </a:r>
          </a:p>
        </p:txBody>
      </p:sp>
      <p:sp>
        <p:nvSpPr>
          <p:cNvPr id="16" name="TextBox 15">
            <a:extLst>
              <a:ext uri="{FF2B5EF4-FFF2-40B4-BE49-F238E27FC236}">
                <a16:creationId xmlns:a16="http://schemas.microsoft.com/office/drawing/2014/main" id="{3A199454-3D94-4BFA-B19B-8357D3F140B9}"/>
              </a:ext>
            </a:extLst>
          </p:cNvPr>
          <p:cNvSpPr txBox="1"/>
          <p:nvPr/>
        </p:nvSpPr>
        <p:spPr>
          <a:xfrm>
            <a:off x="8104453" y="2097408"/>
            <a:ext cx="4170981" cy="276999"/>
          </a:xfrm>
          <a:prstGeom prst="rect">
            <a:avLst/>
          </a:prstGeom>
          <a:noFill/>
        </p:spPr>
        <p:txBody>
          <a:bodyPr wrap="square">
            <a:spAutoFit/>
          </a:bodyPr>
          <a:lstStyle/>
          <a:p>
            <a:r>
              <a:rPr lang="en-US" sz="1200" dirty="0"/>
              <a:t>Information is being refined</a:t>
            </a:r>
          </a:p>
        </p:txBody>
      </p:sp>
    </p:spTree>
    <p:extLst>
      <p:ext uri="{BB962C8B-B14F-4D97-AF65-F5344CB8AC3E}">
        <p14:creationId xmlns:p14="http://schemas.microsoft.com/office/powerpoint/2010/main" val="30217985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287E7A0-BA6D-410D-8130-AF82A4D40BA1}"/>
              </a:ext>
            </a:extLst>
          </p:cNvPr>
          <p:cNvSpPr>
            <a:spLocks noGrp="1"/>
          </p:cNvSpPr>
          <p:nvPr>
            <p:ph idx="1"/>
          </p:nvPr>
        </p:nvSpPr>
        <p:spPr>
          <a:xfrm>
            <a:off x="5536598" y="198646"/>
            <a:ext cx="6161550" cy="669480"/>
          </a:xfrm>
        </p:spPr>
        <p:txBody>
          <a:bodyPr>
            <a:normAutofit fontScale="92500" lnSpcReduction="10000"/>
          </a:bodyPr>
          <a:lstStyle/>
          <a:p>
            <a:pPr marL="457200" lvl="1" indent="0">
              <a:buNone/>
            </a:pPr>
            <a:r>
              <a:rPr lang="en-GB" dirty="0">
                <a:solidFill>
                  <a:srgbClr val="600060"/>
                </a:solidFill>
              </a:rPr>
              <a:t>Quality Standards – Green flag standard with developed biodiversity section.</a:t>
            </a:r>
          </a:p>
        </p:txBody>
      </p:sp>
      <p:grpSp>
        <p:nvGrpSpPr>
          <p:cNvPr id="6" name="Group 5">
            <a:extLst>
              <a:ext uri="{FF2B5EF4-FFF2-40B4-BE49-F238E27FC236}">
                <a16:creationId xmlns:a16="http://schemas.microsoft.com/office/drawing/2014/main" id="{DAFD5B58-CBE1-4021-BA82-831EFE513D1C}"/>
              </a:ext>
            </a:extLst>
          </p:cNvPr>
          <p:cNvGrpSpPr/>
          <p:nvPr/>
        </p:nvGrpSpPr>
        <p:grpSpPr>
          <a:xfrm>
            <a:off x="164342" y="140469"/>
            <a:ext cx="5532825" cy="1191754"/>
            <a:chOff x="0" y="2795544"/>
            <a:chExt cx="5257800" cy="1191754"/>
          </a:xfrm>
          <a:solidFill>
            <a:srgbClr val="600060"/>
          </a:solidFill>
        </p:grpSpPr>
        <p:sp>
          <p:nvSpPr>
            <p:cNvPr id="7" name="Rectangle: Rounded Corners 6">
              <a:extLst>
                <a:ext uri="{FF2B5EF4-FFF2-40B4-BE49-F238E27FC236}">
                  <a16:creationId xmlns:a16="http://schemas.microsoft.com/office/drawing/2014/main" id="{62977EDA-E539-4592-8E5A-C4F0169ABC4C}"/>
                </a:ext>
              </a:extLst>
            </p:cNvPr>
            <p:cNvSpPr/>
            <p:nvPr/>
          </p:nvSpPr>
          <p:spPr>
            <a:xfrm>
              <a:off x="0" y="2795544"/>
              <a:ext cx="5257800" cy="1191754"/>
            </a:xfrm>
            <a:prstGeom prst="roundRect">
              <a:avLst/>
            </a:prstGeom>
            <a:grpFill/>
          </p:spPr>
          <p:style>
            <a:lnRef idx="2">
              <a:schemeClr val="lt1">
                <a:hueOff val="0"/>
                <a:satOff val="0"/>
                <a:lumOff val="0"/>
                <a:alphaOff val="0"/>
              </a:schemeClr>
            </a:lnRef>
            <a:fillRef idx="1">
              <a:schemeClr val="accent5">
                <a:hueOff val="-4505695"/>
                <a:satOff val="-11613"/>
                <a:lumOff val="-7843"/>
                <a:alphaOff val="0"/>
              </a:schemeClr>
            </a:fillRef>
            <a:effectRef idx="0">
              <a:schemeClr val="accent5">
                <a:hueOff val="-4505695"/>
                <a:satOff val="-11613"/>
                <a:lumOff val="-7843"/>
                <a:alphaOff val="0"/>
              </a:schemeClr>
            </a:effectRef>
            <a:fontRef idx="minor">
              <a:schemeClr val="lt1"/>
            </a:fontRef>
          </p:style>
        </p:sp>
        <p:sp>
          <p:nvSpPr>
            <p:cNvPr id="8" name="Rectangle: Rounded Corners 4">
              <a:extLst>
                <a:ext uri="{FF2B5EF4-FFF2-40B4-BE49-F238E27FC236}">
                  <a16:creationId xmlns:a16="http://schemas.microsoft.com/office/drawing/2014/main" id="{A104E369-32F5-4CA1-B3C2-F6EE5A1F2EB6}"/>
                </a:ext>
              </a:extLst>
            </p:cNvPr>
            <p:cNvSpPr txBox="1"/>
            <p:nvPr/>
          </p:nvSpPr>
          <p:spPr>
            <a:xfrm>
              <a:off x="58176" y="2853721"/>
              <a:ext cx="4903219" cy="107540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IE" sz="3000" kern="1200" dirty="0"/>
                <a:t>Parks and Open Spaces Strategy</a:t>
              </a:r>
              <a:endParaRPr lang="en-US" sz="3000" kern="1200" dirty="0"/>
            </a:p>
          </p:txBody>
        </p:sp>
      </p:grpSp>
      <p:sp>
        <p:nvSpPr>
          <p:cNvPr id="15" name="TextBox 14">
            <a:extLst>
              <a:ext uri="{FF2B5EF4-FFF2-40B4-BE49-F238E27FC236}">
                <a16:creationId xmlns:a16="http://schemas.microsoft.com/office/drawing/2014/main" id="{FACEBFFC-ACF1-42E9-93C9-424EBBFD607E}"/>
              </a:ext>
            </a:extLst>
          </p:cNvPr>
          <p:cNvSpPr txBox="1"/>
          <p:nvPr/>
        </p:nvSpPr>
        <p:spPr>
          <a:xfrm>
            <a:off x="6950954" y="1746594"/>
            <a:ext cx="3739035" cy="4912370"/>
          </a:xfrm>
          <a:prstGeom prst="rect">
            <a:avLst/>
          </a:prstGeom>
          <a:solidFill>
            <a:schemeClr val="accent6">
              <a:lumMod val="20000"/>
              <a:lumOff val="80000"/>
            </a:schemeClr>
          </a:solidFill>
        </p:spPr>
        <p:txBody>
          <a:bodyPr wrap="square">
            <a:spAutoFit/>
          </a:bodyPr>
          <a:lstStyle/>
          <a:p>
            <a:pPr marL="0" marR="0" indent="0" algn="l">
              <a:lnSpc>
                <a:spcPct val="119000"/>
              </a:lnSpc>
              <a:spcBef>
                <a:spcPts val="0"/>
              </a:spcBef>
              <a:spcAft>
                <a:spcPts val="0"/>
              </a:spcAft>
            </a:pPr>
            <a:r>
              <a:rPr lang="en-US" sz="1200" b="1" kern="1400" dirty="0">
                <a:ln>
                  <a:noFill/>
                </a:ln>
                <a:solidFill>
                  <a:srgbClr val="000000"/>
                </a:solidFill>
                <a:effectLst/>
              </a:rPr>
              <a:t>A Welcoming Place</a:t>
            </a:r>
            <a:endParaRPr lang="en-US" sz="1200" kern="1400" dirty="0">
              <a:ln>
                <a:noFill/>
              </a:ln>
              <a:solidFill>
                <a:srgbClr val="000000"/>
              </a:solidFill>
              <a:effectLst/>
            </a:endParaRPr>
          </a:p>
          <a:p>
            <a:pPr marL="359994" marR="0" indent="-359994" algn="l">
              <a:lnSpc>
                <a:spcPct val="119000"/>
              </a:lnSpc>
              <a:spcBef>
                <a:spcPts val="0"/>
              </a:spcBef>
              <a:spcAft>
                <a:spcPts val="0"/>
              </a:spcAft>
            </a:pPr>
            <a:r>
              <a:rPr lang="en-US" sz="1200" kern="1400" dirty="0">
                <a:ln>
                  <a:noFill/>
                </a:ln>
                <a:solidFill>
                  <a:srgbClr val="000000"/>
                </a:solidFill>
                <a:effectLst/>
              </a:rPr>
              <a:t>1. Welcoming entrances</a:t>
            </a:r>
          </a:p>
          <a:p>
            <a:pPr marL="359994" marR="0" indent="-359994" algn="l">
              <a:lnSpc>
                <a:spcPct val="119000"/>
              </a:lnSpc>
              <a:spcBef>
                <a:spcPts val="0"/>
              </a:spcBef>
              <a:spcAft>
                <a:spcPts val="0"/>
              </a:spcAft>
            </a:pPr>
            <a:r>
              <a:rPr lang="en-US" sz="1200" kern="1400" dirty="0">
                <a:ln>
                  <a:noFill/>
                </a:ln>
                <a:solidFill>
                  <a:srgbClr val="000000"/>
                </a:solidFill>
                <a:effectLst/>
              </a:rPr>
              <a:t>2. Good and safe access</a:t>
            </a:r>
          </a:p>
          <a:p>
            <a:pPr marL="359994" marR="0" indent="-359994" algn="l">
              <a:lnSpc>
                <a:spcPct val="119000"/>
              </a:lnSpc>
              <a:spcBef>
                <a:spcPts val="0"/>
              </a:spcBef>
              <a:spcAft>
                <a:spcPts val="0"/>
              </a:spcAft>
            </a:pPr>
            <a:r>
              <a:rPr lang="en-US" sz="1200" kern="1400" dirty="0">
                <a:ln>
                  <a:noFill/>
                </a:ln>
                <a:solidFill>
                  <a:srgbClr val="000000"/>
                </a:solidFill>
                <a:effectLst/>
              </a:rPr>
              <a:t>3. Signage</a:t>
            </a:r>
          </a:p>
          <a:p>
            <a:pPr marL="359994" marR="0" indent="-359994" algn="l">
              <a:lnSpc>
                <a:spcPct val="119000"/>
              </a:lnSpc>
              <a:spcBef>
                <a:spcPts val="0"/>
              </a:spcBef>
              <a:spcAft>
                <a:spcPts val="0"/>
              </a:spcAft>
            </a:pPr>
            <a:r>
              <a:rPr lang="en-US" sz="1200" kern="1400" dirty="0">
                <a:ln>
                  <a:noFill/>
                </a:ln>
                <a:solidFill>
                  <a:srgbClr val="000000"/>
                </a:solidFill>
                <a:effectLst/>
              </a:rPr>
              <a:t>4. Equal access for all</a:t>
            </a:r>
          </a:p>
          <a:p>
            <a:pPr marL="0" marR="0" indent="0" algn="l">
              <a:lnSpc>
                <a:spcPct val="119000"/>
              </a:lnSpc>
              <a:spcBef>
                <a:spcPts val="0"/>
              </a:spcBef>
              <a:spcAft>
                <a:spcPts val="0"/>
              </a:spcAft>
            </a:pPr>
            <a:r>
              <a:rPr lang="en-US" sz="1200" b="1" kern="1400" dirty="0">
                <a:ln>
                  <a:noFill/>
                </a:ln>
                <a:solidFill>
                  <a:srgbClr val="000000"/>
                </a:solidFill>
                <a:effectLst/>
              </a:rPr>
              <a:t>Healthy, Safe and Secure</a:t>
            </a:r>
            <a:endParaRPr lang="en-US" sz="1200" kern="1400" dirty="0">
              <a:ln>
                <a:noFill/>
              </a:ln>
              <a:solidFill>
                <a:srgbClr val="000000"/>
              </a:solidFill>
              <a:effectLst/>
            </a:endParaRPr>
          </a:p>
          <a:p>
            <a:pPr marL="0" marR="0" indent="0" algn="l">
              <a:lnSpc>
                <a:spcPct val="119000"/>
              </a:lnSpc>
              <a:spcBef>
                <a:spcPts val="0"/>
              </a:spcBef>
              <a:spcAft>
                <a:spcPts val="0"/>
              </a:spcAft>
            </a:pPr>
            <a:r>
              <a:rPr lang="en-US" sz="1200" kern="1400" dirty="0">
                <a:ln>
                  <a:noFill/>
                </a:ln>
                <a:solidFill>
                  <a:srgbClr val="000000"/>
                </a:solidFill>
                <a:effectLst/>
              </a:rPr>
              <a:t>5.</a:t>
            </a:r>
            <a:r>
              <a:rPr lang="en-US" sz="1200" kern="1400" dirty="0">
                <a:solidFill>
                  <a:srgbClr val="000000"/>
                </a:solidFill>
              </a:rPr>
              <a:t> </a:t>
            </a:r>
            <a:r>
              <a:rPr lang="en-US" sz="1200" kern="1400" dirty="0">
                <a:ln>
                  <a:noFill/>
                </a:ln>
                <a:solidFill>
                  <a:srgbClr val="000000"/>
                </a:solidFill>
                <a:effectLst/>
              </a:rPr>
              <a:t>Safe and accessible equipment and facilities</a:t>
            </a:r>
          </a:p>
          <a:p>
            <a:pPr marL="359994" marR="0" indent="-359994" algn="l">
              <a:lnSpc>
                <a:spcPct val="119000"/>
              </a:lnSpc>
              <a:spcBef>
                <a:spcPts val="0"/>
              </a:spcBef>
              <a:spcAft>
                <a:spcPts val="0"/>
              </a:spcAft>
            </a:pPr>
            <a:r>
              <a:rPr lang="en-US" sz="1200" kern="1400" dirty="0">
                <a:ln>
                  <a:noFill/>
                </a:ln>
                <a:solidFill>
                  <a:srgbClr val="000000"/>
                </a:solidFill>
                <a:effectLst/>
              </a:rPr>
              <a:t>6. Personal security</a:t>
            </a:r>
          </a:p>
          <a:p>
            <a:pPr marL="359994" marR="0" indent="-359994" algn="l">
              <a:lnSpc>
                <a:spcPct val="119000"/>
              </a:lnSpc>
              <a:spcBef>
                <a:spcPts val="0"/>
              </a:spcBef>
              <a:spcAft>
                <a:spcPts val="0"/>
              </a:spcAft>
            </a:pPr>
            <a:r>
              <a:rPr lang="en-US" sz="1200" kern="1400" dirty="0">
                <a:ln>
                  <a:noFill/>
                </a:ln>
                <a:solidFill>
                  <a:srgbClr val="000000"/>
                </a:solidFill>
                <a:effectLst/>
              </a:rPr>
              <a:t>7. Appropriate provision of facilities</a:t>
            </a:r>
          </a:p>
          <a:p>
            <a:pPr marL="359994" marR="0" indent="-359994" algn="l">
              <a:lnSpc>
                <a:spcPct val="119000"/>
              </a:lnSpc>
              <a:spcBef>
                <a:spcPts val="0"/>
              </a:spcBef>
              <a:spcAft>
                <a:spcPts val="0"/>
              </a:spcAft>
            </a:pPr>
            <a:r>
              <a:rPr lang="en-US" sz="1200" kern="1400" dirty="0">
                <a:ln>
                  <a:noFill/>
                </a:ln>
                <a:solidFill>
                  <a:srgbClr val="000000"/>
                </a:solidFill>
                <a:effectLst/>
              </a:rPr>
              <a:t>8. Quality of places</a:t>
            </a:r>
          </a:p>
          <a:p>
            <a:pPr marL="0" marR="0" indent="0" algn="l">
              <a:lnSpc>
                <a:spcPct val="119000"/>
              </a:lnSpc>
              <a:spcBef>
                <a:spcPts val="0"/>
              </a:spcBef>
              <a:spcAft>
                <a:spcPts val="0"/>
              </a:spcAft>
            </a:pPr>
            <a:r>
              <a:rPr lang="en-US" sz="1200" b="1" kern="1400" dirty="0">
                <a:ln>
                  <a:noFill/>
                </a:ln>
                <a:solidFill>
                  <a:srgbClr val="000000"/>
                </a:solidFill>
                <a:effectLst/>
              </a:rPr>
              <a:t>Management</a:t>
            </a:r>
            <a:endParaRPr lang="en-US" sz="1200" kern="1400" dirty="0">
              <a:ln>
                <a:noFill/>
              </a:ln>
              <a:solidFill>
                <a:srgbClr val="000000"/>
              </a:solidFill>
              <a:effectLst/>
            </a:endParaRPr>
          </a:p>
          <a:p>
            <a:pPr marL="359994" marR="0" indent="-359994" algn="l">
              <a:lnSpc>
                <a:spcPct val="119000"/>
              </a:lnSpc>
              <a:spcBef>
                <a:spcPts val="0"/>
              </a:spcBef>
              <a:spcAft>
                <a:spcPts val="0"/>
              </a:spcAft>
            </a:pPr>
            <a:r>
              <a:rPr lang="en-US" sz="1200" kern="1400" dirty="0">
                <a:ln>
                  <a:noFill/>
                </a:ln>
                <a:solidFill>
                  <a:srgbClr val="000000"/>
                </a:solidFill>
                <a:effectLst/>
              </a:rPr>
              <a:t>9. Clean and well-maintained</a:t>
            </a:r>
          </a:p>
          <a:p>
            <a:pPr marL="359994" marR="0" indent="-359994" algn="l">
              <a:lnSpc>
                <a:spcPct val="119000"/>
              </a:lnSpc>
              <a:spcBef>
                <a:spcPts val="0"/>
              </a:spcBef>
              <a:spcAft>
                <a:spcPts val="0"/>
              </a:spcAft>
            </a:pPr>
            <a:r>
              <a:rPr lang="en-US" sz="1200" kern="1400" dirty="0">
                <a:ln>
                  <a:noFill/>
                </a:ln>
                <a:solidFill>
                  <a:srgbClr val="000000"/>
                </a:solidFill>
                <a:effectLst/>
              </a:rPr>
              <a:t>10. Litter and waste management</a:t>
            </a:r>
          </a:p>
          <a:p>
            <a:pPr marL="359994" marR="0" indent="-359994" algn="l">
              <a:lnSpc>
                <a:spcPct val="119000"/>
              </a:lnSpc>
              <a:spcBef>
                <a:spcPts val="0"/>
              </a:spcBef>
              <a:spcAft>
                <a:spcPts val="0"/>
              </a:spcAft>
            </a:pPr>
            <a:r>
              <a:rPr lang="en-US" sz="1200" kern="1400" dirty="0">
                <a:ln>
                  <a:noFill/>
                </a:ln>
                <a:solidFill>
                  <a:srgbClr val="000000"/>
                </a:solidFill>
                <a:effectLst/>
              </a:rPr>
              <a:t>11. Grounds maintenance and horticulture</a:t>
            </a:r>
          </a:p>
          <a:p>
            <a:pPr marL="359994" marR="0" indent="-359994" algn="l">
              <a:lnSpc>
                <a:spcPct val="119000"/>
              </a:lnSpc>
              <a:spcBef>
                <a:spcPts val="0"/>
              </a:spcBef>
              <a:spcAft>
                <a:spcPts val="0"/>
              </a:spcAft>
            </a:pPr>
            <a:r>
              <a:rPr lang="en-US" sz="1200" kern="1400" dirty="0">
                <a:ln>
                  <a:noFill/>
                </a:ln>
                <a:solidFill>
                  <a:srgbClr val="000000"/>
                </a:solidFill>
                <a:effectLst/>
              </a:rPr>
              <a:t>12. Building and infrastructure maintenance</a:t>
            </a:r>
          </a:p>
          <a:p>
            <a:pPr marL="0" marR="0" indent="0" algn="l">
              <a:lnSpc>
                <a:spcPct val="119000"/>
              </a:lnSpc>
              <a:spcBef>
                <a:spcPts val="0"/>
              </a:spcBef>
              <a:spcAft>
                <a:spcPts val="0"/>
              </a:spcAft>
            </a:pPr>
            <a:r>
              <a:rPr lang="en-US" sz="1200" b="1" kern="1400" dirty="0">
                <a:ln>
                  <a:noFill/>
                </a:ln>
                <a:solidFill>
                  <a:srgbClr val="000000"/>
                </a:solidFill>
                <a:effectLst/>
              </a:rPr>
              <a:t>Potential for Biodiversity</a:t>
            </a:r>
            <a:endParaRPr lang="en-US" sz="1200" kern="1400" dirty="0">
              <a:ln>
                <a:noFill/>
              </a:ln>
              <a:solidFill>
                <a:srgbClr val="000000"/>
              </a:solidFill>
              <a:effectLst/>
            </a:endParaRPr>
          </a:p>
          <a:p>
            <a:pPr marL="359994" marR="0" indent="-359994" algn="l">
              <a:lnSpc>
                <a:spcPct val="119000"/>
              </a:lnSpc>
              <a:spcBef>
                <a:spcPts val="0"/>
              </a:spcBef>
              <a:spcAft>
                <a:spcPts val="0"/>
              </a:spcAft>
            </a:pPr>
            <a:r>
              <a:rPr lang="en-US" sz="1200" kern="1400" dirty="0">
                <a:ln>
                  <a:noFill/>
                </a:ln>
                <a:solidFill>
                  <a:srgbClr val="000000"/>
                </a:solidFill>
                <a:effectLst/>
              </a:rPr>
              <a:t>13. Linkages to GI network</a:t>
            </a:r>
          </a:p>
          <a:p>
            <a:pPr marL="359994" marR="0" indent="-359994" algn="l">
              <a:lnSpc>
                <a:spcPct val="119000"/>
              </a:lnSpc>
              <a:spcBef>
                <a:spcPts val="0"/>
              </a:spcBef>
              <a:spcAft>
                <a:spcPts val="0"/>
              </a:spcAft>
            </a:pPr>
            <a:r>
              <a:rPr lang="en-US" sz="1200" kern="1400" dirty="0">
                <a:ln>
                  <a:noFill/>
                </a:ln>
                <a:solidFill>
                  <a:srgbClr val="000000"/>
                </a:solidFill>
                <a:effectLst/>
              </a:rPr>
              <a:t>14. Native tree and shrub planting</a:t>
            </a:r>
          </a:p>
          <a:p>
            <a:pPr marL="359994" marR="0" indent="-359994" algn="l">
              <a:lnSpc>
                <a:spcPct val="119000"/>
              </a:lnSpc>
              <a:spcBef>
                <a:spcPts val="0"/>
              </a:spcBef>
              <a:spcAft>
                <a:spcPts val="0"/>
              </a:spcAft>
            </a:pPr>
            <a:r>
              <a:rPr lang="en-US" sz="1200" kern="1400" dirty="0">
                <a:ln>
                  <a:noFill/>
                </a:ln>
                <a:solidFill>
                  <a:srgbClr val="000000"/>
                </a:solidFill>
                <a:effectLst/>
              </a:rPr>
              <a:t>15. Hedgerows</a:t>
            </a:r>
          </a:p>
          <a:p>
            <a:pPr marL="359994" marR="0" indent="-359994" algn="l">
              <a:lnSpc>
                <a:spcPct val="119000"/>
              </a:lnSpc>
              <a:spcBef>
                <a:spcPts val="0"/>
              </a:spcBef>
              <a:spcAft>
                <a:spcPts val="0"/>
              </a:spcAft>
            </a:pPr>
            <a:r>
              <a:rPr lang="en-US" sz="1200" kern="1400" dirty="0">
                <a:ln>
                  <a:noFill/>
                </a:ln>
                <a:solidFill>
                  <a:srgbClr val="000000"/>
                </a:solidFill>
                <a:effectLst/>
              </a:rPr>
              <a:t>16. </a:t>
            </a:r>
            <a:r>
              <a:rPr lang="en-US" sz="1200" kern="1400" dirty="0" err="1">
                <a:ln>
                  <a:noFill/>
                </a:ln>
                <a:solidFill>
                  <a:srgbClr val="000000"/>
                </a:solidFill>
                <a:effectLst/>
              </a:rPr>
              <a:t>SuDS</a:t>
            </a:r>
            <a:r>
              <a:rPr lang="en-US" sz="1200" kern="1400" dirty="0">
                <a:ln>
                  <a:noFill/>
                </a:ln>
                <a:solidFill>
                  <a:srgbClr val="000000"/>
                </a:solidFill>
                <a:effectLst/>
              </a:rPr>
              <a:t> features (incl. integrated wetlands)</a:t>
            </a:r>
          </a:p>
          <a:p>
            <a:pPr marL="359994" marR="0" indent="-359994" algn="l">
              <a:lnSpc>
                <a:spcPct val="119000"/>
              </a:lnSpc>
              <a:spcBef>
                <a:spcPts val="0"/>
              </a:spcBef>
              <a:spcAft>
                <a:spcPts val="0"/>
              </a:spcAft>
            </a:pPr>
            <a:r>
              <a:rPr lang="en-US" sz="1200" kern="1400" dirty="0">
                <a:ln>
                  <a:noFill/>
                </a:ln>
                <a:solidFill>
                  <a:srgbClr val="000000"/>
                </a:solidFill>
                <a:effectLst/>
              </a:rPr>
              <a:t>17. Natural water features (including stream re-profiling)</a:t>
            </a:r>
          </a:p>
          <a:p>
            <a:pPr marL="0" marR="0" indent="0" algn="l">
              <a:lnSpc>
                <a:spcPct val="119000"/>
              </a:lnSpc>
              <a:spcBef>
                <a:spcPts val="0"/>
              </a:spcBef>
              <a:spcAft>
                <a:spcPts val="600"/>
              </a:spcAft>
            </a:pPr>
            <a:r>
              <a:rPr lang="en-US" sz="1200" kern="1400" dirty="0">
                <a:ln>
                  <a:noFill/>
                </a:ln>
                <a:solidFill>
                  <a:srgbClr val="000000"/>
                </a:solidFill>
                <a:effectLst/>
              </a:rPr>
              <a:t> </a:t>
            </a:r>
          </a:p>
        </p:txBody>
      </p:sp>
      <p:sp>
        <p:nvSpPr>
          <p:cNvPr id="16" name="TextBox 15">
            <a:extLst>
              <a:ext uri="{FF2B5EF4-FFF2-40B4-BE49-F238E27FC236}">
                <a16:creationId xmlns:a16="http://schemas.microsoft.com/office/drawing/2014/main" id="{2EE203B1-AD4D-4104-8A3A-FFFCCAEC88B9}"/>
              </a:ext>
            </a:extLst>
          </p:cNvPr>
          <p:cNvSpPr txBox="1"/>
          <p:nvPr/>
        </p:nvSpPr>
        <p:spPr>
          <a:xfrm>
            <a:off x="5986626" y="748249"/>
            <a:ext cx="6041032" cy="1286634"/>
          </a:xfrm>
          <a:prstGeom prst="rect">
            <a:avLst/>
          </a:prstGeom>
          <a:noFill/>
        </p:spPr>
        <p:txBody>
          <a:bodyPr wrap="square">
            <a:spAutoFit/>
          </a:bodyPr>
          <a:lstStyle/>
          <a:p>
            <a:pPr marL="0" marR="0" indent="0" algn="l">
              <a:lnSpc>
                <a:spcPct val="119000"/>
              </a:lnSpc>
              <a:spcBef>
                <a:spcPts val="0"/>
              </a:spcBef>
              <a:spcAft>
                <a:spcPts val="0"/>
              </a:spcAft>
            </a:pPr>
            <a:r>
              <a:rPr lang="en-US" sz="1400" kern="1400" dirty="0">
                <a:solidFill>
                  <a:srgbClr val="000000"/>
                </a:solidFill>
              </a:rPr>
              <a:t>A</a:t>
            </a:r>
            <a:r>
              <a:rPr lang="en-US" sz="1400" kern="1400" dirty="0">
                <a:ln>
                  <a:noFill/>
                </a:ln>
                <a:solidFill>
                  <a:srgbClr val="000000"/>
                </a:solidFill>
                <a:effectLst/>
              </a:rPr>
              <a:t> locally set quality assessment is being undertaken for each area of open space. Scores are given against a basic expected level of quality/maintenance, potential for biodiversity and community value, as </a:t>
            </a:r>
            <a:r>
              <a:rPr lang="en-US" sz="1400" kern="1400" dirty="0">
                <a:solidFill>
                  <a:srgbClr val="000000"/>
                </a:solidFill>
              </a:rPr>
              <a:t>shown.</a:t>
            </a:r>
          </a:p>
          <a:p>
            <a:pPr marL="0" marR="0" indent="0" algn="l">
              <a:lnSpc>
                <a:spcPct val="119000"/>
              </a:lnSpc>
              <a:spcBef>
                <a:spcPts val="0"/>
              </a:spcBef>
              <a:spcAft>
                <a:spcPts val="0"/>
              </a:spcAft>
            </a:pPr>
            <a:endParaRPr lang="en-US" sz="1200" kern="1400" dirty="0">
              <a:ln>
                <a:noFill/>
              </a:ln>
              <a:solidFill>
                <a:srgbClr val="000000"/>
              </a:solidFill>
              <a:effectLst/>
            </a:endParaRPr>
          </a:p>
          <a:p>
            <a:pPr marL="0" marR="0" indent="0" algn="l">
              <a:lnSpc>
                <a:spcPct val="119000"/>
              </a:lnSpc>
              <a:spcBef>
                <a:spcPts val="0"/>
              </a:spcBef>
              <a:spcAft>
                <a:spcPts val="600"/>
              </a:spcAft>
              <a:tabLst>
                <a:tab pos="209398" algn="l"/>
              </a:tabLst>
            </a:pPr>
            <a:endParaRPr lang="en-US" sz="1200" kern="1400" dirty="0">
              <a:ln>
                <a:noFill/>
              </a:ln>
              <a:solidFill>
                <a:srgbClr val="000000"/>
              </a:solidFill>
              <a:effectLst/>
            </a:endParaRPr>
          </a:p>
        </p:txBody>
      </p:sp>
      <p:pic>
        <p:nvPicPr>
          <p:cNvPr id="4" name="Picture 3">
            <a:extLst>
              <a:ext uri="{FF2B5EF4-FFF2-40B4-BE49-F238E27FC236}">
                <a16:creationId xmlns:a16="http://schemas.microsoft.com/office/drawing/2014/main" id="{19A21C61-F661-4198-9F6E-8B87864123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3167" y="1746594"/>
            <a:ext cx="3275174" cy="4912760"/>
          </a:xfrm>
          <a:prstGeom prst="rect">
            <a:avLst/>
          </a:prstGeom>
        </p:spPr>
      </p:pic>
    </p:spTree>
    <p:extLst>
      <p:ext uri="{BB962C8B-B14F-4D97-AF65-F5344CB8AC3E}">
        <p14:creationId xmlns:p14="http://schemas.microsoft.com/office/powerpoint/2010/main" val="28525139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287E7A0-BA6D-410D-8130-AF82A4D40BA1}"/>
              </a:ext>
            </a:extLst>
          </p:cNvPr>
          <p:cNvSpPr>
            <a:spLocks noGrp="1"/>
          </p:cNvSpPr>
          <p:nvPr>
            <p:ph idx="1"/>
          </p:nvPr>
        </p:nvSpPr>
        <p:spPr>
          <a:xfrm>
            <a:off x="5927327" y="1088677"/>
            <a:ext cx="4708122" cy="669480"/>
          </a:xfrm>
        </p:spPr>
        <p:txBody>
          <a:bodyPr>
            <a:normAutofit/>
          </a:bodyPr>
          <a:lstStyle/>
          <a:p>
            <a:pPr marL="457200" lvl="1" indent="0">
              <a:buNone/>
            </a:pPr>
            <a:r>
              <a:rPr lang="en-GB" dirty="0">
                <a:solidFill>
                  <a:srgbClr val="600060"/>
                </a:solidFill>
              </a:rPr>
              <a:t>Parks and Open Space Survey</a:t>
            </a:r>
          </a:p>
        </p:txBody>
      </p:sp>
      <p:grpSp>
        <p:nvGrpSpPr>
          <p:cNvPr id="6" name="Group 5">
            <a:extLst>
              <a:ext uri="{FF2B5EF4-FFF2-40B4-BE49-F238E27FC236}">
                <a16:creationId xmlns:a16="http://schemas.microsoft.com/office/drawing/2014/main" id="{DAFD5B58-CBE1-4021-BA82-831EFE513D1C}"/>
              </a:ext>
            </a:extLst>
          </p:cNvPr>
          <p:cNvGrpSpPr/>
          <p:nvPr/>
        </p:nvGrpSpPr>
        <p:grpSpPr>
          <a:xfrm>
            <a:off x="333283" y="566403"/>
            <a:ext cx="5532825" cy="1191754"/>
            <a:chOff x="0" y="2795544"/>
            <a:chExt cx="5257800" cy="1191754"/>
          </a:xfrm>
          <a:solidFill>
            <a:srgbClr val="600060"/>
          </a:solidFill>
        </p:grpSpPr>
        <p:sp>
          <p:nvSpPr>
            <p:cNvPr id="7" name="Rectangle: Rounded Corners 6">
              <a:extLst>
                <a:ext uri="{FF2B5EF4-FFF2-40B4-BE49-F238E27FC236}">
                  <a16:creationId xmlns:a16="http://schemas.microsoft.com/office/drawing/2014/main" id="{62977EDA-E539-4592-8E5A-C4F0169ABC4C}"/>
                </a:ext>
              </a:extLst>
            </p:cNvPr>
            <p:cNvSpPr/>
            <p:nvPr/>
          </p:nvSpPr>
          <p:spPr>
            <a:xfrm>
              <a:off x="0" y="2795544"/>
              <a:ext cx="5257800" cy="1191754"/>
            </a:xfrm>
            <a:prstGeom prst="roundRect">
              <a:avLst/>
            </a:prstGeom>
            <a:grpFill/>
          </p:spPr>
          <p:style>
            <a:lnRef idx="2">
              <a:schemeClr val="lt1">
                <a:hueOff val="0"/>
                <a:satOff val="0"/>
                <a:lumOff val="0"/>
                <a:alphaOff val="0"/>
              </a:schemeClr>
            </a:lnRef>
            <a:fillRef idx="1">
              <a:schemeClr val="accent5">
                <a:hueOff val="-4505695"/>
                <a:satOff val="-11613"/>
                <a:lumOff val="-7843"/>
                <a:alphaOff val="0"/>
              </a:schemeClr>
            </a:fillRef>
            <a:effectRef idx="0">
              <a:schemeClr val="accent5">
                <a:hueOff val="-4505695"/>
                <a:satOff val="-11613"/>
                <a:lumOff val="-7843"/>
                <a:alphaOff val="0"/>
              </a:schemeClr>
            </a:effectRef>
            <a:fontRef idx="minor">
              <a:schemeClr val="lt1"/>
            </a:fontRef>
          </p:style>
        </p:sp>
        <p:sp>
          <p:nvSpPr>
            <p:cNvPr id="8" name="Rectangle: Rounded Corners 4">
              <a:extLst>
                <a:ext uri="{FF2B5EF4-FFF2-40B4-BE49-F238E27FC236}">
                  <a16:creationId xmlns:a16="http://schemas.microsoft.com/office/drawing/2014/main" id="{A104E369-32F5-4CA1-B3C2-F6EE5A1F2EB6}"/>
                </a:ext>
              </a:extLst>
            </p:cNvPr>
            <p:cNvSpPr txBox="1"/>
            <p:nvPr/>
          </p:nvSpPr>
          <p:spPr>
            <a:xfrm>
              <a:off x="58176" y="2853721"/>
              <a:ext cx="4903219" cy="107540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IE" sz="3000" kern="1200" dirty="0"/>
                <a:t>Parks and Open Spaces Strategy</a:t>
              </a:r>
              <a:endParaRPr lang="en-US" sz="3000" kern="1200" dirty="0"/>
            </a:p>
          </p:txBody>
        </p:sp>
      </p:grpSp>
      <p:sp>
        <p:nvSpPr>
          <p:cNvPr id="10" name="Control 3">
            <a:extLst>
              <a:ext uri="{FF2B5EF4-FFF2-40B4-BE49-F238E27FC236}">
                <a16:creationId xmlns:a16="http://schemas.microsoft.com/office/drawing/2014/main" id="{5E9CDF8C-6502-41C6-BAB0-F4B307C1C49D}"/>
              </a:ext>
            </a:extLst>
          </p:cNvPr>
          <p:cNvSpPr>
            <a:spLocks noChangeArrowheads="1" noChangeShapeType="1"/>
          </p:cNvSpPr>
          <p:nvPr/>
        </p:nvSpPr>
        <p:spPr bwMode="auto">
          <a:xfrm>
            <a:off x="4803775" y="5537200"/>
            <a:ext cx="11972925" cy="6145213"/>
          </a:xfrm>
          <a:prstGeom prst="rect">
            <a:avLst/>
          </a:prstGeom>
          <a:noFill/>
          <a:ln>
            <a:noFill/>
          </a:ln>
          <a:effectLst/>
          <a:extLst>
            <a:ext uri="{91240B29-F687-4F45-9708-019B960494DF}">
              <a14:hiddenLine xmlns:a14="http://schemas.microsoft.com/office/drawing/2010/main" w="25400">
                <a:no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0" tIns="0" rIns="0" bIns="0" numCol="1" anchor="t" anchorCtr="0" compatLnSpc="1">
            <a:prstTxWarp prst="textNoShape">
              <a:avLst/>
            </a:prstTxWarp>
          </a:bodyPr>
          <a:lstStyle/>
          <a:p>
            <a:endParaRPr lang="en-GB"/>
          </a:p>
        </p:txBody>
      </p:sp>
      <p:sp>
        <p:nvSpPr>
          <p:cNvPr id="2" name="TextBox 1">
            <a:extLst>
              <a:ext uri="{FF2B5EF4-FFF2-40B4-BE49-F238E27FC236}">
                <a16:creationId xmlns:a16="http://schemas.microsoft.com/office/drawing/2014/main" id="{AE1DEA88-9D06-4DDC-82B5-E48CF9503365}"/>
              </a:ext>
            </a:extLst>
          </p:cNvPr>
          <p:cNvSpPr txBox="1"/>
          <p:nvPr/>
        </p:nvSpPr>
        <p:spPr>
          <a:xfrm>
            <a:off x="333283" y="2206701"/>
            <a:ext cx="5532825" cy="4353692"/>
          </a:xfrm>
          <a:prstGeom prst="rect">
            <a:avLst/>
          </a:prstGeom>
          <a:noFill/>
        </p:spPr>
        <p:txBody>
          <a:bodyPr wrap="square" rtlCol="0">
            <a:spAutoFit/>
          </a:bodyPr>
          <a:lstStyle/>
          <a:p>
            <a:pPr algn="just">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To help guide the development of the Parks and Open Space Strategy, we are seeking public views on the quality and quantity of South Dublin’s parks and any ideas people have for improving them.  </a:t>
            </a:r>
          </a:p>
          <a:p>
            <a:pPr algn="just">
              <a:lnSpc>
                <a:spcPct val="107000"/>
              </a:lnSpc>
              <a:spcAft>
                <a:spcPts val="800"/>
              </a:spcAft>
            </a:pPr>
            <a:endParaRPr lang="en-GB"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This will be live in May 2021 and available at: </a:t>
            </a:r>
          </a:p>
          <a:p>
            <a:pPr algn="just">
              <a:lnSpc>
                <a:spcPct val="107000"/>
              </a:lnSpc>
              <a:spcAft>
                <a:spcPts val="800"/>
              </a:spcAft>
            </a:pPr>
            <a:r>
              <a:rPr lang="en-GB" dirty="0">
                <a:latin typeface="Calibri" panose="020F0502020204030204" pitchFamily="34" charset="0"/>
                <a:ea typeface="Calibri" panose="020F0502020204030204" pitchFamily="34" charset="0"/>
                <a:cs typeface="Times New Roman" panose="02020603050405020304" pitchFamily="18" charset="0"/>
                <a:hlinkClick r:id="rId2"/>
              </a:rPr>
              <a:t>https://consult.sdublincoco.ie/</a:t>
            </a:r>
            <a:endParaRPr lang="en-GB"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endParaRPr lang="en-GB"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IE" sz="1800" dirty="0">
                <a:effectLst/>
                <a:latin typeface="Calibri" panose="020F0502020204030204" pitchFamily="34" charset="0"/>
                <a:ea typeface="Calibri" panose="020F0502020204030204" pitchFamily="34" charset="0"/>
                <a:cs typeface="Times New Roman" panose="02020603050405020304" pitchFamily="18" charset="0"/>
              </a:rPr>
              <a:t>A video promoting SDCC parks and requesting feedback accompanies the survey.</a:t>
            </a:r>
          </a:p>
          <a:p>
            <a:pPr algn="just">
              <a:lnSpc>
                <a:spcPct val="107000"/>
              </a:lnSpc>
              <a:spcAft>
                <a:spcPts val="800"/>
              </a:spcAft>
            </a:pPr>
            <a:endParaRPr lang="en-IE"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EB324C12-ED1D-49B6-9979-DE2F3E3A88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15778" y="2650211"/>
            <a:ext cx="5206601" cy="3471068"/>
          </a:xfrm>
          <a:prstGeom prst="rect">
            <a:avLst/>
          </a:prstGeom>
        </p:spPr>
      </p:pic>
    </p:spTree>
    <p:extLst>
      <p:ext uri="{BB962C8B-B14F-4D97-AF65-F5344CB8AC3E}">
        <p14:creationId xmlns:p14="http://schemas.microsoft.com/office/powerpoint/2010/main" val="40819496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57D4A72-F4F1-498A-B083-59E8C50B78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0">
                <a:schemeClr val="accent6"/>
              </a:gs>
              <a:gs pos="25000">
                <a:schemeClr val="accent6"/>
              </a:gs>
              <a:gs pos="94000">
                <a:schemeClr val="accent1"/>
              </a:gs>
              <a:gs pos="100000">
                <a:schemeClr val="accent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C7FF3303-6FC3-4637-A201-B4CCC1C992C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220636" cy="6858000"/>
          </a:xfrm>
          <a:prstGeom prst="rect">
            <a:avLst/>
          </a:prstGeom>
        </p:spPr>
      </p:pic>
      <p:sp>
        <p:nvSpPr>
          <p:cNvPr id="2" name="Title 1">
            <a:extLst>
              <a:ext uri="{FF2B5EF4-FFF2-40B4-BE49-F238E27FC236}">
                <a16:creationId xmlns:a16="http://schemas.microsoft.com/office/drawing/2014/main" id="{F5019681-4336-4FC7-BBFA-6074D9166494}"/>
              </a:ext>
            </a:extLst>
          </p:cNvPr>
          <p:cNvSpPr>
            <a:spLocks noGrp="1"/>
          </p:cNvSpPr>
          <p:nvPr>
            <p:ph type="title"/>
          </p:nvPr>
        </p:nvSpPr>
        <p:spPr>
          <a:xfrm>
            <a:off x="218364" y="1433015"/>
            <a:ext cx="4394580" cy="4339988"/>
          </a:xfrm>
        </p:spPr>
        <p:txBody>
          <a:bodyPr>
            <a:normAutofit fontScale="90000"/>
          </a:bodyPr>
          <a:lstStyle/>
          <a:p>
            <a:pPr algn="l"/>
            <a:br>
              <a:rPr lang="en-IE" sz="2200" b="0" i="0" u="none" strike="noStrike" baseline="0" dirty="0">
                <a:solidFill>
                  <a:srgbClr val="FFFFFF"/>
                </a:solidFill>
                <a:latin typeface="DaxlinePro-Regular"/>
              </a:rPr>
            </a:br>
            <a:r>
              <a:rPr lang="en-IE" sz="2200" b="1" i="0" u="none" strike="noStrike" baseline="0" dirty="0">
                <a:solidFill>
                  <a:srgbClr val="FFFFFF"/>
                </a:solidFill>
                <a:latin typeface="DaxlinePro-Regular"/>
              </a:rPr>
              <a:t>Methodology and programme:</a:t>
            </a:r>
            <a:br>
              <a:rPr lang="en-IE" sz="2200" b="1" i="0" u="none" strike="noStrike" baseline="0" dirty="0">
                <a:solidFill>
                  <a:srgbClr val="FFFFFF"/>
                </a:solidFill>
                <a:latin typeface="DaxlinePro-Regular"/>
              </a:rPr>
            </a:br>
            <a:r>
              <a:rPr lang="en-IE" sz="2200" b="1" i="0" u="none" strike="noStrike" baseline="0" dirty="0">
                <a:solidFill>
                  <a:srgbClr val="FFFFFF"/>
                </a:solidFill>
                <a:latin typeface="DaxlinePro-Regular"/>
              </a:rPr>
              <a:t>GI Strategy and POS Strategy being delivered in tandem</a:t>
            </a:r>
            <a:br>
              <a:rPr lang="en-US" sz="2200" dirty="0">
                <a:solidFill>
                  <a:schemeClr val="bg1"/>
                </a:solidFill>
              </a:rPr>
            </a:br>
            <a:br>
              <a:rPr lang="en-US" sz="2200" dirty="0">
                <a:solidFill>
                  <a:schemeClr val="bg1"/>
                </a:solidFill>
              </a:rPr>
            </a:br>
            <a:r>
              <a:rPr lang="en-US" sz="2200" dirty="0">
                <a:solidFill>
                  <a:schemeClr val="bg1"/>
                </a:solidFill>
              </a:rPr>
              <a:t>GI Strategy will be a chapter within the Draft CDP.</a:t>
            </a:r>
            <a:br>
              <a:rPr lang="en-US" sz="2200" dirty="0">
                <a:solidFill>
                  <a:schemeClr val="bg1"/>
                </a:solidFill>
              </a:rPr>
            </a:br>
            <a:br>
              <a:rPr lang="en-US" sz="2200" dirty="0">
                <a:solidFill>
                  <a:schemeClr val="bg1"/>
                </a:solidFill>
              </a:rPr>
            </a:br>
            <a:r>
              <a:rPr lang="en-US" sz="2200" dirty="0">
                <a:solidFill>
                  <a:schemeClr val="bg1"/>
                </a:solidFill>
              </a:rPr>
              <a:t>Relevant POS policies and actions will be incorporated into the CDP.</a:t>
            </a:r>
            <a:br>
              <a:rPr lang="en-US" sz="2200" dirty="0">
                <a:solidFill>
                  <a:schemeClr val="bg1"/>
                </a:solidFill>
              </a:rPr>
            </a:br>
            <a:br>
              <a:rPr lang="en-IE" sz="2200" dirty="0">
                <a:solidFill>
                  <a:srgbClr val="FFFFFF"/>
                </a:solidFill>
                <a:latin typeface="DaxlinePro-Regular"/>
              </a:rPr>
            </a:br>
            <a:r>
              <a:rPr lang="en-US" sz="2200" dirty="0">
                <a:solidFill>
                  <a:schemeClr val="bg1"/>
                </a:solidFill>
              </a:rPr>
              <a:t>2 separate but complementary documents</a:t>
            </a:r>
            <a:br>
              <a:rPr lang="en-US" sz="2200" dirty="0">
                <a:solidFill>
                  <a:schemeClr val="bg1"/>
                </a:solidFill>
              </a:rPr>
            </a:br>
            <a:br>
              <a:rPr lang="en-US" sz="2200" dirty="0">
                <a:solidFill>
                  <a:schemeClr val="bg1"/>
                </a:solidFill>
              </a:rPr>
            </a:br>
            <a:r>
              <a:rPr lang="en-US" sz="2200" dirty="0">
                <a:solidFill>
                  <a:schemeClr val="bg1"/>
                </a:solidFill>
              </a:rPr>
              <a:t>POS has a separate consultation process.</a:t>
            </a:r>
            <a:br>
              <a:rPr lang="en-US" sz="2200" dirty="0">
                <a:solidFill>
                  <a:srgbClr val="000000"/>
                </a:solidFill>
              </a:rPr>
            </a:br>
            <a:br>
              <a:rPr lang="en-IE" sz="4000" b="0" i="0" u="none" strike="noStrike" baseline="0" dirty="0">
                <a:solidFill>
                  <a:srgbClr val="FFFFFF"/>
                </a:solidFill>
                <a:latin typeface="DaxlinePro-Regular"/>
              </a:rPr>
            </a:br>
            <a:endParaRPr lang="en-IE" sz="4000" dirty="0">
              <a:solidFill>
                <a:srgbClr val="FFFFFF"/>
              </a:solidFill>
            </a:endParaRPr>
          </a:p>
        </p:txBody>
      </p:sp>
      <p:graphicFrame>
        <p:nvGraphicFramePr>
          <p:cNvPr id="5" name="Content Placeholder 2">
            <a:extLst>
              <a:ext uri="{FF2B5EF4-FFF2-40B4-BE49-F238E27FC236}">
                <a16:creationId xmlns:a16="http://schemas.microsoft.com/office/drawing/2014/main" id="{5A91A7AD-798F-4C06-B222-1561431E6D07}"/>
              </a:ext>
            </a:extLst>
          </p:cNvPr>
          <p:cNvGraphicFramePr>
            <a:graphicFrameLocks noGrp="1"/>
          </p:cNvGraphicFramePr>
          <p:nvPr>
            <p:ph idx="1"/>
            <p:extLst>
              <p:ext uri="{D42A27DB-BD31-4B8C-83A1-F6EECF244321}">
                <p14:modId xmlns:p14="http://schemas.microsoft.com/office/powerpoint/2010/main" val="1546622057"/>
              </p:ext>
            </p:extLst>
          </p:nvPr>
        </p:nvGraphicFramePr>
        <p:xfrm>
          <a:off x="6355080" y="955653"/>
          <a:ext cx="5029200" cy="49478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724163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 name="Rectangle 40">
            <a:extLst>
              <a:ext uri="{FF2B5EF4-FFF2-40B4-BE49-F238E27FC236}">
                <a16:creationId xmlns:a16="http://schemas.microsoft.com/office/drawing/2014/main" id="{0A597D97-203B-498B-95D3-E90DC961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1F2151DA-74F2-427A-A19C-A087AFB911F6}"/>
              </a:ext>
            </a:extLst>
          </p:cNvPr>
          <p:cNvPicPr>
            <a:picLocks noChangeAspect="1"/>
          </p:cNvPicPr>
          <p:nvPr/>
        </p:nvPicPr>
        <p:blipFill rotWithShape="1">
          <a:blip r:embed="rId2">
            <a:extLst>
              <a:ext uri="{28A0092B-C50C-407E-A947-70E740481C1C}">
                <a14:useLocalDpi xmlns:a14="http://schemas.microsoft.com/office/drawing/2010/main" val="0"/>
              </a:ext>
            </a:extLst>
          </a:blip>
          <a:srcRect t="17598" b="18443"/>
          <a:stretch/>
        </p:blipFill>
        <p:spPr>
          <a:xfrm>
            <a:off x="4263360" y="22530"/>
            <a:ext cx="7924800" cy="3383270"/>
          </a:xfrm>
          <a:prstGeom prst="rect">
            <a:avLst/>
          </a:prstGeom>
        </p:spPr>
      </p:pic>
      <p:pic>
        <p:nvPicPr>
          <p:cNvPr id="5" name="Picture 4">
            <a:extLst>
              <a:ext uri="{FF2B5EF4-FFF2-40B4-BE49-F238E27FC236}">
                <a16:creationId xmlns:a16="http://schemas.microsoft.com/office/drawing/2014/main" id="{E5CD9DD2-F053-4411-917D-CA3F0BDB3DC7}"/>
              </a:ext>
            </a:extLst>
          </p:cNvPr>
          <p:cNvPicPr>
            <a:picLocks noChangeAspect="1"/>
          </p:cNvPicPr>
          <p:nvPr/>
        </p:nvPicPr>
        <p:blipFill rotWithShape="1">
          <a:blip r:embed="rId3"/>
          <a:srcRect t="13320" r="2" b="7078"/>
          <a:stretch/>
        </p:blipFill>
        <p:spPr>
          <a:xfrm>
            <a:off x="4650916" y="3474720"/>
            <a:ext cx="7555832" cy="3383280"/>
          </a:xfrm>
          <a:prstGeom prst="rect">
            <a:avLst/>
          </a:prstGeom>
        </p:spPr>
      </p:pic>
      <p:sp useBgFill="1">
        <p:nvSpPr>
          <p:cNvPr id="43" name="Freeform: Shape 42">
            <a:extLst>
              <a:ext uri="{FF2B5EF4-FFF2-40B4-BE49-F238E27FC236}">
                <a16:creationId xmlns:a16="http://schemas.microsoft.com/office/drawing/2014/main" id="{6A6EF10E-DF41-4BD3-8EB4-6F646531DC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244272" cy="6858000"/>
          </a:xfrm>
          <a:custGeom>
            <a:avLst/>
            <a:gdLst>
              <a:gd name="connsiteX0" fmla="*/ 0 w 6244272"/>
              <a:gd name="connsiteY0" fmla="*/ 0 h 6858000"/>
              <a:gd name="connsiteX1" fmla="*/ 732568 w 6244272"/>
              <a:gd name="connsiteY1" fmla="*/ 0 h 6858000"/>
              <a:gd name="connsiteX2" fmla="*/ 947849 w 6244272"/>
              <a:gd name="connsiteY2" fmla="*/ 0 h 6858000"/>
              <a:gd name="connsiteX3" fmla="*/ 1823619 w 6244272"/>
              <a:gd name="connsiteY3" fmla="*/ 0 h 6858000"/>
              <a:gd name="connsiteX4" fmla="*/ 5235673 w 6244272"/>
              <a:gd name="connsiteY4" fmla="*/ 0 h 6858000"/>
              <a:gd name="connsiteX5" fmla="*/ 4933297 w 6244272"/>
              <a:gd name="connsiteY5" fmla="*/ 110269 h 6858000"/>
              <a:gd name="connsiteX6" fmla="*/ 4976910 w 6244272"/>
              <a:gd name="connsiteY6" fmla="*/ 135168 h 6858000"/>
              <a:gd name="connsiteX7" fmla="*/ 5238580 w 6244272"/>
              <a:gd name="connsiteY7" fmla="*/ 71141 h 6858000"/>
              <a:gd name="connsiteX8" fmla="*/ 5290914 w 6244272"/>
              <a:gd name="connsiteY8" fmla="*/ 88927 h 6858000"/>
              <a:gd name="connsiteX9" fmla="*/ 5264747 w 6244272"/>
              <a:gd name="connsiteY9" fmla="*/ 163625 h 6858000"/>
              <a:gd name="connsiteX10" fmla="*/ 5151357 w 6244272"/>
              <a:gd name="connsiteY10" fmla="*/ 192082 h 6858000"/>
              <a:gd name="connsiteX11" fmla="*/ 4974002 w 6244272"/>
              <a:gd name="connsiteY11" fmla="*/ 373491 h 6858000"/>
              <a:gd name="connsiteX12" fmla="*/ 5241488 w 6244272"/>
              <a:gd name="connsiteY12" fmla="*/ 352148 h 6858000"/>
              <a:gd name="connsiteX13" fmla="*/ 5288007 w 6244272"/>
              <a:gd name="connsiteY13" fmla="*/ 394834 h 6858000"/>
              <a:gd name="connsiteX14" fmla="*/ 5305452 w 6244272"/>
              <a:gd name="connsiteY14" fmla="*/ 451747 h 6858000"/>
              <a:gd name="connsiteX15" fmla="*/ 5383953 w 6244272"/>
              <a:gd name="connsiteY15" fmla="*/ 359262 h 6858000"/>
              <a:gd name="connsiteX16" fmla="*/ 5450825 w 6244272"/>
              <a:gd name="connsiteY16" fmla="*/ 334364 h 6858000"/>
              <a:gd name="connsiteX17" fmla="*/ 5471177 w 6244272"/>
              <a:gd name="connsiteY17" fmla="*/ 416176 h 6858000"/>
              <a:gd name="connsiteX18" fmla="*/ 5410121 w 6244272"/>
              <a:gd name="connsiteY18" fmla="*/ 505101 h 6858000"/>
              <a:gd name="connsiteX19" fmla="*/ 5247303 w 6244272"/>
              <a:gd name="connsiteY19" fmla="*/ 558458 h 6858000"/>
              <a:gd name="connsiteX20" fmla="*/ 5421750 w 6244272"/>
              <a:gd name="connsiteY20" fmla="*/ 558458 h 6858000"/>
              <a:gd name="connsiteX21" fmla="*/ 5622364 w 6244272"/>
              <a:gd name="connsiteY21" fmla="*/ 522887 h 6858000"/>
              <a:gd name="connsiteX22" fmla="*/ 5834608 w 6244272"/>
              <a:gd name="connsiteY22" fmla="*/ 533558 h 6858000"/>
              <a:gd name="connsiteX23" fmla="*/ 6035223 w 6244272"/>
              <a:gd name="connsiteY23" fmla="*/ 462417 h 6858000"/>
              <a:gd name="connsiteX24" fmla="*/ 6238745 w 6244272"/>
              <a:gd name="connsiteY24" fmla="*/ 465975 h 6858000"/>
              <a:gd name="connsiteX25" fmla="*/ 5337434 w 6244272"/>
              <a:gd name="connsiteY25" fmla="*/ 910606 h 6858000"/>
              <a:gd name="connsiteX26" fmla="*/ 5381046 w 6244272"/>
              <a:gd name="connsiteY26" fmla="*/ 921277 h 6858000"/>
              <a:gd name="connsiteX27" fmla="*/ 5439195 w 6244272"/>
              <a:gd name="connsiteY27" fmla="*/ 949734 h 6858000"/>
              <a:gd name="connsiteX28" fmla="*/ 5395583 w 6244272"/>
              <a:gd name="connsiteY28" fmla="*/ 1006647 h 6858000"/>
              <a:gd name="connsiteX29" fmla="*/ 5160079 w 6244272"/>
              <a:gd name="connsiteY29" fmla="*/ 1113358 h 6858000"/>
              <a:gd name="connsiteX30" fmla="*/ 5101930 w 6244272"/>
              <a:gd name="connsiteY30" fmla="*/ 1220069 h 6858000"/>
              <a:gd name="connsiteX31" fmla="*/ 5174617 w 6244272"/>
              <a:gd name="connsiteY31" fmla="*/ 1209399 h 6858000"/>
              <a:gd name="connsiteX32" fmla="*/ 5238580 w 6244272"/>
              <a:gd name="connsiteY32" fmla="*/ 1230741 h 6858000"/>
              <a:gd name="connsiteX33" fmla="*/ 5212414 w 6244272"/>
              <a:gd name="connsiteY33" fmla="*/ 1365909 h 6858000"/>
              <a:gd name="connsiteX34" fmla="*/ 4878056 w 6244272"/>
              <a:gd name="connsiteY34" fmla="*/ 1540204 h 6858000"/>
              <a:gd name="connsiteX35" fmla="*/ 4848982 w 6244272"/>
              <a:gd name="connsiteY35" fmla="*/ 1597117 h 6858000"/>
              <a:gd name="connsiteX36" fmla="*/ 4889686 w 6244272"/>
              <a:gd name="connsiteY36" fmla="*/ 1636245 h 6858000"/>
              <a:gd name="connsiteX37" fmla="*/ 4997261 w 6244272"/>
              <a:gd name="connsiteY37" fmla="*/ 1657587 h 6858000"/>
              <a:gd name="connsiteX38" fmla="*/ 4846074 w 6244272"/>
              <a:gd name="connsiteY38" fmla="*/ 1849668 h 6858000"/>
              <a:gd name="connsiteX39" fmla="*/ 4790832 w 6244272"/>
              <a:gd name="connsiteY39" fmla="*/ 1903025 h 6858000"/>
              <a:gd name="connsiteX40" fmla="*/ 4694886 w 6244272"/>
              <a:gd name="connsiteY40" fmla="*/ 1984836 h 6858000"/>
              <a:gd name="connsiteX41" fmla="*/ 4694886 w 6244272"/>
              <a:gd name="connsiteY41" fmla="*/ 2013292 h 6858000"/>
              <a:gd name="connsiteX42" fmla="*/ 4822814 w 6244272"/>
              <a:gd name="connsiteY42" fmla="*/ 2102219 h 6858000"/>
              <a:gd name="connsiteX43" fmla="*/ 5055411 w 6244272"/>
              <a:gd name="connsiteY43" fmla="*/ 2077320 h 6858000"/>
              <a:gd name="connsiteX44" fmla="*/ 4712331 w 6244272"/>
              <a:gd name="connsiteY44" fmla="*/ 2208931 h 6858000"/>
              <a:gd name="connsiteX45" fmla="*/ 5822979 w 6244272"/>
              <a:gd name="connsiteY45" fmla="*/ 1892353 h 6858000"/>
              <a:gd name="connsiteX46" fmla="*/ 5753200 w 6244272"/>
              <a:gd name="connsiteY46" fmla="*/ 1974165 h 6858000"/>
              <a:gd name="connsiteX47" fmla="*/ 5363601 w 6244272"/>
              <a:gd name="connsiteY47" fmla="*/ 2191146 h 6858000"/>
              <a:gd name="connsiteX48" fmla="*/ 5253118 w 6244272"/>
              <a:gd name="connsiteY48" fmla="*/ 2326314 h 6858000"/>
              <a:gd name="connsiteX49" fmla="*/ 5136819 w 6244272"/>
              <a:gd name="connsiteY49" fmla="*/ 2401012 h 6858000"/>
              <a:gd name="connsiteX50" fmla="*/ 4974002 w 6244272"/>
              <a:gd name="connsiteY50" fmla="*/ 2401012 h 6858000"/>
              <a:gd name="connsiteX51" fmla="*/ 4857704 w 6244272"/>
              <a:gd name="connsiteY51" fmla="*/ 2518395 h 6858000"/>
              <a:gd name="connsiteX52" fmla="*/ 4976910 w 6244272"/>
              <a:gd name="connsiteY52" fmla="*/ 2543294 h 6858000"/>
              <a:gd name="connsiteX53" fmla="*/ 5116467 w 6244272"/>
              <a:gd name="connsiteY53" fmla="*/ 2525509 h 6858000"/>
              <a:gd name="connsiteX54" fmla="*/ 5273470 w 6244272"/>
              <a:gd name="connsiteY54" fmla="*/ 2564636 h 6858000"/>
              <a:gd name="connsiteX55" fmla="*/ 5418843 w 6244272"/>
              <a:gd name="connsiteY55" fmla="*/ 2532623 h 6858000"/>
              <a:gd name="connsiteX56" fmla="*/ 5593290 w 6244272"/>
              <a:gd name="connsiteY56" fmla="*/ 2553965 h 6858000"/>
              <a:gd name="connsiteX57" fmla="*/ 5648532 w 6244272"/>
              <a:gd name="connsiteY57" fmla="*/ 2692689 h 6858000"/>
              <a:gd name="connsiteX58" fmla="*/ 5665976 w 6244272"/>
              <a:gd name="connsiteY58" fmla="*/ 2703362 h 6858000"/>
              <a:gd name="connsiteX59" fmla="*/ 5988704 w 6244272"/>
              <a:gd name="connsiteY59" fmla="*/ 2923898 h 6858000"/>
              <a:gd name="connsiteX60" fmla="*/ 6078835 w 6244272"/>
              <a:gd name="connsiteY60" fmla="*/ 2941684 h 6858000"/>
              <a:gd name="connsiteX61" fmla="*/ 5546771 w 6244272"/>
              <a:gd name="connsiteY61" fmla="*/ 3329402 h 6858000"/>
              <a:gd name="connsiteX62" fmla="*/ 5904388 w 6244272"/>
              <a:gd name="connsiteY62" fmla="*/ 3229805 h 6858000"/>
              <a:gd name="connsiteX63" fmla="*/ 5953814 w 6244272"/>
              <a:gd name="connsiteY63" fmla="*/ 3393429 h 6858000"/>
              <a:gd name="connsiteX64" fmla="*/ 5785182 w 6244272"/>
              <a:gd name="connsiteY64" fmla="*/ 3539269 h 6858000"/>
              <a:gd name="connsiteX65" fmla="*/ 5724125 w 6244272"/>
              <a:gd name="connsiteY65" fmla="*/ 3827390 h 6858000"/>
              <a:gd name="connsiteX66" fmla="*/ 5753200 w 6244272"/>
              <a:gd name="connsiteY66" fmla="*/ 4090612 h 6858000"/>
              <a:gd name="connsiteX67" fmla="*/ 5825886 w 6244272"/>
              <a:gd name="connsiteY67" fmla="*/ 4172424 h 6858000"/>
              <a:gd name="connsiteX68" fmla="*/ 5930554 w 6244272"/>
              <a:gd name="connsiteY68" fmla="*/ 4321821 h 6858000"/>
              <a:gd name="connsiteX69" fmla="*/ 5994519 w 6244272"/>
              <a:gd name="connsiteY69" fmla="*/ 4414305 h 6858000"/>
              <a:gd name="connsiteX70" fmla="*/ 6218393 w 6244272"/>
              <a:gd name="connsiteY70" fmla="*/ 4378734 h 6858000"/>
              <a:gd name="connsiteX71" fmla="*/ 5918925 w 6244272"/>
              <a:gd name="connsiteY71" fmla="*/ 4613499 h 6858000"/>
              <a:gd name="connsiteX72" fmla="*/ 6160243 w 6244272"/>
              <a:gd name="connsiteY72" fmla="*/ 4585042 h 6858000"/>
              <a:gd name="connsiteX73" fmla="*/ 6238745 w 6244272"/>
              <a:gd name="connsiteY73" fmla="*/ 4602828 h 6858000"/>
              <a:gd name="connsiteX74" fmla="*/ 6195133 w 6244272"/>
              <a:gd name="connsiteY74" fmla="*/ 4677526 h 6858000"/>
              <a:gd name="connsiteX75" fmla="*/ 6017778 w 6244272"/>
              <a:gd name="connsiteY75" fmla="*/ 4805580 h 6858000"/>
              <a:gd name="connsiteX76" fmla="*/ 5651439 w 6244272"/>
              <a:gd name="connsiteY76" fmla="*/ 5154171 h 6858000"/>
              <a:gd name="connsiteX77" fmla="*/ 6006149 w 6244272"/>
              <a:gd name="connsiteY77" fmla="*/ 4994104 h 6858000"/>
              <a:gd name="connsiteX78" fmla="*/ 5633994 w 6244272"/>
              <a:gd name="connsiteY78" fmla="*/ 5353367 h 6858000"/>
              <a:gd name="connsiteX79" fmla="*/ 5552586 w 6244272"/>
              <a:gd name="connsiteY79" fmla="*/ 5474306 h 6858000"/>
              <a:gd name="connsiteX80" fmla="*/ 5383953 w 6244272"/>
              <a:gd name="connsiteY80" fmla="*/ 5769542 h 6858000"/>
              <a:gd name="connsiteX81" fmla="*/ 5392675 w 6244272"/>
              <a:gd name="connsiteY81" fmla="*/ 5801555 h 6858000"/>
              <a:gd name="connsiteX82" fmla="*/ 5584568 w 6244272"/>
              <a:gd name="connsiteY82" fmla="*/ 5755314 h 6858000"/>
              <a:gd name="connsiteX83" fmla="*/ 5334526 w 6244272"/>
              <a:gd name="connsiteY83" fmla="*/ 6004307 h 6858000"/>
              <a:gd name="connsiteX84" fmla="*/ 5075763 w 6244272"/>
              <a:gd name="connsiteY84" fmla="*/ 6196388 h 6858000"/>
              <a:gd name="connsiteX85" fmla="*/ 5258933 w 6244272"/>
              <a:gd name="connsiteY85" fmla="*/ 6167932 h 6858000"/>
              <a:gd name="connsiteX86" fmla="*/ 5511881 w 6244272"/>
              <a:gd name="connsiteY86" fmla="*/ 6057663 h 6858000"/>
              <a:gd name="connsiteX87" fmla="*/ 5599105 w 6244272"/>
              <a:gd name="connsiteY87" fmla="*/ 6100347 h 6858000"/>
              <a:gd name="connsiteX88" fmla="*/ 5360693 w 6244272"/>
              <a:gd name="connsiteY88" fmla="*/ 6281757 h 6858000"/>
              <a:gd name="connsiteX89" fmla="*/ 5224043 w 6244272"/>
              <a:gd name="connsiteY89" fmla="*/ 6367127 h 6858000"/>
              <a:gd name="connsiteX90" fmla="*/ 5168801 w 6244272"/>
              <a:gd name="connsiteY90" fmla="*/ 6431153 h 6858000"/>
              <a:gd name="connsiteX91" fmla="*/ 5011799 w 6244272"/>
              <a:gd name="connsiteY91" fmla="*/ 6658805 h 6858000"/>
              <a:gd name="connsiteX92" fmla="*/ 4651275 w 6244272"/>
              <a:gd name="connsiteY92" fmla="*/ 6858000 h 6858000"/>
              <a:gd name="connsiteX93" fmla="*/ 1823619 w 6244272"/>
              <a:gd name="connsiteY93" fmla="*/ 6858000 h 6858000"/>
              <a:gd name="connsiteX94" fmla="*/ 947849 w 6244272"/>
              <a:gd name="connsiteY94" fmla="*/ 6858000 h 6858000"/>
              <a:gd name="connsiteX95" fmla="*/ 732568 w 6244272"/>
              <a:gd name="connsiteY95" fmla="*/ 6858000 h 6858000"/>
              <a:gd name="connsiteX96" fmla="*/ 0 w 6244272"/>
              <a:gd name="connsiteY9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6244272" h="6858000">
                <a:moveTo>
                  <a:pt x="0" y="0"/>
                </a:moveTo>
                <a:lnTo>
                  <a:pt x="732568" y="0"/>
                </a:lnTo>
                <a:lnTo>
                  <a:pt x="947849" y="0"/>
                </a:lnTo>
                <a:lnTo>
                  <a:pt x="1823619" y="0"/>
                </a:lnTo>
                <a:lnTo>
                  <a:pt x="5235673" y="0"/>
                </a:lnTo>
                <a:cubicBezTo>
                  <a:pt x="5133912" y="35571"/>
                  <a:pt x="5035058" y="78255"/>
                  <a:pt x="4933297" y="110269"/>
                </a:cubicBezTo>
                <a:cubicBezTo>
                  <a:pt x="4947835" y="145839"/>
                  <a:pt x="4962372" y="138725"/>
                  <a:pt x="4976910" y="135168"/>
                </a:cubicBezTo>
                <a:cubicBezTo>
                  <a:pt x="5064133" y="120941"/>
                  <a:pt x="5154264" y="110269"/>
                  <a:pt x="5238580" y="71141"/>
                </a:cubicBezTo>
                <a:cubicBezTo>
                  <a:pt x="5258933" y="64027"/>
                  <a:pt x="5282192" y="64027"/>
                  <a:pt x="5290914" y="88927"/>
                </a:cubicBezTo>
                <a:cubicBezTo>
                  <a:pt x="5305452" y="124497"/>
                  <a:pt x="5285100" y="145839"/>
                  <a:pt x="5264747" y="163625"/>
                </a:cubicBezTo>
                <a:cubicBezTo>
                  <a:pt x="5229858" y="195638"/>
                  <a:pt x="5189154" y="188525"/>
                  <a:pt x="5151357" y="192082"/>
                </a:cubicBezTo>
                <a:cubicBezTo>
                  <a:pt x="5046689" y="209867"/>
                  <a:pt x="4997261" y="259665"/>
                  <a:pt x="4974002" y="373491"/>
                </a:cubicBezTo>
                <a:cubicBezTo>
                  <a:pt x="5064133" y="327250"/>
                  <a:pt x="5154264" y="384162"/>
                  <a:pt x="5241488" y="352148"/>
                </a:cubicBezTo>
                <a:cubicBezTo>
                  <a:pt x="5264747" y="345034"/>
                  <a:pt x="5299637" y="355706"/>
                  <a:pt x="5288007" y="394834"/>
                </a:cubicBezTo>
                <a:cubicBezTo>
                  <a:pt x="5276378" y="430405"/>
                  <a:pt x="5238580" y="458860"/>
                  <a:pt x="5305452" y="451747"/>
                </a:cubicBezTo>
                <a:cubicBezTo>
                  <a:pt x="5354879" y="448189"/>
                  <a:pt x="5369416" y="405504"/>
                  <a:pt x="5383953" y="359262"/>
                </a:cubicBezTo>
                <a:cubicBezTo>
                  <a:pt x="5395583" y="334364"/>
                  <a:pt x="5427565" y="320135"/>
                  <a:pt x="5450825" y="334364"/>
                </a:cubicBezTo>
                <a:cubicBezTo>
                  <a:pt x="5479899" y="348592"/>
                  <a:pt x="5471177" y="387720"/>
                  <a:pt x="5471177" y="416176"/>
                </a:cubicBezTo>
                <a:cubicBezTo>
                  <a:pt x="5474085" y="469532"/>
                  <a:pt x="5450825" y="494431"/>
                  <a:pt x="5410121" y="505101"/>
                </a:cubicBezTo>
                <a:cubicBezTo>
                  <a:pt x="5360693" y="519330"/>
                  <a:pt x="5311267" y="537116"/>
                  <a:pt x="5247303" y="558458"/>
                </a:cubicBezTo>
                <a:cubicBezTo>
                  <a:pt x="5317082" y="594028"/>
                  <a:pt x="5369416" y="586915"/>
                  <a:pt x="5421750" y="558458"/>
                </a:cubicBezTo>
                <a:cubicBezTo>
                  <a:pt x="5485714" y="526444"/>
                  <a:pt x="5570030" y="483759"/>
                  <a:pt x="5622364" y="522887"/>
                </a:cubicBezTo>
                <a:cubicBezTo>
                  <a:pt x="5700865" y="579800"/>
                  <a:pt x="5764829" y="544229"/>
                  <a:pt x="5834608" y="533558"/>
                </a:cubicBezTo>
                <a:cubicBezTo>
                  <a:pt x="5979982" y="512216"/>
                  <a:pt x="5889850" y="480203"/>
                  <a:pt x="6035223" y="462417"/>
                </a:cubicBezTo>
                <a:cubicBezTo>
                  <a:pt x="6093372" y="455303"/>
                  <a:pt x="6154429" y="426847"/>
                  <a:pt x="6238745" y="465975"/>
                </a:cubicBezTo>
                <a:cubicBezTo>
                  <a:pt x="5857868" y="672284"/>
                  <a:pt x="5677606" y="658055"/>
                  <a:pt x="5337434" y="910606"/>
                </a:cubicBezTo>
                <a:cubicBezTo>
                  <a:pt x="5351971" y="935506"/>
                  <a:pt x="5366508" y="924835"/>
                  <a:pt x="5381046" y="921277"/>
                </a:cubicBezTo>
                <a:cubicBezTo>
                  <a:pt x="5404305" y="917720"/>
                  <a:pt x="5433380" y="903491"/>
                  <a:pt x="5439195" y="949734"/>
                </a:cubicBezTo>
                <a:cubicBezTo>
                  <a:pt x="5442103" y="985305"/>
                  <a:pt x="5424657" y="1003089"/>
                  <a:pt x="5395583" y="1006647"/>
                </a:cubicBezTo>
                <a:cubicBezTo>
                  <a:pt x="5311267" y="1020875"/>
                  <a:pt x="5235673" y="1070674"/>
                  <a:pt x="5160079" y="1113358"/>
                </a:cubicBezTo>
                <a:cubicBezTo>
                  <a:pt x="5125190" y="1131144"/>
                  <a:pt x="5087393" y="1156043"/>
                  <a:pt x="5101930" y="1220069"/>
                </a:cubicBezTo>
                <a:cubicBezTo>
                  <a:pt x="5131004" y="1237855"/>
                  <a:pt x="5151357" y="1212955"/>
                  <a:pt x="5174617" y="1209399"/>
                </a:cubicBezTo>
                <a:cubicBezTo>
                  <a:pt x="5197876" y="1205842"/>
                  <a:pt x="5253118" y="1220069"/>
                  <a:pt x="5238580" y="1230741"/>
                </a:cubicBezTo>
                <a:cubicBezTo>
                  <a:pt x="5171709" y="1269868"/>
                  <a:pt x="5293822" y="1365909"/>
                  <a:pt x="5212414" y="1365909"/>
                </a:cubicBezTo>
                <a:cubicBezTo>
                  <a:pt x="5078671" y="1365909"/>
                  <a:pt x="5005984" y="1536647"/>
                  <a:pt x="4878056" y="1540204"/>
                </a:cubicBezTo>
                <a:cubicBezTo>
                  <a:pt x="4857704" y="1540204"/>
                  <a:pt x="4848982" y="1572219"/>
                  <a:pt x="4848982" y="1597117"/>
                </a:cubicBezTo>
                <a:cubicBezTo>
                  <a:pt x="4848982" y="1629132"/>
                  <a:pt x="4869333" y="1632688"/>
                  <a:pt x="4889686" y="1636245"/>
                </a:cubicBezTo>
                <a:cubicBezTo>
                  <a:pt x="4921668" y="1639802"/>
                  <a:pt x="4956557" y="1597117"/>
                  <a:pt x="4997261" y="1657587"/>
                </a:cubicBezTo>
                <a:cubicBezTo>
                  <a:pt x="4921668" y="1693158"/>
                  <a:pt x="4843167" y="1728729"/>
                  <a:pt x="4846074" y="1849668"/>
                </a:cubicBezTo>
                <a:cubicBezTo>
                  <a:pt x="4846074" y="1881683"/>
                  <a:pt x="4814092" y="1895910"/>
                  <a:pt x="4790832" y="1903025"/>
                </a:cubicBezTo>
                <a:cubicBezTo>
                  <a:pt x="4750128" y="1917252"/>
                  <a:pt x="4718146" y="1938595"/>
                  <a:pt x="4694886" y="1984836"/>
                </a:cubicBezTo>
                <a:cubicBezTo>
                  <a:pt x="4694886" y="1995507"/>
                  <a:pt x="4694886" y="2002622"/>
                  <a:pt x="4694886" y="2013292"/>
                </a:cubicBezTo>
                <a:cubicBezTo>
                  <a:pt x="4700701" y="2123562"/>
                  <a:pt x="4758850" y="2120004"/>
                  <a:pt x="4822814" y="2102219"/>
                </a:cubicBezTo>
                <a:cubicBezTo>
                  <a:pt x="4898408" y="2080877"/>
                  <a:pt x="4974002" y="2038192"/>
                  <a:pt x="5055411" y="2077320"/>
                </a:cubicBezTo>
                <a:cubicBezTo>
                  <a:pt x="4942020" y="2130676"/>
                  <a:pt x="4817000" y="2134233"/>
                  <a:pt x="4712331" y="2208931"/>
                </a:cubicBezTo>
                <a:cubicBezTo>
                  <a:pt x="5101930" y="2223159"/>
                  <a:pt x="5445010" y="1984836"/>
                  <a:pt x="5822979" y="1892353"/>
                </a:cubicBezTo>
                <a:cubicBezTo>
                  <a:pt x="5811349" y="1952823"/>
                  <a:pt x="5779367" y="1967051"/>
                  <a:pt x="5753200" y="1974165"/>
                </a:cubicBezTo>
                <a:cubicBezTo>
                  <a:pt x="5613642" y="2020407"/>
                  <a:pt x="5491529" y="2112891"/>
                  <a:pt x="5363601" y="2191146"/>
                </a:cubicBezTo>
                <a:cubicBezTo>
                  <a:pt x="5311267" y="2223159"/>
                  <a:pt x="5273470" y="2258731"/>
                  <a:pt x="5253118" y="2326314"/>
                </a:cubicBezTo>
                <a:cubicBezTo>
                  <a:pt x="5235673" y="2390340"/>
                  <a:pt x="5200783" y="2418796"/>
                  <a:pt x="5136819" y="2401012"/>
                </a:cubicBezTo>
                <a:cubicBezTo>
                  <a:pt x="5084485" y="2386784"/>
                  <a:pt x="5029243" y="2393898"/>
                  <a:pt x="4974002" y="2401012"/>
                </a:cubicBezTo>
                <a:cubicBezTo>
                  <a:pt x="4912946" y="2408126"/>
                  <a:pt x="4843167" y="2479267"/>
                  <a:pt x="4857704" y="2518395"/>
                </a:cubicBezTo>
                <a:cubicBezTo>
                  <a:pt x="4886778" y="2582422"/>
                  <a:pt x="4936205" y="2550408"/>
                  <a:pt x="4976910" y="2543294"/>
                </a:cubicBezTo>
                <a:cubicBezTo>
                  <a:pt x="5026336" y="2536181"/>
                  <a:pt x="5116467" y="2518395"/>
                  <a:pt x="5116467" y="2525509"/>
                </a:cubicBezTo>
                <a:cubicBezTo>
                  <a:pt x="5148450" y="2685576"/>
                  <a:pt x="5221136" y="2564636"/>
                  <a:pt x="5273470" y="2564636"/>
                </a:cubicBezTo>
                <a:cubicBezTo>
                  <a:pt x="5322897" y="2564636"/>
                  <a:pt x="5372323" y="2546851"/>
                  <a:pt x="5418843" y="2532623"/>
                </a:cubicBezTo>
                <a:cubicBezTo>
                  <a:pt x="5479899" y="2514837"/>
                  <a:pt x="5535140" y="2546851"/>
                  <a:pt x="5593290" y="2553965"/>
                </a:cubicBezTo>
                <a:cubicBezTo>
                  <a:pt x="5645624" y="2561080"/>
                  <a:pt x="5616550" y="2653563"/>
                  <a:pt x="5648532" y="2692689"/>
                </a:cubicBezTo>
                <a:cubicBezTo>
                  <a:pt x="5654346" y="2703362"/>
                  <a:pt x="5660161" y="2703362"/>
                  <a:pt x="5665976" y="2703362"/>
                </a:cubicBezTo>
                <a:cubicBezTo>
                  <a:pt x="5683421" y="2980812"/>
                  <a:pt x="5988704" y="2913227"/>
                  <a:pt x="5988704" y="2923898"/>
                </a:cubicBezTo>
                <a:cubicBezTo>
                  <a:pt x="6014871" y="2941684"/>
                  <a:pt x="6046853" y="2899000"/>
                  <a:pt x="6078835" y="2941684"/>
                </a:cubicBezTo>
                <a:cubicBezTo>
                  <a:pt x="5942185" y="3137322"/>
                  <a:pt x="5732847" y="3183563"/>
                  <a:pt x="5546771" y="3329402"/>
                </a:cubicBezTo>
                <a:cubicBezTo>
                  <a:pt x="5700865" y="3379202"/>
                  <a:pt x="5790997" y="3208463"/>
                  <a:pt x="5904388" y="3229805"/>
                </a:cubicBezTo>
                <a:cubicBezTo>
                  <a:pt x="5959629" y="3283162"/>
                  <a:pt x="5793904" y="3368530"/>
                  <a:pt x="5953814" y="3393429"/>
                </a:cubicBezTo>
                <a:cubicBezTo>
                  <a:pt x="5884036" y="3439672"/>
                  <a:pt x="5834608" y="3485914"/>
                  <a:pt x="5785182" y="3539269"/>
                </a:cubicBezTo>
                <a:cubicBezTo>
                  <a:pt x="5700865" y="3635309"/>
                  <a:pt x="5683421" y="3699337"/>
                  <a:pt x="5724125" y="3827390"/>
                </a:cubicBezTo>
                <a:cubicBezTo>
                  <a:pt x="5750293" y="3912759"/>
                  <a:pt x="5788089" y="3991015"/>
                  <a:pt x="5753200" y="4090612"/>
                </a:cubicBezTo>
                <a:cubicBezTo>
                  <a:pt x="5729940" y="4158196"/>
                  <a:pt x="5738663" y="4204438"/>
                  <a:pt x="5825886" y="4172424"/>
                </a:cubicBezTo>
                <a:cubicBezTo>
                  <a:pt x="5918925" y="4140411"/>
                  <a:pt x="5953814" y="4200882"/>
                  <a:pt x="5930554" y="4321821"/>
                </a:cubicBezTo>
                <a:cubicBezTo>
                  <a:pt x="5916018" y="4400076"/>
                  <a:pt x="5930554" y="4424975"/>
                  <a:pt x="5994519" y="4414305"/>
                </a:cubicBezTo>
                <a:cubicBezTo>
                  <a:pt x="6064297" y="4403633"/>
                  <a:pt x="6131169" y="4353835"/>
                  <a:pt x="6218393" y="4378734"/>
                </a:cubicBezTo>
                <a:cubicBezTo>
                  <a:pt x="6148614" y="4521016"/>
                  <a:pt x="6000333" y="4478331"/>
                  <a:pt x="5918925" y="4613499"/>
                </a:cubicBezTo>
                <a:cubicBezTo>
                  <a:pt x="6014871" y="4613499"/>
                  <a:pt x="6090465" y="4613499"/>
                  <a:pt x="6160243" y="4585042"/>
                </a:cubicBezTo>
                <a:cubicBezTo>
                  <a:pt x="6189318" y="4574373"/>
                  <a:pt x="6221300" y="4560144"/>
                  <a:pt x="6238745" y="4602828"/>
                </a:cubicBezTo>
                <a:cubicBezTo>
                  <a:pt x="6259098" y="4652628"/>
                  <a:pt x="6218393" y="4670412"/>
                  <a:pt x="6195133" y="4677526"/>
                </a:cubicBezTo>
                <a:cubicBezTo>
                  <a:pt x="6128261" y="4702425"/>
                  <a:pt x="6075928" y="4759339"/>
                  <a:pt x="6017778" y="4805580"/>
                </a:cubicBezTo>
                <a:cubicBezTo>
                  <a:pt x="5892758" y="4905177"/>
                  <a:pt x="5756107" y="4990547"/>
                  <a:pt x="5651439" y="5154171"/>
                </a:cubicBezTo>
                <a:cubicBezTo>
                  <a:pt x="5782275" y="5111487"/>
                  <a:pt x="5881128" y="5011889"/>
                  <a:pt x="6006149" y="4994104"/>
                </a:cubicBezTo>
                <a:cubicBezTo>
                  <a:pt x="5898572" y="5143500"/>
                  <a:pt x="5761922" y="5243097"/>
                  <a:pt x="5633994" y="5353367"/>
                </a:cubicBezTo>
                <a:cubicBezTo>
                  <a:pt x="5596197" y="5385379"/>
                  <a:pt x="5558400" y="5406721"/>
                  <a:pt x="5552586" y="5474306"/>
                </a:cubicBezTo>
                <a:cubicBezTo>
                  <a:pt x="5535140" y="5605917"/>
                  <a:pt x="5488622" y="5712629"/>
                  <a:pt x="5383953" y="5769542"/>
                </a:cubicBezTo>
                <a:cubicBezTo>
                  <a:pt x="5383953" y="5769542"/>
                  <a:pt x="5389768" y="5790884"/>
                  <a:pt x="5392675" y="5801555"/>
                </a:cubicBezTo>
                <a:cubicBezTo>
                  <a:pt x="5456640" y="5805112"/>
                  <a:pt x="5506066" y="5726858"/>
                  <a:pt x="5584568" y="5755314"/>
                </a:cubicBezTo>
                <a:cubicBezTo>
                  <a:pt x="5506066" y="5862025"/>
                  <a:pt x="5442103" y="5954508"/>
                  <a:pt x="5334526" y="6004307"/>
                </a:cubicBezTo>
                <a:cubicBezTo>
                  <a:pt x="5247303" y="6043434"/>
                  <a:pt x="5139727" y="6068335"/>
                  <a:pt x="5075763" y="6196388"/>
                </a:cubicBezTo>
                <a:cubicBezTo>
                  <a:pt x="5148450" y="6221287"/>
                  <a:pt x="5203691" y="6189274"/>
                  <a:pt x="5258933" y="6167932"/>
                </a:cubicBezTo>
                <a:cubicBezTo>
                  <a:pt x="5343249" y="6132361"/>
                  <a:pt x="5427565" y="6093234"/>
                  <a:pt x="5511881" y="6057663"/>
                </a:cubicBezTo>
                <a:cubicBezTo>
                  <a:pt x="5543864" y="6043434"/>
                  <a:pt x="5578753" y="6036320"/>
                  <a:pt x="5599105" y="6100347"/>
                </a:cubicBezTo>
                <a:cubicBezTo>
                  <a:pt x="5491529" y="6114575"/>
                  <a:pt x="5427565" y="6199945"/>
                  <a:pt x="5360693" y="6281757"/>
                </a:cubicBezTo>
                <a:cubicBezTo>
                  <a:pt x="5322897" y="6327999"/>
                  <a:pt x="5290914" y="6388469"/>
                  <a:pt x="5224043" y="6367127"/>
                </a:cubicBezTo>
                <a:cubicBezTo>
                  <a:pt x="5189154" y="6356456"/>
                  <a:pt x="5165894" y="6388469"/>
                  <a:pt x="5168801" y="6431153"/>
                </a:cubicBezTo>
                <a:cubicBezTo>
                  <a:pt x="5183339" y="6580550"/>
                  <a:pt x="5099022" y="6630349"/>
                  <a:pt x="5011799" y="6658805"/>
                </a:cubicBezTo>
                <a:cubicBezTo>
                  <a:pt x="4883871" y="6701489"/>
                  <a:pt x="4770480" y="6786859"/>
                  <a:pt x="4651275" y="6858000"/>
                </a:cubicBezTo>
                <a:lnTo>
                  <a:pt x="1823619" y="6858000"/>
                </a:lnTo>
                <a:lnTo>
                  <a:pt x="947849" y="6858000"/>
                </a:lnTo>
                <a:lnTo>
                  <a:pt x="732568"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0E9B0755-76DB-4844-B2B7-C85AC7C17C2D}"/>
              </a:ext>
            </a:extLst>
          </p:cNvPr>
          <p:cNvSpPr>
            <a:spLocks noGrp="1"/>
          </p:cNvSpPr>
          <p:nvPr>
            <p:ph type="ctrTitle"/>
          </p:nvPr>
        </p:nvSpPr>
        <p:spPr>
          <a:xfrm>
            <a:off x="7026899" y="-481440"/>
            <a:ext cx="4816878" cy="3877197"/>
          </a:xfrm>
        </p:spPr>
        <p:txBody>
          <a:bodyPr>
            <a:normAutofit/>
          </a:bodyPr>
          <a:lstStyle/>
          <a:p>
            <a:r>
              <a:rPr lang="en-IE" sz="2400" dirty="0">
                <a:solidFill>
                  <a:schemeClr val="bg1"/>
                </a:solidFill>
              </a:rPr>
              <a:t>Parks and Open Space (POS) Strategy</a:t>
            </a:r>
            <a:br>
              <a:rPr lang="en-IE" sz="2400" dirty="0">
                <a:solidFill>
                  <a:schemeClr val="bg1"/>
                </a:solidFill>
              </a:rPr>
            </a:br>
            <a:r>
              <a:rPr lang="en-IE" sz="2400" dirty="0">
                <a:solidFill>
                  <a:schemeClr val="bg1"/>
                </a:solidFill>
              </a:rPr>
              <a:t>Update </a:t>
            </a:r>
            <a:endParaRPr lang="en-IE" sz="4400" dirty="0"/>
          </a:p>
        </p:txBody>
      </p:sp>
      <p:sp>
        <p:nvSpPr>
          <p:cNvPr id="3" name="Subtitle 2">
            <a:extLst>
              <a:ext uri="{FF2B5EF4-FFF2-40B4-BE49-F238E27FC236}">
                <a16:creationId xmlns:a16="http://schemas.microsoft.com/office/drawing/2014/main" id="{C9C7C32B-3B45-4C4F-88B8-1B5131E96FCB}"/>
              </a:ext>
            </a:extLst>
          </p:cNvPr>
          <p:cNvSpPr>
            <a:spLocks noGrp="1"/>
          </p:cNvSpPr>
          <p:nvPr>
            <p:ph type="subTitle" idx="1"/>
          </p:nvPr>
        </p:nvSpPr>
        <p:spPr>
          <a:xfrm>
            <a:off x="321734" y="6186014"/>
            <a:ext cx="4007449" cy="1343972"/>
          </a:xfrm>
        </p:spPr>
        <p:txBody>
          <a:bodyPr>
            <a:normAutofit/>
          </a:bodyPr>
          <a:lstStyle/>
          <a:p>
            <a:pPr algn="l"/>
            <a:r>
              <a:rPr lang="en-IE" dirty="0"/>
              <a:t>Thank you</a:t>
            </a:r>
          </a:p>
        </p:txBody>
      </p:sp>
      <p:sp>
        <p:nvSpPr>
          <p:cNvPr id="9" name="Title 1">
            <a:extLst>
              <a:ext uri="{FF2B5EF4-FFF2-40B4-BE49-F238E27FC236}">
                <a16:creationId xmlns:a16="http://schemas.microsoft.com/office/drawing/2014/main" id="{19C234CE-9E55-437C-851A-2F4ACF6C9A85}"/>
              </a:ext>
            </a:extLst>
          </p:cNvPr>
          <p:cNvSpPr txBox="1">
            <a:spLocks/>
          </p:cNvSpPr>
          <p:nvPr/>
        </p:nvSpPr>
        <p:spPr>
          <a:xfrm>
            <a:off x="6338133" y="6100825"/>
            <a:ext cx="5505644" cy="1238615"/>
          </a:xfrm>
          <a:prstGeom prst="rect">
            <a:avLst/>
          </a:prstGeom>
          <a:effectLst>
            <a:outerShdw blurRad="50800" dist="38100" dir="2700000" algn="tl" rotWithShape="0">
              <a:prstClr val="black">
                <a:alpha val="40000"/>
              </a:prstClr>
            </a:outerShdw>
          </a:effectLst>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Aft>
                <a:spcPts val="600"/>
              </a:spcAft>
            </a:pPr>
            <a:r>
              <a:rPr lang="en-IE" sz="2400" dirty="0">
                <a:solidFill>
                  <a:srgbClr val="FFFFFF"/>
                </a:solidFill>
              </a:rPr>
              <a:t>Green Infrastructure (GI) Strategy</a:t>
            </a:r>
            <a:br>
              <a:rPr lang="en-IE" sz="2400" dirty="0">
                <a:solidFill>
                  <a:srgbClr val="FFFFFF"/>
                </a:solidFill>
              </a:rPr>
            </a:br>
            <a:r>
              <a:rPr lang="en-IE" sz="2400" dirty="0">
                <a:solidFill>
                  <a:srgbClr val="FFFFFF"/>
                </a:solidFill>
              </a:rPr>
              <a:t>Update</a:t>
            </a:r>
            <a:br>
              <a:rPr lang="en-IE" sz="1700" dirty="0">
                <a:solidFill>
                  <a:srgbClr val="FFFFFF"/>
                </a:solidFill>
              </a:rPr>
            </a:br>
            <a:r>
              <a:rPr lang="en-IE" sz="1700" dirty="0">
                <a:solidFill>
                  <a:srgbClr val="FFFFFF"/>
                </a:solidFill>
              </a:rPr>
              <a:t> </a:t>
            </a:r>
            <a:br>
              <a:rPr lang="en-IE" sz="1700" dirty="0">
                <a:solidFill>
                  <a:srgbClr val="FFFFFF"/>
                </a:solidFill>
              </a:rPr>
            </a:br>
            <a:endParaRPr lang="en-IE" sz="1700" dirty="0">
              <a:solidFill>
                <a:srgbClr val="FFFFFF"/>
              </a:solidFill>
            </a:endParaRPr>
          </a:p>
        </p:txBody>
      </p:sp>
    </p:spTree>
    <p:extLst>
      <p:ext uri="{BB962C8B-B14F-4D97-AF65-F5344CB8AC3E}">
        <p14:creationId xmlns:p14="http://schemas.microsoft.com/office/powerpoint/2010/main" val="41264909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5" name="Rectangle 57">
            <a:extLst>
              <a:ext uri="{FF2B5EF4-FFF2-40B4-BE49-F238E27FC236}">
                <a16:creationId xmlns:a16="http://schemas.microsoft.com/office/drawing/2014/main" id="{55006F82-50D2-401C-BE85-FFEA1C1963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9">
            <a:extLst>
              <a:ext uri="{FF2B5EF4-FFF2-40B4-BE49-F238E27FC236}">
                <a16:creationId xmlns:a16="http://schemas.microsoft.com/office/drawing/2014/main" id="{32034F32-09B4-47B4-B550-1F1CE3D53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7" name="Group 61">
            <a:extLst>
              <a:ext uri="{FF2B5EF4-FFF2-40B4-BE49-F238E27FC236}">
                <a16:creationId xmlns:a16="http://schemas.microsoft.com/office/drawing/2014/main" id="{DE281959-4C2A-43BA-8C83-11E748D31C1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075420"/>
            <a:ext cx="12048729" cy="4093306"/>
            <a:chOff x="1" y="2075420"/>
            <a:chExt cx="12048729" cy="4093306"/>
          </a:xfrm>
        </p:grpSpPr>
        <p:sp>
          <p:nvSpPr>
            <p:cNvPr id="59" name="Oval 62">
              <a:extLst>
                <a:ext uri="{FF2B5EF4-FFF2-40B4-BE49-F238E27FC236}">
                  <a16:creationId xmlns:a16="http://schemas.microsoft.com/office/drawing/2014/main" id="{085BD03E-6111-486E-A44E-13DE7D69D2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7942191" y="2507571"/>
              <a:ext cx="3563871" cy="3563871"/>
            </a:xfrm>
            <a:prstGeom prst="ellipse">
              <a:avLst/>
            </a:prstGeom>
            <a:noFill/>
            <a:ln w="31750">
              <a:gradFill>
                <a:gsLst>
                  <a:gs pos="0">
                    <a:schemeClr val="tx2">
                      <a:lumMod val="60000"/>
                      <a:lumOff val="40000"/>
                      <a:alpha val="1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3">
              <a:extLst>
                <a:ext uri="{FF2B5EF4-FFF2-40B4-BE49-F238E27FC236}">
                  <a16:creationId xmlns:a16="http://schemas.microsoft.com/office/drawing/2014/main" id="{1AEAC14A-07C6-4D53-B462-9F09A96B7E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435065" y="4048931"/>
              <a:ext cx="1381607" cy="1381607"/>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4EE382AD-4EFB-4F1D-87D8-BBAFF1A147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 y="2075420"/>
              <a:ext cx="3144364" cy="3144364"/>
            </a:xfrm>
            <a:prstGeom prst="ellipse">
              <a:avLst/>
            </a:prstGeom>
            <a:gradFill>
              <a:gsLst>
                <a:gs pos="0">
                  <a:schemeClr val="tx2">
                    <a:lumMod val="75000"/>
                    <a:alpha val="20000"/>
                  </a:schemeClr>
                </a:gs>
                <a:gs pos="100000">
                  <a:schemeClr val="tx2">
                    <a:lumMod val="5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a:extLst>
                <a:ext uri="{FF2B5EF4-FFF2-40B4-BE49-F238E27FC236}">
                  <a16:creationId xmlns:a16="http://schemas.microsoft.com/office/drawing/2014/main" id="{7F9C3030-DD76-46ED-8C3D-5E6B155D7B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2600000">
              <a:off x="10150845" y="4270841"/>
              <a:ext cx="1897885" cy="1897885"/>
            </a:xfrm>
            <a:prstGeom prst="ellipse">
              <a:avLst/>
            </a:prstGeom>
            <a:gradFill>
              <a:gsLst>
                <a:gs pos="0">
                  <a:schemeClr val="tx2">
                    <a:lumMod val="75000"/>
                    <a:alpha val="10000"/>
                  </a:schemeClr>
                </a:gs>
                <a:gs pos="100000">
                  <a:schemeClr val="tx2">
                    <a:lumMod val="75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Oval 66">
              <a:extLst>
                <a:ext uri="{FF2B5EF4-FFF2-40B4-BE49-F238E27FC236}">
                  <a16:creationId xmlns:a16="http://schemas.microsoft.com/office/drawing/2014/main" id="{3774AC63-66CE-4E5C-9DAF-71E4E0C042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046780" y="3040492"/>
              <a:ext cx="2579322" cy="2579322"/>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374276B0-1AE1-4BAA-A117-B597012605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224640" y="3193975"/>
              <a:ext cx="2243193" cy="2243193"/>
            </a:xfrm>
            <a:prstGeom prst="ellipse">
              <a:avLst/>
            </a:prstGeom>
            <a:noFill/>
            <a:ln w="31750">
              <a:gradFill>
                <a:gsLst>
                  <a:gs pos="0">
                    <a:schemeClr val="tx2">
                      <a:lumMod val="60000"/>
                      <a:lumOff val="40000"/>
                      <a:alpha val="10000"/>
                    </a:schemeClr>
                  </a:gs>
                  <a:gs pos="100000">
                    <a:schemeClr val="tx2">
                      <a:lumMod val="50000"/>
                      <a:alpha val="1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290A5BAC-9BAF-4100-9DA3-DC2BCE14215D}"/>
              </a:ext>
            </a:extLst>
          </p:cNvPr>
          <p:cNvSpPr>
            <a:spLocks noGrp="1"/>
          </p:cNvSpPr>
          <p:nvPr>
            <p:ph type="title"/>
          </p:nvPr>
        </p:nvSpPr>
        <p:spPr>
          <a:xfrm>
            <a:off x="5033720" y="318875"/>
            <a:ext cx="6462872" cy="3262692"/>
          </a:xfrm>
          <a:noFill/>
        </p:spPr>
        <p:txBody>
          <a:bodyPr vert="horz" lIns="91440" tIns="45720" rIns="91440" bIns="45720" rtlCol="0" anchor="t">
            <a:normAutofit fontScale="90000"/>
          </a:bodyPr>
          <a:lstStyle/>
          <a:p>
            <a:pPr>
              <a:lnSpc>
                <a:spcPct val="90000"/>
              </a:lnSpc>
              <a:spcAft>
                <a:spcPts val="600"/>
              </a:spcAft>
            </a:pPr>
            <a:r>
              <a:rPr lang="en-US" sz="1800" b="1" dirty="0">
                <a:solidFill>
                  <a:schemeClr val="bg1"/>
                </a:solidFill>
              </a:rPr>
              <a:t>GREEN INFRASTRUCTURE</a:t>
            </a:r>
            <a:br>
              <a:rPr lang="en-US" sz="1800" dirty="0">
                <a:solidFill>
                  <a:schemeClr val="bg1"/>
                </a:solidFill>
              </a:rPr>
            </a:br>
            <a:br>
              <a:rPr lang="en-US" sz="1800" dirty="0">
                <a:solidFill>
                  <a:schemeClr val="bg1"/>
                </a:solidFill>
              </a:rPr>
            </a:br>
            <a:r>
              <a:rPr lang="en-US" sz="1800" dirty="0">
                <a:solidFill>
                  <a:schemeClr val="bg1"/>
                </a:solidFill>
              </a:rPr>
              <a:t>……“</a:t>
            </a:r>
            <a:r>
              <a:rPr lang="en-US" sz="1800" i="1" dirty="0">
                <a:solidFill>
                  <a:schemeClr val="bg1"/>
                </a:solidFill>
              </a:rPr>
              <a:t>a strategically planned network of natural and semi-natural areas with other environmental features designed and managed to deliver a wide range of ecosystem services such as water purification, air quality, space for recreation and climate mitigation and adaptation.”…….</a:t>
            </a:r>
            <a:br>
              <a:rPr lang="en-US" sz="1800" i="1" dirty="0">
                <a:solidFill>
                  <a:schemeClr val="bg1"/>
                </a:solidFill>
              </a:rPr>
            </a:br>
            <a:br>
              <a:rPr lang="en-US" sz="1800" i="1" dirty="0">
                <a:solidFill>
                  <a:schemeClr val="bg1"/>
                </a:solidFill>
              </a:rPr>
            </a:br>
            <a:br>
              <a:rPr lang="en-US" sz="1800" i="1" dirty="0">
                <a:solidFill>
                  <a:schemeClr val="bg1"/>
                </a:solidFill>
              </a:rPr>
            </a:br>
            <a:br>
              <a:rPr lang="en-US" sz="1800" dirty="0"/>
            </a:br>
            <a:r>
              <a:rPr lang="en-US" sz="1800" b="1" dirty="0">
                <a:solidFill>
                  <a:schemeClr val="bg1"/>
                </a:solidFill>
              </a:rPr>
              <a:t>A GI STRATEGY WILL:</a:t>
            </a:r>
            <a:br>
              <a:rPr lang="en-US" sz="1800" i="1" dirty="0">
                <a:solidFill>
                  <a:schemeClr val="bg1"/>
                </a:solidFill>
              </a:rPr>
            </a:br>
            <a:br>
              <a:rPr lang="en-US" sz="1800" i="1" dirty="0">
                <a:solidFill>
                  <a:schemeClr val="bg1"/>
                </a:solidFill>
              </a:rPr>
            </a:br>
            <a:r>
              <a:rPr lang="en-US" sz="1800" i="1" dirty="0">
                <a:solidFill>
                  <a:schemeClr val="bg1"/>
                </a:solidFill>
              </a:rPr>
              <a:t>“form the basis for the identification, protection, enhancement and management of the Green Infrastructure network within the County.”</a:t>
            </a:r>
            <a:br>
              <a:rPr lang="en-US" sz="1800" i="1" dirty="0">
                <a:solidFill>
                  <a:schemeClr val="bg1"/>
                </a:solidFill>
              </a:rPr>
            </a:br>
            <a:br>
              <a:rPr lang="en-US" sz="1800" i="1" dirty="0">
                <a:solidFill>
                  <a:schemeClr val="bg1"/>
                </a:solidFill>
              </a:rPr>
            </a:br>
            <a:endParaRPr lang="en-US" sz="1800" i="1" dirty="0">
              <a:solidFill>
                <a:schemeClr val="bg1"/>
              </a:solidFill>
            </a:endParaRPr>
          </a:p>
        </p:txBody>
      </p:sp>
      <p:sp>
        <p:nvSpPr>
          <p:cNvPr id="70" name="Rectangle 69">
            <a:extLst>
              <a:ext uri="{FF2B5EF4-FFF2-40B4-BE49-F238E27FC236}">
                <a16:creationId xmlns:a16="http://schemas.microsoft.com/office/drawing/2014/main" id="{4FCECCE4-3046-4A76-B4C0-767A6251C6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438146" y="1042605"/>
            <a:ext cx="2796461" cy="711252"/>
          </a:xfrm>
          <a:prstGeom prst="rect">
            <a:avLst/>
          </a:prstGeom>
          <a:gradFill flip="none" rotWithShape="1">
            <a:gsLst>
              <a:gs pos="0">
                <a:schemeClr val="tx2">
                  <a:lumMod val="40000"/>
                  <a:lumOff val="60000"/>
                  <a:alpha val="0"/>
                </a:schemeClr>
              </a:gs>
              <a:gs pos="100000">
                <a:schemeClr val="tx2">
                  <a:lumMod val="75000"/>
                  <a:alpha val="1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2" name="Group 71">
            <a:extLst>
              <a:ext uri="{FF2B5EF4-FFF2-40B4-BE49-F238E27FC236}">
                <a16:creationId xmlns:a16="http://schemas.microsoft.com/office/drawing/2014/main" id="{D6F309B0-04E5-4883-9605-1364452C68C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59539" y="317578"/>
            <a:ext cx="548640" cy="549007"/>
            <a:chOff x="7029447" y="3514725"/>
            <a:chExt cx="1285875" cy="549007"/>
          </a:xfrm>
        </p:grpSpPr>
        <p:cxnSp>
          <p:nvCxnSpPr>
            <p:cNvPr id="73" name="Straight Connector 72">
              <a:extLst>
                <a:ext uri="{FF2B5EF4-FFF2-40B4-BE49-F238E27FC236}">
                  <a16:creationId xmlns:a16="http://schemas.microsoft.com/office/drawing/2014/main" id="{E11AE0B5-579B-4455-9159-4E4F0A8CCEE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7D011DD2-D339-42A2-B916-5E9494D4A42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BE43332E-2051-4B76-BC37-83CA62919D8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6B80359C-87A2-4B25-838D-8F833616F63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78" name="Rectangle 77">
            <a:extLst>
              <a:ext uri="{FF2B5EF4-FFF2-40B4-BE49-F238E27FC236}">
                <a16:creationId xmlns:a16="http://schemas.microsoft.com/office/drawing/2014/main" id="{096F20E2-F42F-4B71-8BC5-478533FE16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6140785"/>
            <a:ext cx="6095997" cy="711252"/>
          </a:xfrm>
          <a:prstGeom prst="rect">
            <a:avLst/>
          </a:prstGeom>
          <a:gradFill flip="none" rotWithShape="1">
            <a:gsLst>
              <a:gs pos="10000">
                <a:schemeClr val="tx2">
                  <a:lumMod val="50000"/>
                  <a:alpha val="10000"/>
                </a:schemeClr>
              </a:gs>
              <a:gs pos="100000">
                <a:schemeClr val="tx2">
                  <a:lumMod val="60000"/>
                  <a:lumOff val="40000"/>
                  <a:alpha val="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0" name="Group 79">
            <a:extLst>
              <a:ext uri="{FF2B5EF4-FFF2-40B4-BE49-F238E27FC236}">
                <a16:creationId xmlns:a16="http://schemas.microsoft.com/office/drawing/2014/main" id="{34039184-A11C-46AE-854D-8B229443609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616345" y="5940560"/>
            <a:ext cx="1285875" cy="549007"/>
            <a:chOff x="7029447" y="3514725"/>
            <a:chExt cx="1285875" cy="549007"/>
          </a:xfrm>
        </p:grpSpPr>
        <p:cxnSp>
          <p:nvCxnSpPr>
            <p:cNvPr id="81" name="Straight Connector 80">
              <a:extLst>
                <a:ext uri="{FF2B5EF4-FFF2-40B4-BE49-F238E27FC236}">
                  <a16:creationId xmlns:a16="http://schemas.microsoft.com/office/drawing/2014/main" id="{3D2F1956-BECA-4651-82AD-00D7D7F59DA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A3F1C39C-42B5-430D-84F0-7018DD01CE0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BA7D71D2-799A-4C6D-AD0E-D7BCF15E9F2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5C9B72C0-DA11-4A2F-BADC-5BD946CFD0D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pic>
        <p:nvPicPr>
          <p:cNvPr id="5" name="Content Placeholder 4" descr="A picture containing grass, outdoor, plant, orchid&#10;&#10;Description automatically generated">
            <a:extLst>
              <a:ext uri="{FF2B5EF4-FFF2-40B4-BE49-F238E27FC236}">
                <a16:creationId xmlns:a16="http://schemas.microsoft.com/office/drawing/2014/main" id="{01BEDA2B-69E2-4336-89F9-72E74CB91D74}"/>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603" r="605" b="2"/>
          <a:stretch/>
        </p:blipFill>
        <p:spPr>
          <a:xfrm>
            <a:off x="695408" y="706170"/>
            <a:ext cx="4024499" cy="5431517"/>
          </a:xfrm>
          <a:prstGeom prst="rect">
            <a:avLst/>
          </a:prstGeom>
        </p:spPr>
      </p:pic>
      <p:grpSp>
        <p:nvGrpSpPr>
          <p:cNvPr id="86" name="Group 85">
            <a:extLst>
              <a:ext uri="{FF2B5EF4-FFF2-40B4-BE49-F238E27FC236}">
                <a16:creationId xmlns:a16="http://schemas.microsoft.com/office/drawing/2014/main" id="{2219C598-7B69-490E-97B6-4E4DC4964FC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562055" y="850149"/>
            <a:ext cx="304800" cy="429768"/>
            <a:chOff x="215328" y="-46937"/>
            <a:chExt cx="304800" cy="2773841"/>
          </a:xfrm>
        </p:grpSpPr>
        <p:cxnSp>
          <p:nvCxnSpPr>
            <p:cNvPr id="87" name="Straight Connector 86">
              <a:extLst>
                <a:ext uri="{FF2B5EF4-FFF2-40B4-BE49-F238E27FC236}">
                  <a16:creationId xmlns:a16="http://schemas.microsoft.com/office/drawing/2014/main" id="{EF504F69-53C8-4088-9C6A-56FFDA3318E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3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F5EDE870-C63A-4D06-A144-9652B7D8950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69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4CB714C2-8F44-4A42-BA66-2516AFA814E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85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B844F522-4E10-42B1-840D-5959A9639E2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201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12" name="Content Placeholder 8">
            <a:extLst>
              <a:ext uri="{FF2B5EF4-FFF2-40B4-BE49-F238E27FC236}">
                <a16:creationId xmlns:a16="http://schemas.microsoft.com/office/drawing/2014/main" id="{790A29DC-E94C-4D1D-9FB2-1A584C443E96}"/>
              </a:ext>
            </a:extLst>
          </p:cNvPr>
          <p:cNvSpPr txBox="1">
            <a:spLocks/>
          </p:cNvSpPr>
          <p:nvPr/>
        </p:nvSpPr>
        <p:spPr>
          <a:xfrm>
            <a:off x="5505099" y="4067282"/>
            <a:ext cx="5867720" cy="2305002"/>
          </a:xfrm>
          <a:prstGeom prst="rect">
            <a:avLst/>
          </a:prstGeom>
          <a:noFill/>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sz="1600" b="1" dirty="0">
                <a:solidFill>
                  <a:schemeClr val="bg1"/>
                </a:solidFill>
              </a:rPr>
              <a:t>CONTEXT FOR ACTION</a:t>
            </a:r>
          </a:p>
          <a:p>
            <a:pPr marL="0" indent="0">
              <a:spcBef>
                <a:spcPts val="0"/>
              </a:spcBef>
              <a:buNone/>
            </a:pPr>
            <a:endParaRPr lang="en-US" sz="1600" dirty="0">
              <a:solidFill>
                <a:schemeClr val="bg1"/>
              </a:solidFill>
            </a:endParaRPr>
          </a:p>
          <a:p>
            <a:pPr>
              <a:spcBef>
                <a:spcPts val="0"/>
              </a:spcBef>
            </a:pPr>
            <a:r>
              <a:rPr lang="en-US" sz="1600" dirty="0">
                <a:solidFill>
                  <a:schemeClr val="bg1"/>
                </a:solidFill>
              </a:rPr>
              <a:t>Climate Action &amp; Biodiversity loss</a:t>
            </a:r>
          </a:p>
          <a:p>
            <a:pPr>
              <a:spcBef>
                <a:spcPts val="0"/>
              </a:spcBef>
            </a:pPr>
            <a:endParaRPr lang="en-US" sz="1600" dirty="0">
              <a:solidFill>
                <a:schemeClr val="bg1"/>
              </a:solidFill>
            </a:endParaRPr>
          </a:p>
          <a:p>
            <a:pPr>
              <a:spcBef>
                <a:spcPts val="0"/>
              </a:spcBef>
            </a:pPr>
            <a:r>
              <a:rPr lang="en-US" sz="1600" dirty="0">
                <a:solidFill>
                  <a:schemeClr val="bg1"/>
                </a:solidFill>
              </a:rPr>
              <a:t>Policy Context:</a:t>
            </a:r>
          </a:p>
          <a:p>
            <a:pPr>
              <a:spcBef>
                <a:spcPts val="0"/>
              </a:spcBef>
            </a:pPr>
            <a:endParaRPr lang="en-US" sz="1600" dirty="0">
              <a:solidFill>
                <a:schemeClr val="bg1"/>
              </a:solidFill>
            </a:endParaRPr>
          </a:p>
          <a:p>
            <a:pPr lvl="1">
              <a:spcBef>
                <a:spcPts val="0"/>
              </a:spcBef>
            </a:pPr>
            <a:r>
              <a:rPr lang="en-US" sz="1600" dirty="0">
                <a:solidFill>
                  <a:schemeClr val="bg1"/>
                </a:solidFill>
              </a:rPr>
              <a:t>National Planning Framework</a:t>
            </a:r>
          </a:p>
          <a:p>
            <a:pPr lvl="1">
              <a:spcBef>
                <a:spcPts val="0"/>
              </a:spcBef>
            </a:pPr>
            <a:r>
              <a:rPr lang="en-US" sz="1600" dirty="0">
                <a:solidFill>
                  <a:schemeClr val="bg1"/>
                </a:solidFill>
              </a:rPr>
              <a:t>Regional Spatial &amp; Economic Strategy</a:t>
            </a:r>
          </a:p>
        </p:txBody>
      </p:sp>
    </p:spTree>
    <p:extLst>
      <p:ext uri="{BB962C8B-B14F-4D97-AF65-F5344CB8AC3E}">
        <p14:creationId xmlns:p14="http://schemas.microsoft.com/office/powerpoint/2010/main" val="29082137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C7FA33FF-088D-4F16-95A2-2C64D353DE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A376EFB1-01CF-419F-ABF1-2AF02BBFC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50604" y="0"/>
            <a:ext cx="6141396" cy="6858000"/>
          </a:xfrm>
          <a:prstGeom prst="rect">
            <a:avLst/>
          </a:prstGeom>
          <a:solidFill>
            <a:schemeClr val="bg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reeform: Shape 41">
            <a:extLst>
              <a:ext uri="{FF2B5EF4-FFF2-40B4-BE49-F238E27FC236}">
                <a16:creationId xmlns:a16="http://schemas.microsoft.com/office/drawing/2014/main" id="{FF9DEA15-78BD-4750-AA18-B9F28A6D5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50604" y="0"/>
            <a:ext cx="4319042"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bg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067CD93A-34C0-4F59-A712-53E032A1FE63}"/>
              </a:ext>
            </a:extLst>
          </p:cNvPr>
          <p:cNvSpPr>
            <a:spLocks noGrp="1"/>
          </p:cNvSpPr>
          <p:nvPr>
            <p:ph type="title"/>
          </p:nvPr>
        </p:nvSpPr>
        <p:spPr>
          <a:xfrm>
            <a:off x="6501384" y="241074"/>
            <a:ext cx="5129784" cy="1344975"/>
          </a:xfrm>
        </p:spPr>
        <p:txBody>
          <a:bodyPr vert="horz" lIns="91440" tIns="45720" rIns="91440" bIns="45720" rtlCol="0" anchor="ctr">
            <a:normAutofit/>
          </a:bodyPr>
          <a:lstStyle/>
          <a:p>
            <a:r>
              <a:rPr lang="en-US" sz="4000" kern="1200" dirty="0">
                <a:solidFill>
                  <a:schemeClr val="tx1"/>
                </a:solidFill>
                <a:latin typeface="+mj-lt"/>
                <a:ea typeface="+mj-ea"/>
                <a:cs typeface="+mj-cs"/>
              </a:rPr>
              <a:t>GI Strategy Development</a:t>
            </a:r>
          </a:p>
        </p:txBody>
      </p:sp>
      <p:pic>
        <p:nvPicPr>
          <p:cNvPr id="5" name="Content Placeholder 4" descr="Graphical user interface, application&#10;&#10;Description automatically generated">
            <a:extLst>
              <a:ext uri="{FF2B5EF4-FFF2-40B4-BE49-F238E27FC236}">
                <a16:creationId xmlns:a16="http://schemas.microsoft.com/office/drawing/2014/main" id="{B690099E-723D-4442-934A-F0931687E52B}"/>
              </a:ext>
            </a:extLst>
          </p:cNvPr>
          <p:cNvPicPr>
            <a:picLocks noGrp="1" noChangeAspect="1"/>
          </p:cNvPicPr>
          <p:nvPr>
            <p:ph idx="1"/>
          </p:nvPr>
        </p:nvPicPr>
        <p:blipFill rotWithShape="1">
          <a:blip r:embed="rId2"/>
          <a:srcRect l="34106" t="25450" r="37299" b="9460"/>
          <a:stretch/>
        </p:blipFill>
        <p:spPr>
          <a:xfrm>
            <a:off x="809142" y="484632"/>
            <a:ext cx="4477717" cy="5733287"/>
          </a:xfrm>
          <a:prstGeom prst="rect">
            <a:avLst/>
          </a:prstGeom>
        </p:spPr>
      </p:pic>
      <p:sp>
        <p:nvSpPr>
          <p:cNvPr id="6" name="TextBox 5">
            <a:extLst>
              <a:ext uri="{FF2B5EF4-FFF2-40B4-BE49-F238E27FC236}">
                <a16:creationId xmlns:a16="http://schemas.microsoft.com/office/drawing/2014/main" id="{DB4C34AE-48B4-4E7F-AC13-800A6C687E99}"/>
              </a:ext>
            </a:extLst>
          </p:cNvPr>
          <p:cNvSpPr txBox="1"/>
          <p:nvPr/>
        </p:nvSpPr>
        <p:spPr>
          <a:xfrm>
            <a:off x="6501384" y="2121763"/>
            <a:ext cx="5129784" cy="3773010"/>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endParaRPr lang="en-US" sz="1700" i="1" dirty="0"/>
          </a:p>
          <a:p>
            <a:pPr indent="-228600">
              <a:lnSpc>
                <a:spcPct val="90000"/>
              </a:lnSpc>
              <a:spcAft>
                <a:spcPts val="600"/>
              </a:spcAft>
              <a:buFont typeface="Arial" panose="020B0604020202020204" pitchFamily="34" charset="0"/>
              <a:buChar char="•"/>
            </a:pPr>
            <a:endParaRPr lang="en-US" sz="1700" i="1" dirty="0"/>
          </a:p>
          <a:p>
            <a:pPr indent="-228600">
              <a:lnSpc>
                <a:spcPct val="90000"/>
              </a:lnSpc>
              <a:spcAft>
                <a:spcPts val="600"/>
              </a:spcAft>
              <a:buFont typeface="Arial" panose="020B0604020202020204" pitchFamily="34" charset="0"/>
              <a:buChar char="•"/>
            </a:pPr>
            <a:endParaRPr lang="en-US" sz="1700" dirty="0"/>
          </a:p>
        </p:txBody>
      </p:sp>
      <p:sp>
        <p:nvSpPr>
          <p:cNvPr id="10" name="TextBox 9">
            <a:extLst>
              <a:ext uri="{FF2B5EF4-FFF2-40B4-BE49-F238E27FC236}">
                <a16:creationId xmlns:a16="http://schemas.microsoft.com/office/drawing/2014/main" id="{76939B66-AFB6-44A0-A712-8BCC397A8B57}"/>
              </a:ext>
            </a:extLst>
          </p:cNvPr>
          <p:cNvSpPr txBox="1"/>
          <p:nvPr/>
        </p:nvSpPr>
        <p:spPr>
          <a:xfrm>
            <a:off x="6094477" y="1827123"/>
            <a:ext cx="6098458" cy="403956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700" b="0" i="0" u="none" strike="noStrike" kern="1200" cap="none" spc="0" normalizeH="0" baseline="0" noProof="0" dirty="0">
                <a:ln>
                  <a:noFill/>
                </a:ln>
                <a:effectLst/>
                <a:uLnTx/>
                <a:uFillTx/>
                <a:latin typeface="Calibri" panose="020F0502020204030204"/>
                <a:ea typeface="+mn-ea"/>
                <a:cs typeface="+mn-cs"/>
              </a:rPr>
              <a:t>These 5 Key Themes, relevant to GI, frame the policies and objectives within the County Development Plan and allow us to identify opportunities to improve the GI network:</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700" b="0" i="0" u="none" strike="noStrike" kern="1200" cap="none" spc="0" normalizeH="0" baseline="0" noProof="0" dirty="0">
              <a:ln>
                <a:noFill/>
              </a:ln>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E" sz="1700" b="0" i="0" u="none" strike="noStrike" kern="1200" cap="none" spc="0" normalizeH="0" baseline="0" noProof="0" dirty="0">
                <a:ln>
                  <a:noFill/>
                </a:ln>
                <a:effectLst/>
                <a:uLnTx/>
                <a:uFillTx/>
                <a:latin typeface="Calibri" panose="020F0502020204030204"/>
                <a:ea typeface="+mn-ea"/>
                <a:cs typeface="+mn-cs"/>
              </a:rPr>
              <a:t>Biodiversity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E" sz="1700" b="0" i="0" u="none" strike="noStrike" kern="1200" cap="none" spc="0" normalizeH="0" baseline="0" noProof="0" dirty="0">
                <a:ln>
                  <a:noFill/>
                </a:ln>
                <a:effectLst/>
                <a:uLnTx/>
                <a:uFillTx/>
                <a:latin typeface="Calibri" panose="020F0502020204030204"/>
                <a:ea typeface="+mn-ea"/>
                <a:cs typeface="+mn-cs"/>
              </a:rPr>
              <a:t>Sustainable Water Management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E" sz="1700" b="0" i="0" u="none" strike="noStrike" kern="1200" cap="none" spc="0" normalizeH="0" baseline="0" noProof="0" dirty="0">
                <a:ln>
                  <a:noFill/>
                </a:ln>
                <a:effectLst/>
                <a:uLnTx/>
                <a:uFillTx/>
                <a:latin typeface="Calibri" panose="020F0502020204030204"/>
                <a:ea typeface="+mn-ea"/>
                <a:cs typeface="+mn-cs"/>
              </a:rPr>
              <a:t>Climate Resilience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E" sz="1700" b="0" i="0" u="none" strike="noStrike" kern="1200" cap="none" spc="0" normalizeH="0" baseline="0" noProof="0" dirty="0">
                <a:ln>
                  <a:noFill/>
                </a:ln>
                <a:effectLst/>
                <a:uLnTx/>
                <a:uFillTx/>
                <a:latin typeface="Calibri" panose="020F0502020204030204"/>
                <a:ea typeface="+mn-ea"/>
                <a:cs typeface="+mn-cs"/>
              </a:rPr>
              <a:t>Recreation and Amenity (Human health and wellbeing)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E" sz="1700" b="0" i="0" u="none" strike="noStrike" kern="1200" cap="none" spc="0" normalizeH="0" baseline="0" noProof="0" dirty="0">
                <a:ln>
                  <a:noFill/>
                </a:ln>
                <a:effectLst/>
                <a:uLnTx/>
                <a:uFillTx/>
                <a:latin typeface="Calibri" panose="020F0502020204030204"/>
                <a:ea typeface="+mn-ea"/>
                <a:cs typeface="+mn-cs"/>
              </a:rPr>
              <a:t>Landscape (Natural and Cultural Heritage)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dirty="0">
              <a:ln>
                <a:noFill/>
              </a:ln>
              <a:effectLst/>
              <a:uLnTx/>
              <a:uFillTx/>
              <a:latin typeface="Calibri" panose="020F0502020204030204"/>
              <a:ea typeface="+mn-ea"/>
              <a:cs typeface="+mn-cs"/>
            </a:endParaRPr>
          </a:p>
          <a:p>
            <a:pPr marR="0" lvl="0" algn="l" defTabSz="914400" rtl="0" eaLnBrk="1" fontAlgn="auto" latinLnBrk="0" hangingPunct="1">
              <a:lnSpc>
                <a:spcPct val="90000"/>
              </a:lnSpc>
              <a:spcBef>
                <a:spcPts val="0"/>
              </a:spcBef>
              <a:spcAft>
                <a:spcPts val="600"/>
              </a:spcAft>
              <a:buClrTx/>
              <a:buSzTx/>
              <a:tabLst/>
              <a:defRPr/>
            </a:pPr>
            <a:endParaRPr kumimoji="0" lang="en-US" sz="1700" b="0" i="0" u="none" strike="noStrike" kern="1200" cap="none" spc="0" normalizeH="0" baseline="0" noProof="0" dirty="0">
              <a:ln>
                <a:noFill/>
              </a:ln>
              <a:effectLst/>
              <a:uLnTx/>
              <a:uFillTx/>
              <a:latin typeface="Calibri" panose="020F0502020204030204"/>
              <a:ea typeface="+mn-ea"/>
              <a:cs typeface="+mn-cs"/>
            </a:endParaRPr>
          </a:p>
          <a:p>
            <a:pPr marR="0" lvl="0" algn="l" defTabSz="914400" rtl="0" eaLnBrk="1" fontAlgn="auto" latinLnBrk="0" hangingPunct="1">
              <a:lnSpc>
                <a:spcPct val="90000"/>
              </a:lnSpc>
              <a:spcBef>
                <a:spcPts val="0"/>
              </a:spcBef>
              <a:spcAft>
                <a:spcPts val="600"/>
              </a:spcAft>
              <a:buClrTx/>
              <a:buSzTx/>
              <a:tabLst/>
              <a:defRPr/>
            </a:pPr>
            <a:endParaRPr kumimoji="0" lang="en-US" sz="1700" b="0" i="0" u="none" strike="noStrike" kern="1200" cap="none" spc="0" normalizeH="0" baseline="0" noProof="0" dirty="0">
              <a:ln>
                <a:noFill/>
              </a:ln>
              <a:effectLst/>
              <a:uLnTx/>
              <a:uFillTx/>
              <a:latin typeface="Calibri" panose="020F0502020204030204"/>
              <a:ea typeface="+mn-ea"/>
              <a:cs typeface="+mn-cs"/>
            </a:endParaRPr>
          </a:p>
          <a:p>
            <a:pPr marR="0" lvl="0" algn="l" defTabSz="914400" rtl="0" eaLnBrk="1" fontAlgn="auto" latinLnBrk="0" hangingPunct="1">
              <a:lnSpc>
                <a:spcPct val="90000"/>
              </a:lnSpc>
              <a:spcBef>
                <a:spcPts val="0"/>
              </a:spcBef>
              <a:spcAft>
                <a:spcPts val="600"/>
              </a:spcAft>
              <a:buClrTx/>
              <a:buSzTx/>
              <a:tabLst/>
              <a:defRPr/>
            </a:pPr>
            <a:r>
              <a:rPr kumimoji="0" lang="en-US" sz="1700" b="0" i="0" u="none" strike="noStrike" kern="1200" cap="none" spc="0" normalizeH="0" baseline="0" noProof="0" dirty="0">
                <a:ln>
                  <a:noFill/>
                </a:ln>
                <a:effectLst/>
                <a:uLnTx/>
                <a:uFillTx/>
                <a:latin typeface="Calibri" panose="020F0502020204030204"/>
                <a:ea typeface="+mn-ea"/>
                <a:cs typeface="+mn-cs"/>
              </a:rPr>
              <a:t>Case Studies are underway to inform policy development. 5 areas representing different Green Infrastructure Network Characteristics will assist in generating relevant policies for similar areas.</a:t>
            </a:r>
          </a:p>
        </p:txBody>
      </p:sp>
    </p:spTree>
    <p:extLst>
      <p:ext uri="{BB962C8B-B14F-4D97-AF65-F5344CB8AC3E}">
        <p14:creationId xmlns:p14="http://schemas.microsoft.com/office/powerpoint/2010/main" val="1909528134"/>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56C20283-73E0-40EC-8AD8-057F581F64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28">
            <a:extLst>
              <a:ext uri="{FF2B5EF4-FFF2-40B4-BE49-F238E27FC236}">
                <a16:creationId xmlns:a16="http://schemas.microsoft.com/office/drawing/2014/main" id="{3FCC729B-E528-40C3-82D3-BA4375575E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960120" y="0"/>
            <a:ext cx="11218661" cy="6858000"/>
          </a:xfrm>
          <a:custGeom>
            <a:avLst/>
            <a:gdLst>
              <a:gd name="connsiteX0" fmla="*/ 0 w 11218661"/>
              <a:gd name="connsiteY0" fmla="*/ 0 h 6858000"/>
              <a:gd name="connsiteX1" fmla="*/ 8042507 w 11218661"/>
              <a:gd name="connsiteY1" fmla="*/ 0 h 6858000"/>
              <a:gd name="connsiteX2" fmla="*/ 11218661 w 11218661"/>
              <a:gd name="connsiteY2" fmla="*/ 6858000 h 6858000"/>
              <a:gd name="connsiteX3" fmla="*/ 0 w 1121866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218661" h="6858000">
                <a:moveTo>
                  <a:pt x="0" y="0"/>
                </a:moveTo>
                <a:lnTo>
                  <a:pt x="8042507" y="0"/>
                </a:lnTo>
                <a:lnTo>
                  <a:pt x="11218661" y="6858000"/>
                </a:lnTo>
                <a:lnTo>
                  <a:pt x="0" y="685800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Freeform 26">
            <a:extLst>
              <a:ext uri="{FF2B5EF4-FFF2-40B4-BE49-F238E27FC236}">
                <a16:creationId xmlns:a16="http://schemas.microsoft.com/office/drawing/2014/main" id="{58F1FB8D-1842-4A04-998D-6CF047AB27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420248" y="0"/>
            <a:ext cx="10771752" cy="6858000"/>
          </a:xfrm>
          <a:custGeom>
            <a:avLst/>
            <a:gdLst>
              <a:gd name="connsiteX0" fmla="*/ 0 w 10771752"/>
              <a:gd name="connsiteY0" fmla="*/ 0 h 6858000"/>
              <a:gd name="connsiteX1" fmla="*/ 7595598 w 10771752"/>
              <a:gd name="connsiteY1" fmla="*/ 0 h 6858000"/>
              <a:gd name="connsiteX2" fmla="*/ 10771752 w 10771752"/>
              <a:gd name="connsiteY2" fmla="*/ 6858000 h 6858000"/>
              <a:gd name="connsiteX3" fmla="*/ 0 w 1077175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0771752" h="6858000">
                <a:moveTo>
                  <a:pt x="0" y="0"/>
                </a:moveTo>
                <a:lnTo>
                  <a:pt x="7595598" y="0"/>
                </a:lnTo>
                <a:lnTo>
                  <a:pt x="10771752" y="6858000"/>
                </a:lnTo>
                <a:lnTo>
                  <a:pt x="0" y="685800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Rectangle: Rounded Corners 4">
            <a:extLst>
              <a:ext uri="{FF2B5EF4-FFF2-40B4-BE49-F238E27FC236}">
                <a16:creationId xmlns:a16="http://schemas.microsoft.com/office/drawing/2014/main" id="{C2D31002-967D-4B0E-9C76-40E53D886779}"/>
              </a:ext>
            </a:extLst>
          </p:cNvPr>
          <p:cNvSpPr txBox="1"/>
          <p:nvPr/>
        </p:nvSpPr>
        <p:spPr>
          <a:xfrm>
            <a:off x="4362669" y="-97230"/>
            <a:ext cx="7164493" cy="1325563"/>
          </a:xfrm>
          <a:prstGeom prst="rect">
            <a:avLst/>
          </a:prstGeom>
        </p:spPr>
        <p:style>
          <a:lnRef idx="0">
            <a:scrgbClr r="0" g="0" b="0"/>
          </a:lnRef>
          <a:fillRef idx="0">
            <a:scrgbClr r="0" g="0" b="0"/>
          </a:fillRef>
          <a:effectRef idx="0">
            <a:scrgbClr r="0" g="0" b="0"/>
          </a:effectRef>
          <a:fontRef idx="minor">
            <a:schemeClr val="lt1"/>
          </a:fontRef>
        </p:style>
        <p:txBody>
          <a:bodyPr spcFirstLastPara="0" vert="horz" lIns="91440" tIns="45720" rIns="91440" bIns="45720" numCol="1" spcCol="1270" rtlCol="0" anchor="ctr" anchorCtr="0">
            <a:normAutofit/>
          </a:bodyPr>
          <a:lstStyle/>
          <a:p>
            <a:pPr marL="0" lvl="0" indent="0">
              <a:lnSpc>
                <a:spcPct val="90000"/>
              </a:lnSpc>
              <a:spcBef>
                <a:spcPct val="0"/>
              </a:spcBef>
              <a:spcAft>
                <a:spcPct val="35000"/>
              </a:spcAft>
            </a:pPr>
            <a:r>
              <a:rPr lang="en-US" sz="4400" kern="1200" dirty="0">
                <a:solidFill>
                  <a:schemeClr val="tx1"/>
                </a:solidFill>
                <a:latin typeface="+mj-lt"/>
                <a:ea typeface="+mj-ea"/>
                <a:cs typeface="+mj-cs"/>
              </a:rPr>
              <a:t>GI Strategy Development </a:t>
            </a:r>
          </a:p>
        </p:txBody>
      </p:sp>
      <p:pic>
        <p:nvPicPr>
          <p:cNvPr id="16" name="Picture 15">
            <a:extLst>
              <a:ext uri="{FF2B5EF4-FFF2-40B4-BE49-F238E27FC236}">
                <a16:creationId xmlns:a16="http://schemas.microsoft.com/office/drawing/2014/main" id="{A85A25F6-1EF9-468B-8EC9-FD99BF196B95}"/>
              </a:ext>
            </a:extLst>
          </p:cNvPr>
          <p:cNvPicPr/>
          <p:nvPr/>
        </p:nvPicPr>
        <p:blipFill>
          <a:blip r:embed="rId2"/>
          <a:stretch>
            <a:fillRect/>
          </a:stretch>
        </p:blipFill>
        <p:spPr>
          <a:xfrm>
            <a:off x="480060" y="2199697"/>
            <a:ext cx="3425957" cy="2458124"/>
          </a:xfrm>
          <a:prstGeom prst="rect">
            <a:avLst/>
          </a:prstGeom>
        </p:spPr>
      </p:pic>
      <p:sp>
        <p:nvSpPr>
          <p:cNvPr id="15" name="Rectangle 14">
            <a:extLst>
              <a:ext uri="{FF2B5EF4-FFF2-40B4-BE49-F238E27FC236}">
                <a16:creationId xmlns:a16="http://schemas.microsoft.com/office/drawing/2014/main" id="{CD13023F-8528-4111-8C15-F91D0E6BE658}"/>
              </a:ext>
            </a:extLst>
          </p:cNvPr>
          <p:cNvSpPr/>
          <p:nvPr/>
        </p:nvSpPr>
        <p:spPr>
          <a:xfrm>
            <a:off x="4384553" y="1197617"/>
            <a:ext cx="7361834" cy="5299945"/>
          </a:xfrm>
          <a:prstGeom prst="rect">
            <a:avLst/>
          </a:prstGeom>
        </p:spPr>
        <p:txBody>
          <a:bodyPr vert="horz" lIns="91440" tIns="45720" rIns="91440" bIns="45720" rtlCol="0">
            <a:noAutofit/>
          </a:bodyPr>
          <a:lstStyle/>
          <a:p>
            <a:pPr>
              <a:spcAft>
                <a:spcPts val="0"/>
              </a:spcAft>
            </a:pPr>
            <a:r>
              <a:rPr lang="en-IE" sz="1600" b="1" dirty="0">
                <a:effectLst/>
                <a:latin typeface="Calibri" panose="020F0502020204030204" pitchFamily="34" charset="0"/>
                <a:ea typeface="Calibri" panose="020F0502020204030204" pitchFamily="34" charset="0"/>
              </a:rPr>
              <a:t>GI Cores serve as anchors within the network. </a:t>
            </a:r>
          </a:p>
          <a:p>
            <a:pPr>
              <a:spcAft>
                <a:spcPts val="0"/>
              </a:spcAft>
            </a:pPr>
            <a:r>
              <a:rPr lang="en-IE" sz="1600" b="1" dirty="0">
                <a:latin typeface="Calibri" panose="020F0502020204030204" pitchFamily="34" charset="0"/>
                <a:ea typeface="Calibri" panose="020F0502020204030204" pitchFamily="34" charset="0"/>
              </a:rPr>
              <a:t>T</a:t>
            </a:r>
            <a:r>
              <a:rPr lang="en-IE" sz="1600" dirty="0">
                <a:effectLst/>
                <a:latin typeface="Calibri" panose="020F0502020204030204" pitchFamily="34" charset="0"/>
                <a:ea typeface="Calibri" panose="020F0502020204030204" pitchFamily="34" charset="0"/>
              </a:rPr>
              <a:t>hey are ecological resources of regional / national importance, and / or high levels of outstanding amenity and act as points of origin / destination for wildlife at which essential ecological processes occur.</a:t>
            </a:r>
          </a:p>
          <a:p>
            <a:pPr>
              <a:spcAft>
                <a:spcPts val="0"/>
              </a:spcAft>
            </a:pPr>
            <a:r>
              <a:rPr lang="en-IE" sz="1600" b="1" u="sng" dirty="0">
                <a:latin typeface="Calibri" panose="020F0502020204030204" pitchFamily="34" charset="0"/>
                <a:ea typeface="Calibri" panose="020F0502020204030204" pitchFamily="34" charset="0"/>
              </a:rPr>
              <a:t>e.g. Dublin Mountains, Liffey Valley, Grand Canal, Regional Parks.</a:t>
            </a:r>
            <a:endParaRPr lang="en-IE" sz="1600" b="1" u="sng" dirty="0">
              <a:effectLst/>
              <a:latin typeface="Calibri" panose="020F0502020204030204" pitchFamily="34" charset="0"/>
              <a:ea typeface="Calibri" panose="020F0502020204030204" pitchFamily="34" charset="0"/>
            </a:endParaRPr>
          </a:p>
          <a:p>
            <a:pPr>
              <a:spcAft>
                <a:spcPts val="0"/>
              </a:spcAft>
            </a:pPr>
            <a:endParaRPr lang="en-IE" sz="1600" dirty="0">
              <a:effectLst/>
              <a:latin typeface="Calibri" panose="020F0502020204030204" pitchFamily="34" charset="0"/>
              <a:ea typeface="Calibri" panose="020F0502020204030204" pitchFamily="34" charset="0"/>
            </a:endParaRPr>
          </a:p>
          <a:p>
            <a:pPr>
              <a:spcAft>
                <a:spcPts val="0"/>
              </a:spcAft>
            </a:pPr>
            <a:r>
              <a:rPr lang="en-IE" sz="1600" b="1" dirty="0">
                <a:effectLst/>
                <a:latin typeface="Calibri" panose="020F0502020204030204" pitchFamily="34" charset="0"/>
                <a:ea typeface="Calibri" panose="020F0502020204030204" pitchFamily="34" charset="0"/>
              </a:rPr>
              <a:t>GI Corridors are physical links that tie the network together. </a:t>
            </a:r>
          </a:p>
          <a:p>
            <a:pPr>
              <a:spcAft>
                <a:spcPts val="0"/>
              </a:spcAft>
            </a:pPr>
            <a:r>
              <a:rPr lang="en-IE" sz="1600" dirty="0">
                <a:effectLst/>
                <a:latin typeface="Calibri" panose="020F0502020204030204" pitchFamily="34" charset="0"/>
                <a:ea typeface="Calibri" panose="020F0502020204030204" pitchFamily="34" charset="0"/>
              </a:rPr>
              <a:t>They provide for movement of flora and fauna between GI Cores. Primary GI Corridors operate at the regional level; linking GI Cores within and beyond our own county. Local GI Corridors link Cores or Corridors within our county at a more local level.</a:t>
            </a:r>
          </a:p>
          <a:p>
            <a:pPr>
              <a:spcAft>
                <a:spcPts val="0"/>
              </a:spcAft>
            </a:pPr>
            <a:r>
              <a:rPr lang="en-IE" sz="1600" b="1" u="sng" dirty="0">
                <a:effectLst/>
                <a:latin typeface="Calibri" panose="020F0502020204030204" pitchFamily="34" charset="0"/>
                <a:ea typeface="Calibri" panose="020F0502020204030204" pitchFamily="34" charset="0"/>
              </a:rPr>
              <a:t>e.g. Primary </a:t>
            </a:r>
            <a:r>
              <a:rPr lang="en-IE" sz="1600" b="1" u="sng" dirty="0">
                <a:latin typeface="Calibri" panose="020F0502020204030204" pitchFamily="34" charset="0"/>
                <a:ea typeface="Calibri" panose="020F0502020204030204" pitchFamily="34" charset="0"/>
              </a:rPr>
              <a:t>GI Corridors: </a:t>
            </a:r>
            <a:r>
              <a:rPr lang="en-IE" sz="1600" b="1" u="sng" dirty="0" err="1">
                <a:effectLst/>
                <a:latin typeface="Calibri" panose="020F0502020204030204" pitchFamily="34" charset="0"/>
                <a:ea typeface="Calibri" panose="020F0502020204030204" pitchFamily="34" charset="0"/>
              </a:rPr>
              <a:t>Camac</a:t>
            </a:r>
            <a:r>
              <a:rPr lang="en-IE" sz="1600" b="1" u="sng" dirty="0">
                <a:effectLst/>
                <a:latin typeface="Calibri" panose="020F0502020204030204" pitchFamily="34" charset="0"/>
                <a:ea typeface="Calibri" panose="020F0502020204030204" pitchFamily="34" charset="0"/>
              </a:rPr>
              <a:t> </a:t>
            </a:r>
            <a:r>
              <a:rPr lang="en-IE" sz="1600" b="1" u="sng" dirty="0">
                <a:latin typeface="Calibri" panose="020F0502020204030204" pitchFamily="34" charset="0"/>
                <a:ea typeface="Calibri" panose="020F0502020204030204" pitchFamily="34" charset="0"/>
              </a:rPr>
              <a:t>Va</a:t>
            </a:r>
            <a:r>
              <a:rPr lang="en-IE" sz="1600" b="1" u="sng" dirty="0">
                <a:effectLst/>
                <a:latin typeface="Calibri" panose="020F0502020204030204" pitchFamily="34" charset="0"/>
                <a:ea typeface="Calibri" panose="020F0502020204030204" pitchFamily="34" charset="0"/>
              </a:rPr>
              <a:t>lley, Dodder Valley, Rural </a:t>
            </a:r>
            <a:r>
              <a:rPr lang="en-IE" sz="1600" b="1" u="sng" dirty="0">
                <a:latin typeface="Calibri" panose="020F0502020204030204" pitchFamily="34" charset="0"/>
                <a:ea typeface="Calibri" panose="020F0502020204030204" pitchFamily="34" charset="0"/>
              </a:rPr>
              <a:t>F</a:t>
            </a:r>
            <a:r>
              <a:rPr lang="en-IE" sz="1600" b="1" u="sng" dirty="0">
                <a:effectLst/>
                <a:latin typeface="Calibri" panose="020F0502020204030204" pitchFamily="34" charset="0"/>
                <a:ea typeface="Calibri" panose="020F0502020204030204" pitchFamily="34" charset="0"/>
              </a:rPr>
              <a:t>ringe</a:t>
            </a:r>
          </a:p>
          <a:p>
            <a:pPr>
              <a:spcAft>
                <a:spcPts val="0"/>
              </a:spcAft>
            </a:pPr>
            <a:r>
              <a:rPr lang="en-IE" sz="1600" b="1" u="sng" dirty="0">
                <a:latin typeface="Calibri" panose="020F0502020204030204" pitchFamily="34" charset="0"/>
                <a:ea typeface="Calibri" panose="020F0502020204030204" pitchFamily="34" charset="0"/>
              </a:rPr>
              <a:t>Local GI Corridors: </a:t>
            </a:r>
            <a:r>
              <a:rPr lang="en-IE" sz="1600" b="1" u="sng" dirty="0" err="1">
                <a:latin typeface="Calibri" panose="020F0502020204030204" pitchFamily="34" charset="0"/>
                <a:ea typeface="Calibri" panose="020F0502020204030204" pitchFamily="34" charset="0"/>
              </a:rPr>
              <a:t>Griffeen</a:t>
            </a:r>
            <a:r>
              <a:rPr lang="en-IE" sz="1600" b="1" u="sng" dirty="0">
                <a:latin typeface="Calibri" panose="020F0502020204030204" pitchFamily="34" charset="0"/>
                <a:ea typeface="Calibri" panose="020F0502020204030204" pitchFamily="34" charset="0"/>
              </a:rPr>
              <a:t> River Valley, tributaries of the Dodder River.</a:t>
            </a:r>
            <a:endParaRPr lang="en-IE" sz="1600" b="1" u="sng" dirty="0">
              <a:effectLst/>
              <a:latin typeface="Calibri" panose="020F0502020204030204" pitchFamily="34" charset="0"/>
              <a:ea typeface="Calibri" panose="020F0502020204030204" pitchFamily="34" charset="0"/>
            </a:endParaRPr>
          </a:p>
          <a:p>
            <a:pPr>
              <a:spcAft>
                <a:spcPts val="0"/>
              </a:spcAft>
            </a:pPr>
            <a:endParaRPr lang="en-IE" sz="1600" dirty="0">
              <a:effectLst/>
              <a:latin typeface="Calibri" panose="020F0502020204030204" pitchFamily="34" charset="0"/>
              <a:ea typeface="Calibri" panose="020F0502020204030204" pitchFamily="34" charset="0"/>
            </a:endParaRPr>
          </a:p>
          <a:p>
            <a:pPr>
              <a:spcAft>
                <a:spcPts val="0"/>
              </a:spcAft>
            </a:pPr>
            <a:r>
              <a:rPr lang="en-IE" sz="1600" b="1" dirty="0">
                <a:effectLst/>
                <a:latin typeface="Calibri" panose="020F0502020204030204" pitchFamily="34" charset="0"/>
                <a:ea typeface="Calibri" panose="020F0502020204030204" pitchFamily="34" charset="0"/>
              </a:rPr>
              <a:t>GI Stepping Stones are smaller areas of green space; important at the local level. </a:t>
            </a:r>
          </a:p>
          <a:p>
            <a:pPr>
              <a:spcAft>
                <a:spcPts val="0"/>
              </a:spcAft>
            </a:pPr>
            <a:r>
              <a:rPr lang="en-IE" sz="1600" dirty="0">
                <a:effectLst/>
                <a:latin typeface="Calibri" panose="020F0502020204030204" pitchFamily="34" charset="0"/>
                <a:ea typeface="Calibri" panose="020F0502020204030204" pitchFamily="34" charset="0"/>
              </a:rPr>
              <a:t>They are discrete pieces of GI Infrastructure that are not linked to a wider network as yet but can act as alternative ecological routes, as refuges for ecology or small zones of biodiversity and amenity within an urban or hard landscape area or an area of monoculture. GI stepping stones can be improved on or linked-up over time to become local or even primary GI Corridors.</a:t>
            </a:r>
          </a:p>
          <a:p>
            <a:pPr>
              <a:spcAft>
                <a:spcPts val="0"/>
              </a:spcAft>
            </a:pPr>
            <a:r>
              <a:rPr lang="en-IE" sz="1600" b="1" u="sng" dirty="0">
                <a:latin typeface="Calibri" panose="020F0502020204030204" pitchFamily="34" charset="0"/>
                <a:ea typeface="Calibri" panose="020F0502020204030204" pitchFamily="34" charset="0"/>
              </a:rPr>
              <a:t>e.g. Small open space areas proximal to GI  Cores and Corridors, private gardens, hedge and ditch combinations.</a:t>
            </a:r>
            <a:endParaRPr lang="en-IE" sz="1600" b="1" u="sng" dirty="0">
              <a:effectLst/>
              <a:latin typeface="Calibri" panose="020F0502020204030204" pitchFamily="34" charset="0"/>
              <a:ea typeface="Calibri" panose="020F0502020204030204" pitchFamily="34" charset="0"/>
            </a:endParaRPr>
          </a:p>
        </p:txBody>
      </p:sp>
      <p:sp>
        <p:nvSpPr>
          <p:cNvPr id="17" name="Rectangle 16">
            <a:extLst>
              <a:ext uri="{FF2B5EF4-FFF2-40B4-BE49-F238E27FC236}">
                <a16:creationId xmlns:a16="http://schemas.microsoft.com/office/drawing/2014/main" id="{B4A29C84-840A-4E2F-BEA3-3365F8ABAC9E}"/>
              </a:ext>
            </a:extLst>
          </p:cNvPr>
          <p:cNvSpPr/>
          <p:nvPr/>
        </p:nvSpPr>
        <p:spPr>
          <a:xfrm>
            <a:off x="480060" y="4771070"/>
            <a:ext cx="2024272" cy="369332"/>
          </a:xfrm>
          <a:prstGeom prst="rect">
            <a:avLst/>
          </a:prstGeom>
        </p:spPr>
        <p:txBody>
          <a:bodyPr wrap="none">
            <a:spAutoFit/>
          </a:bodyPr>
          <a:lstStyle/>
          <a:p>
            <a:pPr algn="ctr">
              <a:spcAft>
                <a:spcPts val="600"/>
              </a:spcAft>
            </a:pPr>
            <a:r>
              <a:rPr lang="en-IE" b="1" dirty="0">
                <a:solidFill>
                  <a:schemeClr val="bg1"/>
                </a:solidFill>
              </a:rPr>
              <a:t>Spatial Framework </a:t>
            </a:r>
          </a:p>
        </p:txBody>
      </p:sp>
      <p:sp>
        <p:nvSpPr>
          <p:cNvPr id="2" name="TextBox 1">
            <a:extLst>
              <a:ext uri="{FF2B5EF4-FFF2-40B4-BE49-F238E27FC236}">
                <a16:creationId xmlns:a16="http://schemas.microsoft.com/office/drawing/2014/main" id="{57BBA3EC-703D-4CD4-9FE2-4207198DDAE7}"/>
              </a:ext>
            </a:extLst>
          </p:cNvPr>
          <p:cNvSpPr txBox="1"/>
          <p:nvPr/>
        </p:nvSpPr>
        <p:spPr>
          <a:xfrm>
            <a:off x="4361145" y="828285"/>
            <a:ext cx="5257800" cy="369332"/>
          </a:xfrm>
          <a:prstGeom prst="rect">
            <a:avLst/>
          </a:prstGeom>
          <a:noFill/>
        </p:spPr>
        <p:txBody>
          <a:bodyPr wrap="square" rtlCol="0">
            <a:spAutoFit/>
          </a:bodyPr>
          <a:lstStyle/>
          <a:p>
            <a:pPr>
              <a:spcAft>
                <a:spcPts val="600"/>
              </a:spcAft>
            </a:pPr>
            <a:r>
              <a:rPr lang="en-IE" b="1" dirty="0"/>
              <a:t>Components of GI:</a:t>
            </a:r>
          </a:p>
        </p:txBody>
      </p:sp>
    </p:spTree>
    <p:extLst>
      <p:ext uri="{BB962C8B-B14F-4D97-AF65-F5344CB8AC3E}">
        <p14:creationId xmlns:p14="http://schemas.microsoft.com/office/powerpoint/2010/main" val="3564401683"/>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Rounded Corners 4">
            <a:extLst>
              <a:ext uri="{FF2B5EF4-FFF2-40B4-BE49-F238E27FC236}">
                <a16:creationId xmlns:a16="http://schemas.microsoft.com/office/drawing/2014/main" id="{C2D31002-967D-4B0E-9C76-40E53D886779}"/>
              </a:ext>
            </a:extLst>
          </p:cNvPr>
          <p:cNvSpPr txBox="1"/>
          <p:nvPr/>
        </p:nvSpPr>
        <p:spPr>
          <a:xfrm>
            <a:off x="4944922" y="148147"/>
            <a:ext cx="7072207" cy="1828800"/>
          </a:xfrm>
          <a:prstGeom prst="rect">
            <a:avLst/>
          </a:prstGeom>
        </p:spPr>
        <p:style>
          <a:lnRef idx="0">
            <a:scrgbClr r="0" g="0" b="0"/>
          </a:lnRef>
          <a:fillRef idx="0">
            <a:scrgbClr r="0" g="0" b="0"/>
          </a:fillRef>
          <a:effectRef idx="0">
            <a:scrgbClr r="0" g="0" b="0"/>
          </a:effectRef>
          <a:fontRef idx="minor">
            <a:schemeClr val="lt1"/>
          </a:fontRef>
        </p:style>
        <p:txBody>
          <a:bodyPr spcFirstLastPara="0" vert="horz" lIns="91440" tIns="45720" rIns="91440" bIns="45720" numCol="1" spcCol="1270" rtlCol="0" anchor="ctr" anchorCtr="0">
            <a:normAutofit/>
          </a:bodyPr>
          <a:lstStyle/>
          <a:p>
            <a:pPr marL="0" lvl="0" indent="0">
              <a:lnSpc>
                <a:spcPct val="90000"/>
              </a:lnSpc>
              <a:spcBef>
                <a:spcPct val="0"/>
              </a:spcBef>
              <a:spcAft>
                <a:spcPct val="35000"/>
              </a:spcAft>
            </a:pPr>
            <a:r>
              <a:rPr lang="en-US" sz="4400" dirty="0">
                <a:solidFill>
                  <a:schemeClr val="tx1"/>
                </a:solidFill>
                <a:latin typeface="+mj-lt"/>
                <a:ea typeface="+mj-ea"/>
                <a:cs typeface="+mj-cs"/>
              </a:rPr>
              <a:t>GI Strategy Implementation</a:t>
            </a:r>
          </a:p>
        </p:txBody>
      </p:sp>
      <p:pic>
        <p:nvPicPr>
          <p:cNvPr id="4" name="Picture 3" descr="A butterfly on a flower&#10;&#10;Description automatically generated">
            <a:extLst>
              <a:ext uri="{FF2B5EF4-FFF2-40B4-BE49-F238E27FC236}">
                <a16:creationId xmlns:a16="http://schemas.microsoft.com/office/drawing/2014/main" id="{06AD4746-EB59-4159-AAD3-B126F2F2D58E}"/>
              </a:ext>
            </a:extLst>
          </p:cNvPr>
          <p:cNvPicPr>
            <a:picLocks noChangeAspect="1"/>
          </p:cNvPicPr>
          <p:nvPr/>
        </p:nvPicPr>
        <p:blipFill rotWithShape="1">
          <a:blip r:embed="rId2">
            <a:extLst>
              <a:ext uri="{28A0092B-C50C-407E-A947-70E740481C1C}">
                <a14:useLocalDpi xmlns:a14="http://schemas.microsoft.com/office/drawing/2010/main" val="0"/>
              </a:ext>
            </a:extLst>
          </a:blip>
          <a:srcRect t="11842" b="5015"/>
          <a:stretch/>
        </p:blipFill>
        <p:spPr>
          <a:xfrm>
            <a:off x="20" y="10"/>
            <a:ext cx="4639713" cy="6857990"/>
          </a:xfrm>
          <a:prstGeom prst="rect">
            <a:avLst/>
          </a:prstGeom>
        </p:spPr>
      </p:pic>
      <p:sp>
        <p:nvSpPr>
          <p:cNvPr id="2" name="TextBox 1">
            <a:extLst>
              <a:ext uri="{FF2B5EF4-FFF2-40B4-BE49-F238E27FC236}">
                <a16:creationId xmlns:a16="http://schemas.microsoft.com/office/drawing/2014/main" id="{57BBA3EC-703D-4CD4-9FE2-4207198DDAE7}"/>
              </a:ext>
            </a:extLst>
          </p:cNvPr>
          <p:cNvSpPr txBox="1"/>
          <p:nvPr/>
        </p:nvSpPr>
        <p:spPr>
          <a:xfrm>
            <a:off x="4944923" y="1656570"/>
            <a:ext cx="6880284" cy="3858768"/>
          </a:xfrm>
          <a:prstGeom prst="rect">
            <a:avLst/>
          </a:prstGeom>
        </p:spPr>
        <p:txBody>
          <a:bodyPr vert="horz" lIns="91440" tIns="45720" rIns="91440" bIns="45720" rtlCol="0">
            <a:normAutofit/>
          </a:bodyPr>
          <a:lstStyle/>
          <a:p>
            <a:pPr indent="-228600">
              <a:lnSpc>
                <a:spcPct val="90000"/>
              </a:lnSpc>
              <a:spcAft>
                <a:spcPts val="0"/>
              </a:spcAft>
              <a:buFont typeface="Arial" panose="020B0604020202020204" pitchFamily="34" charset="0"/>
              <a:buChar char="•"/>
            </a:pPr>
            <a:r>
              <a:rPr lang="en-US" sz="1700" b="1" dirty="0"/>
              <a:t>Implementation:</a:t>
            </a:r>
          </a:p>
          <a:p>
            <a:pPr indent="-228600">
              <a:lnSpc>
                <a:spcPct val="90000"/>
              </a:lnSpc>
              <a:spcAft>
                <a:spcPts val="0"/>
              </a:spcAft>
              <a:buFont typeface="Arial" panose="020B0604020202020204" pitchFamily="34" charset="0"/>
              <a:buChar char="•"/>
            </a:pPr>
            <a:endParaRPr lang="en-US" sz="1700" b="1" dirty="0"/>
          </a:p>
          <a:p>
            <a:pPr>
              <a:lnSpc>
                <a:spcPct val="90000"/>
              </a:lnSpc>
              <a:spcAft>
                <a:spcPts val="0"/>
              </a:spcAft>
            </a:pPr>
            <a:r>
              <a:rPr lang="en-US" sz="1700" b="1" dirty="0"/>
              <a:t>Policies and Objectives in the Development Plan tailored to the GI network that protect, restore or enhance the GI assets and support sustainable development:</a:t>
            </a:r>
          </a:p>
          <a:p>
            <a:pPr>
              <a:lnSpc>
                <a:spcPct val="90000"/>
              </a:lnSpc>
              <a:spcAft>
                <a:spcPts val="0"/>
              </a:spcAft>
            </a:pPr>
            <a:endParaRPr lang="en-US" sz="1700" b="1" dirty="0"/>
          </a:p>
          <a:p>
            <a:pPr>
              <a:lnSpc>
                <a:spcPct val="90000"/>
              </a:lnSpc>
              <a:spcAft>
                <a:spcPts val="0"/>
              </a:spcAft>
            </a:pPr>
            <a:endParaRPr lang="en-US" sz="1700" b="1" dirty="0"/>
          </a:p>
          <a:p>
            <a:pPr>
              <a:lnSpc>
                <a:spcPct val="90000"/>
              </a:lnSpc>
              <a:spcAft>
                <a:spcPts val="0"/>
              </a:spcAft>
            </a:pPr>
            <a:r>
              <a:rPr lang="en-US" sz="1700" b="1" dirty="0"/>
              <a:t>Derived from:</a:t>
            </a:r>
          </a:p>
          <a:p>
            <a:pPr marL="285750" indent="-285750">
              <a:lnSpc>
                <a:spcPct val="90000"/>
              </a:lnSpc>
              <a:spcAft>
                <a:spcPts val="0"/>
              </a:spcAft>
              <a:buFont typeface="Arial" panose="020B0604020202020204" pitchFamily="34" charset="0"/>
              <a:buChar char="•"/>
            </a:pPr>
            <a:r>
              <a:rPr lang="en-US" sz="1700" b="1" dirty="0"/>
              <a:t>5 themes</a:t>
            </a:r>
          </a:p>
          <a:p>
            <a:pPr marL="285750" indent="-285750">
              <a:lnSpc>
                <a:spcPct val="90000"/>
              </a:lnSpc>
              <a:spcAft>
                <a:spcPts val="0"/>
              </a:spcAft>
              <a:buFont typeface="Arial" panose="020B0604020202020204" pitchFamily="34" charset="0"/>
              <a:buChar char="•"/>
            </a:pPr>
            <a:r>
              <a:rPr lang="en-US" sz="1700" b="1" dirty="0"/>
              <a:t>Cores, corridors and stepping-stone locations</a:t>
            </a:r>
          </a:p>
          <a:p>
            <a:pPr marL="285750" indent="-285750">
              <a:lnSpc>
                <a:spcPct val="90000"/>
              </a:lnSpc>
              <a:spcAft>
                <a:spcPts val="0"/>
              </a:spcAft>
              <a:buFont typeface="Arial" panose="020B0604020202020204" pitchFamily="34" charset="0"/>
              <a:buChar char="•"/>
            </a:pPr>
            <a:r>
              <a:rPr lang="en-US" sz="1700" b="1" dirty="0"/>
              <a:t>Case Studies</a:t>
            </a:r>
            <a:endParaRPr lang="en-US" sz="1700" dirty="0"/>
          </a:p>
        </p:txBody>
      </p:sp>
      <p:sp>
        <p:nvSpPr>
          <p:cNvPr id="15" name="Rectangle 14">
            <a:extLst>
              <a:ext uri="{FF2B5EF4-FFF2-40B4-BE49-F238E27FC236}">
                <a16:creationId xmlns:a16="http://schemas.microsoft.com/office/drawing/2014/main" id="{CD13023F-8528-4111-8C15-F91D0E6BE658}"/>
              </a:ext>
            </a:extLst>
          </p:cNvPr>
          <p:cNvSpPr/>
          <p:nvPr/>
        </p:nvSpPr>
        <p:spPr>
          <a:xfrm>
            <a:off x="4350106" y="1351578"/>
            <a:ext cx="7361834" cy="3849852"/>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endParaRPr lang="en-US" sz="1400" dirty="0"/>
          </a:p>
          <a:p>
            <a:pPr indent="-228600">
              <a:lnSpc>
                <a:spcPct val="90000"/>
              </a:lnSpc>
              <a:spcAft>
                <a:spcPts val="600"/>
              </a:spcAft>
              <a:buFont typeface="Arial" panose="020B0604020202020204" pitchFamily="34" charset="0"/>
              <a:buChar char="•"/>
            </a:pPr>
            <a:endParaRPr lang="en-US" sz="1400" b="1" dirty="0"/>
          </a:p>
        </p:txBody>
      </p:sp>
    </p:spTree>
    <p:extLst>
      <p:ext uri="{BB962C8B-B14F-4D97-AF65-F5344CB8AC3E}">
        <p14:creationId xmlns:p14="http://schemas.microsoft.com/office/powerpoint/2010/main" val="2423130096"/>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23ACED6-DBB4-4CEB-987F-FC14B954ED4D}"/>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34"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8" name="Rectangle: Rounded Corners 4">
            <a:extLst>
              <a:ext uri="{FF2B5EF4-FFF2-40B4-BE49-F238E27FC236}">
                <a16:creationId xmlns:a16="http://schemas.microsoft.com/office/drawing/2014/main" id="{C2D31002-967D-4B0E-9C76-40E53D886779}"/>
              </a:ext>
            </a:extLst>
          </p:cNvPr>
          <p:cNvSpPr txBox="1"/>
          <p:nvPr/>
        </p:nvSpPr>
        <p:spPr>
          <a:xfrm>
            <a:off x="284814" y="2086246"/>
            <a:ext cx="5713659" cy="1342754"/>
          </a:xfrm>
          <a:prstGeom prst="rect">
            <a:avLst/>
          </a:prstGeom>
        </p:spPr>
        <p:style>
          <a:lnRef idx="0">
            <a:scrgbClr r="0" g="0" b="0"/>
          </a:lnRef>
          <a:fillRef idx="0">
            <a:scrgbClr r="0" g="0" b="0"/>
          </a:fillRef>
          <a:effectRef idx="0">
            <a:scrgbClr r="0" g="0" b="0"/>
          </a:effectRef>
          <a:fontRef idx="minor">
            <a:schemeClr val="lt1"/>
          </a:fontRef>
        </p:style>
        <p:txBody>
          <a:bodyPr spcFirstLastPara="0" vert="horz" lIns="91440" tIns="45720" rIns="91440" bIns="45720" numCol="1" spcCol="1270" rtlCol="0" anchor="ctr" anchorCtr="0">
            <a:normAutofit/>
          </a:bodyPr>
          <a:lstStyle/>
          <a:p>
            <a:pPr marL="0" lvl="0" indent="0">
              <a:lnSpc>
                <a:spcPct val="90000"/>
              </a:lnSpc>
              <a:spcBef>
                <a:spcPct val="0"/>
              </a:spcBef>
              <a:spcAft>
                <a:spcPct val="35000"/>
              </a:spcAft>
            </a:pPr>
            <a:r>
              <a:rPr lang="en-US" sz="3600" dirty="0">
                <a:solidFill>
                  <a:schemeClr val="tx1"/>
                </a:solidFill>
                <a:latin typeface="+mj-lt"/>
                <a:ea typeface="+mj-ea"/>
                <a:cs typeface="+mj-cs"/>
              </a:rPr>
              <a:t>GI Strategy Implementation</a:t>
            </a:r>
          </a:p>
        </p:txBody>
      </p:sp>
      <p:cxnSp>
        <p:nvCxnSpPr>
          <p:cNvPr id="33" name="Straight Connector 32">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57BBA3EC-703D-4CD4-9FE2-4207198DDAE7}"/>
              </a:ext>
            </a:extLst>
          </p:cNvPr>
          <p:cNvSpPr txBox="1"/>
          <p:nvPr/>
        </p:nvSpPr>
        <p:spPr>
          <a:xfrm>
            <a:off x="77216" y="3520861"/>
            <a:ext cx="5393410" cy="3296302"/>
          </a:xfrm>
          <a:prstGeom prst="rect">
            <a:avLst/>
          </a:prstGeom>
        </p:spPr>
        <p:txBody>
          <a:bodyPr vert="horz" lIns="91440" tIns="45720" rIns="91440" bIns="45720" rtlCol="0" anchor="ctr">
            <a:normAutofit lnSpcReduction="10000"/>
          </a:bodyPr>
          <a:lstStyle/>
          <a:p>
            <a:pPr indent="-228600">
              <a:lnSpc>
                <a:spcPct val="90000"/>
              </a:lnSpc>
              <a:spcAft>
                <a:spcPts val="600"/>
              </a:spcAft>
              <a:buFont typeface="Arial" panose="020B0604020202020204" pitchFamily="34" charset="0"/>
              <a:buChar char="•"/>
            </a:pPr>
            <a:r>
              <a:rPr lang="en-US" sz="1600" b="1" dirty="0"/>
              <a:t>Implementation:</a:t>
            </a:r>
            <a:endParaRPr lang="en-US" sz="1600" b="1" dirty="0">
              <a:effectLst/>
            </a:endParaRPr>
          </a:p>
          <a:p>
            <a:pPr indent="-228600">
              <a:lnSpc>
                <a:spcPct val="90000"/>
              </a:lnSpc>
              <a:spcAft>
                <a:spcPts val="0"/>
              </a:spcAft>
              <a:buFont typeface="Arial" panose="020B0604020202020204" pitchFamily="34" charset="0"/>
              <a:buChar char="•"/>
            </a:pPr>
            <a:endParaRPr lang="en-US" sz="1600" dirty="0">
              <a:effectLst/>
            </a:endParaRPr>
          </a:p>
          <a:p>
            <a:pPr>
              <a:lnSpc>
                <a:spcPct val="90000"/>
              </a:lnSpc>
              <a:spcAft>
                <a:spcPts val="0"/>
              </a:spcAft>
            </a:pPr>
            <a:r>
              <a:rPr lang="en-US" sz="1600" dirty="0">
                <a:effectLst/>
              </a:rPr>
              <a:t>All relevant development shall be accompanied by a GI Infrastructure Plan as follows: </a:t>
            </a:r>
          </a:p>
          <a:p>
            <a:pPr indent="-228600">
              <a:lnSpc>
                <a:spcPct val="90000"/>
              </a:lnSpc>
              <a:spcAft>
                <a:spcPts val="0"/>
              </a:spcAft>
              <a:buFont typeface="Arial" panose="020B0604020202020204" pitchFamily="34" charset="0"/>
              <a:buChar char="•"/>
            </a:pPr>
            <a:endParaRPr lang="en-US" sz="1600" dirty="0">
              <a:effectLst/>
            </a:endParaRPr>
          </a:p>
          <a:p>
            <a:pPr marL="342900" lvl="0" indent="-228600">
              <a:lnSpc>
                <a:spcPct val="90000"/>
              </a:lnSpc>
              <a:spcAft>
                <a:spcPts val="0"/>
              </a:spcAft>
              <a:buFont typeface="Arial" panose="020B0604020202020204" pitchFamily="34" charset="0"/>
              <a:buChar char="•"/>
            </a:pPr>
            <a:r>
              <a:rPr lang="en-US" sz="1600" dirty="0">
                <a:effectLst/>
              </a:rPr>
              <a:t>Site location plan showing site in context of wider GI in the county </a:t>
            </a:r>
          </a:p>
          <a:p>
            <a:pPr marL="342900" lvl="0" indent="-228600">
              <a:lnSpc>
                <a:spcPct val="90000"/>
              </a:lnSpc>
              <a:spcAft>
                <a:spcPts val="0"/>
              </a:spcAft>
              <a:buFont typeface="Arial" panose="020B0604020202020204" pitchFamily="34" charset="0"/>
              <a:buChar char="•"/>
            </a:pPr>
            <a:endParaRPr lang="en-US" sz="1600" dirty="0">
              <a:effectLst/>
            </a:endParaRPr>
          </a:p>
          <a:p>
            <a:pPr marL="342900" lvl="0" indent="-228600">
              <a:lnSpc>
                <a:spcPct val="90000"/>
              </a:lnSpc>
              <a:spcAft>
                <a:spcPts val="0"/>
              </a:spcAft>
              <a:buFont typeface="Arial" panose="020B0604020202020204" pitchFamily="34" charset="0"/>
              <a:buChar char="•"/>
            </a:pPr>
            <a:r>
              <a:rPr lang="en-US" sz="1600" dirty="0">
                <a:effectLst/>
              </a:rPr>
              <a:t>Site Survey and analysis; identifying existing GI Infrastructure within the site</a:t>
            </a:r>
          </a:p>
          <a:p>
            <a:pPr marL="342900" lvl="0" indent="-228600">
              <a:lnSpc>
                <a:spcPct val="90000"/>
              </a:lnSpc>
              <a:spcAft>
                <a:spcPts val="0"/>
              </a:spcAft>
              <a:buFont typeface="Arial" panose="020B0604020202020204" pitchFamily="34" charset="0"/>
              <a:buChar char="•"/>
            </a:pPr>
            <a:endParaRPr lang="en-US" sz="1600" dirty="0">
              <a:effectLst/>
            </a:endParaRPr>
          </a:p>
          <a:p>
            <a:pPr marL="342900" lvl="0" indent="-228600">
              <a:lnSpc>
                <a:spcPct val="90000"/>
              </a:lnSpc>
              <a:spcAft>
                <a:spcPts val="0"/>
              </a:spcAft>
              <a:buFont typeface="Arial" panose="020B0604020202020204" pitchFamily="34" charset="0"/>
              <a:buChar char="•"/>
            </a:pPr>
            <a:r>
              <a:rPr lang="en-US" sz="1600" dirty="0">
                <a:effectLst/>
              </a:rPr>
              <a:t>GI protection, enhancement and restoration proposals as part of the landscape plan for the site; including proposed linkages to wider GI network.</a:t>
            </a:r>
          </a:p>
          <a:p>
            <a:pPr>
              <a:lnSpc>
                <a:spcPct val="90000"/>
              </a:lnSpc>
              <a:spcAft>
                <a:spcPts val="0"/>
              </a:spcAft>
            </a:pPr>
            <a:endParaRPr lang="en-US" sz="1600" dirty="0">
              <a:effectLst/>
            </a:endParaRPr>
          </a:p>
          <a:p>
            <a:pPr>
              <a:lnSpc>
                <a:spcPct val="90000"/>
              </a:lnSpc>
              <a:spcAft>
                <a:spcPts val="0"/>
              </a:spcAft>
            </a:pPr>
            <a:r>
              <a:rPr lang="en-US" sz="1600" dirty="0">
                <a:effectLst/>
              </a:rPr>
              <a:t>.</a:t>
            </a:r>
          </a:p>
          <a:p>
            <a:pPr indent="-228600">
              <a:lnSpc>
                <a:spcPct val="90000"/>
              </a:lnSpc>
              <a:spcAft>
                <a:spcPts val="600"/>
              </a:spcAft>
              <a:buFont typeface="Arial" panose="020B0604020202020204" pitchFamily="34" charset="0"/>
              <a:buChar char="•"/>
            </a:pPr>
            <a:endParaRPr lang="en-US" sz="1100" b="1" dirty="0"/>
          </a:p>
        </p:txBody>
      </p:sp>
      <p:sp>
        <p:nvSpPr>
          <p:cNvPr id="15" name="Rectangle 14">
            <a:extLst>
              <a:ext uri="{FF2B5EF4-FFF2-40B4-BE49-F238E27FC236}">
                <a16:creationId xmlns:a16="http://schemas.microsoft.com/office/drawing/2014/main" id="{CD13023F-8528-4111-8C15-F91D0E6BE658}"/>
              </a:ext>
            </a:extLst>
          </p:cNvPr>
          <p:cNvSpPr/>
          <p:nvPr/>
        </p:nvSpPr>
        <p:spPr>
          <a:xfrm>
            <a:off x="4350106" y="1351578"/>
            <a:ext cx="7361834" cy="3849852"/>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endParaRPr lang="en-US" sz="1400" dirty="0"/>
          </a:p>
          <a:p>
            <a:pPr indent="-228600">
              <a:lnSpc>
                <a:spcPct val="90000"/>
              </a:lnSpc>
              <a:spcAft>
                <a:spcPts val="600"/>
              </a:spcAft>
              <a:buFont typeface="Arial" panose="020B0604020202020204" pitchFamily="34" charset="0"/>
              <a:buChar char="•"/>
            </a:pPr>
            <a:endParaRPr lang="en-US" sz="1400" b="1" dirty="0"/>
          </a:p>
        </p:txBody>
      </p:sp>
    </p:spTree>
    <p:extLst>
      <p:ext uri="{BB962C8B-B14F-4D97-AF65-F5344CB8AC3E}">
        <p14:creationId xmlns:p14="http://schemas.microsoft.com/office/powerpoint/2010/main" val="805155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37" name="!!BGRectangle">
            <a:extLst>
              <a:ext uri="{FF2B5EF4-FFF2-40B4-BE49-F238E27FC236}">
                <a16:creationId xmlns:a16="http://schemas.microsoft.com/office/drawing/2014/main" id="{9B76D444-2756-434F-AE61-96D69830C1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4">
            <a:extLst>
              <a:ext uri="{FF2B5EF4-FFF2-40B4-BE49-F238E27FC236}">
                <a16:creationId xmlns:a16="http://schemas.microsoft.com/office/drawing/2014/main" id="{C2D31002-967D-4B0E-9C76-40E53D886779}"/>
              </a:ext>
            </a:extLst>
          </p:cNvPr>
          <p:cNvSpPr txBox="1"/>
          <p:nvPr/>
        </p:nvSpPr>
        <p:spPr>
          <a:xfrm>
            <a:off x="841247" y="474146"/>
            <a:ext cx="10515593" cy="1197864"/>
          </a:xfrm>
          <a:prstGeom prst="rect">
            <a:avLst/>
          </a:prstGeom>
        </p:spPr>
        <p:style>
          <a:lnRef idx="0">
            <a:scrgbClr r="0" g="0" b="0"/>
          </a:lnRef>
          <a:fillRef idx="0">
            <a:scrgbClr r="0" g="0" b="0"/>
          </a:fillRef>
          <a:effectRef idx="0">
            <a:scrgbClr r="0" g="0" b="0"/>
          </a:effectRef>
          <a:fontRef idx="minor">
            <a:schemeClr val="lt1"/>
          </a:fontRef>
        </p:style>
        <p:txBody>
          <a:bodyPr spcFirstLastPara="0" vert="horz" lIns="91440" tIns="45720" rIns="91440" bIns="45720" numCol="1" spcCol="1270" rtlCol="0" anchor="ctr" anchorCtr="0">
            <a:normAutofit/>
          </a:bodyPr>
          <a:lstStyle/>
          <a:p>
            <a:pPr marL="0" lvl="0" indent="0">
              <a:lnSpc>
                <a:spcPct val="90000"/>
              </a:lnSpc>
              <a:spcBef>
                <a:spcPct val="0"/>
              </a:spcBef>
              <a:spcAft>
                <a:spcPct val="35000"/>
              </a:spcAft>
            </a:pPr>
            <a:r>
              <a:rPr lang="en-US" sz="4400" dirty="0">
                <a:solidFill>
                  <a:schemeClr val="tx1"/>
                </a:solidFill>
                <a:latin typeface="+mj-lt"/>
                <a:ea typeface="+mj-ea"/>
                <a:cs typeface="+mj-cs"/>
              </a:rPr>
              <a:t>GI Chapter Implementation</a:t>
            </a:r>
          </a:p>
        </p:txBody>
      </p:sp>
      <p:sp>
        <p:nvSpPr>
          <p:cNvPr id="38" name="!!Line">
            <a:extLst>
              <a:ext uri="{FF2B5EF4-FFF2-40B4-BE49-F238E27FC236}">
                <a16:creationId xmlns:a16="http://schemas.microsoft.com/office/drawing/2014/main" id="{B0161EF8-C8C6-4F2A-9D5C-49BD28A2B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344" y="585216"/>
            <a:ext cx="9144" cy="914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0D49CF4E-6132-4CD8-B50C-52F11111FDF4}"/>
              </a:ext>
            </a:extLst>
          </p:cNvPr>
          <p:cNvPicPr>
            <a:picLocks noChangeAspect="1"/>
          </p:cNvPicPr>
          <p:nvPr/>
        </p:nvPicPr>
        <p:blipFill rotWithShape="1">
          <a:blip r:embed="rId2">
            <a:extLst>
              <a:ext uri="{28A0092B-C50C-407E-A947-70E740481C1C}">
                <a14:useLocalDpi xmlns:a14="http://schemas.microsoft.com/office/drawing/2010/main" val="0"/>
              </a:ext>
            </a:extLst>
          </a:blip>
          <a:srcRect l="540" r="1" b="1"/>
          <a:stretch/>
        </p:blipFill>
        <p:spPr>
          <a:xfrm>
            <a:off x="835153" y="2002117"/>
            <a:ext cx="6215794" cy="4171569"/>
          </a:xfrm>
          <a:prstGeom prst="rect">
            <a:avLst/>
          </a:prstGeom>
        </p:spPr>
      </p:pic>
      <p:sp>
        <p:nvSpPr>
          <p:cNvPr id="2" name="TextBox 1">
            <a:extLst>
              <a:ext uri="{FF2B5EF4-FFF2-40B4-BE49-F238E27FC236}">
                <a16:creationId xmlns:a16="http://schemas.microsoft.com/office/drawing/2014/main" id="{57BBA3EC-703D-4CD4-9FE2-4207198DDAE7}"/>
              </a:ext>
            </a:extLst>
          </p:cNvPr>
          <p:cNvSpPr txBox="1"/>
          <p:nvPr/>
        </p:nvSpPr>
        <p:spPr>
          <a:xfrm>
            <a:off x="7426687" y="794480"/>
            <a:ext cx="4599997" cy="6228574"/>
          </a:xfrm>
          <a:prstGeom prst="rect">
            <a:avLst/>
          </a:prstGeom>
        </p:spPr>
        <p:txBody>
          <a:bodyPr vert="horz" lIns="91440" tIns="45720" rIns="91440" bIns="45720" rtlCol="0" anchor="ctr">
            <a:normAutofit/>
          </a:bodyPr>
          <a:lstStyle/>
          <a:p>
            <a:pPr>
              <a:lnSpc>
                <a:spcPct val="90000"/>
              </a:lnSpc>
              <a:spcAft>
                <a:spcPts val="600"/>
              </a:spcAft>
            </a:pPr>
            <a:r>
              <a:rPr lang="en-US" sz="1600" b="1" dirty="0"/>
              <a:t>Implementation:</a:t>
            </a:r>
          </a:p>
          <a:p>
            <a:pPr>
              <a:lnSpc>
                <a:spcPct val="90000"/>
              </a:lnSpc>
              <a:spcAft>
                <a:spcPts val="0"/>
              </a:spcAft>
            </a:pPr>
            <a:r>
              <a:rPr lang="en-US" sz="1600" b="1" dirty="0">
                <a:effectLst/>
              </a:rPr>
              <a:t>GI Proposals will be assessed against the policies and objectives contained within the County Development Plan for GI and the Greening Factor outlined below.</a:t>
            </a:r>
            <a:endParaRPr lang="en-US" sz="1600" dirty="0">
              <a:effectLst/>
            </a:endParaRPr>
          </a:p>
          <a:p>
            <a:pPr indent="-228600">
              <a:lnSpc>
                <a:spcPct val="90000"/>
              </a:lnSpc>
              <a:spcAft>
                <a:spcPts val="0"/>
              </a:spcAft>
              <a:buFont typeface="Arial" panose="020B0604020202020204" pitchFamily="34" charset="0"/>
              <a:buChar char="•"/>
            </a:pPr>
            <a:endParaRPr lang="en-US" sz="1600" dirty="0">
              <a:effectLst/>
            </a:endParaRPr>
          </a:p>
          <a:p>
            <a:pPr>
              <a:lnSpc>
                <a:spcPct val="90000"/>
              </a:lnSpc>
              <a:spcAft>
                <a:spcPts val="0"/>
              </a:spcAft>
            </a:pPr>
            <a:r>
              <a:rPr lang="en-US" sz="1600" b="1" dirty="0">
                <a:effectLst/>
              </a:rPr>
              <a:t>Greening Factor:</a:t>
            </a:r>
          </a:p>
          <a:p>
            <a:pPr indent="-228600">
              <a:lnSpc>
                <a:spcPct val="90000"/>
              </a:lnSpc>
              <a:spcAft>
                <a:spcPts val="0"/>
              </a:spcAft>
              <a:buFont typeface="Arial" panose="020B0604020202020204" pitchFamily="34" charset="0"/>
              <a:buChar char="•"/>
            </a:pPr>
            <a:endParaRPr lang="en-US" sz="1600" dirty="0">
              <a:effectLst/>
            </a:endParaRPr>
          </a:p>
          <a:p>
            <a:pPr>
              <a:lnSpc>
                <a:spcPct val="90000"/>
              </a:lnSpc>
              <a:spcAft>
                <a:spcPts val="0"/>
              </a:spcAft>
            </a:pPr>
            <a:r>
              <a:rPr lang="en-US" sz="1600" b="1" i="1" dirty="0">
                <a:effectLst/>
              </a:rPr>
              <a:t>“An urban greening factor is a ratio between the amount of built areas and non-built areas within an urban area. The urban greening factor tool is used to assess and quantify the amount and quality of urban greening that a scheme provides”.</a:t>
            </a:r>
          </a:p>
          <a:p>
            <a:pPr indent="-228600">
              <a:lnSpc>
                <a:spcPct val="90000"/>
              </a:lnSpc>
              <a:spcAft>
                <a:spcPts val="0"/>
              </a:spcAft>
              <a:buFont typeface="Arial" panose="020B0604020202020204" pitchFamily="34" charset="0"/>
              <a:buChar char="•"/>
            </a:pPr>
            <a:endParaRPr lang="en-US" sz="1600" dirty="0">
              <a:effectLst/>
            </a:endParaRPr>
          </a:p>
          <a:p>
            <a:pPr indent="-228600">
              <a:lnSpc>
                <a:spcPct val="90000"/>
              </a:lnSpc>
              <a:spcAft>
                <a:spcPts val="0"/>
              </a:spcAft>
              <a:buFont typeface="Arial" panose="020B0604020202020204" pitchFamily="34" charset="0"/>
              <a:buChar char="•"/>
            </a:pPr>
            <a:r>
              <a:rPr lang="en-US" sz="1600" dirty="0">
                <a:effectLst/>
              </a:rPr>
              <a:t>An urban greening factor will be applied to submitted GI Infrastructure Plans.</a:t>
            </a:r>
          </a:p>
          <a:p>
            <a:pPr indent="-228600">
              <a:lnSpc>
                <a:spcPct val="90000"/>
              </a:lnSpc>
              <a:spcAft>
                <a:spcPts val="0"/>
              </a:spcAft>
              <a:buFont typeface="Arial" panose="020B0604020202020204" pitchFamily="34" charset="0"/>
              <a:buChar char="•"/>
            </a:pPr>
            <a:endParaRPr lang="en-US" sz="1600" dirty="0">
              <a:effectLst/>
            </a:endParaRPr>
          </a:p>
          <a:p>
            <a:pPr indent="-228600">
              <a:lnSpc>
                <a:spcPct val="90000"/>
              </a:lnSpc>
              <a:spcAft>
                <a:spcPts val="0"/>
              </a:spcAft>
              <a:buFont typeface="Arial" panose="020B0604020202020204" pitchFamily="34" charset="0"/>
              <a:buChar char="•"/>
            </a:pPr>
            <a:endParaRPr lang="en-US" sz="1600" dirty="0"/>
          </a:p>
          <a:p>
            <a:pPr>
              <a:lnSpc>
                <a:spcPct val="90000"/>
              </a:lnSpc>
              <a:spcAft>
                <a:spcPts val="0"/>
              </a:spcAft>
            </a:pPr>
            <a:r>
              <a:rPr lang="en-US" sz="1600" i="1" dirty="0">
                <a:effectLst/>
              </a:rPr>
              <a:t>The appropriate scoring mechanism for greening urban areas based on best international practice and its application to local circumstances in South Dublin County will be developed and applied during the lifetime of the plan.</a:t>
            </a:r>
          </a:p>
          <a:p>
            <a:pPr indent="-228600">
              <a:lnSpc>
                <a:spcPct val="90000"/>
              </a:lnSpc>
              <a:spcAft>
                <a:spcPts val="0"/>
              </a:spcAft>
              <a:buFont typeface="Arial" panose="020B0604020202020204" pitchFamily="34" charset="0"/>
              <a:buChar char="•"/>
            </a:pPr>
            <a:endParaRPr lang="en-US" sz="1100" dirty="0">
              <a:effectLst/>
            </a:endParaRPr>
          </a:p>
          <a:p>
            <a:pPr indent="-228600">
              <a:lnSpc>
                <a:spcPct val="90000"/>
              </a:lnSpc>
              <a:spcAft>
                <a:spcPts val="600"/>
              </a:spcAft>
              <a:buFont typeface="Arial" panose="020B0604020202020204" pitchFamily="34" charset="0"/>
              <a:buChar char="•"/>
            </a:pPr>
            <a:endParaRPr lang="en-US" sz="1100" b="1" dirty="0"/>
          </a:p>
        </p:txBody>
      </p:sp>
      <p:sp>
        <p:nvSpPr>
          <p:cNvPr id="15" name="Rectangle 14">
            <a:extLst>
              <a:ext uri="{FF2B5EF4-FFF2-40B4-BE49-F238E27FC236}">
                <a16:creationId xmlns:a16="http://schemas.microsoft.com/office/drawing/2014/main" id="{CD13023F-8528-4111-8C15-F91D0E6BE658}"/>
              </a:ext>
            </a:extLst>
          </p:cNvPr>
          <p:cNvSpPr/>
          <p:nvPr/>
        </p:nvSpPr>
        <p:spPr>
          <a:xfrm>
            <a:off x="4350106" y="1351578"/>
            <a:ext cx="7361834" cy="3849852"/>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endParaRPr lang="en-US" sz="1400" dirty="0"/>
          </a:p>
          <a:p>
            <a:pPr indent="-228600">
              <a:lnSpc>
                <a:spcPct val="90000"/>
              </a:lnSpc>
              <a:spcAft>
                <a:spcPts val="600"/>
              </a:spcAft>
              <a:buFont typeface="Arial" panose="020B0604020202020204" pitchFamily="34" charset="0"/>
              <a:buChar char="•"/>
            </a:pPr>
            <a:endParaRPr lang="en-US" sz="1400" b="1" dirty="0"/>
          </a:p>
        </p:txBody>
      </p:sp>
    </p:spTree>
    <p:extLst>
      <p:ext uri="{BB962C8B-B14F-4D97-AF65-F5344CB8AC3E}">
        <p14:creationId xmlns:p14="http://schemas.microsoft.com/office/powerpoint/2010/main" val="4007797536"/>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Rounded Corners 4">
            <a:extLst>
              <a:ext uri="{FF2B5EF4-FFF2-40B4-BE49-F238E27FC236}">
                <a16:creationId xmlns:a16="http://schemas.microsoft.com/office/drawing/2014/main" id="{C2D31002-967D-4B0E-9C76-40E53D886779}"/>
              </a:ext>
            </a:extLst>
          </p:cNvPr>
          <p:cNvSpPr txBox="1"/>
          <p:nvPr/>
        </p:nvSpPr>
        <p:spPr>
          <a:xfrm>
            <a:off x="5069940" y="365124"/>
            <a:ext cx="6894752" cy="1828800"/>
          </a:xfrm>
          <a:prstGeom prst="rect">
            <a:avLst/>
          </a:prstGeom>
        </p:spPr>
        <p:style>
          <a:lnRef idx="0">
            <a:scrgbClr r="0" g="0" b="0"/>
          </a:lnRef>
          <a:fillRef idx="0">
            <a:scrgbClr r="0" g="0" b="0"/>
          </a:fillRef>
          <a:effectRef idx="0">
            <a:scrgbClr r="0" g="0" b="0"/>
          </a:effectRef>
          <a:fontRef idx="minor">
            <a:schemeClr val="lt1"/>
          </a:fontRef>
        </p:style>
        <p:txBody>
          <a:bodyPr spcFirstLastPara="0" vert="horz" lIns="91440" tIns="45720" rIns="91440" bIns="45720" numCol="1" spcCol="1270" rtlCol="0" anchor="ctr" anchorCtr="0">
            <a:normAutofit/>
          </a:bodyPr>
          <a:lstStyle/>
          <a:p>
            <a:pPr marL="0" lvl="0" indent="0">
              <a:lnSpc>
                <a:spcPct val="90000"/>
              </a:lnSpc>
              <a:spcBef>
                <a:spcPct val="0"/>
              </a:spcBef>
              <a:spcAft>
                <a:spcPct val="35000"/>
              </a:spcAft>
            </a:pPr>
            <a:r>
              <a:rPr lang="en-US" sz="4400" dirty="0">
                <a:solidFill>
                  <a:schemeClr val="tx1"/>
                </a:solidFill>
                <a:latin typeface="+mj-lt"/>
                <a:ea typeface="+mj-ea"/>
                <a:cs typeface="+mj-cs"/>
              </a:rPr>
              <a:t>GI Strategy Implementation</a:t>
            </a:r>
          </a:p>
        </p:txBody>
      </p:sp>
      <p:pic>
        <p:nvPicPr>
          <p:cNvPr id="4" name="Picture 3" descr="A picture containing grass, outdoor, tree, people&#10;&#10;Description automatically generated">
            <a:extLst>
              <a:ext uri="{FF2B5EF4-FFF2-40B4-BE49-F238E27FC236}">
                <a16:creationId xmlns:a16="http://schemas.microsoft.com/office/drawing/2014/main" id="{018006E6-1CD0-4C01-8216-2A97E3B73406}"/>
              </a:ext>
            </a:extLst>
          </p:cNvPr>
          <p:cNvPicPr>
            <a:picLocks noChangeAspect="1"/>
          </p:cNvPicPr>
          <p:nvPr/>
        </p:nvPicPr>
        <p:blipFill rotWithShape="1">
          <a:blip r:embed="rId2">
            <a:extLst>
              <a:ext uri="{28A0092B-C50C-407E-A947-70E740481C1C}">
                <a14:useLocalDpi xmlns:a14="http://schemas.microsoft.com/office/drawing/2010/main" val="0"/>
              </a:ext>
            </a:extLst>
          </a:blip>
          <a:srcRect l="26180" r="28661" b="-1"/>
          <a:stretch/>
        </p:blipFill>
        <p:spPr>
          <a:xfrm>
            <a:off x="20" y="10"/>
            <a:ext cx="4639713" cy="6857990"/>
          </a:xfrm>
          <a:prstGeom prst="rect">
            <a:avLst/>
          </a:prstGeom>
        </p:spPr>
      </p:pic>
      <p:sp>
        <p:nvSpPr>
          <p:cNvPr id="2" name="TextBox 1">
            <a:extLst>
              <a:ext uri="{FF2B5EF4-FFF2-40B4-BE49-F238E27FC236}">
                <a16:creationId xmlns:a16="http://schemas.microsoft.com/office/drawing/2014/main" id="{57BBA3EC-703D-4CD4-9FE2-4207198DDAE7}"/>
              </a:ext>
            </a:extLst>
          </p:cNvPr>
          <p:cNvSpPr txBox="1"/>
          <p:nvPr/>
        </p:nvSpPr>
        <p:spPr>
          <a:xfrm>
            <a:off x="4944922" y="1616108"/>
            <a:ext cx="7019769" cy="5241892"/>
          </a:xfrm>
          <a:prstGeom prst="rect">
            <a:avLst/>
          </a:prstGeom>
        </p:spPr>
        <p:txBody>
          <a:bodyPr vert="horz" lIns="91440" tIns="45720" rIns="91440" bIns="45720" rtlCol="0">
            <a:noAutofit/>
          </a:bodyPr>
          <a:lstStyle/>
          <a:p>
            <a:pPr>
              <a:lnSpc>
                <a:spcPct val="90000"/>
              </a:lnSpc>
              <a:spcAft>
                <a:spcPts val="600"/>
              </a:spcAft>
            </a:pPr>
            <a:r>
              <a:rPr lang="en-US" sz="1600" b="1" dirty="0"/>
              <a:t>Monitoring:</a:t>
            </a:r>
            <a:endParaRPr lang="en-US" sz="1600" dirty="0"/>
          </a:p>
          <a:p>
            <a:pPr>
              <a:lnSpc>
                <a:spcPct val="90000"/>
              </a:lnSpc>
              <a:spcAft>
                <a:spcPts val="0"/>
              </a:spcAft>
            </a:pPr>
            <a:r>
              <a:rPr lang="en-US" sz="1600" i="1" dirty="0">
                <a:effectLst/>
              </a:rPr>
              <a:t>Implementation and monitoring  the GI Strategy through the further development of a </a:t>
            </a:r>
            <a:r>
              <a:rPr lang="en-US" sz="1600" b="1" i="1" dirty="0">
                <a:effectLst/>
              </a:rPr>
              <a:t>GI scoring approach  </a:t>
            </a:r>
            <a:r>
              <a:rPr lang="en-US" sz="1600" i="1" dirty="0">
                <a:effectLst/>
              </a:rPr>
              <a:t>which will support ongoing identification, protection, enhancement  and management of GI in the County and which will enable the  assessment and monitoring of GI interventions.</a:t>
            </a:r>
          </a:p>
          <a:p>
            <a:pPr indent="-228600">
              <a:lnSpc>
                <a:spcPct val="90000"/>
              </a:lnSpc>
              <a:spcAft>
                <a:spcPts val="0"/>
              </a:spcAft>
              <a:buFont typeface="Arial" panose="020B0604020202020204" pitchFamily="34" charset="0"/>
              <a:buChar char="•"/>
            </a:pPr>
            <a:endParaRPr lang="en-US" sz="1600" dirty="0">
              <a:effectLst/>
            </a:endParaRPr>
          </a:p>
          <a:p>
            <a:pPr>
              <a:lnSpc>
                <a:spcPct val="90000"/>
              </a:lnSpc>
              <a:spcAft>
                <a:spcPts val="0"/>
              </a:spcAft>
            </a:pPr>
            <a:r>
              <a:rPr lang="en-US" sz="1600" b="1" dirty="0"/>
              <a:t>GI Scoring:</a:t>
            </a:r>
          </a:p>
          <a:p>
            <a:pPr>
              <a:lnSpc>
                <a:spcPct val="90000"/>
              </a:lnSpc>
              <a:spcBef>
                <a:spcPts val="600"/>
              </a:spcBef>
              <a:spcAft>
                <a:spcPts val="800"/>
              </a:spcAft>
            </a:pPr>
            <a:r>
              <a:rPr lang="en-US" sz="1600" dirty="0"/>
              <a:t>A </a:t>
            </a:r>
            <a:r>
              <a:rPr lang="en-US" sz="1600" dirty="0">
                <a:effectLst/>
              </a:rPr>
              <a:t>methodology for GI scoring is being  developed based on:</a:t>
            </a:r>
          </a:p>
          <a:p>
            <a:pPr marL="285750" indent="-228600">
              <a:lnSpc>
                <a:spcPct val="90000"/>
              </a:lnSpc>
              <a:spcBef>
                <a:spcPts val="600"/>
              </a:spcBef>
              <a:spcAft>
                <a:spcPts val="800"/>
              </a:spcAft>
              <a:buFont typeface="Arial" panose="020B0604020202020204" pitchFamily="34" charset="0"/>
              <a:buChar char="•"/>
            </a:pPr>
            <a:r>
              <a:rPr lang="en-US" sz="1600" dirty="0">
                <a:effectLst/>
              </a:rPr>
              <a:t>Level 3 detailed habitat mapping of the county which broadly assesses the ability of different types of land cover to deliver different ecosystem services.</a:t>
            </a:r>
            <a:endParaRPr lang="en-US" sz="1600" i="1" dirty="0">
              <a:effectLst/>
            </a:endParaRPr>
          </a:p>
          <a:p>
            <a:pPr>
              <a:lnSpc>
                <a:spcPct val="90000"/>
              </a:lnSpc>
              <a:spcBef>
                <a:spcPts val="600"/>
              </a:spcBef>
              <a:spcAft>
                <a:spcPts val="800"/>
              </a:spcAft>
            </a:pPr>
            <a:r>
              <a:rPr lang="en-US" sz="1600" i="1" dirty="0">
                <a:effectLst/>
              </a:rPr>
              <a:t> Ecosystem services are the direct and indirect contributions of ecosystems to human wellbeing. There are four main types; provisioning, regulating, supporting and cultural services. </a:t>
            </a:r>
          </a:p>
          <a:p>
            <a:pPr>
              <a:lnSpc>
                <a:spcPct val="90000"/>
              </a:lnSpc>
              <a:spcBef>
                <a:spcPts val="600"/>
              </a:spcBef>
              <a:spcAft>
                <a:spcPts val="800"/>
              </a:spcAft>
            </a:pPr>
            <a:endParaRPr lang="en-US" sz="1600" i="1" dirty="0">
              <a:effectLst/>
            </a:endParaRPr>
          </a:p>
          <a:p>
            <a:pPr marL="285750" indent="-228600">
              <a:lnSpc>
                <a:spcPct val="90000"/>
              </a:lnSpc>
              <a:spcAft>
                <a:spcPts val="800"/>
              </a:spcAft>
              <a:buFont typeface="Arial" panose="020B0604020202020204" pitchFamily="34" charset="0"/>
              <a:buChar char="•"/>
            </a:pPr>
            <a:r>
              <a:rPr lang="en-US" sz="1600" dirty="0"/>
              <a:t>E</a:t>
            </a:r>
            <a:r>
              <a:rPr lang="en-US" sz="1600" dirty="0">
                <a:effectLst/>
              </a:rPr>
              <a:t>ach habitat type will be assigned a score based on its capacity to provide ecosystem services.</a:t>
            </a:r>
          </a:p>
          <a:p>
            <a:pPr>
              <a:lnSpc>
                <a:spcPct val="90000"/>
              </a:lnSpc>
              <a:spcAft>
                <a:spcPts val="800"/>
              </a:spcAft>
            </a:pPr>
            <a:r>
              <a:rPr lang="en-US" sz="1600" dirty="0">
                <a:effectLst/>
              </a:rPr>
              <a:t>Scoring enables comprehensive analysis and calculation of GI value across the county as well as allowing for repeat monitoring over time. </a:t>
            </a:r>
            <a:endParaRPr lang="en-US" sz="1600" dirty="0"/>
          </a:p>
        </p:txBody>
      </p:sp>
      <p:sp>
        <p:nvSpPr>
          <p:cNvPr id="15" name="Rectangle 14">
            <a:extLst>
              <a:ext uri="{FF2B5EF4-FFF2-40B4-BE49-F238E27FC236}">
                <a16:creationId xmlns:a16="http://schemas.microsoft.com/office/drawing/2014/main" id="{CD13023F-8528-4111-8C15-F91D0E6BE658}"/>
              </a:ext>
            </a:extLst>
          </p:cNvPr>
          <p:cNvSpPr/>
          <p:nvPr/>
        </p:nvSpPr>
        <p:spPr>
          <a:xfrm>
            <a:off x="4350106" y="1351578"/>
            <a:ext cx="7361834" cy="3849852"/>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endParaRPr lang="en-US" sz="1400" dirty="0"/>
          </a:p>
          <a:p>
            <a:pPr indent="-228600">
              <a:lnSpc>
                <a:spcPct val="90000"/>
              </a:lnSpc>
              <a:spcAft>
                <a:spcPts val="600"/>
              </a:spcAft>
              <a:buFont typeface="Arial" panose="020B0604020202020204" pitchFamily="34" charset="0"/>
              <a:buChar char="•"/>
            </a:pPr>
            <a:endParaRPr lang="en-US" sz="1400" b="1" dirty="0"/>
          </a:p>
        </p:txBody>
      </p:sp>
    </p:spTree>
    <p:extLst>
      <p:ext uri="{BB962C8B-B14F-4D97-AF65-F5344CB8AC3E}">
        <p14:creationId xmlns:p14="http://schemas.microsoft.com/office/powerpoint/2010/main" val="670319455"/>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8AE2AD4-16A1-40B0-8AA0-9117A56D0A71}"/>
              </a:ext>
            </a:extLst>
          </p:cNvPr>
          <p:cNvPicPr>
            <a:picLocks noChangeAspect="1"/>
          </p:cNvPicPr>
          <p:nvPr/>
        </p:nvPicPr>
        <p:blipFill rotWithShape="1">
          <a:blip r:embed="rId2"/>
          <a:srcRect l="10382" r="23390"/>
          <a:stretch/>
        </p:blipFill>
        <p:spPr>
          <a:xfrm>
            <a:off x="4117521" y="10"/>
            <a:ext cx="8074479" cy="6857990"/>
          </a:xfrm>
          <a:prstGeom prst="rect">
            <a:avLst/>
          </a:prstGeom>
        </p:spPr>
      </p:pic>
      <p:sp>
        <p:nvSpPr>
          <p:cNvPr id="33" name="Freeform: Shape 32">
            <a:extLst>
              <a:ext uri="{FF2B5EF4-FFF2-40B4-BE49-F238E27FC236}">
                <a16:creationId xmlns:a16="http://schemas.microsoft.com/office/drawing/2014/main" id="{8F23F8A3-8FD7-4779-8323-FDC26BE99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859800" cy="6858478"/>
          </a:xfrm>
          <a:custGeom>
            <a:avLst/>
            <a:gdLst>
              <a:gd name="connsiteX0" fmla="*/ 7859800 w 7859800"/>
              <a:gd name="connsiteY0" fmla="*/ 6858478 h 6858478"/>
              <a:gd name="connsiteX1" fmla="*/ 435245 w 7859800"/>
              <a:gd name="connsiteY1" fmla="*/ 6858478 h 6858478"/>
              <a:gd name="connsiteX2" fmla="*/ 435505 w 7859800"/>
              <a:gd name="connsiteY2" fmla="*/ 6857916 h 6858478"/>
              <a:gd name="connsiteX3" fmla="*/ 0 w 7859800"/>
              <a:gd name="connsiteY3" fmla="*/ 6857916 h 6858478"/>
              <a:gd name="connsiteX4" fmla="*/ 0 w 7859800"/>
              <a:gd name="connsiteY4" fmla="*/ 0 h 6858478"/>
              <a:gd name="connsiteX5" fmla="*/ 3611620 w 7859800"/>
              <a:gd name="connsiteY5" fmla="*/ 0 h 6858478"/>
              <a:gd name="connsiteX6" fmla="*/ 4677848 w 7859800"/>
              <a:gd name="connsiteY6" fmla="*/ 0 h 6858478"/>
              <a:gd name="connsiteX7" fmla="*/ 4683425 w 7859800"/>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59800" h="6858478">
                <a:moveTo>
                  <a:pt x="7859800" y="6858478"/>
                </a:moveTo>
                <a:lnTo>
                  <a:pt x="435245" y="6858478"/>
                </a:lnTo>
                <a:lnTo>
                  <a:pt x="435505" y="6857916"/>
                </a:lnTo>
                <a:lnTo>
                  <a:pt x="0" y="6857916"/>
                </a:lnTo>
                <a:lnTo>
                  <a:pt x="0" y="0"/>
                </a:lnTo>
                <a:lnTo>
                  <a:pt x="3611620" y="0"/>
                </a:lnTo>
                <a:lnTo>
                  <a:pt x="4677848" y="0"/>
                </a:lnTo>
                <a:lnTo>
                  <a:pt x="4683425"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5" name="Freeform: Shape 34">
            <a:extLst>
              <a:ext uri="{FF2B5EF4-FFF2-40B4-BE49-F238E27FC236}">
                <a16:creationId xmlns:a16="http://schemas.microsoft.com/office/drawing/2014/main" id="{F605C4CC-A25C-416F-8333-7CB7DC97D8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431174" cy="6858478"/>
          </a:xfrm>
          <a:custGeom>
            <a:avLst/>
            <a:gdLst>
              <a:gd name="connsiteX0" fmla="*/ 7431174 w 7431174"/>
              <a:gd name="connsiteY0" fmla="*/ 6858478 h 6858478"/>
              <a:gd name="connsiteX1" fmla="*/ 6619 w 7431174"/>
              <a:gd name="connsiteY1" fmla="*/ 6858478 h 6858478"/>
              <a:gd name="connsiteX2" fmla="*/ 6879 w 7431174"/>
              <a:gd name="connsiteY2" fmla="*/ 6857916 h 6858478"/>
              <a:gd name="connsiteX3" fmla="*/ 0 w 7431174"/>
              <a:gd name="connsiteY3" fmla="*/ 6857916 h 6858478"/>
              <a:gd name="connsiteX4" fmla="*/ 0 w 7431174"/>
              <a:gd name="connsiteY4" fmla="*/ 0 h 6858478"/>
              <a:gd name="connsiteX5" fmla="*/ 3182994 w 7431174"/>
              <a:gd name="connsiteY5" fmla="*/ 0 h 6858478"/>
              <a:gd name="connsiteX6" fmla="*/ 4249222 w 7431174"/>
              <a:gd name="connsiteY6" fmla="*/ 0 h 6858478"/>
              <a:gd name="connsiteX7" fmla="*/ 4254799 w 7431174"/>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31174" h="6858478">
                <a:moveTo>
                  <a:pt x="7431174" y="6858478"/>
                </a:moveTo>
                <a:lnTo>
                  <a:pt x="6619" y="6858478"/>
                </a:lnTo>
                <a:lnTo>
                  <a:pt x="6879" y="6857916"/>
                </a:lnTo>
                <a:lnTo>
                  <a:pt x="0" y="6857916"/>
                </a:lnTo>
                <a:lnTo>
                  <a:pt x="0" y="0"/>
                </a:lnTo>
                <a:lnTo>
                  <a:pt x="3182994" y="0"/>
                </a:lnTo>
                <a:lnTo>
                  <a:pt x="4249222" y="0"/>
                </a:lnTo>
                <a:lnTo>
                  <a:pt x="4254799"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ACCFD685-F7BF-42C9-98C2-56C6AE7B63DA}"/>
              </a:ext>
            </a:extLst>
          </p:cNvPr>
          <p:cNvSpPr>
            <a:spLocks noGrp="1"/>
          </p:cNvSpPr>
          <p:nvPr>
            <p:ph type="title"/>
          </p:nvPr>
        </p:nvSpPr>
        <p:spPr>
          <a:xfrm>
            <a:off x="804672" y="365125"/>
            <a:ext cx="5266155" cy="1325563"/>
          </a:xfrm>
        </p:spPr>
        <p:txBody>
          <a:bodyPr>
            <a:normAutofit/>
          </a:bodyPr>
          <a:lstStyle/>
          <a:p>
            <a:r>
              <a:rPr lang="en-IE"/>
              <a:t>Mapping Framework</a:t>
            </a:r>
            <a:endParaRPr lang="en-IE" dirty="0"/>
          </a:p>
        </p:txBody>
      </p:sp>
      <p:graphicFrame>
        <p:nvGraphicFramePr>
          <p:cNvPr id="12" name="Content Placeholder 2">
            <a:extLst>
              <a:ext uri="{FF2B5EF4-FFF2-40B4-BE49-F238E27FC236}">
                <a16:creationId xmlns:a16="http://schemas.microsoft.com/office/drawing/2014/main" id="{E551B2AA-A22C-47D1-BCE0-A163A2CC078D}"/>
              </a:ext>
            </a:extLst>
          </p:cNvPr>
          <p:cNvGraphicFramePr>
            <a:graphicFrameLocks noGrp="1"/>
          </p:cNvGraphicFramePr>
          <p:nvPr>
            <p:ph idx="1"/>
            <p:extLst>
              <p:ext uri="{D42A27DB-BD31-4B8C-83A1-F6EECF244321}">
                <p14:modId xmlns:p14="http://schemas.microsoft.com/office/powerpoint/2010/main" val="2358495409"/>
              </p:ext>
            </p:extLst>
          </p:nvPr>
        </p:nvGraphicFramePr>
        <p:xfrm>
          <a:off x="804672" y="2022601"/>
          <a:ext cx="3941499" cy="415436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55965977"/>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TotalTime>
  <Words>1691</Words>
  <Application>Microsoft Office PowerPoint</Application>
  <PresentationFormat>Widescreen</PresentationFormat>
  <Paragraphs>239</Paragraphs>
  <Slides>17</Slides>
  <Notes>0</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17</vt:i4>
      </vt:variant>
    </vt:vector>
  </HeadingPairs>
  <TitlesOfParts>
    <vt:vector size="24" baseType="lpstr">
      <vt:lpstr>Arial</vt:lpstr>
      <vt:lpstr>Calibri</vt:lpstr>
      <vt:lpstr>Calibri Light</vt:lpstr>
      <vt:lpstr>Cambria</vt:lpstr>
      <vt:lpstr>DaxlinePro-Regular</vt:lpstr>
      <vt:lpstr>Office Theme</vt:lpstr>
      <vt:lpstr>Office Theme</vt:lpstr>
      <vt:lpstr>Parks and Open Space (POS) Strategy Update </vt:lpstr>
      <vt:lpstr>GREEN INFRASTRUCTURE  ……“a strategically planned network of natural and semi-natural areas with other environmental features designed and managed to deliver a wide range of ecosystem services such as water purification, air quality, space for recreation and climate mitigation and adaptation.”…….    A GI STRATEGY WILL:  “form the basis for the identification, protection, enhancement and management of the Green Infrastructure network within the County.”  </vt:lpstr>
      <vt:lpstr>GI Strategy Development</vt:lpstr>
      <vt:lpstr>PowerPoint Presentation</vt:lpstr>
      <vt:lpstr>PowerPoint Presentation</vt:lpstr>
      <vt:lpstr>PowerPoint Presentation</vt:lpstr>
      <vt:lpstr>PowerPoint Presentation</vt:lpstr>
      <vt:lpstr>PowerPoint Presentation</vt:lpstr>
      <vt:lpstr>Mapping Framework</vt:lpstr>
      <vt:lpstr>Parks and Open Space (POS) Strategy Update </vt:lpstr>
      <vt:lpstr>PARKS AND OPEN SPACES:  Are fundamental in contributing to a high quality of life for those living, working and visiting the County.   They provide habitats for ecological processes, a focal point for active and passive recreation, promote community interaction and help mitigate the impacts of climate change. </vt:lpstr>
      <vt:lpstr>PowerPoint Presentation</vt:lpstr>
      <vt:lpstr>PowerPoint Presentation</vt:lpstr>
      <vt:lpstr>PowerPoint Presentation</vt:lpstr>
      <vt:lpstr>PowerPoint Presentation</vt:lpstr>
      <vt:lpstr> Methodology and programme: GI Strategy and POS Strategy being delivered in tandem  GI Strategy will be a chapter within the Draft CDP.  Relevant POS policies and actions will be incorporated into the CDP.  2 separate but complementary documents  POS has a separate consultation process.  </vt:lpstr>
      <vt:lpstr>Parks and Open Space (POS) Strategy Update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Parks and Open Space (POS) Strategy Update </dc:title>
  <dc:creator>Suzanne Furlong</dc:creator>
  <cp:lastModifiedBy>Suzanne Furlong</cp:lastModifiedBy>
  <cp:revision>2</cp:revision>
  <dcterms:created xsi:type="dcterms:W3CDTF">2021-04-27T15:09:55Z</dcterms:created>
  <dcterms:modified xsi:type="dcterms:W3CDTF">2021-04-27T15:37:42Z</dcterms:modified>
</cp:coreProperties>
</file>