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sldIdLst>
    <p:sldId id="333" r:id="rId3"/>
    <p:sldId id="317" r:id="rId4"/>
    <p:sldId id="320" r:id="rId5"/>
    <p:sldId id="315" r:id="rId6"/>
    <p:sldId id="321" r:id="rId7"/>
    <p:sldId id="323" r:id="rId8"/>
    <p:sldId id="322" r:id="rId9"/>
    <p:sldId id="324" r:id="rId10"/>
    <p:sldId id="295" r:id="rId11"/>
    <p:sldId id="325" r:id="rId12"/>
    <p:sldId id="326" r:id="rId13"/>
    <p:sldId id="327" r:id="rId14"/>
    <p:sldId id="328" r:id="rId15"/>
    <p:sldId id="329" r:id="rId16"/>
    <p:sldId id="330" r:id="rId17"/>
    <p:sldId id="331" r:id="rId18"/>
    <p:sldId id="33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yle, Aoife" initials="DA" lastIdx="1" clrIdx="0">
    <p:extLst>
      <p:ext uri="{19B8F6BF-5375-455C-9EA6-DF929625EA0E}">
        <p15:presenceInfo xmlns:p15="http://schemas.microsoft.com/office/powerpoint/2012/main" userId="S::aoife.doyle@kpmg.ie::0e2ab37a-76b6-45fe-a4cb-bb366eef6b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0"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956498-C006-4BAC-8871-E086E5DC79BA}" type="doc">
      <dgm:prSet loTypeId="urn:microsoft.com/office/officeart/2008/layout/LinedList" loCatId="list" qsTypeId="urn:microsoft.com/office/officeart/2005/8/quickstyle/simple4" qsCatId="simple" csTypeId="urn:microsoft.com/office/officeart/2005/8/colors/colorful5" csCatId="colorful" phldr="1"/>
      <dgm:spPr/>
      <dgm:t>
        <a:bodyPr/>
        <a:lstStyle/>
        <a:p>
          <a:endParaRPr lang="en-US"/>
        </a:p>
      </dgm:t>
    </dgm:pt>
    <dgm:pt modelId="{97A47F28-EADD-4553-B3ED-E99D94978210}">
      <dgm:prSet/>
      <dgm:spPr/>
      <dgm:t>
        <a:bodyPr/>
        <a:lstStyle/>
        <a:p>
          <a:pPr>
            <a:lnSpc>
              <a:spcPct val="100000"/>
            </a:lnSpc>
          </a:pPr>
          <a:r>
            <a:rPr lang="en-GB"/>
            <a:t>The GI Strategy will have accompanying mapping:</a:t>
          </a:r>
          <a:endParaRPr lang="en-US"/>
        </a:p>
      </dgm:t>
    </dgm:pt>
    <dgm:pt modelId="{6E1F6CB4-EDF0-423A-80DA-19C74F9FC359}" type="parTrans" cxnId="{937AECDA-02F9-4B7B-A07E-B33CDA595993}">
      <dgm:prSet/>
      <dgm:spPr/>
      <dgm:t>
        <a:bodyPr/>
        <a:lstStyle/>
        <a:p>
          <a:endParaRPr lang="en-US"/>
        </a:p>
      </dgm:t>
    </dgm:pt>
    <dgm:pt modelId="{BFDCCF70-5295-4D52-88A8-B0F515FCD6F2}" type="sibTrans" cxnId="{937AECDA-02F9-4B7B-A07E-B33CDA595993}">
      <dgm:prSet/>
      <dgm:spPr/>
      <dgm:t>
        <a:bodyPr/>
        <a:lstStyle/>
        <a:p>
          <a:pPr>
            <a:lnSpc>
              <a:spcPct val="100000"/>
            </a:lnSpc>
          </a:pPr>
          <a:endParaRPr lang="en-US"/>
        </a:p>
      </dgm:t>
    </dgm:pt>
    <dgm:pt modelId="{0D7DEFD7-98B4-4672-82EF-BE33AF7C53A5}">
      <dgm:prSet/>
      <dgm:spPr/>
      <dgm:t>
        <a:bodyPr/>
        <a:lstStyle/>
        <a:p>
          <a:pPr>
            <a:lnSpc>
              <a:spcPct val="100000"/>
            </a:lnSpc>
          </a:pPr>
          <a:r>
            <a:rPr lang="en-GB"/>
            <a:t>Maps adopted with the County Development Plan showing layers of Green Infrastructure and how they relate to the Plan.</a:t>
          </a:r>
          <a:endParaRPr lang="en-US"/>
        </a:p>
      </dgm:t>
    </dgm:pt>
    <dgm:pt modelId="{9D4450BF-A899-412C-8F39-963DBCA37499}" type="parTrans" cxnId="{63399631-8FE0-4A99-9689-ED7AA13C8D52}">
      <dgm:prSet/>
      <dgm:spPr/>
      <dgm:t>
        <a:bodyPr/>
        <a:lstStyle/>
        <a:p>
          <a:endParaRPr lang="en-US"/>
        </a:p>
      </dgm:t>
    </dgm:pt>
    <dgm:pt modelId="{559FF25B-6704-47DF-97BC-2BB6508E33AC}" type="sibTrans" cxnId="{63399631-8FE0-4A99-9689-ED7AA13C8D52}">
      <dgm:prSet/>
      <dgm:spPr/>
      <dgm:t>
        <a:bodyPr/>
        <a:lstStyle/>
        <a:p>
          <a:pPr>
            <a:lnSpc>
              <a:spcPct val="100000"/>
            </a:lnSpc>
          </a:pPr>
          <a:endParaRPr lang="en-US"/>
        </a:p>
      </dgm:t>
    </dgm:pt>
    <dgm:pt modelId="{9ACE6D68-5204-4B89-A7B6-94356C05D575}">
      <dgm:prSet/>
      <dgm:spPr/>
      <dgm:t>
        <a:bodyPr/>
        <a:lstStyle/>
        <a:p>
          <a:pPr>
            <a:lnSpc>
              <a:spcPct val="100000"/>
            </a:lnSpc>
          </a:pPr>
          <a:r>
            <a:rPr lang="en-GB" dirty="0"/>
            <a:t>This will be represented in the CDP document diagrammatically.</a:t>
          </a:r>
          <a:endParaRPr lang="en-US" dirty="0"/>
        </a:p>
      </dgm:t>
    </dgm:pt>
    <dgm:pt modelId="{D5351317-8AA4-4E70-BD7F-3823DD5E40A6}" type="parTrans" cxnId="{DF213E19-944D-4C66-97CE-28AA88E1A626}">
      <dgm:prSet/>
      <dgm:spPr/>
      <dgm:t>
        <a:bodyPr/>
        <a:lstStyle/>
        <a:p>
          <a:endParaRPr lang="en-US"/>
        </a:p>
      </dgm:t>
    </dgm:pt>
    <dgm:pt modelId="{73DB2397-324F-4BF7-A7A4-BB4D3F874A23}" type="sibTrans" cxnId="{DF213E19-944D-4C66-97CE-28AA88E1A626}">
      <dgm:prSet/>
      <dgm:spPr/>
      <dgm:t>
        <a:bodyPr/>
        <a:lstStyle/>
        <a:p>
          <a:pPr>
            <a:lnSpc>
              <a:spcPct val="100000"/>
            </a:lnSpc>
          </a:pPr>
          <a:endParaRPr lang="en-US"/>
        </a:p>
      </dgm:t>
    </dgm:pt>
    <dgm:pt modelId="{8D8E6637-BA24-4A8F-933A-2E9300CD1F1A}">
      <dgm:prSet/>
      <dgm:spPr/>
      <dgm:t>
        <a:bodyPr/>
        <a:lstStyle/>
        <a:p>
          <a:pPr>
            <a:lnSpc>
              <a:spcPct val="100000"/>
            </a:lnSpc>
          </a:pPr>
          <a:r>
            <a:rPr lang="en-GB" dirty="0"/>
            <a:t>It will also be supported by the background GIS mapping that SDCC can keep updated to monitor changes and improvements to GI networks over time.</a:t>
          </a:r>
          <a:endParaRPr lang="en-US" dirty="0"/>
        </a:p>
      </dgm:t>
    </dgm:pt>
    <dgm:pt modelId="{B10EED9A-44FE-4F10-BACC-9470242C478D}" type="parTrans" cxnId="{AF393132-3244-461E-A3CF-D928E0A57575}">
      <dgm:prSet/>
      <dgm:spPr/>
      <dgm:t>
        <a:bodyPr/>
        <a:lstStyle/>
        <a:p>
          <a:endParaRPr lang="en-US"/>
        </a:p>
      </dgm:t>
    </dgm:pt>
    <dgm:pt modelId="{27604D6F-2A26-4200-A2F0-3EE971D063BA}" type="sibTrans" cxnId="{AF393132-3244-461E-A3CF-D928E0A57575}">
      <dgm:prSet/>
      <dgm:spPr/>
      <dgm:t>
        <a:bodyPr/>
        <a:lstStyle/>
        <a:p>
          <a:endParaRPr lang="en-US"/>
        </a:p>
      </dgm:t>
    </dgm:pt>
    <dgm:pt modelId="{C05D16AB-767D-4B8E-877A-CBB8EC63D03A}" type="pres">
      <dgm:prSet presAssocID="{8C956498-C006-4BAC-8871-E086E5DC79BA}" presName="vert0" presStyleCnt="0">
        <dgm:presLayoutVars>
          <dgm:dir/>
          <dgm:animOne val="branch"/>
          <dgm:animLvl val="lvl"/>
        </dgm:presLayoutVars>
      </dgm:prSet>
      <dgm:spPr/>
    </dgm:pt>
    <dgm:pt modelId="{AA25BAB1-2625-4635-9160-14B3D296CEBF}" type="pres">
      <dgm:prSet presAssocID="{97A47F28-EADD-4553-B3ED-E99D94978210}" presName="thickLine" presStyleLbl="alignNode1" presStyleIdx="0" presStyleCnt="4"/>
      <dgm:spPr/>
    </dgm:pt>
    <dgm:pt modelId="{63407957-5ED6-4CF9-B809-B0D9A7425083}" type="pres">
      <dgm:prSet presAssocID="{97A47F28-EADD-4553-B3ED-E99D94978210}" presName="horz1" presStyleCnt="0"/>
      <dgm:spPr/>
    </dgm:pt>
    <dgm:pt modelId="{6C1E3175-4A6B-435E-B8FF-A661D6956F85}" type="pres">
      <dgm:prSet presAssocID="{97A47F28-EADD-4553-B3ED-E99D94978210}" presName="tx1" presStyleLbl="revTx" presStyleIdx="0" presStyleCnt="4"/>
      <dgm:spPr/>
    </dgm:pt>
    <dgm:pt modelId="{EC9DAC60-9816-4840-A143-8846FA08E91F}" type="pres">
      <dgm:prSet presAssocID="{97A47F28-EADD-4553-B3ED-E99D94978210}" presName="vert1" presStyleCnt="0"/>
      <dgm:spPr/>
    </dgm:pt>
    <dgm:pt modelId="{579B8F34-FC6B-4BDD-B80C-5B41959BD2BA}" type="pres">
      <dgm:prSet presAssocID="{0D7DEFD7-98B4-4672-82EF-BE33AF7C53A5}" presName="thickLine" presStyleLbl="alignNode1" presStyleIdx="1" presStyleCnt="4"/>
      <dgm:spPr/>
    </dgm:pt>
    <dgm:pt modelId="{DDF1DEED-FB1E-48ED-952F-3F3796199CFA}" type="pres">
      <dgm:prSet presAssocID="{0D7DEFD7-98B4-4672-82EF-BE33AF7C53A5}" presName="horz1" presStyleCnt="0"/>
      <dgm:spPr/>
    </dgm:pt>
    <dgm:pt modelId="{9D58B8F1-CF58-4025-BDCD-5C0B858DFE33}" type="pres">
      <dgm:prSet presAssocID="{0D7DEFD7-98B4-4672-82EF-BE33AF7C53A5}" presName="tx1" presStyleLbl="revTx" presStyleIdx="1" presStyleCnt="4"/>
      <dgm:spPr/>
    </dgm:pt>
    <dgm:pt modelId="{044585F4-E638-4C75-9C74-3CCF46E10BE0}" type="pres">
      <dgm:prSet presAssocID="{0D7DEFD7-98B4-4672-82EF-BE33AF7C53A5}" presName="vert1" presStyleCnt="0"/>
      <dgm:spPr/>
    </dgm:pt>
    <dgm:pt modelId="{04854A35-E898-42BA-A27A-2C6969EF4E54}" type="pres">
      <dgm:prSet presAssocID="{9ACE6D68-5204-4B89-A7B6-94356C05D575}" presName="thickLine" presStyleLbl="alignNode1" presStyleIdx="2" presStyleCnt="4"/>
      <dgm:spPr/>
    </dgm:pt>
    <dgm:pt modelId="{00EA950A-265E-4DD6-98BE-003B1AD483FE}" type="pres">
      <dgm:prSet presAssocID="{9ACE6D68-5204-4B89-A7B6-94356C05D575}" presName="horz1" presStyleCnt="0"/>
      <dgm:spPr/>
    </dgm:pt>
    <dgm:pt modelId="{9CACA6D7-0D03-43AD-B5C8-5BC5B1FD7A66}" type="pres">
      <dgm:prSet presAssocID="{9ACE6D68-5204-4B89-A7B6-94356C05D575}" presName="tx1" presStyleLbl="revTx" presStyleIdx="2" presStyleCnt="4"/>
      <dgm:spPr/>
    </dgm:pt>
    <dgm:pt modelId="{CE4B2B30-BD11-4542-88E9-954E4A8DBB62}" type="pres">
      <dgm:prSet presAssocID="{9ACE6D68-5204-4B89-A7B6-94356C05D575}" presName="vert1" presStyleCnt="0"/>
      <dgm:spPr/>
    </dgm:pt>
    <dgm:pt modelId="{E0DF2534-A581-43E8-A2F1-4B3EE3E18A3A}" type="pres">
      <dgm:prSet presAssocID="{8D8E6637-BA24-4A8F-933A-2E9300CD1F1A}" presName="thickLine" presStyleLbl="alignNode1" presStyleIdx="3" presStyleCnt="4"/>
      <dgm:spPr/>
    </dgm:pt>
    <dgm:pt modelId="{717500C6-C974-4CE7-8427-EEF67C48460B}" type="pres">
      <dgm:prSet presAssocID="{8D8E6637-BA24-4A8F-933A-2E9300CD1F1A}" presName="horz1" presStyleCnt="0"/>
      <dgm:spPr/>
    </dgm:pt>
    <dgm:pt modelId="{FBA36EF3-1DB2-45BA-B612-0F1C3966C355}" type="pres">
      <dgm:prSet presAssocID="{8D8E6637-BA24-4A8F-933A-2E9300CD1F1A}" presName="tx1" presStyleLbl="revTx" presStyleIdx="3" presStyleCnt="4"/>
      <dgm:spPr/>
    </dgm:pt>
    <dgm:pt modelId="{4C1814E0-9C6B-4B92-BDC4-947344A8B2B3}" type="pres">
      <dgm:prSet presAssocID="{8D8E6637-BA24-4A8F-933A-2E9300CD1F1A}" presName="vert1" presStyleCnt="0"/>
      <dgm:spPr/>
    </dgm:pt>
  </dgm:ptLst>
  <dgm:cxnLst>
    <dgm:cxn modelId="{DF213E19-944D-4C66-97CE-28AA88E1A626}" srcId="{8C956498-C006-4BAC-8871-E086E5DC79BA}" destId="{9ACE6D68-5204-4B89-A7B6-94356C05D575}" srcOrd="2" destOrd="0" parTransId="{D5351317-8AA4-4E70-BD7F-3823DD5E40A6}" sibTransId="{73DB2397-324F-4BF7-A7A4-BB4D3F874A23}"/>
    <dgm:cxn modelId="{63399631-8FE0-4A99-9689-ED7AA13C8D52}" srcId="{8C956498-C006-4BAC-8871-E086E5DC79BA}" destId="{0D7DEFD7-98B4-4672-82EF-BE33AF7C53A5}" srcOrd="1" destOrd="0" parTransId="{9D4450BF-A899-412C-8F39-963DBCA37499}" sibTransId="{559FF25B-6704-47DF-97BC-2BB6508E33AC}"/>
    <dgm:cxn modelId="{AF393132-3244-461E-A3CF-D928E0A57575}" srcId="{8C956498-C006-4BAC-8871-E086E5DC79BA}" destId="{8D8E6637-BA24-4A8F-933A-2E9300CD1F1A}" srcOrd="3" destOrd="0" parTransId="{B10EED9A-44FE-4F10-BACC-9470242C478D}" sibTransId="{27604D6F-2A26-4200-A2F0-3EE971D063BA}"/>
    <dgm:cxn modelId="{353E0F65-9118-4395-910A-3B4E7616C9A5}" type="presOf" srcId="{0D7DEFD7-98B4-4672-82EF-BE33AF7C53A5}" destId="{9D58B8F1-CF58-4025-BDCD-5C0B858DFE33}" srcOrd="0" destOrd="0" presId="urn:microsoft.com/office/officeart/2008/layout/LinedList"/>
    <dgm:cxn modelId="{B27C7658-FEC4-46F9-8D1F-989EA26B6D24}" type="presOf" srcId="{8D8E6637-BA24-4A8F-933A-2E9300CD1F1A}" destId="{FBA36EF3-1DB2-45BA-B612-0F1C3966C355}" srcOrd="0" destOrd="0" presId="urn:microsoft.com/office/officeart/2008/layout/LinedList"/>
    <dgm:cxn modelId="{C356827B-CC70-4A28-A7F5-A77409C133D8}" type="presOf" srcId="{8C956498-C006-4BAC-8871-E086E5DC79BA}" destId="{C05D16AB-767D-4B8E-877A-CBB8EC63D03A}" srcOrd="0" destOrd="0" presId="urn:microsoft.com/office/officeart/2008/layout/LinedList"/>
    <dgm:cxn modelId="{0275099C-D45B-4C0D-8F31-377238671F1C}" type="presOf" srcId="{9ACE6D68-5204-4B89-A7B6-94356C05D575}" destId="{9CACA6D7-0D03-43AD-B5C8-5BC5B1FD7A66}" srcOrd="0" destOrd="0" presId="urn:microsoft.com/office/officeart/2008/layout/LinedList"/>
    <dgm:cxn modelId="{910CA1BF-CE20-4FCD-B0A5-B72680B42379}" type="presOf" srcId="{97A47F28-EADD-4553-B3ED-E99D94978210}" destId="{6C1E3175-4A6B-435E-B8FF-A661D6956F85}" srcOrd="0" destOrd="0" presId="urn:microsoft.com/office/officeart/2008/layout/LinedList"/>
    <dgm:cxn modelId="{937AECDA-02F9-4B7B-A07E-B33CDA595993}" srcId="{8C956498-C006-4BAC-8871-E086E5DC79BA}" destId="{97A47F28-EADD-4553-B3ED-E99D94978210}" srcOrd="0" destOrd="0" parTransId="{6E1F6CB4-EDF0-423A-80DA-19C74F9FC359}" sibTransId="{BFDCCF70-5295-4D52-88A8-B0F515FCD6F2}"/>
    <dgm:cxn modelId="{BF4F6F2C-6F53-4FB7-889F-578C905C30AE}" type="presParOf" srcId="{C05D16AB-767D-4B8E-877A-CBB8EC63D03A}" destId="{AA25BAB1-2625-4635-9160-14B3D296CEBF}" srcOrd="0" destOrd="0" presId="urn:microsoft.com/office/officeart/2008/layout/LinedList"/>
    <dgm:cxn modelId="{C98AC320-FC68-4AD5-9AB2-CAA81036C5D1}" type="presParOf" srcId="{C05D16AB-767D-4B8E-877A-CBB8EC63D03A}" destId="{63407957-5ED6-4CF9-B809-B0D9A7425083}" srcOrd="1" destOrd="0" presId="urn:microsoft.com/office/officeart/2008/layout/LinedList"/>
    <dgm:cxn modelId="{BAF9B757-0FA4-48AB-A506-9573827D53B6}" type="presParOf" srcId="{63407957-5ED6-4CF9-B809-B0D9A7425083}" destId="{6C1E3175-4A6B-435E-B8FF-A661D6956F85}" srcOrd="0" destOrd="0" presId="urn:microsoft.com/office/officeart/2008/layout/LinedList"/>
    <dgm:cxn modelId="{9C61D1AB-1041-49E8-A9C0-15D603D62168}" type="presParOf" srcId="{63407957-5ED6-4CF9-B809-B0D9A7425083}" destId="{EC9DAC60-9816-4840-A143-8846FA08E91F}" srcOrd="1" destOrd="0" presId="urn:microsoft.com/office/officeart/2008/layout/LinedList"/>
    <dgm:cxn modelId="{E229D222-53FC-4245-9D85-7FA845B81358}" type="presParOf" srcId="{C05D16AB-767D-4B8E-877A-CBB8EC63D03A}" destId="{579B8F34-FC6B-4BDD-B80C-5B41959BD2BA}" srcOrd="2" destOrd="0" presId="urn:microsoft.com/office/officeart/2008/layout/LinedList"/>
    <dgm:cxn modelId="{7FFAF79F-23BF-495A-9CBE-233AFCF9C70F}" type="presParOf" srcId="{C05D16AB-767D-4B8E-877A-CBB8EC63D03A}" destId="{DDF1DEED-FB1E-48ED-952F-3F3796199CFA}" srcOrd="3" destOrd="0" presId="urn:microsoft.com/office/officeart/2008/layout/LinedList"/>
    <dgm:cxn modelId="{A0702FBE-2962-4200-9E57-50CF5056E17A}" type="presParOf" srcId="{DDF1DEED-FB1E-48ED-952F-3F3796199CFA}" destId="{9D58B8F1-CF58-4025-BDCD-5C0B858DFE33}" srcOrd="0" destOrd="0" presId="urn:microsoft.com/office/officeart/2008/layout/LinedList"/>
    <dgm:cxn modelId="{B6FF2AAD-349A-4AE1-9067-D0B6502F9D88}" type="presParOf" srcId="{DDF1DEED-FB1E-48ED-952F-3F3796199CFA}" destId="{044585F4-E638-4C75-9C74-3CCF46E10BE0}" srcOrd="1" destOrd="0" presId="urn:microsoft.com/office/officeart/2008/layout/LinedList"/>
    <dgm:cxn modelId="{31D53373-1A4D-4A2D-93A6-462DD7D57C28}" type="presParOf" srcId="{C05D16AB-767D-4B8E-877A-CBB8EC63D03A}" destId="{04854A35-E898-42BA-A27A-2C6969EF4E54}" srcOrd="4" destOrd="0" presId="urn:microsoft.com/office/officeart/2008/layout/LinedList"/>
    <dgm:cxn modelId="{4E8F6CAE-15AC-47D9-A090-721D4EE4573F}" type="presParOf" srcId="{C05D16AB-767D-4B8E-877A-CBB8EC63D03A}" destId="{00EA950A-265E-4DD6-98BE-003B1AD483FE}" srcOrd="5" destOrd="0" presId="urn:microsoft.com/office/officeart/2008/layout/LinedList"/>
    <dgm:cxn modelId="{8782A064-66D2-453A-9A8A-84CC7895EE75}" type="presParOf" srcId="{00EA950A-265E-4DD6-98BE-003B1AD483FE}" destId="{9CACA6D7-0D03-43AD-B5C8-5BC5B1FD7A66}" srcOrd="0" destOrd="0" presId="urn:microsoft.com/office/officeart/2008/layout/LinedList"/>
    <dgm:cxn modelId="{C4552184-2311-42CC-8D0F-5E47FCC6CD90}" type="presParOf" srcId="{00EA950A-265E-4DD6-98BE-003B1AD483FE}" destId="{CE4B2B30-BD11-4542-88E9-954E4A8DBB62}" srcOrd="1" destOrd="0" presId="urn:microsoft.com/office/officeart/2008/layout/LinedList"/>
    <dgm:cxn modelId="{4623F466-A34E-4FB9-B138-F9AB6B9DD39B}" type="presParOf" srcId="{C05D16AB-767D-4B8E-877A-CBB8EC63D03A}" destId="{E0DF2534-A581-43E8-A2F1-4B3EE3E18A3A}" srcOrd="6" destOrd="0" presId="urn:microsoft.com/office/officeart/2008/layout/LinedList"/>
    <dgm:cxn modelId="{A97447D2-B9B6-48F6-8F73-31643055B9E3}" type="presParOf" srcId="{C05D16AB-767D-4B8E-877A-CBB8EC63D03A}" destId="{717500C6-C974-4CE7-8427-EEF67C48460B}" srcOrd="7" destOrd="0" presId="urn:microsoft.com/office/officeart/2008/layout/LinedList"/>
    <dgm:cxn modelId="{C3DF38CA-D728-4DF2-842F-8867EF957761}" type="presParOf" srcId="{717500C6-C974-4CE7-8427-EEF67C48460B}" destId="{FBA36EF3-1DB2-45BA-B612-0F1C3966C355}" srcOrd="0" destOrd="0" presId="urn:microsoft.com/office/officeart/2008/layout/LinedList"/>
    <dgm:cxn modelId="{AACF324A-3016-449E-84BA-BBEC6817475D}" type="presParOf" srcId="{717500C6-C974-4CE7-8427-EEF67C48460B}" destId="{4C1814E0-9C6B-4B92-BDC4-947344A8B2B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1F09D7-6CEF-497C-A076-0DAB83FDDE7B}"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1E4CA6BF-839F-427B-9D1D-FE41BDCC10BE}">
      <dgm:prSet/>
      <dgm:spPr/>
      <dgm:t>
        <a:bodyPr/>
        <a:lstStyle/>
        <a:p>
          <a:r>
            <a:rPr lang="en-US" dirty="0"/>
            <a:t>STAGE 1</a:t>
          </a:r>
        </a:p>
      </dgm:t>
    </dgm:pt>
    <dgm:pt modelId="{0DDBEF1D-D16B-4A59-BB6E-65F859C6401A}" type="parTrans" cxnId="{5AEFA3DE-21D5-40C6-AED5-FC8E3A45D689}">
      <dgm:prSet/>
      <dgm:spPr/>
      <dgm:t>
        <a:bodyPr/>
        <a:lstStyle/>
        <a:p>
          <a:endParaRPr lang="en-US"/>
        </a:p>
      </dgm:t>
    </dgm:pt>
    <dgm:pt modelId="{85540AC1-4035-4E46-96A0-C7B0C6B2649D}" type="sibTrans" cxnId="{5AEFA3DE-21D5-40C6-AED5-FC8E3A45D689}">
      <dgm:prSet/>
      <dgm:spPr/>
      <dgm:t>
        <a:bodyPr/>
        <a:lstStyle/>
        <a:p>
          <a:endParaRPr lang="en-US"/>
        </a:p>
      </dgm:t>
    </dgm:pt>
    <dgm:pt modelId="{44268D94-270D-4DA1-A51D-C06A8F732975}">
      <dgm:prSet/>
      <dgm:spPr/>
      <dgm:t>
        <a:bodyPr/>
        <a:lstStyle/>
        <a:p>
          <a:r>
            <a:rPr lang="en-US" dirty="0"/>
            <a:t>Scoping of Project and Summary Report</a:t>
          </a:r>
        </a:p>
        <a:p>
          <a:r>
            <a:rPr lang="en-US" dirty="0"/>
            <a:t>August 2020</a:t>
          </a:r>
        </a:p>
      </dgm:t>
    </dgm:pt>
    <dgm:pt modelId="{068FE313-132B-4BEA-9CF0-1F6383F1531E}" type="parTrans" cxnId="{80161C24-781E-4002-B547-A4A4A6C4A3DB}">
      <dgm:prSet/>
      <dgm:spPr/>
      <dgm:t>
        <a:bodyPr/>
        <a:lstStyle/>
        <a:p>
          <a:endParaRPr lang="en-US"/>
        </a:p>
      </dgm:t>
    </dgm:pt>
    <dgm:pt modelId="{7D7CE4CF-4DCB-47FC-9BED-3841F4D17EA1}" type="sibTrans" cxnId="{80161C24-781E-4002-B547-A4A4A6C4A3DB}">
      <dgm:prSet/>
      <dgm:spPr/>
      <dgm:t>
        <a:bodyPr/>
        <a:lstStyle/>
        <a:p>
          <a:endParaRPr lang="en-US"/>
        </a:p>
      </dgm:t>
    </dgm:pt>
    <dgm:pt modelId="{77295AFE-B0C8-4B80-BA83-E54E4D6C3539}">
      <dgm:prSet/>
      <dgm:spPr/>
      <dgm:t>
        <a:bodyPr/>
        <a:lstStyle/>
        <a:p>
          <a:r>
            <a:rPr lang="en-US"/>
            <a:t>STAGE 2</a:t>
          </a:r>
        </a:p>
      </dgm:t>
    </dgm:pt>
    <dgm:pt modelId="{4C841DD4-5657-477A-A3AD-7D65072396F4}" type="parTrans" cxnId="{A941EB04-A484-4355-81EE-4D9EB4BB1910}">
      <dgm:prSet/>
      <dgm:spPr/>
      <dgm:t>
        <a:bodyPr/>
        <a:lstStyle/>
        <a:p>
          <a:endParaRPr lang="en-US"/>
        </a:p>
      </dgm:t>
    </dgm:pt>
    <dgm:pt modelId="{AB995CD4-9F2D-4366-9789-05682DE410BD}" type="sibTrans" cxnId="{A941EB04-A484-4355-81EE-4D9EB4BB1910}">
      <dgm:prSet/>
      <dgm:spPr/>
      <dgm:t>
        <a:bodyPr/>
        <a:lstStyle/>
        <a:p>
          <a:endParaRPr lang="en-US"/>
        </a:p>
      </dgm:t>
    </dgm:pt>
    <dgm:pt modelId="{CCF777AE-BD3C-44FF-97B5-165DD7D490C1}">
      <dgm:prSet/>
      <dgm:spPr/>
      <dgm:t>
        <a:bodyPr/>
        <a:lstStyle/>
        <a:p>
          <a:r>
            <a:rPr lang="en-US" dirty="0"/>
            <a:t>Desktop Investigation, Surveys and Mapping</a:t>
          </a:r>
        </a:p>
        <a:p>
          <a:r>
            <a:rPr lang="en-US" dirty="0"/>
            <a:t>August-October 2020</a:t>
          </a:r>
        </a:p>
      </dgm:t>
    </dgm:pt>
    <dgm:pt modelId="{37594B0B-5952-4A7F-B636-587A8B2C4298}" type="parTrans" cxnId="{99E9DAE4-94F3-41F4-ADE1-235D474580A3}">
      <dgm:prSet/>
      <dgm:spPr/>
      <dgm:t>
        <a:bodyPr/>
        <a:lstStyle/>
        <a:p>
          <a:endParaRPr lang="en-US"/>
        </a:p>
      </dgm:t>
    </dgm:pt>
    <dgm:pt modelId="{68751FC9-204B-4817-A41C-7569A9A94B56}" type="sibTrans" cxnId="{99E9DAE4-94F3-41F4-ADE1-235D474580A3}">
      <dgm:prSet/>
      <dgm:spPr/>
      <dgm:t>
        <a:bodyPr/>
        <a:lstStyle/>
        <a:p>
          <a:endParaRPr lang="en-US"/>
        </a:p>
      </dgm:t>
    </dgm:pt>
    <dgm:pt modelId="{E242054D-A8AA-4075-B4B5-C764A9FD49DC}">
      <dgm:prSet/>
      <dgm:spPr/>
      <dgm:t>
        <a:bodyPr/>
        <a:lstStyle/>
        <a:p>
          <a:r>
            <a:rPr lang="en-US"/>
            <a:t>STAGE 3</a:t>
          </a:r>
        </a:p>
      </dgm:t>
    </dgm:pt>
    <dgm:pt modelId="{891A8A39-131C-4BA9-B15F-FFA5E280A73B}" type="parTrans" cxnId="{CCECA321-0F22-44FE-ACED-74F7251FA334}">
      <dgm:prSet/>
      <dgm:spPr/>
      <dgm:t>
        <a:bodyPr/>
        <a:lstStyle/>
        <a:p>
          <a:endParaRPr lang="en-US"/>
        </a:p>
      </dgm:t>
    </dgm:pt>
    <dgm:pt modelId="{D2FE464B-F75A-4D00-A949-AD1BFA245D51}" type="sibTrans" cxnId="{CCECA321-0F22-44FE-ACED-74F7251FA334}">
      <dgm:prSet/>
      <dgm:spPr/>
      <dgm:t>
        <a:bodyPr/>
        <a:lstStyle/>
        <a:p>
          <a:endParaRPr lang="en-US"/>
        </a:p>
      </dgm:t>
    </dgm:pt>
    <dgm:pt modelId="{77D05DC1-7C9D-4C91-9B21-9FAF941E3400}">
      <dgm:prSet/>
      <dgm:spPr/>
      <dgm:t>
        <a:bodyPr/>
        <a:lstStyle/>
        <a:p>
          <a:r>
            <a:rPr lang="en-US" dirty="0"/>
            <a:t>Interim Report(s), Analysis, Mapping </a:t>
          </a:r>
        </a:p>
        <a:p>
          <a:r>
            <a:rPr lang="en-US" dirty="0"/>
            <a:t>Sept 2020-May 2021 with submission of policy and mapping information in line with requirements of CDP key dates.</a:t>
          </a:r>
        </a:p>
      </dgm:t>
    </dgm:pt>
    <dgm:pt modelId="{5FBD3752-6242-4A16-8AA7-AA3190485E84}" type="parTrans" cxnId="{B5EAAB97-21A2-48C3-8701-DC29274D19E0}">
      <dgm:prSet/>
      <dgm:spPr/>
      <dgm:t>
        <a:bodyPr/>
        <a:lstStyle/>
        <a:p>
          <a:endParaRPr lang="en-US"/>
        </a:p>
      </dgm:t>
    </dgm:pt>
    <dgm:pt modelId="{99EC9A38-3A78-43E9-A10A-00D8C3C3517E}" type="sibTrans" cxnId="{B5EAAB97-21A2-48C3-8701-DC29274D19E0}">
      <dgm:prSet/>
      <dgm:spPr/>
      <dgm:t>
        <a:bodyPr/>
        <a:lstStyle/>
        <a:p>
          <a:endParaRPr lang="en-US"/>
        </a:p>
      </dgm:t>
    </dgm:pt>
    <dgm:pt modelId="{763D1A49-F354-402A-8ADA-044D33BCF1EB}">
      <dgm:prSet/>
      <dgm:spPr/>
      <dgm:t>
        <a:bodyPr/>
        <a:lstStyle/>
        <a:p>
          <a:r>
            <a:rPr lang="en-US"/>
            <a:t>STAGE 4</a:t>
          </a:r>
        </a:p>
      </dgm:t>
    </dgm:pt>
    <dgm:pt modelId="{0C11651E-3BDA-466A-A356-5DF16A3EC40C}" type="parTrans" cxnId="{CC709069-62F9-43D1-B683-75AD6DA2CE14}">
      <dgm:prSet/>
      <dgm:spPr/>
      <dgm:t>
        <a:bodyPr/>
        <a:lstStyle/>
        <a:p>
          <a:endParaRPr lang="en-US"/>
        </a:p>
      </dgm:t>
    </dgm:pt>
    <dgm:pt modelId="{BCC7AF22-A3A7-4019-8241-ACA239CE6721}" type="sibTrans" cxnId="{CC709069-62F9-43D1-B683-75AD6DA2CE14}">
      <dgm:prSet/>
      <dgm:spPr/>
      <dgm:t>
        <a:bodyPr/>
        <a:lstStyle/>
        <a:p>
          <a:endParaRPr lang="en-US"/>
        </a:p>
      </dgm:t>
    </dgm:pt>
    <dgm:pt modelId="{BAF78D20-FABE-4755-A722-ECF3B673BB7C}">
      <dgm:prSet/>
      <dgm:spPr/>
      <dgm:t>
        <a:bodyPr/>
        <a:lstStyle/>
        <a:p>
          <a:r>
            <a:rPr lang="en-US" dirty="0"/>
            <a:t>Final Report – Draft reports, Consultation, Finalised Mapping, Findings, Recommendations &amp; Action Plans. Greening Factor and GI Scoring system being developed.</a:t>
          </a:r>
        </a:p>
        <a:p>
          <a:r>
            <a:rPr lang="en-US" dirty="0"/>
            <a:t>Feb 2021-March 2022 </a:t>
          </a:r>
        </a:p>
      </dgm:t>
    </dgm:pt>
    <dgm:pt modelId="{B567C3EC-6B47-4F95-BF05-0DC72F77B5DC}" type="parTrans" cxnId="{ACCA1C75-C820-490E-BCF2-CF677112C377}">
      <dgm:prSet/>
      <dgm:spPr/>
      <dgm:t>
        <a:bodyPr/>
        <a:lstStyle/>
        <a:p>
          <a:endParaRPr lang="en-US"/>
        </a:p>
      </dgm:t>
    </dgm:pt>
    <dgm:pt modelId="{970081D9-A307-4568-86DF-654CFF83FE30}" type="sibTrans" cxnId="{ACCA1C75-C820-490E-BCF2-CF677112C377}">
      <dgm:prSet/>
      <dgm:spPr/>
      <dgm:t>
        <a:bodyPr/>
        <a:lstStyle/>
        <a:p>
          <a:endParaRPr lang="en-US"/>
        </a:p>
      </dgm:t>
    </dgm:pt>
    <dgm:pt modelId="{F5333CA2-DC79-4A87-949B-49C0000DA517}" type="pres">
      <dgm:prSet presAssocID="{A31F09D7-6CEF-497C-A076-0DAB83FDDE7B}" presName="Name0" presStyleCnt="0">
        <dgm:presLayoutVars>
          <dgm:dir/>
          <dgm:animLvl val="lvl"/>
          <dgm:resizeHandles val="exact"/>
        </dgm:presLayoutVars>
      </dgm:prSet>
      <dgm:spPr/>
    </dgm:pt>
    <dgm:pt modelId="{8EAD4870-B612-4C77-B988-37BBCD995D04}" type="pres">
      <dgm:prSet presAssocID="{763D1A49-F354-402A-8ADA-044D33BCF1EB}" presName="boxAndChildren" presStyleCnt="0"/>
      <dgm:spPr/>
    </dgm:pt>
    <dgm:pt modelId="{5396979C-24CE-490E-BF0F-21B956122BFE}" type="pres">
      <dgm:prSet presAssocID="{763D1A49-F354-402A-8ADA-044D33BCF1EB}" presName="parentTextBox" presStyleLbl="alignNode1" presStyleIdx="0" presStyleCnt="4"/>
      <dgm:spPr/>
    </dgm:pt>
    <dgm:pt modelId="{73A5C351-8EF3-4241-8707-BE5E45249C2F}" type="pres">
      <dgm:prSet presAssocID="{763D1A49-F354-402A-8ADA-044D33BCF1EB}" presName="descendantBox" presStyleLbl="bgAccFollowNode1" presStyleIdx="0" presStyleCnt="4"/>
      <dgm:spPr/>
    </dgm:pt>
    <dgm:pt modelId="{4617FBC5-6F3D-4C7A-915F-CF9766A21550}" type="pres">
      <dgm:prSet presAssocID="{D2FE464B-F75A-4D00-A949-AD1BFA245D51}" presName="sp" presStyleCnt="0"/>
      <dgm:spPr/>
    </dgm:pt>
    <dgm:pt modelId="{32925735-475F-42CC-834D-F8A54BED45A6}" type="pres">
      <dgm:prSet presAssocID="{E242054D-A8AA-4075-B4B5-C764A9FD49DC}" presName="arrowAndChildren" presStyleCnt="0"/>
      <dgm:spPr/>
    </dgm:pt>
    <dgm:pt modelId="{348B60F2-9C66-42BA-AEC6-FEA37D8E7C77}" type="pres">
      <dgm:prSet presAssocID="{E242054D-A8AA-4075-B4B5-C764A9FD49DC}" presName="parentTextArrow" presStyleLbl="node1" presStyleIdx="0" presStyleCnt="0"/>
      <dgm:spPr/>
    </dgm:pt>
    <dgm:pt modelId="{E384C08A-CA56-4121-A6AE-9A69B4F435DE}" type="pres">
      <dgm:prSet presAssocID="{E242054D-A8AA-4075-B4B5-C764A9FD49DC}" presName="arrow" presStyleLbl="alignNode1" presStyleIdx="1" presStyleCnt="4"/>
      <dgm:spPr/>
    </dgm:pt>
    <dgm:pt modelId="{5BB76289-3FEB-4F19-AE1E-8FE24C3B1C93}" type="pres">
      <dgm:prSet presAssocID="{E242054D-A8AA-4075-B4B5-C764A9FD49DC}" presName="descendantArrow" presStyleLbl="bgAccFollowNode1" presStyleIdx="1" presStyleCnt="4"/>
      <dgm:spPr/>
    </dgm:pt>
    <dgm:pt modelId="{C76D98DD-4F99-4CFA-A1D5-AE40F0D08D42}" type="pres">
      <dgm:prSet presAssocID="{AB995CD4-9F2D-4366-9789-05682DE410BD}" presName="sp" presStyleCnt="0"/>
      <dgm:spPr/>
    </dgm:pt>
    <dgm:pt modelId="{EC9C64A4-FA84-4A94-A0B7-81479334A0E8}" type="pres">
      <dgm:prSet presAssocID="{77295AFE-B0C8-4B80-BA83-E54E4D6C3539}" presName="arrowAndChildren" presStyleCnt="0"/>
      <dgm:spPr/>
    </dgm:pt>
    <dgm:pt modelId="{FB66703B-F1E0-4E00-BD68-DDEAF1CFBF55}" type="pres">
      <dgm:prSet presAssocID="{77295AFE-B0C8-4B80-BA83-E54E4D6C3539}" presName="parentTextArrow" presStyleLbl="node1" presStyleIdx="0" presStyleCnt="0"/>
      <dgm:spPr/>
    </dgm:pt>
    <dgm:pt modelId="{37699A4D-75A6-465A-A91B-360E65CA9381}" type="pres">
      <dgm:prSet presAssocID="{77295AFE-B0C8-4B80-BA83-E54E4D6C3539}" presName="arrow" presStyleLbl="alignNode1" presStyleIdx="2" presStyleCnt="4"/>
      <dgm:spPr/>
    </dgm:pt>
    <dgm:pt modelId="{98C54CEC-F5B8-4853-8582-C70E3705B61A}" type="pres">
      <dgm:prSet presAssocID="{77295AFE-B0C8-4B80-BA83-E54E4D6C3539}" presName="descendantArrow" presStyleLbl="bgAccFollowNode1" presStyleIdx="2" presStyleCnt="4"/>
      <dgm:spPr/>
    </dgm:pt>
    <dgm:pt modelId="{23B0A30D-5BBA-465C-9402-D73CC358CCFE}" type="pres">
      <dgm:prSet presAssocID="{85540AC1-4035-4E46-96A0-C7B0C6B2649D}" presName="sp" presStyleCnt="0"/>
      <dgm:spPr/>
    </dgm:pt>
    <dgm:pt modelId="{887B01FA-6EAC-445A-B9E8-9955A0D6AF2B}" type="pres">
      <dgm:prSet presAssocID="{1E4CA6BF-839F-427B-9D1D-FE41BDCC10BE}" presName="arrowAndChildren" presStyleCnt="0"/>
      <dgm:spPr/>
    </dgm:pt>
    <dgm:pt modelId="{D379F93C-19C5-46B6-9F3D-145F70D4DD20}" type="pres">
      <dgm:prSet presAssocID="{1E4CA6BF-839F-427B-9D1D-FE41BDCC10BE}" presName="parentTextArrow" presStyleLbl="node1" presStyleIdx="0" presStyleCnt="0"/>
      <dgm:spPr/>
    </dgm:pt>
    <dgm:pt modelId="{0B33B359-4D28-4AB1-97AF-4A083FC83BE6}" type="pres">
      <dgm:prSet presAssocID="{1E4CA6BF-839F-427B-9D1D-FE41BDCC10BE}" presName="arrow" presStyleLbl="alignNode1" presStyleIdx="3" presStyleCnt="4"/>
      <dgm:spPr/>
    </dgm:pt>
    <dgm:pt modelId="{CF8FF8B1-1B38-481D-943F-D3A9C114811F}" type="pres">
      <dgm:prSet presAssocID="{1E4CA6BF-839F-427B-9D1D-FE41BDCC10BE}" presName="descendantArrow" presStyleLbl="bgAccFollowNode1" presStyleIdx="3" presStyleCnt="4"/>
      <dgm:spPr/>
    </dgm:pt>
  </dgm:ptLst>
  <dgm:cxnLst>
    <dgm:cxn modelId="{A941EB04-A484-4355-81EE-4D9EB4BB1910}" srcId="{A31F09D7-6CEF-497C-A076-0DAB83FDDE7B}" destId="{77295AFE-B0C8-4B80-BA83-E54E4D6C3539}" srcOrd="1" destOrd="0" parTransId="{4C841DD4-5657-477A-A3AD-7D65072396F4}" sibTransId="{AB995CD4-9F2D-4366-9789-05682DE410BD}"/>
    <dgm:cxn modelId="{08911019-FDDE-4B72-BC42-5C63AD5C158A}" type="presOf" srcId="{E242054D-A8AA-4075-B4B5-C764A9FD49DC}" destId="{E384C08A-CA56-4121-A6AE-9A69B4F435DE}" srcOrd="1" destOrd="0" presId="urn:microsoft.com/office/officeart/2016/7/layout/VerticalDownArrowProcess"/>
    <dgm:cxn modelId="{CCECA321-0F22-44FE-ACED-74F7251FA334}" srcId="{A31F09D7-6CEF-497C-A076-0DAB83FDDE7B}" destId="{E242054D-A8AA-4075-B4B5-C764A9FD49DC}" srcOrd="2" destOrd="0" parTransId="{891A8A39-131C-4BA9-B15F-FFA5E280A73B}" sibTransId="{D2FE464B-F75A-4D00-A949-AD1BFA245D51}"/>
    <dgm:cxn modelId="{80161C24-781E-4002-B547-A4A4A6C4A3DB}" srcId="{1E4CA6BF-839F-427B-9D1D-FE41BDCC10BE}" destId="{44268D94-270D-4DA1-A51D-C06A8F732975}" srcOrd="0" destOrd="0" parTransId="{068FE313-132B-4BEA-9CF0-1F6383F1531E}" sibTransId="{7D7CE4CF-4DCB-47FC-9BED-3841F4D17EA1}"/>
    <dgm:cxn modelId="{CFB3BE33-420B-4333-8845-A688CA83A3FF}" type="presOf" srcId="{CCF777AE-BD3C-44FF-97B5-165DD7D490C1}" destId="{98C54CEC-F5B8-4853-8582-C70E3705B61A}" srcOrd="0" destOrd="0" presId="urn:microsoft.com/office/officeart/2016/7/layout/VerticalDownArrowProcess"/>
    <dgm:cxn modelId="{CAD08F3F-F27E-4FC8-97A6-FDA2E9736554}" type="presOf" srcId="{1E4CA6BF-839F-427B-9D1D-FE41BDCC10BE}" destId="{0B33B359-4D28-4AB1-97AF-4A083FC83BE6}" srcOrd="1" destOrd="0" presId="urn:microsoft.com/office/officeart/2016/7/layout/VerticalDownArrowProcess"/>
    <dgm:cxn modelId="{BC62B040-7E63-4AB3-893A-F55FA8E9D30E}" type="presOf" srcId="{77D05DC1-7C9D-4C91-9B21-9FAF941E3400}" destId="{5BB76289-3FEB-4F19-AE1E-8FE24C3B1C93}" srcOrd="0" destOrd="0" presId="urn:microsoft.com/office/officeart/2016/7/layout/VerticalDownArrowProcess"/>
    <dgm:cxn modelId="{CC709069-62F9-43D1-B683-75AD6DA2CE14}" srcId="{A31F09D7-6CEF-497C-A076-0DAB83FDDE7B}" destId="{763D1A49-F354-402A-8ADA-044D33BCF1EB}" srcOrd="3" destOrd="0" parTransId="{0C11651E-3BDA-466A-A356-5DF16A3EC40C}" sibTransId="{BCC7AF22-A3A7-4019-8241-ACA239CE6721}"/>
    <dgm:cxn modelId="{5DE6DA6F-42F7-46C5-897F-4F05C36D21FB}" type="presOf" srcId="{A31F09D7-6CEF-497C-A076-0DAB83FDDE7B}" destId="{F5333CA2-DC79-4A87-949B-49C0000DA517}" srcOrd="0" destOrd="0" presId="urn:microsoft.com/office/officeart/2016/7/layout/VerticalDownArrowProcess"/>
    <dgm:cxn modelId="{FBE2D174-46E6-4607-87A2-050F7874AE92}" type="presOf" srcId="{BAF78D20-FABE-4755-A722-ECF3B673BB7C}" destId="{73A5C351-8EF3-4241-8707-BE5E45249C2F}" srcOrd="0" destOrd="0" presId="urn:microsoft.com/office/officeart/2016/7/layout/VerticalDownArrowProcess"/>
    <dgm:cxn modelId="{ACCA1C75-C820-490E-BCF2-CF677112C377}" srcId="{763D1A49-F354-402A-8ADA-044D33BCF1EB}" destId="{BAF78D20-FABE-4755-A722-ECF3B673BB7C}" srcOrd="0" destOrd="0" parTransId="{B567C3EC-6B47-4F95-BF05-0DC72F77B5DC}" sibTransId="{970081D9-A307-4568-86DF-654CFF83FE30}"/>
    <dgm:cxn modelId="{71B89D87-0636-4C92-9141-CAA9D32A2C67}" type="presOf" srcId="{E242054D-A8AA-4075-B4B5-C764A9FD49DC}" destId="{348B60F2-9C66-42BA-AEC6-FEA37D8E7C77}" srcOrd="0" destOrd="0" presId="urn:microsoft.com/office/officeart/2016/7/layout/VerticalDownArrowProcess"/>
    <dgm:cxn modelId="{B5EAAB97-21A2-48C3-8701-DC29274D19E0}" srcId="{E242054D-A8AA-4075-B4B5-C764A9FD49DC}" destId="{77D05DC1-7C9D-4C91-9B21-9FAF941E3400}" srcOrd="0" destOrd="0" parTransId="{5FBD3752-6242-4A16-8AA7-AA3190485E84}" sibTransId="{99EC9A38-3A78-43E9-A10A-00D8C3C3517E}"/>
    <dgm:cxn modelId="{39B7BB9D-242B-4DCC-B5FD-02314D6D7316}" type="presOf" srcId="{1E4CA6BF-839F-427B-9D1D-FE41BDCC10BE}" destId="{D379F93C-19C5-46B6-9F3D-145F70D4DD20}" srcOrd="0" destOrd="0" presId="urn:microsoft.com/office/officeart/2016/7/layout/VerticalDownArrowProcess"/>
    <dgm:cxn modelId="{7F627DAA-F563-45F7-B81D-F356B6E0628E}" type="presOf" srcId="{77295AFE-B0C8-4B80-BA83-E54E4D6C3539}" destId="{FB66703B-F1E0-4E00-BD68-DDEAF1CFBF55}" srcOrd="0" destOrd="0" presId="urn:microsoft.com/office/officeart/2016/7/layout/VerticalDownArrowProcess"/>
    <dgm:cxn modelId="{D17F1DB5-A08A-41CB-902E-00A30B2AA0BC}" type="presOf" srcId="{77295AFE-B0C8-4B80-BA83-E54E4D6C3539}" destId="{37699A4D-75A6-465A-A91B-360E65CA9381}" srcOrd="1" destOrd="0" presId="urn:microsoft.com/office/officeart/2016/7/layout/VerticalDownArrowProcess"/>
    <dgm:cxn modelId="{E86C27CC-915B-40DA-9621-DBDA4279EDE1}" type="presOf" srcId="{763D1A49-F354-402A-8ADA-044D33BCF1EB}" destId="{5396979C-24CE-490E-BF0F-21B956122BFE}" srcOrd="0" destOrd="0" presId="urn:microsoft.com/office/officeart/2016/7/layout/VerticalDownArrowProcess"/>
    <dgm:cxn modelId="{0B6AFFD5-E2A8-471E-AB22-5CF446DAD8C3}" type="presOf" srcId="{44268D94-270D-4DA1-A51D-C06A8F732975}" destId="{CF8FF8B1-1B38-481D-943F-D3A9C114811F}" srcOrd="0" destOrd="0" presId="urn:microsoft.com/office/officeart/2016/7/layout/VerticalDownArrowProcess"/>
    <dgm:cxn modelId="{5AEFA3DE-21D5-40C6-AED5-FC8E3A45D689}" srcId="{A31F09D7-6CEF-497C-A076-0DAB83FDDE7B}" destId="{1E4CA6BF-839F-427B-9D1D-FE41BDCC10BE}" srcOrd="0" destOrd="0" parTransId="{0DDBEF1D-D16B-4A59-BB6E-65F859C6401A}" sibTransId="{85540AC1-4035-4E46-96A0-C7B0C6B2649D}"/>
    <dgm:cxn modelId="{99E9DAE4-94F3-41F4-ADE1-235D474580A3}" srcId="{77295AFE-B0C8-4B80-BA83-E54E4D6C3539}" destId="{CCF777AE-BD3C-44FF-97B5-165DD7D490C1}" srcOrd="0" destOrd="0" parTransId="{37594B0B-5952-4A7F-B636-587A8B2C4298}" sibTransId="{68751FC9-204B-4817-A41C-7569A9A94B56}"/>
    <dgm:cxn modelId="{83A5DE95-CD44-450B-AC8D-BD4629615CD0}" type="presParOf" srcId="{F5333CA2-DC79-4A87-949B-49C0000DA517}" destId="{8EAD4870-B612-4C77-B988-37BBCD995D04}" srcOrd="0" destOrd="0" presId="urn:microsoft.com/office/officeart/2016/7/layout/VerticalDownArrowProcess"/>
    <dgm:cxn modelId="{3419D4AE-2301-487F-BD4A-C06D5FD167B4}" type="presParOf" srcId="{8EAD4870-B612-4C77-B988-37BBCD995D04}" destId="{5396979C-24CE-490E-BF0F-21B956122BFE}" srcOrd="0" destOrd="0" presId="urn:microsoft.com/office/officeart/2016/7/layout/VerticalDownArrowProcess"/>
    <dgm:cxn modelId="{83DDA583-3C65-4F70-B30B-C5AC5E138653}" type="presParOf" srcId="{8EAD4870-B612-4C77-B988-37BBCD995D04}" destId="{73A5C351-8EF3-4241-8707-BE5E45249C2F}" srcOrd="1" destOrd="0" presId="urn:microsoft.com/office/officeart/2016/7/layout/VerticalDownArrowProcess"/>
    <dgm:cxn modelId="{06A7CEED-18FE-4107-844A-32A96711C1FA}" type="presParOf" srcId="{F5333CA2-DC79-4A87-949B-49C0000DA517}" destId="{4617FBC5-6F3D-4C7A-915F-CF9766A21550}" srcOrd="1" destOrd="0" presId="urn:microsoft.com/office/officeart/2016/7/layout/VerticalDownArrowProcess"/>
    <dgm:cxn modelId="{780E31F1-29CD-4089-82D6-C3B0EA63E3CF}" type="presParOf" srcId="{F5333CA2-DC79-4A87-949B-49C0000DA517}" destId="{32925735-475F-42CC-834D-F8A54BED45A6}" srcOrd="2" destOrd="0" presId="urn:microsoft.com/office/officeart/2016/7/layout/VerticalDownArrowProcess"/>
    <dgm:cxn modelId="{E3B9F2A2-AF06-4F91-95CB-E1C35342DA88}" type="presParOf" srcId="{32925735-475F-42CC-834D-F8A54BED45A6}" destId="{348B60F2-9C66-42BA-AEC6-FEA37D8E7C77}" srcOrd="0" destOrd="0" presId="urn:microsoft.com/office/officeart/2016/7/layout/VerticalDownArrowProcess"/>
    <dgm:cxn modelId="{899E9356-89FF-4362-9CC9-B56262F9A8BA}" type="presParOf" srcId="{32925735-475F-42CC-834D-F8A54BED45A6}" destId="{E384C08A-CA56-4121-A6AE-9A69B4F435DE}" srcOrd="1" destOrd="0" presId="urn:microsoft.com/office/officeart/2016/7/layout/VerticalDownArrowProcess"/>
    <dgm:cxn modelId="{89091229-8026-4E86-B01E-1E709DC33F64}" type="presParOf" srcId="{32925735-475F-42CC-834D-F8A54BED45A6}" destId="{5BB76289-3FEB-4F19-AE1E-8FE24C3B1C93}" srcOrd="2" destOrd="0" presId="urn:microsoft.com/office/officeart/2016/7/layout/VerticalDownArrowProcess"/>
    <dgm:cxn modelId="{6FFD2934-7952-4E88-8761-26BDCD1DA496}" type="presParOf" srcId="{F5333CA2-DC79-4A87-949B-49C0000DA517}" destId="{C76D98DD-4F99-4CFA-A1D5-AE40F0D08D42}" srcOrd="3" destOrd="0" presId="urn:microsoft.com/office/officeart/2016/7/layout/VerticalDownArrowProcess"/>
    <dgm:cxn modelId="{0D303434-E20F-4321-A4F8-240D6C693964}" type="presParOf" srcId="{F5333CA2-DC79-4A87-949B-49C0000DA517}" destId="{EC9C64A4-FA84-4A94-A0B7-81479334A0E8}" srcOrd="4" destOrd="0" presId="urn:microsoft.com/office/officeart/2016/7/layout/VerticalDownArrowProcess"/>
    <dgm:cxn modelId="{339F66F7-CA7E-44F5-95CF-8D3A283818B2}" type="presParOf" srcId="{EC9C64A4-FA84-4A94-A0B7-81479334A0E8}" destId="{FB66703B-F1E0-4E00-BD68-DDEAF1CFBF55}" srcOrd="0" destOrd="0" presId="urn:microsoft.com/office/officeart/2016/7/layout/VerticalDownArrowProcess"/>
    <dgm:cxn modelId="{C2F236A3-D37C-43FA-9F1D-67D45EBCD691}" type="presParOf" srcId="{EC9C64A4-FA84-4A94-A0B7-81479334A0E8}" destId="{37699A4D-75A6-465A-A91B-360E65CA9381}" srcOrd="1" destOrd="0" presId="urn:microsoft.com/office/officeart/2016/7/layout/VerticalDownArrowProcess"/>
    <dgm:cxn modelId="{176F32C5-8B83-48B2-839F-8D651B2F7130}" type="presParOf" srcId="{EC9C64A4-FA84-4A94-A0B7-81479334A0E8}" destId="{98C54CEC-F5B8-4853-8582-C70E3705B61A}" srcOrd="2" destOrd="0" presId="urn:microsoft.com/office/officeart/2016/7/layout/VerticalDownArrowProcess"/>
    <dgm:cxn modelId="{521EA0F9-ABDE-432B-85E2-E5B9533902C2}" type="presParOf" srcId="{F5333CA2-DC79-4A87-949B-49C0000DA517}" destId="{23B0A30D-5BBA-465C-9402-D73CC358CCFE}" srcOrd="5" destOrd="0" presId="urn:microsoft.com/office/officeart/2016/7/layout/VerticalDownArrowProcess"/>
    <dgm:cxn modelId="{CD02BC0D-EE1E-4353-A0F9-A4E0C6EC0079}" type="presParOf" srcId="{F5333CA2-DC79-4A87-949B-49C0000DA517}" destId="{887B01FA-6EAC-445A-B9E8-9955A0D6AF2B}" srcOrd="6" destOrd="0" presId="urn:microsoft.com/office/officeart/2016/7/layout/VerticalDownArrowProcess"/>
    <dgm:cxn modelId="{C15101C9-3417-40AB-BCDF-1AC72AA5A357}" type="presParOf" srcId="{887B01FA-6EAC-445A-B9E8-9955A0D6AF2B}" destId="{D379F93C-19C5-46B6-9F3D-145F70D4DD20}" srcOrd="0" destOrd="0" presId="urn:microsoft.com/office/officeart/2016/7/layout/VerticalDownArrowProcess"/>
    <dgm:cxn modelId="{D636FB69-171E-421A-8595-6F54680976A1}" type="presParOf" srcId="{887B01FA-6EAC-445A-B9E8-9955A0D6AF2B}" destId="{0B33B359-4D28-4AB1-97AF-4A083FC83BE6}" srcOrd="1" destOrd="0" presId="urn:microsoft.com/office/officeart/2016/7/layout/VerticalDownArrowProcess"/>
    <dgm:cxn modelId="{6AD126A2-0680-4BBE-862D-91389A10CA1D}" type="presParOf" srcId="{887B01FA-6EAC-445A-B9E8-9955A0D6AF2B}" destId="{CF8FF8B1-1B38-481D-943F-D3A9C114811F}"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5BAB1-2625-4635-9160-14B3D296CEBF}">
      <dsp:nvSpPr>
        <dsp:cNvPr id="0" name=""/>
        <dsp:cNvSpPr/>
      </dsp:nvSpPr>
      <dsp:spPr>
        <a:xfrm>
          <a:off x="0" y="0"/>
          <a:ext cx="3941499"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C1E3175-4A6B-435E-B8FF-A661D6956F85}">
      <dsp:nvSpPr>
        <dsp:cNvPr id="0" name=""/>
        <dsp:cNvSpPr/>
      </dsp:nvSpPr>
      <dsp:spPr>
        <a:xfrm>
          <a:off x="0" y="0"/>
          <a:ext cx="394149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GB" sz="1400" kern="1200"/>
            <a:t>The GI Strategy will have accompanying mapping:</a:t>
          </a:r>
          <a:endParaRPr lang="en-US" sz="1400" kern="1200"/>
        </a:p>
      </dsp:txBody>
      <dsp:txXfrm>
        <a:off x="0" y="0"/>
        <a:ext cx="3941499" cy="1038590"/>
      </dsp:txXfrm>
    </dsp:sp>
    <dsp:sp modelId="{579B8F34-FC6B-4BDD-B80C-5B41959BD2BA}">
      <dsp:nvSpPr>
        <dsp:cNvPr id="0" name=""/>
        <dsp:cNvSpPr/>
      </dsp:nvSpPr>
      <dsp:spPr>
        <a:xfrm>
          <a:off x="0" y="1038590"/>
          <a:ext cx="3941499" cy="0"/>
        </a:xfrm>
        <a:prstGeom prst="line">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D58B8F1-CF58-4025-BDCD-5C0B858DFE33}">
      <dsp:nvSpPr>
        <dsp:cNvPr id="0" name=""/>
        <dsp:cNvSpPr/>
      </dsp:nvSpPr>
      <dsp:spPr>
        <a:xfrm>
          <a:off x="0" y="1038590"/>
          <a:ext cx="394149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GB" sz="1400" kern="1200"/>
            <a:t>Maps adopted with the County Development Plan showing layers of Green Infrastructure and how they relate to the Plan.</a:t>
          </a:r>
          <a:endParaRPr lang="en-US" sz="1400" kern="1200"/>
        </a:p>
      </dsp:txBody>
      <dsp:txXfrm>
        <a:off x="0" y="1038590"/>
        <a:ext cx="3941499" cy="1038590"/>
      </dsp:txXfrm>
    </dsp:sp>
    <dsp:sp modelId="{04854A35-E898-42BA-A27A-2C6969EF4E54}">
      <dsp:nvSpPr>
        <dsp:cNvPr id="0" name=""/>
        <dsp:cNvSpPr/>
      </dsp:nvSpPr>
      <dsp:spPr>
        <a:xfrm>
          <a:off x="0" y="2077180"/>
          <a:ext cx="3941499" cy="0"/>
        </a:xfrm>
        <a:prstGeom prst="line">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CACA6D7-0D03-43AD-B5C8-5BC5B1FD7A66}">
      <dsp:nvSpPr>
        <dsp:cNvPr id="0" name=""/>
        <dsp:cNvSpPr/>
      </dsp:nvSpPr>
      <dsp:spPr>
        <a:xfrm>
          <a:off x="0" y="2077180"/>
          <a:ext cx="394149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GB" sz="1400" kern="1200" dirty="0"/>
            <a:t>This will be represented in the CDP document diagrammatically.</a:t>
          </a:r>
          <a:endParaRPr lang="en-US" sz="1400" kern="1200" dirty="0"/>
        </a:p>
      </dsp:txBody>
      <dsp:txXfrm>
        <a:off x="0" y="2077180"/>
        <a:ext cx="3941499" cy="1038590"/>
      </dsp:txXfrm>
    </dsp:sp>
    <dsp:sp modelId="{E0DF2534-A581-43E8-A2F1-4B3EE3E18A3A}">
      <dsp:nvSpPr>
        <dsp:cNvPr id="0" name=""/>
        <dsp:cNvSpPr/>
      </dsp:nvSpPr>
      <dsp:spPr>
        <a:xfrm>
          <a:off x="0" y="3115770"/>
          <a:ext cx="3941499" cy="0"/>
        </a:xfrm>
        <a:prstGeom prst="line">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BA36EF3-1DB2-45BA-B612-0F1C3966C355}">
      <dsp:nvSpPr>
        <dsp:cNvPr id="0" name=""/>
        <dsp:cNvSpPr/>
      </dsp:nvSpPr>
      <dsp:spPr>
        <a:xfrm>
          <a:off x="0" y="3115770"/>
          <a:ext cx="3941499" cy="1038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100000"/>
            </a:lnSpc>
            <a:spcBef>
              <a:spcPct val="0"/>
            </a:spcBef>
            <a:spcAft>
              <a:spcPct val="35000"/>
            </a:spcAft>
            <a:buNone/>
          </a:pPr>
          <a:r>
            <a:rPr lang="en-GB" sz="1400" kern="1200" dirty="0"/>
            <a:t>It will also be supported by the background GIS mapping that SDCC can keep updated to monitor changes and improvements to GI networks over time.</a:t>
          </a:r>
          <a:endParaRPr lang="en-US" sz="1400" kern="1200" dirty="0"/>
        </a:p>
      </dsp:txBody>
      <dsp:txXfrm>
        <a:off x="0" y="3115770"/>
        <a:ext cx="3941499" cy="1038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6979C-24CE-490E-BF0F-21B956122BFE}">
      <dsp:nvSpPr>
        <dsp:cNvPr id="0" name=""/>
        <dsp:cNvSpPr/>
      </dsp:nvSpPr>
      <dsp:spPr>
        <a:xfrm>
          <a:off x="0" y="4058282"/>
          <a:ext cx="1257299" cy="88785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419" tIns="177800" rIns="89419" bIns="177800" numCol="1" spcCol="1270" anchor="ctr" anchorCtr="0">
          <a:noAutofit/>
        </a:bodyPr>
        <a:lstStyle/>
        <a:p>
          <a:pPr marL="0" lvl="0" indent="0" algn="ctr" defTabSz="1111250">
            <a:lnSpc>
              <a:spcPct val="90000"/>
            </a:lnSpc>
            <a:spcBef>
              <a:spcPct val="0"/>
            </a:spcBef>
            <a:spcAft>
              <a:spcPct val="35000"/>
            </a:spcAft>
            <a:buNone/>
          </a:pPr>
          <a:r>
            <a:rPr lang="en-US" sz="2500" kern="1200"/>
            <a:t>STAGE 4</a:t>
          </a:r>
        </a:p>
      </dsp:txBody>
      <dsp:txXfrm>
        <a:off x="0" y="4058282"/>
        <a:ext cx="1257299" cy="887853"/>
      </dsp:txXfrm>
    </dsp:sp>
    <dsp:sp modelId="{73A5C351-8EF3-4241-8707-BE5E45249C2F}">
      <dsp:nvSpPr>
        <dsp:cNvPr id="0" name=""/>
        <dsp:cNvSpPr/>
      </dsp:nvSpPr>
      <dsp:spPr>
        <a:xfrm>
          <a:off x="1257299" y="4058282"/>
          <a:ext cx="3771900" cy="88785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512" tIns="139700" rIns="76512" bIns="139700" numCol="1" spcCol="1270" anchor="ctr" anchorCtr="0">
          <a:noAutofit/>
        </a:bodyPr>
        <a:lstStyle/>
        <a:p>
          <a:pPr marL="0" lvl="0" indent="0" algn="l" defTabSz="488950">
            <a:lnSpc>
              <a:spcPct val="90000"/>
            </a:lnSpc>
            <a:spcBef>
              <a:spcPct val="0"/>
            </a:spcBef>
            <a:spcAft>
              <a:spcPct val="35000"/>
            </a:spcAft>
            <a:buNone/>
          </a:pPr>
          <a:r>
            <a:rPr lang="en-US" sz="1100" kern="1200" dirty="0"/>
            <a:t>Final Report – Draft reports, Consultation, Finalised Mapping, Findings, Recommendations &amp; Action Plans. Greening Factor and GI Scoring system being developed.</a:t>
          </a:r>
        </a:p>
        <a:p>
          <a:pPr marL="0" lvl="0" indent="0" algn="l" defTabSz="488950">
            <a:lnSpc>
              <a:spcPct val="90000"/>
            </a:lnSpc>
            <a:spcBef>
              <a:spcPct val="0"/>
            </a:spcBef>
            <a:spcAft>
              <a:spcPct val="35000"/>
            </a:spcAft>
            <a:buNone/>
          </a:pPr>
          <a:r>
            <a:rPr lang="en-US" sz="1100" kern="1200" dirty="0"/>
            <a:t>Feb 2021-March 2022 </a:t>
          </a:r>
        </a:p>
      </dsp:txBody>
      <dsp:txXfrm>
        <a:off x="1257299" y="4058282"/>
        <a:ext cx="3771900" cy="887853"/>
      </dsp:txXfrm>
    </dsp:sp>
    <dsp:sp modelId="{E384C08A-CA56-4121-A6AE-9A69B4F435DE}">
      <dsp:nvSpPr>
        <dsp:cNvPr id="0" name=""/>
        <dsp:cNvSpPr/>
      </dsp:nvSpPr>
      <dsp:spPr>
        <a:xfrm rot="10800000">
          <a:off x="0" y="2706082"/>
          <a:ext cx="1257299" cy="1365518"/>
        </a:xfrm>
        <a:prstGeom prst="upArrowCallout">
          <a:avLst>
            <a:gd name="adj1" fmla="val 5000"/>
            <a:gd name="adj2" fmla="val 10000"/>
            <a:gd name="adj3" fmla="val 15000"/>
            <a:gd name="adj4" fmla="val 64977"/>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419" tIns="177800" rIns="89419" bIns="177800" numCol="1" spcCol="1270" anchor="ctr" anchorCtr="0">
          <a:noAutofit/>
        </a:bodyPr>
        <a:lstStyle/>
        <a:p>
          <a:pPr marL="0" lvl="0" indent="0" algn="ctr" defTabSz="1111250">
            <a:lnSpc>
              <a:spcPct val="90000"/>
            </a:lnSpc>
            <a:spcBef>
              <a:spcPct val="0"/>
            </a:spcBef>
            <a:spcAft>
              <a:spcPct val="35000"/>
            </a:spcAft>
            <a:buNone/>
          </a:pPr>
          <a:r>
            <a:rPr lang="en-US" sz="2500" kern="1200"/>
            <a:t>STAGE 3</a:t>
          </a:r>
        </a:p>
      </dsp:txBody>
      <dsp:txXfrm rot="-10800000">
        <a:off x="0" y="2706082"/>
        <a:ext cx="1257299" cy="887586"/>
      </dsp:txXfrm>
    </dsp:sp>
    <dsp:sp modelId="{5BB76289-3FEB-4F19-AE1E-8FE24C3B1C93}">
      <dsp:nvSpPr>
        <dsp:cNvPr id="0" name=""/>
        <dsp:cNvSpPr/>
      </dsp:nvSpPr>
      <dsp:spPr>
        <a:xfrm>
          <a:off x="1257299" y="2706082"/>
          <a:ext cx="3771900" cy="887586"/>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512" tIns="139700" rIns="76512" bIns="139700" numCol="1" spcCol="1270" anchor="ctr" anchorCtr="0">
          <a:noAutofit/>
        </a:bodyPr>
        <a:lstStyle/>
        <a:p>
          <a:pPr marL="0" lvl="0" indent="0" algn="l" defTabSz="488950">
            <a:lnSpc>
              <a:spcPct val="90000"/>
            </a:lnSpc>
            <a:spcBef>
              <a:spcPct val="0"/>
            </a:spcBef>
            <a:spcAft>
              <a:spcPct val="35000"/>
            </a:spcAft>
            <a:buNone/>
          </a:pPr>
          <a:r>
            <a:rPr lang="en-US" sz="1100" kern="1200" dirty="0"/>
            <a:t>Interim Report(s), Analysis, Mapping </a:t>
          </a:r>
        </a:p>
        <a:p>
          <a:pPr marL="0" lvl="0" indent="0" algn="l" defTabSz="488950">
            <a:lnSpc>
              <a:spcPct val="90000"/>
            </a:lnSpc>
            <a:spcBef>
              <a:spcPct val="0"/>
            </a:spcBef>
            <a:spcAft>
              <a:spcPct val="35000"/>
            </a:spcAft>
            <a:buNone/>
          </a:pPr>
          <a:r>
            <a:rPr lang="en-US" sz="1100" kern="1200" dirty="0"/>
            <a:t>Sept 2020-May 2021 with submission of policy and mapping information in line with requirements of CDP key dates.</a:t>
          </a:r>
        </a:p>
      </dsp:txBody>
      <dsp:txXfrm>
        <a:off x="1257299" y="2706082"/>
        <a:ext cx="3771900" cy="887586"/>
      </dsp:txXfrm>
    </dsp:sp>
    <dsp:sp modelId="{37699A4D-75A6-465A-A91B-360E65CA9381}">
      <dsp:nvSpPr>
        <dsp:cNvPr id="0" name=""/>
        <dsp:cNvSpPr/>
      </dsp:nvSpPr>
      <dsp:spPr>
        <a:xfrm rot="10800000">
          <a:off x="0" y="1353882"/>
          <a:ext cx="1257299" cy="1365518"/>
        </a:xfrm>
        <a:prstGeom prst="upArrowCallout">
          <a:avLst>
            <a:gd name="adj1" fmla="val 5000"/>
            <a:gd name="adj2" fmla="val 10000"/>
            <a:gd name="adj3" fmla="val 15000"/>
            <a:gd name="adj4" fmla="val 64977"/>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419" tIns="177800" rIns="89419" bIns="177800" numCol="1" spcCol="1270" anchor="ctr" anchorCtr="0">
          <a:noAutofit/>
        </a:bodyPr>
        <a:lstStyle/>
        <a:p>
          <a:pPr marL="0" lvl="0" indent="0" algn="ctr" defTabSz="1111250">
            <a:lnSpc>
              <a:spcPct val="90000"/>
            </a:lnSpc>
            <a:spcBef>
              <a:spcPct val="0"/>
            </a:spcBef>
            <a:spcAft>
              <a:spcPct val="35000"/>
            </a:spcAft>
            <a:buNone/>
          </a:pPr>
          <a:r>
            <a:rPr lang="en-US" sz="2500" kern="1200"/>
            <a:t>STAGE 2</a:t>
          </a:r>
        </a:p>
      </dsp:txBody>
      <dsp:txXfrm rot="-10800000">
        <a:off x="0" y="1353882"/>
        <a:ext cx="1257299" cy="887586"/>
      </dsp:txXfrm>
    </dsp:sp>
    <dsp:sp modelId="{98C54CEC-F5B8-4853-8582-C70E3705B61A}">
      <dsp:nvSpPr>
        <dsp:cNvPr id="0" name=""/>
        <dsp:cNvSpPr/>
      </dsp:nvSpPr>
      <dsp:spPr>
        <a:xfrm>
          <a:off x="1257299" y="1353882"/>
          <a:ext cx="3771900" cy="887586"/>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512" tIns="139700" rIns="76512" bIns="139700" numCol="1" spcCol="1270" anchor="ctr" anchorCtr="0">
          <a:noAutofit/>
        </a:bodyPr>
        <a:lstStyle/>
        <a:p>
          <a:pPr marL="0" lvl="0" indent="0" algn="l" defTabSz="488950">
            <a:lnSpc>
              <a:spcPct val="90000"/>
            </a:lnSpc>
            <a:spcBef>
              <a:spcPct val="0"/>
            </a:spcBef>
            <a:spcAft>
              <a:spcPct val="35000"/>
            </a:spcAft>
            <a:buNone/>
          </a:pPr>
          <a:r>
            <a:rPr lang="en-US" sz="1100" kern="1200" dirty="0"/>
            <a:t>Desktop Investigation, Surveys and Mapping</a:t>
          </a:r>
        </a:p>
        <a:p>
          <a:pPr marL="0" lvl="0" indent="0" algn="l" defTabSz="488950">
            <a:lnSpc>
              <a:spcPct val="90000"/>
            </a:lnSpc>
            <a:spcBef>
              <a:spcPct val="0"/>
            </a:spcBef>
            <a:spcAft>
              <a:spcPct val="35000"/>
            </a:spcAft>
            <a:buNone/>
          </a:pPr>
          <a:r>
            <a:rPr lang="en-US" sz="1100" kern="1200" dirty="0"/>
            <a:t>August-October 2020</a:t>
          </a:r>
        </a:p>
      </dsp:txBody>
      <dsp:txXfrm>
        <a:off x="1257299" y="1353882"/>
        <a:ext cx="3771900" cy="887586"/>
      </dsp:txXfrm>
    </dsp:sp>
    <dsp:sp modelId="{0B33B359-4D28-4AB1-97AF-4A083FC83BE6}">
      <dsp:nvSpPr>
        <dsp:cNvPr id="0" name=""/>
        <dsp:cNvSpPr/>
      </dsp:nvSpPr>
      <dsp:spPr>
        <a:xfrm rot="10800000">
          <a:off x="0" y="1682"/>
          <a:ext cx="1257299" cy="1365518"/>
        </a:xfrm>
        <a:prstGeom prst="upArrowCallout">
          <a:avLst>
            <a:gd name="adj1" fmla="val 5000"/>
            <a:gd name="adj2" fmla="val 10000"/>
            <a:gd name="adj3" fmla="val 15000"/>
            <a:gd name="adj4" fmla="val 64977"/>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419" tIns="177800" rIns="89419"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STAGE 1</a:t>
          </a:r>
        </a:p>
      </dsp:txBody>
      <dsp:txXfrm rot="-10800000">
        <a:off x="0" y="1682"/>
        <a:ext cx="1257299" cy="887586"/>
      </dsp:txXfrm>
    </dsp:sp>
    <dsp:sp modelId="{CF8FF8B1-1B38-481D-943F-D3A9C114811F}">
      <dsp:nvSpPr>
        <dsp:cNvPr id="0" name=""/>
        <dsp:cNvSpPr/>
      </dsp:nvSpPr>
      <dsp:spPr>
        <a:xfrm>
          <a:off x="1257299" y="1682"/>
          <a:ext cx="3771900" cy="887586"/>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512" tIns="139700" rIns="76512" bIns="139700" numCol="1" spcCol="1270" anchor="ctr" anchorCtr="0">
          <a:noAutofit/>
        </a:bodyPr>
        <a:lstStyle/>
        <a:p>
          <a:pPr marL="0" lvl="0" indent="0" algn="l" defTabSz="488950">
            <a:lnSpc>
              <a:spcPct val="90000"/>
            </a:lnSpc>
            <a:spcBef>
              <a:spcPct val="0"/>
            </a:spcBef>
            <a:spcAft>
              <a:spcPct val="35000"/>
            </a:spcAft>
            <a:buNone/>
          </a:pPr>
          <a:r>
            <a:rPr lang="en-US" sz="1100" kern="1200" dirty="0"/>
            <a:t>Scoping of Project and Summary Report</a:t>
          </a:r>
        </a:p>
        <a:p>
          <a:pPr marL="0" lvl="0" indent="0" algn="l" defTabSz="488950">
            <a:lnSpc>
              <a:spcPct val="90000"/>
            </a:lnSpc>
            <a:spcBef>
              <a:spcPct val="0"/>
            </a:spcBef>
            <a:spcAft>
              <a:spcPct val="35000"/>
            </a:spcAft>
            <a:buNone/>
          </a:pPr>
          <a:r>
            <a:rPr lang="en-US" sz="1100" kern="1200" dirty="0"/>
            <a:t>August 2020</a:t>
          </a:r>
        </a:p>
      </dsp:txBody>
      <dsp:txXfrm>
        <a:off x="1257299" y="1682"/>
        <a:ext cx="3771900" cy="88758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C4DB-A799-48D2-905F-8139981C69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3F29DCC-D06B-493C-9495-BD511F3BC2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1BE5B0A-BC7B-4651-8A08-521C47516216}"/>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C7E21462-9FAB-456D-917B-CE4FA242D17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F6FA627-EB8F-42F4-88AE-2ABA16FFDF46}"/>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4092624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E653-5B8E-45F2-A16E-F948109EB8B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B5EA6C3F-A45F-442B-875A-A68162655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A3AE4A2F-262D-4B68-BFBF-4739FAB04DCE}"/>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A7A061D4-A7EE-4A79-998E-4DE718E7270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91EAB69-EB1D-4F15-A698-39334F00F46D}"/>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2929580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3CBF-3C5D-4805-80A3-0A45B4F7A3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10A1E9D-A01F-4F7E-996A-B731C7339A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2D64CE-1792-4BFC-8F05-A8FFF198BDBE}"/>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2FBA07E5-CA89-49E5-825D-6D3CD2B4497A}"/>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EF4CD997-A109-4813-B111-2BF8214B2B91}"/>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3780171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05B68-791C-479A-9545-26946F1FB6F7}"/>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B186C14-37B9-4E9B-8EF9-BC10AA7B6D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B61FBF15-E797-4A83-A24D-28EF1525ED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A4C64DDD-86F8-4AF7-9F7E-1319EB50DC06}"/>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6" name="Footer Placeholder 5">
            <a:extLst>
              <a:ext uri="{FF2B5EF4-FFF2-40B4-BE49-F238E27FC236}">
                <a16:creationId xmlns:a16="http://schemas.microsoft.com/office/drawing/2014/main" id="{1417A61D-ED3A-4791-BF96-7D57B4B9347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5E255807-5CEF-4CE5-8353-0F366CA4D3E9}"/>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762236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216CA-025F-4231-BDAD-120EC430D8DA}"/>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4E0547E-0883-42BB-B478-E55F6ED3B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63344A-54C5-4B8F-BCB3-3E298F5601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51D44D66-ECE8-4E06-AACB-426C3CC485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1AE58C-149B-40A9-AAE0-26F2BB3A7C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AAA7EDD4-80BA-4216-8622-D4716978202F}"/>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8" name="Footer Placeholder 7">
            <a:extLst>
              <a:ext uri="{FF2B5EF4-FFF2-40B4-BE49-F238E27FC236}">
                <a16:creationId xmlns:a16="http://schemas.microsoft.com/office/drawing/2014/main" id="{61DD2F87-92A4-4E61-98EE-5347B2E5404C}"/>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7A65CC1A-980F-48D0-9281-80614F397963}"/>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2878426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9490-E2F1-4D43-A819-B0C0FF87550B}"/>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75D35EA2-B7DD-4347-B556-781F4F3DF453}"/>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4" name="Footer Placeholder 3">
            <a:extLst>
              <a:ext uri="{FF2B5EF4-FFF2-40B4-BE49-F238E27FC236}">
                <a16:creationId xmlns:a16="http://schemas.microsoft.com/office/drawing/2014/main" id="{E219A313-F7E6-4D25-A018-75737EDE8895}"/>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13B0B791-0377-4124-B80F-202F0E1E4523}"/>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77433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E0D469-4AE1-4161-A29E-4FD1E8AFACE1}"/>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3" name="Footer Placeholder 2">
            <a:extLst>
              <a:ext uri="{FF2B5EF4-FFF2-40B4-BE49-F238E27FC236}">
                <a16:creationId xmlns:a16="http://schemas.microsoft.com/office/drawing/2014/main" id="{D30BF3A1-E7E7-4FCB-AF6C-97996DDD29FF}"/>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34FF29CB-2193-482A-A738-18D22152F925}"/>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70765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2525-FE97-4EE5-A04C-F8608B834D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46CAAC48-31A7-490E-9F12-8F1910083C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E4829112-C051-4933-9555-378E47B9E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8B3DDF-DC07-4FAC-9662-088904F35BA3}"/>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6" name="Footer Placeholder 5">
            <a:extLst>
              <a:ext uri="{FF2B5EF4-FFF2-40B4-BE49-F238E27FC236}">
                <a16:creationId xmlns:a16="http://schemas.microsoft.com/office/drawing/2014/main" id="{353B0B4E-CF69-4F0F-BBBC-ABCFEC2F465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0855D5F9-1A30-445C-B36E-3330FFB227E5}"/>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1281127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B056F-C0DD-4437-A02A-89816BCFED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4AD4DE3-BD3E-468A-AA90-F0E0F3E3D0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46054701-91E9-4D04-868A-BBCD0A66F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313A49-5A3D-4C39-AEF1-CDE0E876CCC6}"/>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6" name="Footer Placeholder 5">
            <a:extLst>
              <a:ext uri="{FF2B5EF4-FFF2-40B4-BE49-F238E27FC236}">
                <a16:creationId xmlns:a16="http://schemas.microsoft.com/office/drawing/2014/main" id="{B20420EB-C984-4228-84C8-B2BD70B33521}"/>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39582BBB-F10C-4E2A-B80D-30A31CE95B55}"/>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2763972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9BC9-2D19-413C-9489-1650D9CE4358}"/>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D3872451-3C04-436A-8A0F-472AD4CDDC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252F68E-5B08-4EBA-BE57-ACD747BC7971}"/>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C564206F-BB29-4F3D-8CA8-F18AF621883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4F56C06-3628-4AE5-86FD-794AC550CABB}"/>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117871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5D0A0C-6B87-4209-863F-995C0126C0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ACD0AC82-9B98-45D5-A0DD-6431883A4C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7B76E10-9BAD-479A-BF59-06F400C302B4}"/>
              </a:ext>
            </a:extLst>
          </p:cNvPr>
          <p:cNvSpPr>
            <a:spLocks noGrp="1"/>
          </p:cNvSpPr>
          <p:nvPr>
            <p:ph type="dt" sz="half" idx="10"/>
          </p:nvPr>
        </p:nvSpPr>
        <p:spPr/>
        <p:txBody>
          <a:body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C2AB2656-B6D1-47B5-BA25-9BE350D4955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34A0E91-4703-4A80-A34A-553BD4CF26D5}"/>
              </a:ext>
            </a:extLst>
          </p:cNvPr>
          <p:cNvSpPr>
            <a:spLocks noGrp="1"/>
          </p:cNvSpPr>
          <p:nvPr>
            <p:ph type="sldNum" sz="quarter" idx="12"/>
          </p:nvPr>
        </p:nvSpPr>
        <p:spPr/>
        <p:txBody>
          <a:bodyPr/>
          <a:lstStyle/>
          <a:p>
            <a:fld id="{953E110C-7830-4FED-BF08-84DB6BB69580}" type="slidenum">
              <a:rPr lang="en-IE" smtClean="0"/>
              <a:t>‹#›</a:t>
            </a:fld>
            <a:endParaRPr lang="en-IE"/>
          </a:p>
        </p:txBody>
      </p:sp>
    </p:spTree>
    <p:extLst>
      <p:ext uri="{BB962C8B-B14F-4D97-AF65-F5344CB8AC3E}">
        <p14:creationId xmlns:p14="http://schemas.microsoft.com/office/powerpoint/2010/main" val="2055462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5D645-4163-4043-8218-79779C5EEB2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FC755481-76CA-40EA-9A07-6B83EA5F15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9151124F-2BCD-4FBE-AF21-99DBD81B2AC4}"/>
              </a:ext>
            </a:extLst>
          </p:cNvPr>
          <p:cNvSpPr>
            <a:spLocks noGrp="1"/>
          </p:cNvSpPr>
          <p:nvPr>
            <p:ph type="dt" sz="half" idx="10"/>
          </p:nvPr>
        </p:nvSpPr>
        <p:spPr/>
        <p:txBody>
          <a:bodyPr/>
          <a:lstStyle/>
          <a:p>
            <a:fld id="{AF8D6AED-0A0C-4636-8B2C-00DD65D06992}" type="datetimeFigureOut">
              <a:rPr lang="en-IE" smtClean="0"/>
              <a:t>27/04/2021</a:t>
            </a:fld>
            <a:endParaRPr lang="en-IE"/>
          </a:p>
        </p:txBody>
      </p:sp>
      <p:sp>
        <p:nvSpPr>
          <p:cNvPr id="5" name="Footer Placeholder 4">
            <a:extLst>
              <a:ext uri="{FF2B5EF4-FFF2-40B4-BE49-F238E27FC236}">
                <a16:creationId xmlns:a16="http://schemas.microsoft.com/office/drawing/2014/main" id="{BF3DB88A-43AE-4325-8DE0-D77ADA4B915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87DDEC4-7ACB-494E-91C8-728B30297647}"/>
              </a:ext>
            </a:extLst>
          </p:cNvPr>
          <p:cNvSpPr>
            <a:spLocks noGrp="1"/>
          </p:cNvSpPr>
          <p:nvPr>
            <p:ph type="sldNum" sz="quarter" idx="12"/>
          </p:nvPr>
        </p:nvSpPr>
        <p:spPr/>
        <p:txBody>
          <a:bodyPr/>
          <a:lstStyle/>
          <a:p>
            <a:fld id="{53537167-DA75-4E43-BEA7-160F675436CB}" type="slidenum">
              <a:rPr lang="en-IE" smtClean="0"/>
              <a:t>‹#›</a:t>
            </a:fld>
            <a:endParaRPr lang="en-IE"/>
          </a:p>
        </p:txBody>
      </p:sp>
    </p:spTree>
    <p:extLst>
      <p:ext uri="{BB962C8B-B14F-4D97-AF65-F5344CB8AC3E}">
        <p14:creationId xmlns:p14="http://schemas.microsoft.com/office/powerpoint/2010/main" val="3587049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92289-1332-4431-9040-949B95B74A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AEDCF1E9-2F76-4F1F-BABD-C39ED3EDEC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44F21C76-D309-4B36-B5A4-BCB25716155D}"/>
              </a:ext>
            </a:extLst>
          </p:cNvPr>
          <p:cNvSpPr>
            <a:spLocks noGrp="1"/>
          </p:cNvSpPr>
          <p:nvPr>
            <p:ph type="dt" sz="half" idx="10"/>
          </p:nvPr>
        </p:nvSpPr>
        <p:spPr/>
        <p:txBody>
          <a:bodyPr/>
          <a:lstStyle/>
          <a:p>
            <a:fld id="{AF8D6AED-0A0C-4636-8B2C-00DD65D06992}" type="datetimeFigureOut">
              <a:rPr lang="en-IE" smtClean="0"/>
              <a:t>27/04/2021</a:t>
            </a:fld>
            <a:endParaRPr lang="en-IE"/>
          </a:p>
        </p:txBody>
      </p:sp>
      <p:sp>
        <p:nvSpPr>
          <p:cNvPr id="5" name="Footer Placeholder 4">
            <a:extLst>
              <a:ext uri="{FF2B5EF4-FFF2-40B4-BE49-F238E27FC236}">
                <a16:creationId xmlns:a16="http://schemas.microsoft.com/office/drawing/2014/main" id="{6165EEB7-B2CA-43A3-9B4B-F702E4E9A24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6A740DA-7982-44B8-A055-784537B23782}"/>
              </a:ext>
            </a:extLst>
          </p:cNvPr>
          <p:cNvSpPr>
            <a:spLocks noGrp="1"/>
          </p:cNvSpPr>
          <p:nvPr>
            <p:ph type="sldNum" sz="quarter" idx="12"/>
          </p:nvPr>
        </p:nvSpPr>
        <p:spPr/>
        <p:txBody>
          <a:bodyPr/>
          <a:lstStyle/>
          <a:p>
            <a:fld id="{53537167-DA75-4E43-BEA7-160F675436CB}" type="slidenum">
              <a:rPr lang="en-IE" smtClean="0"/>
              <a:t>‹#›</a:t>
            </a:fld>
            <a:endParaRPr lang="en-IE"/>
          </a:p>
        </p:txBody>
      </p:sp>
    </p:spTree>
    <p:extLst>
      <p:ext uri="{BB962C8B-B14F-4D97-AF65-F5344CB8AC3E}">
        <p14:creationId xmlns:p14="http://schemas.microsoft.com/office/powerpoint/2010/main" val="2537086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6223D6-D4B7-439B-A711-A31E0DE1E9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F1BAEB0C-AC2A-499A-939E-E6A63C822F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244E611-6F62-4578-8AC4-D25238DC2A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5AC7FF-B1D6-468A-BD88-07CE891082F4}" type="datetimeFigureOut">
              <a:rPr lang="en-IE" smtClean="0"/>
              <a:t>27/04/2021</a:t>
            </a:fld>
            <a:endParaRPr lang="en-IE"/>
          </a:p>
        </p:txBody>
      </p:sp>
      <p:sp>
        <p:nvSpPr>
          <p:cNvPr id="5" name="Footer Placeholder 4">
            <a:extLst>
              <a:ext uri="{FF2B5EF4-FFF2-40B4-BE49-F238E27FC236}">
                <a16:creationId xmlns:a16="http://schemas.microsoft.com/office/drawing/2014/main" id="{B5A50AEC-260B-4F08-B500-465B75F75A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0B83BCE-3CFF-4FA1-8856-971CA6E44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E110C-7830-4FED-BF08-84DB6BB69580}" type="slidenum">
              <a:rPr lang="en-IE" smtClean="0"/>
              <a:t>‹#›</a:t>
            </a:fld>
            <a:endParaRPr lang="en-IE"/>
          </a:p>
        </p:txBody>
      </p:sp>
    </p:spTree>
    <p:extLst>
      <p:ext uri="{BB962C8B-B14F-4D97-AF65-F5344CB8AC3E}">
        <p14:creationId xmlns:p14="http://schemas.microsoft.com/office/powerpoint/2010/main" val="3700013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97507F-D9A7-484D-A3CA-9BDF32EFF1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D1696B9-79D3-459A-8E7A-C4D8BD412A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6B277F6-2C25-4D00-B931-46A4EEB80C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D6AED-0A0C-4636-8B2C-00DD65D06992}" type="datetimeFigureOut">
              <a:rPr lang="en-IE" smtClean="0"/>
              <a:t>27/04/2021</a:t>
            </a:fld>
            <a:endParaRPr lang="en-IE"/>
          </a:p>
        </p:txBody>
      </p:sp>
      <p:sp>
        <p:nvSpPr>
          <p:cNvPr id="5" name="Footer Placeholder 4">
            <a:extLst>
              <a:ext uri="{FF2B5EF4-FFF2-40B4-BE49-F238E27FC236}">
                <a16:creationId xmlns:a16="http://schemas.microsoft.com/office/drawing/2014/main" id="{1F2A656C-7AE0-40E7-B09E-874EFA6F44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2009997B-473F-4AC2-BFC0-3FA4D259A0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37167-DA75-4E43-BEA7-160F675436CB}" type="slidenum">
              <a:rPr lang="en-IE" smtClean="0"/>
              <a:t>‹#›</a:t>
            </a:fld>
            <a:endParaRPr lang="en-IE"/>
          </a:p>
        </p:txBody>
      </p:sp>
    </p:spTree>
    <p:extLst>
      <p:ext uri="{BB962C8B-B14F-4D97-AF65-F5344CB8AC3E}">
        <p14:creationId xmlns:p14="http://schemas.microsoft.com/office/powerpoint/2010/main" val="433809067"/>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consult.sdublincoco.i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F2151DA-74F2-427A-A19C-A087AFB911F6}"/>
              </a:ext>
            </a:extLst>
          </p:cNvPr>
          <p:cNvPicPr>
            <a:picLocks noChangeAspect="1"/>
          </p:cNvPicPr>
          <p:nvPr/>
        </p:nvPicPr>
        <p:blipFill rotWithShape="1">
          <a:blip r:embed="rId2">
            <a:extLst>
              <a:ext uri="{28A0092B-C50C-407E-A947-70E740481C1C}">
                <a14:useLocalDpi xmlns:a14="http://schemas.microsoft.com/office/drawing/2010/main" val="0"/>
              </a:ext>
            </a:extLst>
          </a:blip>
          <a:srcRect t="17598" b="18443"/>
          <a:stretch/>
        </p:blipFill>
        <p:spPr>
          <a:xfrm>
            <a:off x="4301116" y="3509402"/>
            <a:ext cx="7924800" cy="3383270"/>
          </a:xfrm>
          <a:prstGeom prst="rect">
            <a:avLst/>
          </a:prstGeom>
        </p:spPr>
      </p:pic>
      <p:pic>
        <p:nvPicPr>
          <p:cNvPr id="5" name="Picture 4">
            <a:extLst>
              <a:ext uri="{FF2B5EF4-FFF2-40B4-BE49-F238E27FC236}">
                <a16:creationId xmlns:a16="http://schemas.microsoft.com/office/drawing/2014/main" id="{E5CD9DD2-F053-4411-917D-CA3F0BDB3DC7}"/>
              </a:ext>
            </a:extLst>
          </p:cNvPr>
          <p:cNvPicPr>
            <a:picLocks noChangeAspect="1"/>
          </p:cNvPicPr>
          <p:nvPr/>
        </p:nvPicPr>
        <p:blipFill rotWithShape="1">
          <a:blip r:embed="rId3"/>
          <a:srcRect t="13320" r="2" b="7078"/>
          <a:stretch/>
        </p:blipFill>
        <p:spPr>
          <a:xfrm>
            <a:off x="4666668" y="3603"/>
            <a:ext cx="7555832" cy="3383280"/>
          </a:xfrm>
          <a:prstGeom prst="rect">
            <a:avLst/>
          </a:prstGeom>
        </p:spPr>
      </p:pic>
      <p:sp useBgFill="1">
        <p:nvSpPr>
          <p:cNvPr id="50" name="Freeform: Shape 49">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E9B0755-76DB-4844-B2B7-C85AC7C17C2D}"/>
              </a:ext>
            </a:extLst>
          </p:cNvPr>
          <p:cNvSpPr>
            <a:spLocks noGrp="1"/>
          </p:cNvSpPr>
          <p:nvPr>
            <p:ph type="ctrTitle"/>
          </p:nvPr>
        </p:nvSpPr>
        <p:spPr>
          <a:xfrm>
            <a:off x="177640" y="3700144"/>
            <a:ext cx="5793829" cy="2211092"/>
          </a:xfrm>
        </p:spPr>
        <p:txBody>
          <a:bodyPr anchor="t">
            <a:normAutofit/>
          </a:bodyPr>
          <a:lstStyle/>
          <a:p>
            <a:pPr algn="l"/>
            <a:r>
              <a:rPr lang="en-IE" sz="2800" dirty="0"/>
              <a:t>Parks and Open Space (POS) Strategy</a:t>
            </a:r>
            <a:br>
              <a:rPr lang="en-IE" sz="2800" dirty="0"/>
            </a:br>
            <a:r>
              <a:rPr lang="en-IE" sz="2800" dirty="0"/>
              <a:t>Update </a:t>
            </a:r>
          </a:p>
        </p:txBody>
      </p:sp>
      <p:sp>
        <p:nvSpPr>
          <p:cNvPr id="3" name="Subtitle 2">
            <a:extLst>
              <a:ext uri="{FF2B5EF4-FFF2-40B4-BE49-F238E27FC236}">
                <a16:creationId xmlns:a16="http://schemas.microsoft.com/office/drawing/2014/main" id="{C9C7C32B-3B45-4C4F-88B8-1B5131E96FCB}"/>
              </a:ext>
            </a:extLst>
          </p:cNvPr>
          <p:cNvSpPr>
            <a:spLocks noGrp="1"/>
          </p:cNvSpPr>
          <p:nvPr>
            <p:ph type="subTitle" idx="1"/>
          </p:nvPr>
        </p:nvSpPr>
        <p:spPr>
          <a:xfrm>
            <a:off x="330631" y="6145467"/>
            <a:ext cx="4007449" cy="1343972"/>
          </a:xfrm>
        </p:spPr>
        <p:txBody>
          <a:bodyPr>
            <a:normAutofit/>
          </a:bodyPr>
          <a:lstStyle/>
          <a:p>
            <a:pPr algn="l"/>
            <a:r>
              <a:rPr lang="en-IE" sz="1800" dirty="0"/>
              <a:t>04 05 2021</a:t>
            </a:r>
          </a:p>
        </p:txBody>
      </p:sp>
      <p:sp>
        <p:nvSpPr>
          <p:cNvPr id="9" name="Title 1">
            <a:extLst>
              <a:ext uri="{FF2B5EF4-FFF2-40B4-BE49-F238E27FC236}">
                <a16:creationId xmlns:a16="http://schemas.microsoft.com/office/drawing/2014/main" id="{19C234CE-9E55-437C-851A-2F4ACF6C9A85}"/>
              </a:ext>
            </a:extLst>
          </p:cNvPr>
          <p:cNvSpPr txBox="1">
            <a:spLocks/>
          </p:cNvSpPr>
          <p:nvPr/>
        </p:nvSpPr>
        <p:spPr>
          <a:xfrm>
            <a:off x="177640" y="302591"/>
            <a:ext cx="5505644" cy="1238615"/>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IE" sz="2800" dirty="0"/>
              <a:t>Green Infrastructure (GI) Strategy</a:t>
            </a:r>
            <a:br>
              <a:rPr lang="en-IE" sz="2800" dirty="0"/>
            </a:br>
            <a:r>
              <a:rPr lang="en-IE" sz="2800" dirty="0"/>
              <a:t>Update</a:t>
            </a:r>
            <a:br>
              <a:rPr lang="en-IE" sz="1700" dirty="0">
                <a:solidFill>
                  <a:srgbClr val="FFFFFF"/>
                </a:solidFill>
              </a:rPr>
            </a:br>
            <a:r>
              <a:rPr lang="en-IE" sz="1700" dirty="0">
                <a:solidFill>
                  <a:srgbClr val="FFFFFF"/>
                </a:solidFill>
              </a:rPr>
              <a:t> </a:t>
            </a:r>
            <a:br>
              <a:rPr lang="en-IE" sz="1700" dirty="0">
                <a:solidFill>
                  <a:srgbClr val="FFFFFF"/>
                </a:solidFill>
              </a:rPr>
            </a:br>
            <a:endParaRPr lang="en-IE" sz="1700" dirty="0">
              <a:solidFill>
                <a:srgbClr val="FFFFFF"/>
              </a:solidFill>
            </a:endParaRPr>
          </a:p>
        </p:txBody>
      </p:sp>
      <p:sp>
        <p:nvSpPr>
          <p:cNvPr id="10" name="Subtitle 2">
            <a:extLst>
              <a:ext uri="{FF2B5EF4-FFF2-40B4-BE49-F238E27FC236}">
                <a16:creationId xmlns:a16="http://schemas.microsoft.com/office/drawing/2014/main" id="{013EDF48-F59F-41FA-B7AA-E21DFAABC626}"/>
              </a:ext>
            </a:extLst>
          </p:cNvPr>
          <p:cNvSpPr txBox="1">
            <a:spLocks/>
          </p:cNvSpPr>
          <p:nvPr/>
        </p:nvSpPr>
        <p:spPr>
          <a:xfrm>
            <a:off x="321733" y="5754748"/>
            <a:ext cx="4007449" cy="13439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800" dirty="0"/>
              <a:t>Update to EWCC SPC</a:t>
            </a:r>
          </a:p>
        </p:txBody>
      </p:sp>
    </p:spTree>
    <p:extLst>
      <p:ext uri="{BB962C8B-B14F-4D97-AF65-F5344CB8AC3E}">
        <p14:creationId xmlns:p14="http://schemas.microsoft.com/office/powerpoint/2010/main" val="155527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7">
            <a:extLst>
              <a:ext uri="{FF2B5EF4-FFF2-40B4-BE49-F238E27FC236}">
                <a16:creationId xmlns:a16="http://schemas.microsoft.com/office/drawing/2014/main" id="{55006F82-50D2-401C-BE85-FFEA1C196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9">
            <a:extLst>
              <a:ext uri="{FF2B5EF4-FFF2-40B4-BE49-F238E27FC236}">
                <a16:creationId xmlns:a16="http://schemas.microsoft.com/office/drawing/2014/main" id="{32034F32-09B4-47B4-B550-1F1CE3D53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61">
            <a:extLst>
              <a:ext uri="{FF2B5EF4-FFF2-40B4-BE49-F238E27FC236}">
                <a16:creationId xmlns:a16="http://schemas.microsoft.com/office/drawing/2014/main" id="{DE281959-4C2A-43BA-8C83-11E748D31C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59" name="Oval 62">
              <a:extLst>
                <a:ext uri="{FF2B5EF4-FFF2-40B4-BE49-F238E27FC236}">
                  <a16:creationId xmlns:a16="http://schemas.microsoft.com/office/drawing/2014/main" id="{085BD03E-6111-486E-A44E-13DE7D69D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3">
              <a:extLst>
                <a:ext uri="{FF2B5EF4-FFF2-40B4-BE49-F238E27FC236}">
                  <a16:creationId xmlns:a16="http://schemas.microsoft.com/office/drawing/2014/main" id="{1AEAC14A-07C6-4D53-B462-9F09A96B7E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EE382AD-4EFB-4F1D-87D8-BBAFF1A14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7F9C3030-DD76-46ED-8C3D-5E6B155D7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3774AC63-66CE-4E5C-9DAF-71E4E0C042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374276B0-1AE1-4BAA-A117-B597012605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290A5BAC-9BAF-4100-9DA3-DC2BCE14215D}"/>
              </a:ext>
            </a:extLst>
          </p:cNvPr>
          <p:cNvSpPr>
            <a:spLocks noGrp="1"/>
          </p:cNvSpPr>
          <p:nvPr>
            <p:ph type="title"/>
          </p:nvPr>
        </p:nvSpPr>
        <p:spPr>
          <a:xfrm>
            <a:off x="5033720" y="318875"/>
            <a:ext cx="6462872" cy="3262692"/>
          </a:xfrm>
          <a:noFill/>
        </p:spPr>
        <p:txBody>
          <a:bodyPr vert="horz" lIns="91440" tIns="45720" rIns="91440" bIns="45720" rtlCol="0" anchor="t">
            <a:normAutofit fontScale="90000"/>
          </a:bodyPr>
          <a:lstStyle/>
          <a:p>
            <a:pPr>
              <a:lnSpc>
                <a:spcPct val="90000"/>
              </a:lnSpc>
              <a:spcAft>
                <a:spcPts val="600"/>
              </a:spcAft>
            </a:pPr>
            <a:r>
              <a:rPr lang="en-US" sz="1800" b="1" dirty="0">
                <a:solidFill>
                  <a:schemeClr val="bg1"/>
                </a:solidFill>
              </a:rPr>
              <a:t>GREEN INFRASTRUCTURE</a:t>
            </a:r>
            <a:br>
              <a:rPr lang="en-US" sz="1800" dirty="0">
                <a:solidFill>
                  <a:schemeClr val="bg1"/>
                </a:solidFill>
              </a:rPr>
            </a:br>
            <a:br>
              <a:rPr lang="en-US" sz="1800" dirty="0">
                <a:solidFill>
                  <a:schemeClr val="bg1"/>
                </a:solidFill>
              </a:rPr>
            </a:br>
            <a:r>
              <a:rPr lang="en-US" sz="1800" dirty="0">
                <a:solidFill>
                  <a:schemeClr val="bg1"/>
                </a:solidFill>
              </a:rPr>
              <a:t>……“</a:t>
            </a:r>
            <a:r>
              <a:rPr lang="en-US" sz="1800" i="1" dirty="0">
                <a:solidFill>
                  <a:schemeClr val="bg1"/>
                </a:solidFill>
              </a:rPr>
              <a:t>a strategically planned network of natural and semi-natural areas with other environmental features designed and managed to deliver a wide range of ecosystem services such as water purification, air quality, space for recreation and climate mitigation and adaptation.”…….</a:t>
            </a:r>
            <a:br>
              <a:rPr lang="en-US" sz="1800" i="1" dirty="0">
                <a:solidFill>
                  <a:schemeClr val="bg1"/>
                </a:solidFill>
              </a:rPr>
            </a:br>
            <a:br>
              <a:rPr lang="en-US" sz="1800" i="1" dirty="0">
                <a:solidFill>
                  <a:schemeClr val="bg1"/>
                </a:solidFill>
              </a:rPr>
            </a:br>
            <a:br>
              <a:rPr lang="en-US" sz="1800" i="1" dirty="0">
                <a:solidFill>
                  <a:schemeClr val="bg1"/>
                </a:solidFill>
              </a:rPr>
            </a:br>
            <a:br>
              <a:rPr lang="en-US" sz="1800" dirty="0"/>
            </a:br>
            <a:r>
              <a:rPr lang="en-US" sz="1800" b="1" dirty="0">
                <a:solidFill>
                  <a:schemeClr val="bg1"/>
                </a:solidFill>
              </a:rPr>
              <a:t>A GI STRATEGY WILL:</a:t>
            </a:r>
            <a:br>
              <a:rPr lang="en-US" sz="1800" i="1" dirty="0">
                <a:solidFill>
                  <a:schemeClr val="bg1"/>
                </a:solidFill>
              </a:rPr>
            </a:br>
            <a:br>
              <a:rPr lang="en-US" sz="1800" i="1" dirty="0">
                <a:solidFill>
                  <a:schemeClr val="bg1"/>
                </a:solidFill>
              </a:rPr>
            </a:br>
            <a:r>
              <a:rPr lang="en-US" sz="1800" i="1" dirty="0">
                <a:solidFill>
                  <a:schemeClr val="bg1"/>
                </a:solidFill>
              </a:rPr>
              <a:t>“form the basis for the identification, protection, enhancement and management of the Green Infrastructure network within the County.”</a:t>
            </a:r>
            <a:br>
              <a:rPr lang="en-US" sz="1800" i="1" dirty="0">
                <a:solidFill>
                  <a:schemeClr val="bg1"/>
                </a:solidFill>
              </a:rPr>
            </a:br>
            <a:br>
              <a:rPr lang="en-US" sz="1800" i="1" dirty="0">
                <a:solidFill>
                  <a:schemeClr val="bg1"/>
                </a:solidFill>
              </a:rPr>
            </a:br>
            <a:endParaRPr lang="en-US" sz="1800" i="1" dirty="0">
              <a:solidFill>
                <a:schemeClr val="bg1"/>
              </a:solidFill>
            </a:endParaRPr>
          </a:p>
        </p:txBody>
      </p:sp>
      <p:sp>
        <p:nvSpPr>
          <p:cNvPr id="70" name="Rectangle 69">
            <a:extLst>
              <a:ext uri="{FF2B5EF4-FFF2-40B4-BE49-F238E27FC236}">
                <a16:creationId xmlns:a16="http://schemas.microsoft.com/office/drawing/2014/main" id="{4FCECCE4-3046-4A76-B4C0-767A6251C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D6F309B0-04E5-4883-9605-1364452C68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73" name="Straight Connector 72">
              <a:extLst>
                <a:ext uri="{FF2B5EF4-FFF2-40B4-BE49-F238E27FC236}">
                  <a16:creationId xmlns:a16="http://schemas.microsoft.com/office/drawing/2014/main" id="{E11AE0B5-579B-4455-9159-4E4F0A8CCE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D011DD2-D339-42A2-B916-5E9494D4A4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E43332E-2051-4B76-BC37-83CA62919D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B80359C-87A2-4B25-838D-8F833616F6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096F20E2-F42F-4B71-8BC5-478533FE1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34039184-A11C-46AE-854D-8B2294436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81" name="Straight Connector 80">
              <a:extLst>
                <a:ext uri="{FF2B5EF4-FFF2-40B4-BE49-F238E27FC236}">
                  <a16:creationId xmlns:a16="http://schemas.microsoft.com/office/drawing/2014/main" id="{3D2F1956-BECA-4651-82AD-00D7D7F59D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3F1C39C-42B5-430D-84F0-7018DD01CE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A7D71D2-799A-4C6D-AD0E-D7BCF15E9F2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C9B72C0-DA11-4A2F-BADC-5BD946CFD0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Content Placeholder 4" descr="A picture containing grass, outdoor, plant, orchid&#10;&#10;Description automatically generated">
            <a:extLst>
              <a:ext uri="{FF2B5EF4-FFF2-40B4-BE49-F238E27FC236}">
                <a16:creationId xmlns:a16="http://schemas.microsoft.com/office/drawing/2014/main" id="{01BEDA2B-69E2-4336-89F9-72E74CB91D7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03" r="605" b="2"/>
          <a:stretch/>
        </p:blipFill>
        <p:spPr>
          <a:xfrm>
            <a:off x="695408" y="706170"/>
            <a:ext cx="4024499" cy="5431517"/>
          </a:xfrm>
          <a:prstGeom prst="rect">
            <a:avLst/>
          </a:prstGeom>
        </p:spPr>
      </p:pic>
      <p:grpSp>
        <p:nvGrpSpPr>
          <p:cNvPr id="86" name="Group 85">
            <a:extLst>
              <a:ext uri="{FF2B5EF4-FFF2-40B4-BE49-F238E27FC236}">
                <a16:creationId xmlns:a16="http://schemas.microsoft.com/office/drawing/2014/main" id="{2219C598-7B69-490E-97B6-4E4DC4964F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62055" y="850149"/>
            <a:ext cx="304800" cy="429768"/>
            <a:chOff x="215328" y="-46937"/>
            <a:chExt cx="304800" cy="2773841"/>
          </a:xfrm>
        </p:grpSpPr>
        <p:cxnSp>
          <p:nvCxnSpPr>
            <p:cNvPr id="87" name="Straight Connector 86">
              <a:extLst>
                <a:ext uri="{FF2B5EF4-FFF2-40B4-BE49-F238E27FC236}">
                  <a16:creationId xmlns:a16="http://schemas.microsoft.com/office/drawing/2014/main" id="{EF504F69-53C8-4088-9C6A-56FFDA3318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5EDE870-C63A-4D06-A144-9652B7D895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CB714C2-8F44-4A42-BA66-2516AFA814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44F522-4E10-42B1-840D-5959A9639E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2" name="Content Placeholder 8">
            <a:extLst>
              <a:ext uri="{FF2B5EF4-FFF2-40B4-BE49-F238E27FC236}">
                <a16:creationId xmlns:a16="http://schemas.microsoft.com/office/drawing/2014/main" id="{790A29DC-E94C-4D1D-9FB2-1A584C443E96}"/>
              </a:ext>
            </a:extLst>
          </p:cNvPr>
          <p:cNvSpPr txBox="1">
            <a:spLocks/>
          </p:cNvSpPr>
          <p:nvPr/>
        </p:nvSpPr>
        <p:spPr>
          <a:xfrm>
            <a:off x="5505099" y="4067282"/>
            <a:ext cx="5867720" cy="2305002"/>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600" b="1" dirty="0">
                <a:solidFill>
                  <a:schemeClr val="bg1"/>
                </a:solidFill>
              </a:rPr>
              <a:t>CONTEXT FOR ACTION</a:t>
            </a:r>
          </a:p>
          <a:p>
            <a:pPr marL="0" indent="0">
              <a:spcBef>
                <a:spcPts val="0"/>
              </a:spcBef>
              <a:buNone/>
            </a:pPr>
            <a:endParaRPr lang="en-US" sz="1600" dirty="0">
              <a:solidFill>
                <a:schemeClr val="bg1"/>
              </a:solidFill>
            </a:endParaRPr>
          </a:p>
          <a:p>
            <a:pPr>
              <a:spcBef>
                <a:spcPts val="0"/>
              </a:spcBef>
            </a:pPr>
            <a:r>
              <a:rPr lang="en-US" sz="1600" dirty="0">
                <a:solidFill>
                  <a:schemeClr val="bg1"/>
                </a:solidFill>
              </a:rPr>
              <a:t>Climate Action &amp; Biodiversity loss</a:t>
            </a:r>
          </a:p>
          <a:p>
            <a:pPr>
              <a:spcBef>
                <a:spcPts val="0"/>
              </a:spcBef>
            </a:pPr>
            <a:endParaRPr lang="en-US" sz="1600" dirty="0">
              <a:solidFill>
                <a:schemeClr val="bg1"/>
              </a:solidFill>
            </a:endParaRPr>
          </a:p>
          <a:p>
            <a:pPr>
              <a:spcBef>
                <a:spcPts val="0"/>
              </a:spcBef>
            </a:pPr>
            <a:r>
              <a:rPr lang="en-US" sz="1600" dirty="0">
                <a:solidFill>
                  <a:schemeClr val="bg1"/>
                </a:solidFill>
              </a:rPr>
              <a:t>Policy Context:</a:t>
            </a:r>
          </a:p>
          <a:p>
            <a:pPr>
              <a:spcBef>
                <a:spcPts val="0"/>
              </a:spcBef>
            </a:pPr>
            <a:endParaRPr lang="en-US" sz="1600" dirty="0">
              <a:solidFill>
                <a:schemeClr val="bg1"/>
              </a:solidFill>
            </a:endParaRPr>
          </a:p>
          <a:p>
            <a:pPr lvl="1">
              <a:spcBef>
                <a:spcPts val="0"/>
              </a:spcBef>
            </a:pPr>
            <a:r>
              <a:rPr lang="en-US" sz="1600" dirty="0">
                <a:solidFill>
                  <a:schemeClr val="bg1"/>
                </a:solidFill>
              </a:rPr>
              <a:t>National Planning Framework</a:t>
            </a:r>
          </a:p>
          <a:p>
            <a:pPr lvl="1">
              <a:spcBef>
                <a:spcPts val="0"/>
              </a:spcBef>
            </a:pPr>
            <a:r>
              <a:rPr lang="en-US" sz="1600" dirty="0">
                <a:solidFill>
                  <a:schemeClr val="bg1"/>
                </a:solidFill>
              </a:rPr>
              <a:t>Regional Spatial &amp; Economic Strategy</a:t>
            </a:r>
          </a:p>
        </p:txBody>
      </p:sp>
    </p:spTree>
    <p:extLst>
      <p:ext uri="{BB962C8B-B14F-4D97-AF65-F5344CB8AC3E}">
        <p14:creationId xmlns:p14="http://schemas.microsoft.com/office/powerpoint/2010/main" val="2908213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67CD93A-34C0-4F59-A712-53E032A1FE63}"/>
              </a:ext>
            </a:extLst>
          </p:cNvPr>
          <p:cNvSpPr>
            <a:spLocks noGrp="1"/>
          </p:cNvSpPr>
          <p:nvPr>
            <p:ph type="title"/>
          </p:nvPr>
        </p:nvSpPr>
        <p:spPr>
          <a:xfrm>
            <a:off x="6501384" y="241074"/>
            <a:ext cx="5129784" cy="1344975"/>
          </a:xfrm>
        </p:spPr>
        <p:txBody>
          <a:bodyPr vert="horz" lIns="91440" tIns="45720" rIns="91440" bIns="45720" rtlCol="0" anchor="ctr">
            <a:normAutofit/>
          </a:bodyPr>
          <a:lstStyle/>
          <a:p>
            <a:r>
              <a:rPr lang="en-US" sz="4000" kern="1200" dirty="0">
                <a:solidFill>
                  <a:schemeClr val="tx1"/>
                </a:solidFill>
                <a:latin typeface="+mj-lt"/>
                <a:ea typeface="+mj-ea"/>
                <a:cs typeface="+mj-cs"/>
              </a:rPr>
              <a:t>GI Strategy Development</a:t>
            </a:r>
          </a:p>
        </p:txBody>
      </p:sp>
      <p:pic>
        <p:nvPicPr>
          <p:cNvPr id="5" name="Content Placeholder 4" descr="Graphical user interface, application&#10;&#10;Description automatically generated">
            <a:extLst>
              <a:ext uri="{FF2B5EF4-FFF2-40B4-BE49-F238E27FC236}">
                <a16:creationId xmlns:a16="http://schemas.microsoft.com/office/drawing/2014/main" id="{B690099E-723D-4442-934A-F0931687E52B}"/>
              </a:ext>
            </a:extLst>
          </p:cNvPr>
          <p:cNvPicPr>
            <a:picLocks noGrp="1" noChangeAspect="1"/>
          </p:cNvPicPr>
          <p:nvPr>
            <p:ph idx="1"/>
          </p:nvPr>
        </p:nvPicPr>
        <p:blipFill rotWithShape="1">
          <a:blip r:embed="rId2"/>
          <a:srcRect l="34106" t="25450" r="37299" b="9460"/>
          <a:stretch/>
        </p:blipFill>
        <p:spPr>
          <a:xfrm>
            <a:off x="809142" y="484632"/>
            <a:ext cx="4477717" cy="5733287"/>
          </a:xfrm>
          <a:prstGeom prst="rect">
            <a:avLst/>
          </a:prstGeom>
        </p:spPr>
      </p:pic>
      <p:sp>
        <p:nvSpPr>
          <p:cNvPr id="6" name="TextBox 5">
            <a:extLst>
              <a:ext uri="{FF2B5EF4-FFF2-40B4-BE49-F238E27FC236}">
                <a16:creationId xmlns:a16="http://schemas.microsoft.com/office/drawing/2014/main" id="{DB4C34AE-48B4-4E7F-AC13-800A6C687E99}"/>
              </a:ext>
            </a:extLst>
          </p:cNvPr>
          <p:cNvSpPr txBox="1"/>
          <p:nvPr/>
        </p:nvSpPr>
        <p:spPr>
          <a:xfrm>
            <a:off x="6501384" y="2121763"/>
            <a:ext cx="5129784" cy="377301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700" i="1" dirty="0"/>
          </a:p>
          <a:p>
            <a:pPr indent="-228600">
              <a:lnSpc>
                <a:spcPct val="90000"/>
              </a:lnSpc>
              <a:spcAft>
                <a:spcPts val="600"/>
              </a:spcAft>
              <a:buFont typeface="Arial" panose="020B0604020202020204" pitchFamily="34" charset="0"/>
              <a:buChar char="•"/>
            </a:pPr>
            <a:endParaRPr lang="en-US" sz="1700" i="1" dirty="0"/>
          </a:p>
          <a:p>
            <a:pPr indent="-228600">
              <a:lnSpc>
                <a:spcPct val="90000"/>
              </a:lnSpc>
              <a:spcAft>
                <a:spcPts val="600"/>
              </a:spcAft>
              <a:buFont typeface="Arial" panose="020B0604020202020204" pitchFamily="34" charset="0"/>
              <a:buChar char="•"/>
            </a:pPr>
            <a:endParaRPr lang="en-US" sz="1700" dirty="0"/>
          </a:p>
        </p:txBody>
      </p:sp>
      <p:sp>
        <p:nvSpPr>
          <p:cNvPr id="10" name="TextBox 9">
            <a:extLst>
              <a:ext uri="{FF2B5EF4-FFF2-40B4-BE49-F238E27FC236}">
                <a16:creationId xmlns:a16="http://schemas.microsoft.com/office/drawing/2014/main" id="{76939B66-AFB6-44A0-A712-8BCC397A8B57}"/>
              </a:ext>
            </a:extLst>
          </p:cNvPr>
          <p:cNvSpPr txBox="1"/>
          <p:nvPr/>
        </p:nvSpPr>
        <p:spPr>
          <a:xfrm>
            <a:off x="6094477" y="1827123"/>
            <a:ext cx="6098458" cy="40395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700" b="0" i="0" u="none" strike="noStrike" kern="1200" cap="none" spc="0" normalizeH="0" baseline="0" noProof="0" dirty="0">
                <a:ln>
                  <a:noFill/>
                </a:ln>
                <a:effectLst/>
                <a:uLnTx/>
                <a:uFillTx/>
                <a:latin typeface="Calibri" panose="020F0502020204030204"/>
                <a:ea typeface="+mn-ea"/>
                <a:cs typeface="+mn-cs"/>
              </a:rPr>
              <a:t>These 5 Key Themes, relevant to GI, frame the policies and objectives within the County Development Plan and allow us to identify opportunities to improve the GI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700" b="0" i="0" u="none" strike="noStrike" kern="1200" cap="none" spc="0" normalizeH="0" baseline="0" noProof="0" dirty="0">
              <a:ln>
                <a:noFill/>
              </a:ln>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dirty="0">
                <a:ln>
                  <a:noFill/>
                </a:ln>
                <a:effectLst/>
                <a:uLnTx/>
                <a:uFillTx/>
                <a:latin typeface="Calibri" panose="020F0502020204030204"/>
                <a:ea typeface="+mn-ea"/>
                <a:cs typeface="+mn-cs"/>
              </a:rPr>
              <a:t>Biodiversity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dirty="0">
                <a:ln>
                  <a:noFill/>
                </a:ln>
                <a:effectLst/>
                <a:uLnTx/>
                <a:uFillTx/>
                <a:latin typeface="Calibri" panose="020F0502020204030204"/>
                <a:ea typeface="+mn-ea"/>
                <a:cs typeface="+mn-cs"/>
              </a:rPr>
              <a:t>Sustainable Water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dirty="0">
                <a:ln>
                  <a:noFill/>
                </a:ln>
                <a:effectLst/>
                <a:uLnTx/>
                <a:uFillTx/>
                <a:latin typeface="Calibri" panose="020F0502020204030204"/>
                <a:ea typeface="+mn-ea"/>
                <a:cs typeface="+mn-cs"/>
              </a:rPr>
              <a:t>Climate Resilience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dirty="0">
                <a:ln>
                  <a:noFill/>
                </a:ln>
                <a:effectLst/>
                <a:uLnTx/>
                <a:uFillTx/>
                <a:latin typeface="Calibri" panose="020F0502020204030204"/>
                <a:ea typeface="+mn-ea"/>
                <a:cs typeface="+mn-cs"/>
              </a:rPr>
              <a:t>Recreation and Amenity (Human health and wellbeing)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dirty="0">
                <a:ln>
                  <a:noFill/>
                </a:ln>
                <a:effectLst/>
                <a:uLnTx/>
                <a:uFillTx/>
                <a:latin typeface="Calibri" panose="020F0502020204030204"/>
                <a:ea typeface="+mn-ea"/>
                <a:cs typeface="+mn-cs"/>
              </a:rPr>
              <a:t>Landscape (Natural and Cultural Heritage)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effectLst/>
              <a:uLnTx/>
              <a:uFillTx/>
              <a:latin typeface="Calibri" panose="020F0502020204030204"/>
              <a:ea typeface="+mn-ea"/>
              <a:cs typeface="+mn-cs"/>
            </a:endParaRPr>
          </a:p>
          <a:p>
            <a:pPr marR="0" lvl="0" algn="l" defTabSz="914400" rtl="0" eaLnBrk="1" fontAlgn="auto" latinLnBrk="0" hangingPunct="1">
              <a:lnSpc>
                <a:spcPct val="90000"/>
              </a:lnSpc>
              <a:spcBef>
                <a:spcPts val="0"/>
              </a:spcBef>
              <a:spcAft>
                <a:spcPts val="600"/>
              </a:spcAft>
              <a:buClrTx/>
              <a:buSzTx/>
              <a:tabLst/>
              <a:defRPr/>
            </a:pPr>
            <a:endParaRPr kumimoji="0" lang="en-US" sz="1700" b="0" i="0" u="none" strike="noStrike" kern="1200" cap="none" spc="0" normalizeH="0" baseline="0" noProof="0" dirty="0">
              <a:ln>
                <a:noFill/>
              </a:ln>
              <a:effectLst/>
              <a:uLnTx/>
              <a:uFillTx/>
              <a:latin typeface="Calibri" panose="020F0502020204030204"/>
              <a:ea typeface="+mn-ea"/>
              <a:cs typeface="+mn-cs"/>
            </a:endParaRPr>
          </a:p>
          <a:p>
            <a:pPr marR="0" lvl="0" algn="l" defTabSz="914400" rtl="0" eaLnBrk="1" fontAlgn="auto" latinLnBrk="0" hangingPunct="1">
              <a:lnSpc>
                <a:spcPct val="90000"/>
              </a:lnSpc>
              <a:spcBef>
                <a:spcPts val="0"/>
              </a:spcBef>
              <a:spcAft>
                <a:spcPts val="600"/>
              </a:spcAft>
              <a:buClrTx/>
              <a:buSzTx/>
              <a:tabLst/>
              <a:defRPr/>
            </a:pPr>
            <a:endParaRPr kumimoji="0" lang="en-US" sz="1700" b="0" i="0" u="none" strike="noStrike" kern="1200" cap="none" spc="0" normalizeH="0" baseline="0" noProof="0" dirty="0">
              <a:ln>
                <a:noFill/>
              </a:ln>
              <a:effectLst/>
              <a:uLnTx/>
              <a:uFillTx/>
              <a:latin typeface="Calibri" panose="020F0502020204030204"/>
              <a:ea typeface="+mn-ea"/>
              <a:cs typeface="+mn-cs"/>
            </a:endParaRPr>
          </a:p>
          <a:p>
            <a:pPr marR="0" lvl="0" algn="l" defTabSz="914400" rtl="0" eaLnBrk="1" fontAlgn="auto" latinLnBrk="0" hangingPunct="1">
              <a:lnSpc>
                <a:spcPct val="90000"/>
              </a:lnSpc>
              <a:spcBef>
                <a:spcPts val="0"/>
              </a:spcBef>
              <a:spcAft>
                <a:spcPts val="600"/>
              </a:spcAft>
              <a:buClrTx/>
              <a:buSzTx/>
              <a:tabLst/>
              <a:defRPr/>
            </a:pPr>
            <a:r>
              <a:rPr kumimoji="0" lang="en-US" sz="1700" b="0" i="0" u="none" strike="noStrike" kern="1200" cap="none" spc="0" normalizeH="0" baseline="0" noProof="0" dirty="0">
                <a:ln>
                  <a:noFill/>
                </a:ln>
                <a:effectLst/>
                <a:uLnTx/>
                <a:uFillTx/>
                <a:latin typeface="Calibri" panose="020F0502020204030204"/>
                <a:ea typeface="+mn-ea"/>
                <a:cs typeface="+mn-cs"/>
              </a:rPr>
              <a:t>Case Studies are underway to inform policy development. 5 areas representing different Green Infrastructure Network Characteristics will assist in generating relevant policies for similar areas.</a:t>
            </a:r>
          </a:p>
        </p:txBody>
      </p:sp>
    </p:spTree>
    <p:extLst>
      <p:ext uri="{BB962C8B-B14F-4D97-AF65-F5344CB8AC3E}">
        <p14:creationId xmlns:p14="http://schemas.microsoft.com/office/powerpoint/2010/main" val="190952813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Rounded Corners 4">
            <a:extLst>
              <a:ext uri="{FF2B5EF4-FFF2-40B4-BE49-F238E27FC236}">
                <a16:creationId xmlns:a16="http://schemas.microsoft.com/office/drawing/2014/main" id="{C2D31002-967D-4B0E-9C76-40E53D886779}"/>
              </a:ext>
            </a:extLst>
          </p:cNvPr>
          <p:cNvSpPr txBox="1"/>
          <p:nvPr/>
        </p:nvSpPr>
        <p:spPr>
          <a:xfrm>
            <a:off x="4362669" y="-97230"/>
            <a:ext cx="7164493" cy="1325563"/>
          </a:xfrm>
          <a:prstGeom prst="rect">
            <a:avLst/>
          </a:prstGeom>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 anchorCtr="0">
            <a:normAutofit/>
          </a:bodyPr>
          <a:lstStyle/>
          <a:p>
            <a:pPr marL="0" lvl="0" indent="0">
              <a:lnSpc>
                <a:spcPct val="90000"/>
              </a:lnSpc>
              <a:spcBef>
                <a:spcPct val="0"/>
              </a:spcBef>
              <a:spcAft>
                <a:spcPct val="35000"/>
              </a:spcAft>
            </a:pPr>
            <a:r>
              <a:rPr lang="en-US" sz="4400" kern="1200" dirty="0">
                <a:solidFill>
                  <a:schemeClr val="tx1"/>
                </a:solidFill>
                <a:latin typeface="+mj-lt"/>
                <a:ea typeface="+mj-ea"/>
                <a:cs typeface="+mj-cs"/>
              </a:rPr>
              <a:t>GI Strategy Development </a:t>
            </a:r>
          </a:p>
        </p:txBody>
      </p:sp>
      <p:pic>
        <p:nvPicPr>
          <p:cNvPr id="16" name="Picture 15">
            <a:extLst>
              <a:ext uri="{FF2B5EF4-FFF2-40B4-BE49-F238E27FC236}">
                <a16:creationId xmlns:a16="http://schemas.microsoft.com/office/drawing/2014/main" id="{A85A25F6-1EF9-468B-8EC9-FD99BF196B95}"/>
              </a:ext>
            </a:extLst>
          </p:cNvPr>
          <p:cNvPicPr/>
          <p:nvPr/>
        </p:nvPicPr>
        <p:blipFill>
          <a:blip r:embed="rId2"/>
          <a:stretch>
            <a:fillRect/>
          </a:stretch>
        </p:blipFill>
        <p:spPr>
          <a:xfrm>
            <a:off x="480060" y="2199697"/>
            <a:ext cx="3425957" cy="2458124"/>
          </a:xfrm>
          <a:prstGeom prst="rect">
            <a:avLst/>
          </a:prstGeom>
        </p:spPr>
      </p:pic>
      <p:sp>
        <p:nvSpPr>
          <p:cNvPr id="15" name="Rectangle 14">
            <a:extLst>
              <a:ext uri="{FF2B5EF4-FFF2-40B4-BE49-F238E27FC236}">
                <a16:creationId xmlns:a16="http://schemas.microsoft.com/office/drawing/2014/main" id="{CD13023F-8528-4111-8C15-F91D0E6BE658}"/>
              </a:ext>
            </a:extLst>
          </p:cNvPr>
          <p:cNvSpPr/>
          <p:nvPr/>
        </p:nvSpPr>
        <p:spPr>
          <a:xfrm>
            <a:off x="4384553" y="1197617"/>
            <a:ext cx="7361834" cy="5299945"/>
          </a:xfrm>
          <a:prstGeom prst="rect">
            <a:avLst/>
          </a:prstGeom>
        </p:spPr>
        <p:txBody>
          <a:bodyPr vert="horz" lIns="91440" tIns="45720" rIns="91440" bIns="45720" rtlCol="0">
            <a:noAutofit/>
          </a:bodyPr>
          <a:lstStyle/>
          <a:p>
            <a:pPr>
              <a:spcAft>
                <a:spcPts val="0"/>
              </a:spcAft>
            </a:pPr>
            <a:r>
              <a:rPr lang="en-IE" sz="1600" b="1" dirty="0">
                <a:effectLst/>
                <a:latin typeface="Calibri" panose="020F0502020204030204" pitchFamily="34" charset="0"/>
                <a:ea typeface="Calibri" panose="020F0502020204030204" pitchFamily="34" charset="0"/>
              </a:rPr>
              <a:t>GI Cores serve as anchors within the network. </a:t>
            </a:r>
          </a:p>
          <a:p>
            <a:pPr>
              <a:spcAft>
                <a:spcPts val="0"/>
              </a:spcAft>
            </a:pPr>
            <a:r>
              <a:rPr lang="en-IE" sz="1600" b="1" dirty="0">
                <a:latin typeface="Calibri" panose="020F0502020204030204" pitchFamily="34" charset="0"/>
                <a:ea typeface="Calibri" panose="020F0502020204030204" pitchFamily="34" charset="0"/>
              </a:rPr>
              <a:t>T</a:t>
            </a:r>
            <a:r>
              <a:rPr lang="en-IE" sz="1600" dirty="0">
                <a:effectLst/>
                <a:latin typeface="Calibri" panose="020F0502020204030204" pitchFamily="34" charset="0"/>
                <a:ea typeface="Calibri" panose="020F0502020204030204" pitchFamily="34" charset="0"/>
              </a:rPr>
              <a:t>hey are ecological resources of regional / national importance, and / or high levels of outstanding amenity and act as points of origin / destination for wildlife at which essential ecological processes occur.</a:t>
            </a:r>
          </a:p>
          <a:p>
            <a:pPr>
              <a:spcAft>
                <a:spcPts val="0"/>
              </a:spcAft>
            </a:pPr>
            <a:r>
              <a:rPr lang="en-IE" sz="1600" b="1" u="sng" dirty="0">
                <a:latin typeface="Calibri" panose="020F0502020204030204" pitchFamily="34" charset="0"/>
                <a:ea typeface="Calibri" panose="020F0502020204030204" pitchFamily="34" charset="0"/>
              </a:rPr>
              <a:t>e.g. Dublin Mountains, Liffey Valley, Grand Canal, Regional Parks.</a:t>
            </a:r>
            <a:endParaRPr lang="en-IE" sz="1600" b="1" u="sng" dirty="0">
              <a:effectLst/>
              <a:latin typeface="Calibri" panose="020F0502020204030204" pitchFamily="34" charset="0"/>
              <a:ea typeface="Calibri" panose="020F0502020204030204" pitchFamily="34" charset="0"/>
            </a:endParaRPr>
          </a:p>
          <a:p>
            <a:pPr>
              <a:spcAft>
                <a:spcPts val="0"/>
              </a:spcAft>
            </a:pPr>
            <a:endParaRPr lang="en-IE" sz="1600" dirty="0">
              <a:effectLst/>
              <a:latin typeface="Calibri" panose="020F0502020204030204" pitchFamily="34" charset="0"/>
              <a:ea typeface="Calibri" panose="020F0502020204030204" pitchFamily="34" charset="0"/>
            </a:endParaRPr>
          </a:p>
          <a:p>
            <a:pPr>
              <a:spcAft>
                <a:spcPts val="0"/>
              </a:spcAft>
            </a:pPr>
            <a:r>
              <a:rPr lang="en-IE" sz="1600" b="1" dirty="0">
                <a:effectLst/>
                <a:latin typeface="Calibri" panose="020F0502020204030204" pitchFamily="34" charset="0"/>
                <a:ea typeface="Calibri" panose="020F0502020204030204" pitchFamily="34" charset="0"/>
              </a:rPr>
              <a:t>GI Corridors are physical links that tie the network together. </a:t>
            </a:r>
          </a:p>
          <a:p>
            <a:pPr>
              <a:spcAft>
                <a:spcPts val="0"/>
              </a:spcAft>
            </a:pPr>
            <a:r>
              <a:rPr lang="en-IE" sz="1600" dirty="0">
                <a:effectLst/>
                <a:latin typeface="Calibri" panose="020F0502020204030204" pitchFamily="34" charset="0"/>
                <a:ea typeface="Calibri" panose="020F0502020204030204" pitchFamily="34" charset="0"/>
              </a:rPr>
              <a:t>They provide for movement of flora and fauna between GI Cores. Primary GI Corridors operate at the regional level; linking GI Cores within and beyond our own county. Local GI Corridors link Cores or Corridors within our county at a more local level.</a:t>
            </a:r>
          </a:p>
          <a:p>
            <a:pPr>
              <a:spcAft>
                <a:spcPts val="0"/>
              </a:spcAft>
            </a:pPr>
            <a:r>
              <a:rPr lang="en-IE" sz="1600" b="1" u="sng" dirty="0">
                <a:effectLst/>
                <a:latin typeface="Calibri" panose="020F0502020204030204" pitchFamily="34" charset="0"/>
                <a:ea typeface="Calibri" panose="020F0502020204030204" pitchFamily="34" charset="0"/>
              </a:rPr>
              <a:t>e.g. Primary </a:t>
            </a:r>
            <a:r>
              <a:rPr lang="en-IE" sz="1600" b="1" u="sng" dirty="0">
                <a:latin typeface="Calibri" panose="020F0502020204030204" pitchFamily="34" charset="0"/>
                <a:ea typeface="Calibri" panose="020F0502020204030204" pitchFamily="34" charset="0"/>
              </a:rPr>
              <a:t>GI Corridors: </a:t>
            </a:r>
            <a:r>
              <a:rPr lang="en-IE" sz="1600" b="1" u="sng" dirty="0" err="1">
                <a:effectLst/>
                <a:latin typeface="Calibri" panose="020F0502020204030204" pitchFamily="34" charset="0"/>
                <a:ea typeface="Calibri" panose="020F0502020204030204" pitchFamily="34" charset="0"/>
              </a:rPr>
              <a:t>Camac</a:t>
            </a:r>
            <a:r>
              <a:rPr lang="en-IE" sz="1600" b="1" u="sng" dirty="0">
                <a:effectLst/>
                <a:latin typeface="Calibri" panose="020F0502020204030204" pitchFamily="34" charset="0"/>
                <a:ea typeface="Calibri" panose="020F0502020204030204" pitchFamily="34" charset="0"/>
              </a:rPr>
              <a:t> </a:t>
            </a:r>
            <a:r>
              <a:rPr lang="en-IE" sz="1600" b="1" u="sng" dirty="0">
                <a:latin typeface="Calibri" panose="020F0502020204030204" pitchFamily="34" charset="0"/>
                <a:ea typeface="Calibri" panose="020F0502020204030204" pitchFamily="34" charset="0"/>
              </a:rPr>
              <a:t>Va</a:t>
            </a:r>
            <a:r>
              <a:rPr lang="en-IE" sz="1600" b="1" u="sng" dirty="0">
                <a:effectLst/>
                <a:latin typeface="Calibri" panose="020F0502020204030204" pitchFamily="34" charset="0"/>
                <a:ea typeface="Calibri" panose="020F0502020204030204" pitchFamily="34" charset="0"/>
              </a:rPr>
              <a:t>lley, Dodder Valley, Rural </a:t>
            </a:r>
            <a:r>
              <a:rPr lang="en-IE" sz="1600" b="1" u="sng" dirty="0">
                <a:latin typeface="Calibri" panose="020F0502020204030204" pitchFamily="34" charset="0"/>
                <a:ea typeface="Calibri" panose="020F0502020204030204" pitchFamily="34" charset="0"/>
              </a:rPr>
              <a:t>F</a:t>
            </a:r>
            <a:r>
              <a:rPr lang="en-IE" sz="1600" b="1" u="sng" dirty="0">
                <a:effectLst/>
                <a:latin typeface="Calibri" panose="020F0502020204030204" pitchFamily="34" charset="0"/>
                <a:ea typeface="Calibri" panose="020F0502020204030204" pitchFamily="34" charset="0"/>
              </a:rPr>
              <a:t>ringe</a:t>
            </a:r>
          </a:p>
          <a:p>
            <a:pPr>
              <a:spcAft>
                <a:spcPts val="0"/>
              </a:spcAft>
            </a:pPr>
            <a:r>
              <a:rPr lang="en-IE" sz="1600" b="1" u="sng" dirty="0">
                <a:latin typeface="Calibri" panose="020F0502020204030204" pitchFamily="34" charset="0"/>
                <a:ea typeface="Calibri" panose="020F0502020204030204" pitchFamily="34" charset="0"/>
              </a:rPr>
              <a:t>Local GI Corridors: </a:t>
            </a:r>
            <a:r>
              <a:rPr lang="en-IE" sz="1600" b="1" u="sng" dirty="0" err="1">
                <a:latin typeface="Calibri" panose="020F0502020204030204" pitchFamily="34" charset="0"/>
                <a:ea typeface="Calibri" panose="020F0502020204030204" pitchFamily="34" charset="0"/>
              </a:rPr>
              <a:t>Griffeen</a:t>
            </a:r>
            <a:r>
              <a:rPr lang="en-IE" sz="1600" b="1" u="sng" dirty="0">
                <a:latin typeface="Calibri" panose="020F0502020204030204" pitchFamily="34" charset="0"/>
                <a:ea typeface="Calibri" panose="020F0502020204030204" pitchFamily="34" charset="0"/>
              </a:rPr>
              <a:t> River Valley, tributaries of the Dodder River.</a:t>
            </a:r>
            <a:endParaRPr lang="en-IE" sz="1600" b="1" u="sng" dirty="0">
              <a:effectLst/>
              <a:latin typeface="Calibri" panose="020F0502020204030204" pitchFamily="34" charset="0"/>
              <a:ea typeface="Calibri" panose="020F0502020204030204" pitchFamily="34" charset="0"/>
            </a:endParaRPr>
          </a:p>
          <a:p>
            <a:pPr>
              <a:spcAft>
                <a:spcPts val="0"/>
              </a:spcAft>
            </a:pPr>
            <a:endParaRPr lang="en-IE" sz="1600" dirty="0">
              <a:effectLst/>
              <a:latin typeface="Calibri" panose="020F0502020204030204" pitchFamily="34" charset="0"/>
              <a:ea typeface="Calibri" panose="020F0502020204030204" pitchFamily="34" charset="0"/>
            </a:endParaRPr>
          </a:p>
          <a:p>
            <a:pPr>
              <a:spcAft>
                <a:spcPts val="0"/>
              </a:spcAft>
            </a:pPr>
            <a:r>
              <a:rPr lang="en-IE" sz="1600" b="1" dirty="0">
                <a:effectLst/>
                <a:latin typeface="Calibri" panose="020F0502020204030204" pitchFamily="34" charset="0"/>
                <a:ea typeface="Calibri" panose="020F0502020204030204" pitchFamily="34" charset="0"/>
              </a:rPr>
              <a:t>GI Stepping Stones are smaller areas of green space; important at the local level. </a:t>
            </a:r>
          </a:p>
          <a:p>
            <a:pPr>
              <a:spcAft>
                <a:spcPts val="0"/>
              </a:spcAft>
            </a:pPr>
            <a:r>
              <a:rPr lang="en-IE" sz="1600" dirty="0">
                <a:effectLst/>
                <a:latin typeface="Calibri" panose="020F0502020204030204" pitchFamily="34" charset="0"/>
                <a:ea typeface="Calibri" panose="020F0502020204030204" pitchFamily="34" charset="0"/>
              </a:rPr>
              <a:t>They are discrete pieces of GI Infrastructure that are not linked to a wider network as yet but can act as alternative ecological routes, as refuges for ecology or small zones of biodiversity and amenity within an urban or hard landscape area or an area of monoculture. GI stepping stones can be improved on or linked-up over time to become local or even primary GI Corridors.</a:t>
            </a:r>
          </a:p>
          <a:p>
            <a:pPr>
              <a:spcAft>
                <a:spcPts val="0"/>
              </a:spcAft>
            </a:pPr>
            <a:r>
              <a:rPr lang="en-IE" sz="1600" b="1" u="sng" dirty="0">
                <a:latin typeface="Calibri" panose="020F0502020204030204" pitchFamily="34" charset="0"/>
                <a:ea typeface="Calibri" panose="020F0502020204030204" pitchFamily="34" charset="0"/>
              </a:rPr>
              <a:t>e.g. Small open space areas proximal to GI  Cores and Corridors, private gardens, hedge and ditch combinations.</a:t>
            </a:r>
            <a:endParaRPr lang="en-IE" sz="1600" b="1" u="sng" dirty="0">
              <a:effectLst/>
              <a:latin typeface="Calibri" panose="020F0502020204030204" pitchFamily="34" charset="0"/>
              <a:ea typeface="Calibri" panose="020F0502020204030204" pitchFamily="34" charset="0"/>
            </a:endParaRPr>
          </a:p>
        </p:txBody>
      </p:sp>
      <p:sp>
        <p:nvSpPr>
          <p:cNvPr id="17" name="Rectangle 16">
            <a:extLst>
              <a:ext uri="{FF2B5EF4-FFF2-40B4-BE49-F238E27FC236}">
                <a16:creationId xmlns:a16="http://schemas.microsoft.com/office/drawing/2014/main" id="{B4A29C84-840A-4E2F-BEA3-3365F8ABAC9E}"/>
              </a:ext>
            </a:extLst>
          </p:cNvPr>
          <p:cNvSpPr/>
          <p:nvPr/>
        </p:nvSpPr>
        <p:spPr>
          <a:xfrm>
            <a:off x="480060" y="4771070"/>
            <a:ext cx="2024272" cy="369332"/>
          </a:xfrm>
          <a:prstGeom prst="rect">
            <a:avLst/>
          </a:prstGeom>
        </p:spPr>
        <p:txBody>
          <a:bodyPr wrap="none">
            <a:spAutoFit/>
          </a:bodyPr>
          <a:lstStyle/>
          <a:p>
            <a:pPr algn="ctr">
              <a:spcAft>
                <a:spcPts val="600"/>
              </a:spcAft>
            </a:pPr>
            <a:r>
              <a:rPr lang="en-IE" b="1" dirty="0">
                <a:solidFill>
                  <a:schemeClr val="bg1"/>
                </a:solidFill>
              </a:rPr>
              <a:t>Spatial Framework </a:t>
            </a:r>
          </a:p>
        </p:txBody>
      </p:sp>
      <p:sp>
        <p:nvSpPr>
          <p:cNvPr id="2" name="TextBox 1">
            <a:extLst>
              <a:ext uri="{FF2B5EF4-FFF2-40B4-BE49-F238E27FC236}">
                <a16:creationId xmlns:a16="http://schemas.microsoft.com/office/drawing/2014/main" id="{57BBA3EC-703D-4CD4-9FE2-4207198DDAE7}"/>
              </a:ext>
            </a:extLst>
          </p:cNvPr>
          <p:cNvSpPr txBox="1"/>
          <p:nvPr/>
        </p:nvSpPr>
        <p:spPr>
          <a:xfrm>
            <a:off x="4361145" y="828285"/>
            <a:ext cx="5257800" cy="369332"/>
          </a:xfrm>
          <a:prstGeom prst="rect">
            <a:avLst/>
          </a:prstGeom>
          <a:noFill/>
        </p:spPr>
        <p:txBody>
          <a:bodyPr wrap="square" rtlCol="0">
            <a:spAutoFit/>
          </a:bodyPr>
          <a:lstStyle/>
          <a:p>
            <a:pPr>
              <a:spcAft>
                <a:spcPts val="600"/>
              </a:spcAft>
            </a:pPr>
            <a:r>
              <a:rPr lang="en-IE" b="1" dirty="0"/>
              <a:t>Components of GI:</a:t>
            </a:r>
          </a:p>
        </p:txBody>
      </p:sp>
    </p:spTree>
    <p:extLst>
      <p:ext uri="{BB962C8B-B14F-4D97-AF65-F5344CB8AC3E}">
        <p14:creationId xmlns:p14="http://schemas.microsoft.com/office/powerpoint/2010/main" val="356440168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Rounded Corners 4">
            <a:extLst>
              <a:ext uri="{FF2B5EF4-FFF2-40B4-BE49-F238E27FC236}">
                <a16:creationId xmlns:a16="http://schemas.microsoft.com/office/drawing/2014/main" id="{C2D31002-967D-4B0E-9C76-40E53D886779}"/>
              </a:ext>
            </a:extLst>
          </p:cNvPr>
          <p:cNvSpPr txBox="1"/>
          <p:nvPr/>
        </p:nvSpPr>
        <p:spPr>
          <a:xfrm>
            <a:off x="4944922" y="148147"/>
            <a:ext cx="7072207" cy="1828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 anchorCtr="0">
            <a:normAutofit/>
          </a:bodyPr>
          <a:lstStyle/>
          <a:p>
            <a:pPr marL="0" lvl="0" indent="0">
              <a:lnSpc>
                <a:spcPct val="90000"/>
              </a:lnSpc>
              <a:spcBef>
                <a:spcPct val="0"/>
              </a:spcBef>
              <a:spcAft>
                <a:spcPct val="35000"/>
              </a:spcAft>
            </a:pPr>
            <a:r>
              <a:rPr lang="en-US" sz="4400" dirty="0">
                <a:solidFill>
                  <a:schemeClr val="tx1"/>
                </a:solidFill>
                <a:latin typeface="+mj-lt"/>
                <a:ea typeface="+mj-ea"/>
                <a:cs typeface="+mj-cs"/>
              </a:rPr>
              <a:t>GI Strategy Implementation</a:t>
            </a:r>
          </a:p>
        </p:txBody>
      </p:sp>
      <p:pic>
        <p:nvPicPr>
          <p:cNvPr id="4" name="Picture 3" descr="A butterfly on a flower&#10;&#10;Description automatically generated">
            <a:extLst>
              <a:ext uri="{FF2B5EF4-FFF2-40B4-BE49-F238E27FC236}">
                <a16:creationId xmlns:a16="http://schemas.microsoft.com/office/drawing/2014/main" id="{06AD4746-EB59-4159-AAD3-B126F2F2D58E}"/>
              </a:ext>
            </a:extLst>
          </p:cNvPr>
          <p:cNvPicPr>
            <a:picLocks noChangeAspect="1"/>
          </p:cNvPicPr>
          <p:nvPr/>
        </p:nvPicPr>
        <p:blipFill rotWithShape="1">
          <a:blip r:embed="rId2">
            <a:extLst>
              <a:ext uri="{28A0092B-C50C-407E-A947-70E740481C1C}">
                <a14:useLocalDpi xmlns:a14="http://schemas.microsoft.com/office/drawing/2010/main" val="0"/>
              </a:ext>
            </a:extLst>
          </a:blip>
          <a:srcRect t="11842" b="5015"/>
          <a:stretch/>
        </p:blipFill>
        <p:spPr>
          <a:xfrm>
            <a:off x="20" y="10"/>
            <a:ext cx="4639713" cy="6857990"/>
          </a:xfrm>
          <a:prstGeom prst="rect">
            <a:avLst/>
          </a:prstGeom>
        </p:spPr>
      </p:pic>
      <p:sp>
        <p:nvSpPr>
          <p:cNvPr id="2" name="TextBox 1">
            <a:extLst>
              <a:ext uri="{FF2B5EF4-FFF2-40B4-BE49-F238E27FC236}">
                <a16:creationId xmlns:a16="http://schemas.microsoft.com/office/drawing/2014/main" id="{57BBA3EC-703D-4CD4-9FE2-4207198DDAE7}"/>
              </a:ext>
            </a:extLst>
          </p:cNvPr>
          <p:cNvSpPr txBox="1"/>
          <p:nvPr/>
        </p:nvSpPr>
        <p:spPr>
          <a:xfrm>
            <a:off x="4944923" y="1656570"/>
            <a:ext cx="6880284" cy="3858768"/>
          </a:xfrm>
          <a:prstGeom prst="rect">
            <a:avLst/>
          </a:prstGeom>
        </p:spPr>
        <p:txBody>
          <a:bodyPr vert="horz" lIns="91440" tIns="45720" rIns="91440" bIns="45720" rtlCol="0">
            <a:normAutofit/>
          </a:bodyPr>
          <a:lstStyle/>
          <a:p>
            <a:pPr indent="-228600">
              <a:lnSpc>
                <a:spcPct val="90000"/>
              </a:lnSpc>
              <a:spcAft>
                <a:spcPts val="0"/>
              </a:spcAft>
              <a:buFont typeface="Arial" panose="020B0604020202020204" pitchFamily="34" charset="0"/>
              <a:buChar char="•"/>
            </a:pPr>
            <a:r>
              <a:rPr lang="en-US" sz="1700" b="1" dirty="0"/>
              <a:t>Implementation:</a:t>
            </a:r>
          </a:p>
          <a:p>
            <a:pPr indent="-228600">
              <a:lnSpc>
                <a:spcPct val="90000"/>
              </a:lnSpc>
              <a:spcAft>
                <a:spcPts val="0"/>
              </a:spcAft>
              <a:buFont typeface="Arial" panose="020B0604020202020204" pitchFamily="34" charset="0"/>
              <a:buChar char="•"/>
            </a:pPr>
            <a:endParaRPr lang="en-US" sz="1700" b="1" dirty="0"/>
          </a:p>
          <a:p>
            <a:pPr>
              <a:lnSpc>
                <a:spcPct val="90000"/>
              </a:lnSpc>
              <a:spcAft>
                <a:spcPts val="0"/>
              </a:spcAft>
            </a:pPr>
            <a:r>
              <a:rPr lang="en-US" sz="1700" b="1" dirty="0"/>
              <a:t>Policies and Objectives in the Development Plan tailored to the GI network that protect, restore or enhance the GI assets and support sustainable development:</a:t>
            </a:r>
          </a:p>
          <a:p>
            <a:pPr>
              <a:lnSpc>
                <a:spcPct val="90000"/>
              </a:lnSpc>
              <a:spcAft>
                <a:spcPts val="0"/>
              </a:spcAft>
            </a:pPr>
            <a:endParaRPr lang="en-US" sz="1700" b="1" dirty="0"/>
          </a:p>
          <a:p>
            <a:pPr>
              <a:lnSpc>
                <a:spcPct val="90000"/>
              </a:lnSpc>
              <a:spcAft>
                <a:spcPts val="0"/>
              </a:spcAft>
            </a:pPr>
            <a:endParaRPr lang="en-US" sz="1700" b="1" dirty="0"/>
          </a:p>
          <a:p>
            <a:pPr>
              <a:lnSpc>
                <a:spcPct val="90000"/>
              </a:lnSpc>
              <a:spcAft>
                <a:spcPts val="0"/>
              </a:spcAft>
            </a:pPr>
            <a:r>
              <a:rPr lang="en-US" sz="1700" b="1" dirty="0"/>
              <a:t>Derived from:</a:t>
            </a:r>
          </a:p>
          <a:p>
            <a:pPr marL="285750" indent="-285750">
              <a:lnSpc>
                <a:spcPct val="90000"/>
              </a:lnSpc>
              <a:spcAft>
                <a:spcPts val="0"/>
              </a:spcAft>
              <a:buFont typeface="Arial" panose="020B0604020202020204" pitchFamily="34" charset="0"/>
              <a:buChar char="•"/>
            </a:pPr>
            <a:r>
              <a:rPr lang="en-US" sz="1700" b="1" dirty="0"/>
              <a:t>5 themes</a:t>
            </a:r>
          </a:p>
          <a:p>
            <a:pPr marL="285750" indent="-285750">
              <a:lnSpc>
                <a:spcPct val="90000"/>
              </a:lnSpc>
              <a:spcAft>
                <a:spcPts val="0"/>
              </a:spcAft>
              <a:buFont typeface="Arial" panose="020B0604020202020204" pitchFamily="34" charset="0"/>
              <a:buChar char="•"/>
            </a:pPr>
            <a:r>
              <a:rPr lang="en-US" sz="1700" b="1" dirty="0"/>
              <a:t>Cores, corridors and stepping-stone locations</a:t>
            </a:r>
          </a:p>
          <a:p>
            <a:pPr marL="285750" indent="-285750">
              <a:lnSpc>
                <a:spcPct val="90000"/>
              </a:lnSpc>
              <a:spcAft>
                <a:spcPts val="0"/>
              </a:spcAft>
              <a:buFont typeface="Arial" panose="020B0604020202020204" pitchFamily="34" charset="0"/>
              <a:buChar char="•"/>
            </a:pPr>
            <a:r>
              <a:rPr lang="en-US" sz="1700" b="1" dirty="0"/>
              <a:t>Case Studies</a:t>
            </a:r>
            <a:endParaRPr lang="en-US" sz="1700" dirty="0"/>
          </a:p>
        </p:txBody>
      </p:sp>
      <p:sp>
        <p:nvSpPr>
          <p:cNvPr id="15" name="Rectangle 14">
            <a:extLst>
              <a:ext uri="{FF2B5EF4-FFF2-40B4-BE49-F238E27FC236}">
                <a16:creationId xmlns:a16="http://schemas.microsoft.com/office/drawing/2014/main" id="{CD13023F-8528-4111-8C15-F91D0E6BE658}"/>
              </a:ext>
            </a:extLst>
          </p:cNvPr>
          <p:cNvSpPr/>
          <p:nvPr/>
        </p:nvSpPr>
        <p:spPr>
          <a:xfrm>
            <a:off x="4350106" y="1351578"/>
            <a:ext cx="7361834" cy="384985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b="1" dirty="0"/>
          </a:p>
        </p:txBody>
      </p:sp>
    </p:spTree>
    <p:extLst>
      <p:ext uri="{BB962C8B-B14F-4D97-AF65-F5344CB8AC3E}">
        <p14:creationId xmlns:p14="http://schemas.microsoft.com/office/powerpoint/2010/main" val="2423130096"/>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3ACED6-DBB4-4CEB-987F-FC14B954ED4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Rectangle: Rounded Corners 4">
            <a:extLst>
              <a:ext uri="{FF2B5EF4-FFF2-40B4-BE49-F238E27FC236}">
                <a16:creationId xmlns:a16="http://schemas.microsoft.com/office/drawing/2014/main" id="{C2D31002-967D-4B0E-9C76-40E53D886779}"/>
              </a:ext>
            </a:extLst>
          </p:cNvPr>
          <p:cNvSpPr txBox="1"/>
          <p:nvPr/>
        </p:nvSpPr>
        <p:spPr>
          <a:xfrm>
            <a:off x="284814" y="2086246"/>
            <a:ext cx="5713659" cy="1342754"/>
          </a:xfrm>
          <a:prstGeom prst="rect">
            <a:avLst/>
          </a:prstGeom>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 anchorCtr="0">
            <a:normAutofit/>
          </a:bodyPr>
          <a:lstStyle/>
          <a:p>
            <a:pPr marL="0" lvl="0" indent="0">
              <a:lnSpc>
                <a:spcPct val="90000"/>
              </a:lnSpc>
              <a:spcBef>
                <a:spcPct val="0"/>
              </a:spcBef>
              <a:spcAft>
                <a:spcPct val="35000"/>
              </a:spcAft>
            </a:pPr>
            <a:r>
              <a:rPr lang="en-US" sz="3600" dirty="0">
                <a:solidFill>
                  <a:schemeClr val="tx1"/>
                </a:solidFill>
                <a:latin typeface="+mj-lt"/>
                <a:ea typeface="+mj-ea"/>
                <a:cs typeface="+mj-cs"/>
              </a:rPr>
              <a:t>GI Strategy Implementation</a:t>
            </a:r>
          </a:p>
        </p:txBody>
      </p:sp>
      <p:cxnSp>
        <p:nvCxnSpPr>
          <p:cNvPr id="33" name="Straight Connector 32">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BBA3EC-703D-4CD4-9FE2-4207198DDAE7}"/>
              </a:ext>
            </a:extLst>
          </p:cNvPr>
          <p:cNvSpPr txBox="1"/>
          <p:nvPr/>
        </p:nvSpPr>
        <p:spPr>
          <a:xfrm>
            <a:off x="77216" y="3520861"/>
            <a:ext cx="5393410" cy="3296302"/>
          </a:xfrm>
          <a:prstGeom prst="rect">
            <a:avLst/>
          </a:prstGeom>
        </p:spPr>
        <p:txBody>
          <a:bodyPr vert="horz" lIns="91440" tIns="45720" rIns="91440" bIns="45720" rtlCol="0" anchor="ctr">
            <a:normAutofit lnSpcReduction="10000"/>
          </a:bodyPr>
          <a:lstStyle/>
          <a:p>
            <a:pPr indent="-228600">
              <a:lnSpc>
                <a:spcPct val="90000"/>
              </a:lnSpc>
              <a:spcAft>
                <a:spcPts val="600"/>
              </a:spcAft>
              <a:buFont typeface="Arial" panose="020B0604020202020204" pitchFamily="34" charset="0"/>
              <a:buChar char="•"/>
            </a:pPr>
            <a:r>
              <a:rPr lang="en-US" sz="1600" b="1" dirty="0"/>
              <a:t>Implementation:</a:t>
            </a:r>
            <a:endParaRPr lang="en-US" sz="1600" b="1" dirty="0">
              <a:effectLst/>
            </a:endParaRPr>
          </a:p>
          <a:p>
            <a:pPr indent="-228600">
              <a:lnSpc>
                <a:spcPct val="90000"/>
              </a:lnSpc>
              <a:spcAft>
                <a:spcPts val="0"/>
              </a:spcAft>
              <a:buFont typeface="Arial" panose="020B0604020202020204" pitchFamily="34" charset="0"/>
              <a:buChar char="•"/>
            </a:pPr>
            <a:endParaRPr lang="en-US" sz="1600" dirty="0">
              <a:effectLst/>
            </a:endParaRPr>
          </a:p>
          <a:p>
            <a:pPr>
              <a:lnSpc>
                <a:spcPct val="90000"/>
              </a:lnSpc>
              <a:spcAft>
                <a:spcPts val="0"/>
              </a:spcAft>
            </a:pPr>
            <a:r>
              <a:rPr lang="en-US" sz="1600" dirty="0">
                <a:effectLst/>
              </a:rPr>
              <a:t>All relevant development shall be accompanied by a GI Infrastructure Plan as follows: </a:t>
            </a:r>
          </a:p>
          <a:p>
            <a:pPr indent="-228600">
              <a:lnSpc>
                <a:spcPct val="90000"/>
              </a:lnSpc>
              <a:spcAft>
                <a:spcPts val="0"/>
              </a:spcAft>
              <a:buFont typeface="Arial" panose="020B0604020202020204" pitchFamily="34" charset="0"/>
              <a:buChar char="•"/>
            </a:pPr>
            <a:endParaRPr lang="en-US" sz="1600" dirty="0">
              <a:effectLst/>
            </a:endParaRPr>
          </a:p>
          <a:p>
            <a:pPr marL="342900" lvl="0" indent="-228600">
              <a:lnSpc>
                <a:spcPct val="90000"/>
              </a:lnSpc>
              <a:spcAft>
                <a:spcPts val="0"/>
              </a:spcAft>
              <a:buFont typeface="Arial" panose="020B0604020202020204" pitchFamily="34" charset="0"/>
              <a:buChar char="•"/>
            </a:pPr>
            <a:r>
              <a:rPr lang="en-US" sz="1600" dirty="0">
                <a:effectLst/>
              </a:rPr>
              <a:t>Site location plan showing site in context of wider GI in the county </a:t>
            </a:r>
          </a:p>
          <a:p>
            <a:pPr marL="342900" lvl="0" indent="-228600">
              <a:lnSpc>
                <a:spcPct val="90000"/>
              </a:lnSpc>
              <a:spcAft>
                <a:spcPts val="0"/>
              </a:spcAft>
              <a:buFont typeface="Arial" panose="020B0604020202020204" pitchFamily="34" charset="0"/>
              <a:buChar char="•"/>
            </a:pPr>
            <a:endParaRPr lang="en-US" sz="1600" dirty="0">
              <a:effectLst/>
            </a:endParaRPr>
          </a:p>
          <a:p>
            <a:pPr marL="342900" lvl="0" indent="-228600">
              <a:lnSpc>
                <a:spcPct val="90000"/>
              </a:lnSpc>
              <a:spcAft>
                <a:spcPts val="0"/>
              </a:spcAft>
              <a:buFont typeface="Arial" panose="020B0604020202020204" pitchFamily="34" charset="0"/>
              <a:buChar char="•"/>
            </a:pPr>
            <a:r>
              <a:rPr lang="en-US" sz="1600" dirty="0">
                <a:effectLst/>
              </a:rPr>
              <a:t>Site Survey and analysis; identifying existing GI Infrastructure within the site</a:t>
            </a:r>
          </a:p>
          <a:p>
            <a:pPr marL="342900" lvl="0" indent="-228600">
              <a:lnSpc>
                <a:spcPct val="90000"/>
              </a:lnSpc>
              <a:spcAft>
                <a:spcPts val="0"/>
              </a:spcAft>
              <a:buFont typeface="Arial" panose="020B0604020202020204" pitchFamily="34" charset="0"/>
              <a:buChar char="•"/>
            </a:pPr>
            <a:endParaRPr lang="en-US" sz="1600" dirty="0">
              <a:effectLst/>
            </a:endParaRPr>
          </a:p>
          <a:p>
            <a:pPr marL="342900" lvl="0" indent="-228600">
              <a:lnSpc>
                <a:spcPct val="90000"/>
              </a:lnSpc>
              <a:spcAft>
                <a:spcPts val="0"/>
              </a:spcAft>
              <a:buFont typeface="Arial" panose="020B0604020202020204" pitchFamily="34" charset="0"/>
              <a:buChar char="•"/>
            </a:pPr>
            <a:r>
              <a:rPr lang="en-US" sz="1600" dirty="0">
                <a:effectLst/>
              </a:rPr>
              <a:t>GI protection, enhancement and restoration proposals as part of the landscape plan for the site; including proposed linkages to wider GI network.</a:t>
            </a:r>
          </a:p>
          <a:p>
            <a:pPr>
              <a:lnSpc>
                <a:spcPct val="90000"/>
              </a:lnSpc>
              <a:spcAft>
                <a:spcPts val="0"/>
              </a:spcAft>
            </a:pPr>
            <a:endParaRPr lang="en-US" sz="1600" dirty="0">
              <a:effectLst/>
            </a:endParaRPr>
          </a:p>
          <a:p>
            <a:pPr>
              <a:lnSpc>
                <a:spcPct val="90000"/>
              </a:lnSpc>
              <a:spcAft>
                <a:spcPts val="0"/>
              </a:spcAft>
            </a:pPr>
            <a:r>
              <a:rPr lang="en-US" sz="1600" dirty="0">
                <a:effectLst/>
              </a:rPr>
              <a:t>.</a:t>
            </a:r>
          </a:p>
          <a:p>
            <a:pPr indent="-228600">
              <a:lnSpc>
                <a:spcPct val="90000"/>
              </a:lnSpc>
              <a:spcAft>
                <a:spcPts val="600"/>
              </a:spcAft>
              <a:buFont typeface="Arial" panose="020B0604020202020204" pitchFamily="34" charset="0"/>
              <a:buChar char="•"/>
            </a:pPr>
            <a:endParaRPr lang="en-US" sz="1100" b="1" dirty="0"/>
          </a:p>
        </p:txBody>
      </p:sp>
      <p:sp>
        <p:nvSpPr>
          <p:cNvPr id="15" name="Rectangle 14">
            <a:extLst>
              <a:ext uri="{FF2B5EF4-FFF2-40B4-BE49-F238E27FC236}">
                <a16:creationId xmlns:a16="http://schemas.microsoft.com/office/drawing/2014/main" id="{CD13023F-8528-4111-8C15-F91D0E6BE658}"/>
              </a:ext>
            </a:extLst>
          </p:cNvPr>
          <p:cNvSpPr/>
          <p:nvPr/>
        </p:nvSpPr>
        <p:spPr>
          <a:xfrm>
            <a:off x="4350106" y="1351578"/>
            <a:ext cx="7361834" cy="384985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b="1" dirty="0"/>
          </a:p>
        </p:txBody>
      </p:sp>
    </p:spTree>
    <p:extLst>
      <p:ext uri="{BB962C8B-B14F-4D97-AF65-F5344CB8AC3E}">
        <p14:creationId xmlns:p14="http://schemas.microsoft.com/office/powerpoint/2010/main" val="80515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7"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4">
            <a:extLst>
              <a:ext uri="{FF2B5EF4-FFF2-40B4-BE49-F238E27FC236}">
                <a16:creationId xmlns:a16="http://schemas.microsoft.com/office/drawing/2014/main" id="{C2D31002-967D-4B0E-9C76-40E53D886779}"/>
              </a:ext>
            </a:extLst>
          </p:cNvPr>
          <p:cNvSpPr txBox="1"/>
          <p:nvPr/>
        </p:nvSpPr>
        <p:spPr>
          <a:xfrm>
            <a:off x="841247" y="474146"/>
            <a:ext cx="10515593" cy="1197864"/>
          </a:xfrm>
          <a:prstGeom prst="rect">
            <a:avLst/>
          </a:prstGeom>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 anchorCtr="0">
            <a:normAutofit/>
          </a:bodyPr>
          <a:lstStyle/>
          <a:p>
            <a:pPr marL="0" lvl="0" indent="0">
              <a:lnSpc>
                <a:spcPct val="90000"/>
              </a:lnSpc>
              <a:spcBef>
                <a:spcPct val="0"/>
              </a:spcBef>
              <a:spcAft>
                <a:spcPct val="35000"/>
              </a:spcAft>
            </a:pPr>
            <a:r>
              <a:rPr lang="en-US" sz="4400" dirty="0">
                <a:solidFill>
                  <a:schemeClr val="tx1"/>
                </a:solidFill>
                <a:latin typeface="+mj-lt"/>
                <a:ea typeface="+mj-ea"/>
                <a:cs typeface="+mj-cs"/>
              </a:rPr>
              <a:t>GI Chapter Implementation</a:t>
            </a:r>
          </a:p>
        </p:txBody>
      </p:sp>
      <p:sp>
        <p:nvSpPr>
          <p:cNvPr id="38"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D49CF4E-6132-4CD8-B50C-52F11111FDF4}"/>
              </a:ext>
            </a:extLst>
          </p:cNvPr>
          <p:cNvPicPr>
            <a:picLocks noChangeAspect="1"/>
          </p:cNvPicPr>
          <p:nvPr/>
        </p:nvPicPr>
        <p:blipFill rotWithShape="1">
          <a:blip r:embed="rId2">
            <a:extLst>
              <a:ext uri="{28A0092B-C50C-407E-A947-70E740481C1C}">
                <a14:useLocalDpi xmlns:a14="http://schemas.microsoft.com/office/drawing/2010/main" val="0"/>
              </a:ext>
            </a:extLst>
          </a:blip>
          <a:srcRect l="540" r="1" b="1"/>
          <a:stretch/>
        </p:blipFill>
        <p:spPr>
          <a:xfrm>
            <a:off x="835153" y="2002117"/>
            <a:ext cx="6215794" cy="4171569"/>
          </a:xfrm>
          <a:prstGeom prst="rect">
            <a:avLst/>
          </a:prstGeom>
        </p:spPr>
      </p:pic>
      <p:sp>
        <p:nvSpPr>
          <p:cNvPr id="2" name="TextBox 1">
            <a:extLst>
              <a:ext uri="{FF2B5EF4-FFF2-40B4-BE49-F238E27FC236}">
                <a16:creationId xmlns:a16="http://schemas.microsoft.com/office/drawing/2014/main" id="{57BBA3EC-703D-4CD4-9FE2-4207198DDAE7}"/>
              </a:ext>
            </a:extLst>
          </p:cNvPr>
          <p:cNvSpPr txBox="1"/>
          <p:nvPr/>
        </p:nvSpPr>
        <p:spPr>
          <a:xfrm>
            <a:off x="7426687" y="794480"/>
            <a:ext cx="4599997" cy="6228574"/>
          </a:xfrm>
          <a:prstGeom prst="rect">
            <a:avLst/>
          </a:prstGeom>
        </p:spPr>
        <p:txBody>
          <a:bodyPr vert="horz" lIns="91440" tIns="45720" rIns="91440" bIns="45720" rtlCol="0" anchor="ctr">
            <a:normAutofit/>
          </a:bodyPr>
          <a:lstStyle/>
          <a:p>
            <a:pPr>
              <a:lnSpc>
                <a:spcPct val="90000"/>
              </a:lnSpc>
              <a:spcAft>
                <a:spcPts val="600"/>
              </a:spcAft>
            </a:pPr>
            <a:r>
              <a:rPr lang="en-US" sz="1600" b="1" dirty="0"/>
              <a:t>Implementation:</a:t>
            </a:r>
          </a:p>
          <a:p>
            <a:pPr>
              <a:lnSpc>
                <a:spcPct val="90000"/>
              </a:lnSpc>
              <a:spcAft>
                <a:spcPts val="0"/>
              </a:spcAft>
            </a:pPr>
            <a:r>
              <a:rPr lang="en-US" sz="1600" b="1" dirty="0">
                <a:effectLst/>
              </a:rPr>
              <a:t>GI Proposals will be assessed against the policies and objectives contained within the County Development Plan for GI and the Greening Factor outlined below.</a:t>
            </a:r>
            <a:endParaRPr lang="en-US" sz="1600" dirty="0">
              <a:effectLst/>
            </a:endParaRPr>
          </a:p>
          <a:p>
            <a:pPr indent="-228600">
              <a:lnSpc>
                <a:spcPct val="90000"/>
              </a:lnSpc>
              <a:spcAft>
                <a:spcPts val="0"/>
              </a:spcAft>
              <a:buFont typeface="Arial" panose="020B0604020202020204" pitchFamily="34" charset="0"/>
              <a:buChar char="•"/>
            </a:pPr>
            <a:endParaRPr lang="en-US" sz="1600" dirty="0">
              <a:effectLst/>
            </a:endParaRPr>
          </a:p>
          <a:p>
            <a:pPr>
              <a:lnSpc>
                <a:spcPct val="90000"/>
              </a:lnSpc>
              <a:spcAft>
                <a:spcPts val="0"/>
              </a:spcAft>
            </a:pPr>
            <a:r>
              <a:rPr lang="en-US" sz="1600" b="1" dirty="0">
                <a:effectLst/>
              </a:rPr>
              <a:t>Greening Factor:</a:t>
            </a:r>
          </a:p>
          <a:p>
            <a:pPr indent="-228600">
              <a:lnSpc>
                <a:spcPct val="90000"/>
              </a:lnSpc>
              <a:spcAft>
                <a:spcPts val="0"/>
              </a:spcAft>
              <a:buFont typeface="Arial" panose="020B0604020202020204" pitchFamily="34" charset="0"/>
              <a:buChar char="•"/>
            </a:pPr>
            <a:endParaRPr lang="en-US" sz="1600" dirty="0">
              <a:effectLst/>
            </a:endParaRPr>
          </a:p>
          <a:p>
            <a:pPr>
              <a:lnSpc>
                <a:spcPct val="90000"/>
              </a:lnSpc>
              <a:spcAft>
                <a:spcPts val="0"/>
              </a:spcAft>
            </a:pPr>
            <a:r>
              <a:rPr lang="en-US" sz="1600" b="1" i="1" dirty="0">
                <a:effectLst/>
              </a:rPr>
              <a:t>“An urban greening factor is a ratio between the amount of built areas and non-built areas within an urban area. The urban greening factor tool is used to assess and quantify the amount and quality of urban greening that a scheme provides”.</a:t>
            </a:r>
          </a:p>
          <a:p>
            <a:pPr indent="-228600">
              <a:lnSpc>
                <a:spcPct val="90000"/>
              </a:lnSpc>
              <a:spcAft>
                <a:spcPts val="0"/>
              </a:spcAft>
              <a:buFont typeface="Arial" panose="020B0604020202020204" pitchFamily="34" charset="0"/>
              <a:buChar char="•"/>
            </a:pPr>
            <a:endParaRPr lang="en-US" sz="1600" dirty="0">
              <a:effectLst/>
            </a:endParaRPr>
          </a:p>
          <a:p>
            <a:pPr indent="-228600">
              <a:lnSpc>
                <a:spcPct val="90000"/>
              </a:lnSpc>
              <a:spcAft>
                <a:spcPts val="0"/>
              </a:spcAft>
              <a:buFont typeface="Arial" panose="020B0604020202020204" pitchFamily="34" charset="0"/>
              <a:buChar char="•"/>
            </a:pPr>
            <a:r>
              <a:rPr lang="en-US" sz="1600" dirty="0">
                <a:effectLst/>
              </a:rPr>
              <a:t>An urban greening factor will be applied to submitted GI Infrastructure Plans.</a:t>
            </a:r>
          </a:p>
          <a:p>
            <a:pPr indent="-228600">
              <a:lnSpc>
                <a:spcPct val="90000"/>
              </a:lnSpc>
              <a:spcAft>
                <a:spcPts val="0"/>
              </a:spcAft>
              <a:buFont typeface="Arial" panose="020B0604020202020204" pitchFamily="34" charset="0"/>
              <a:buChar char="•"/>
            </a:pPr>
            <a:endParaRPr lang="en-US" sz="1600" dirty="0">
              <a:effectLst/>
            </a:endParaRPr>
          </a:p>
          <a:p>
            <a:pPr indent="-228600">
              <a:lnSpc>
                <a:spcPct val="90000"/>
              </a:lnSpc>
              <a:spcAft>
                <a:spcPts val="0"/>
              </a:spcAft>
              <a:buFont typeface="Arial" panose="020B0604020202020204" pitchFamily="34" charset="0"/>
              <a:buChar char="•"/>
            </a:pPr>
            <a:endParaRPr lang="en-US" sz="1600" dirty="0"/>
          </a:p>
          <a:p>
            <a:pPr>
              <a:lnSpc>
                <a:spcPct val="90000"/>
              </a:lnSpc>
              <a:spcAft>
                <a:spcPts val="0"/>
              </a:spcAft>
            </a:pPr>
            <a:r>
              <a:rPr lang="en-US" sz="1600" i="1" dirty="0">
                <a:effectLst/>
              </a:rPr>
              <a:t>The appropriate scoring mechanism for greening urban areas based on best international practice and its application to local circumstances in South Dublin County will be developed and applied during the lifetime of the plan.</a:t>
            </a:r>
          </a:p>
          <a:p>
            <a:pPr indent="-228600">
              <a:lnSpc>
                <a:spcPct val="90000"/>
              </a:lnSpc>
              <a:spcAft>
                <a:spcPts val="0"/>
              </a:spcAft>
              <a:buFont typeface="Arial" panose="020B0604020202020204" pitchFamily="34" charset="0"/>
              <a:buChar char="•"/>
            </a:pPr>
            <a:endParaRPr lang="en-US" sz="1100" dirty="0">
              <a:effectLst/>
            </a:endParaRPr>
          </a:p>
          <a:p>
            <a:pPr indent="-228600">
              <a:lnSpc>
                <a:spcPct val="90000"/>
              </a:lnSpc>
              <a:spcAft>
                <a:spcPts val="600"/>
              </a:spcAft>
              <a:buFont typeface="Arial" panose="020B0604020202020204" pitchFamily="34" charset="0"/>
              <a:buChar char="•"/>
            </a:pPr>
            <a:endParaRPr lang="en-US" sz="1100" b="1" dirty="0"/>
          </a:p>
        </p:txBody>
      </p:sp>
      <p:sp>
        <p:nvSpPr>
          <p:cNvPr id="15" name="Rectangle 14">
            <a:extLst>
              <a:ext uri="{FF2B5EF4-FFF2-40B4-BE49-F238E27FC236}">
                <a16:creationId xmlns:a16="http://schemas.microsoft.com/office/drawing/2014/main" id="{CD13023F-8528-4111-8C15-F91D0E6BE658}"/>
              </a:ext>
            </a:extLst>
          </p:cNvPr>
          <p:cNvSpPr/>
          <p:nvPr/>
        </p:nvSpPr>
        <p:spPr>
          <a:xfrm>
            <a:off x="4350106" y="1351578"/>
            <a:ext cx="7361834" cy="384985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b="1" dirty="0"/>
          </a:p>
        </p:txBody>
      </p:sp>
    </p:spTree>
    <p:extLst>
      <p:ext uri="{BB962C8B-B14F-4D97-AF65-F5344CB8AC3E}">
        <p14:creationId xmlns:p14="http://schemas.microsoft.com/office/powerpoint/2010/main" val="400779753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Rounded Corners 4">
            <a:extLst>
              <a:ext uri="{FF2B5EF4-FFF2-40B4-BE49-F238E27FC236}">
                <a16:creationId xmlns:a16="http://schemas.microsoft.com/office/drawing/2014/main" id="{C2D31002-967D-4B0E-9C76-40E53D886779}"/>
              </a:ext>
            </a:extLst>
          </p:cNvPr>
          <p:cNvSpPr txBox="1"/>
          <p:nvPr/>
        </p:nvSpPr>
        <p:spPr>
          <a:xfrm>
            <a:off x="5069940" y="365124"/>
            <a:ext cx="6894752" cy="1828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lIns="91440" tIns="45720" rIns="91440" bIns="45720" numCol="1" spcCol="1270" rtlCol="0" anchor="ctr" anchorCtr="0">
            <a:normAutofit/>
          </a:bodyPr>
          <a:lstStyle/>
          <a:p>
            <a:pPr marL="0" lvl="0" indent="0">
              <a:lnSpc>
                <a:spcPct val="90000"/>
              </a:lnSpc>
              <a:spcBef>
                <a:spcPct val="0"/>
              </a:spcBef>
              <a:spcAft>
                <a:spcPct val="35000"/>
              </a:spcAft>
            </a:pPr>
            <a:r>
              <a:rPr lang="en-US" sz="4400" dirty="0">
                <a:solidFill>
                  <a:schemeClr val="tx1"/>
                </a:solidFill>
                <a:latin typeface="+mj-lt"/>
                <a:ea typeface="+mj-ea"/>
                <a:cs typeface="+mj-cs"/>
              </a:rPr>
              <a:t>GI Strategy Implementation</a:t>
            </a:r>
          </a:p>
        </p:txBody>
      </p:sp>
      <p:pic>
        <p:nvPicPr>
          <p:cNvPr id="4" name="Picture 3" descr="A picture containing grass, outdoor, tree, people&#10;&#10;Description automatically generated">
            <a:extLst>
              <a:ext uri="{FF2B5EF4-FFF2-40B4-BE49-F238E27FC236}">
                <a16:creationId xmlns:a16="http://schemas.microsoft.com/office/drawing/2014/main" id="{018006E6-1CD0-4C01-8216-2A97E3B73406}"/>
              </a:ext>
            </a:extLst>
          </p:cNvPr>
          <p:cNvPicPr>
            <a:picLocks noChangeAspect="1"/>
          </p:cNvPicPr>
          <p:nvPr/>
        </p:nvPicPr>
        <p:blipFill rotWithShape="1">
          <a:blip r:embed="rId2">
            <a:extLst>
              <a:ext uri="{28A0092B-C50C-407E-A947-70E740481C1C}">
                <a14:useLocalDpi xmlns:a14="http://schemas.microsoft.com/office/drawing/2010/main" val="0"/>
              </a:ext>
            </a:extLst>
          </a:blip>
          <a:srcRect l="26180" r="28661" b="-1"/>
          <a:stretch/>
        </p:blipFill>
        <p:spPr>
          <a:xfrm>
            <a:off x="20" y="10"/>
            <a:ext cx="4639713" cy="6857990"/>
          </a:xfrm>
          <a:prstGeom prst="rect">
            <a:avLst/>
          </a:prstGeom>
        </p:spPr>
      </p:pic>
      <p:sp>
        <p:nvSpPr>
          <p:cNvPr id="2" name="TextBox 1">
            <a:extLst>
              <a:ext uri="{FF2B5EF4-FFF2-40B4-BE49-F238E27FC236}">
                <a16:creationId xmlns:a16="http://schemas.microsoft.com/office/drawing/2014/main" id="{57BBA3EC-703D-4CD4-9FE2-4207198DDAE7}"/>
              </a:ext>
            </a:extLst>
          </p:cNvPr>
          <p:cNvSpPr txBox="1"/>
          <p:nvPr/>
        </p:nvSpPr>
        <p:spPr>
          <a:xfrm>
            <a:off x="4944922" y="1616108"/>
            <a:ext cx="7019769" cy="5241892"/>
          </a:xfrm>
          <a:prstGeom prst="rect">
            <a:avLst/>
          </a:prstGeom>
        </p:spPr>
        <p:txBody>
          <a:bodyPr vert="horz" lIns="91440" tIns="45720" rIns="91440" bIns="45720" rtlCol="0">
            <a:noAutofit/>
          </a:bodyPr>
          <a:lstStyle/>
          <a:p>
            <a:pPr>
              <a:lnSpc>
                <a:spcPct val="90000"/>
              </a:lnSpc>
              <a:spcAft>
                <a:spcPts val="600"/>
              </a:spcAft>
            </a:pPr>
            <a:r>
              <a:rPr lang="en-US" sz="1600" b="1" dirty="0"/>
              <a:t>Monitoring:</a:t>
            </a:r>
            <a:endParaRPr lang="en-US" sz="1600" dirty="0"/>
          </a:p>
          <a:p>
            <a:pPr>
              <a:lnSpc>
                <a:spcPct val="90000"/>
              </a:lnSpc>
              <a:spcAft>
                <a:spcPts val="0"/>
              </a:spcAft>
            </a:pPr>
            <a:r>
              <a:rPr lang="en-US" sz="1600" i="1" dirty="0">
                <a:effectLst/>
              </a:rPr>
              <a:t>Implementation and monitoring  the GI Strategy through the further development of a </a:t>
            </a:r>
            <a:r>
              <a:rPr lang="en-US" sz="1600" b="1" i="1" dirty="0">
                <a:effectLst/>
              </a:rPr>
              <a:t>GI scoring approach  </a:t>
            </a:r>
            <a:r>
              <a:rPr lang="en-US" sz="1600" i="1" dirty="0">
                <a:effectLst/>
              </a:rPr>
              <a:t>which will support ongoing identification, protection, enhancement  and management of GI in the County and which will enable the  assessment and monitoring of GI interventions.</a:t>
            </a:r>
          </a:p>
          <a:p>
            <a:pPr indent="-228600">
              <a:lnSpc>
                <a:spcPct val="90000"/>
              </a:lnSpc>
              <a:spcAft>
                <a:spcPts val="0"/>
              </a:spcAft>
              <a:buFont typeface="Arial" panose="020B0604020202020204" pitchFamily="34" charset="0"/>
              <a:buChar char="•"/>
            </a:pPr>
            <a:endParaRPr lang="en-US" sz="1600" dirty="0">
              <a:effectLst/>
            </a:endParaRPr>
          </a:p>
          <a:p>
            <a:pPr>
              <a:lnSpc>
                <a:spcPct val="90000"/>
              </a:lnSpc>
              <a:spcAft>
                <a:spcPts val="0"/>
              </a:spcAft>
            </a:pPr>
            <a:r>
              <a:rPr lang="en-US" sz="1600" b="1" dirty="0"/>
              <a:t>GI Scoring:</a:t>
            </a:r>
          </a:p>
          <a:p>
            <a:pPr>
              <a:lnSpc>
                <a:spcPct val="90000"/>
              </a:lnSpc>
              <a:spcBef>
                <a:spcPts val="600"/>
              </a:spcBef>
              <a:spcAft>
                <a:spcPts val="800"/>
              </a:spcAft>
            </a:pPr>
            <a:r>
              <a:rPr lang="en-US" sz="1600" dirty="0"/>
              <a:t>A </a:t>
            </a:r>
            <a:r>
              <a:rPr lang="en-US" sz="1600" dirty="0">
                <a:effectLst/>
              </a:rPr>
              <a:t>methodology for GI scoring is being  developed based on:</a:t>
            </a:r>
          </a:p>
          <a:p>
            <a:pPr marL="285750" indent="-228600">
              <a:lnSpc>
                <a:spcPct val="90000"/>
              </a:lnSpc>
              <a:spcBef>
                <a:spcPts val="600"/>
              </a:spcBef>
              <a:spcAft>
                <a:spcPts val="800"/>
              </a:spcAft>
              <a:buFont typeface="Arial" panose="020B0604020202020204" pitchFamily="34" charset="0"/>
              <a:buChar char="•"/>
            </a:pPr>
            <a:r>
              <a:rPr lang="en-US" sz="1600" dirty="0">
                <a:effectLst/>
              </a:rPr>
              <a:t>Level 3 detailed habitat mapping of the county which broadly assesses the ability of different types of land cover to deliver different ecosystem services.</a:t>
            </a:r>
            <a:endParaRPr lang="en-US" sz="1600" i="1" dirty="0">
              <a:effectLst/>
            </a:endParaRPr>
          </a:p>
          <a:p>
            <a:pPr>
              <a:lnSpc>
                <a:spcPct val="90000"/>
              </a:lnSpc>
              <a:spcBef>
                <a:spcPts val="600"/>
              </a:spcBef>
              <a:spcAft>
                <a:spcPts val="800"/>
              </a:spcAft>
            </a:pPr>
            <a:r>
              <a:rPr lang="en-US" sz="1600" i="1" dirty="0">
                <a:effectLst/>
              </a:rPr>
              <a:t> Ecosystem services are the direct and indirect contributions of ecosystems to human wellbeing. There are four main types; provisioning, regulating, supporting and cultural services. </a:t>
            </a:r>
          </a:p>
          <a:p>
            <a:pPr>
              <a:lnSpc>
                <a:spcPct val="90000"/>
              </a:lnSpc>
              <a:spcBef>
                <a:spcPts val="600"/>
              </a:spcBef>
              <a:spcAft>
                <a:spcPts val="800"/>
              </a:spcAft>
            </a:pPr>
            <a:endParaRPr lang="en-US" sz="1600" i="1" dirty="0">
              <a:effectLst/>
            </a:endParaRPr>
          </a:p>
          <a:p>
            <a:pPr marL="285750" indent="-228600">
              <a:lnSpc>
                <a:spcPct val="90000"/>
              </a:lnSpc>
              <a:spcAft>
                <a:spcPts val="800"/>
              </a:spcAft>
              <a:buFont typeface="Arial" panose="020B0604020202020204" pitchFamily="34" charset="0"/>
              <a:buChar char="•"/>
            </a:pPr>
            <a:r>
              <a:rPr lang="en-US" sz="1600" dirty="0"/>
              <a:t>E</a:t>
            </a:r>
            <a:r>
              <a:rPr lang="en-US" sz="1600" dirty="0">
                <a:effectLst/>
              </a:rPr>
              <a:t>ach habitat type will be assigned a score based on its capacity to provide ecosystem services.</a:t>
            </a:r>
          </a:p>
          <a:p>
            <a:pPr>
              <a:lnSpc>
                <a:spcPct val="90000"/>
              </a:lnSpc>
              <a:spcAft>
                <a:spcPts val="800"/>
              </a:spcAft>
            </a:pPr>
            <a:r>
              <a:rPr lang="en-US" sz="1600" dirty="0">
                <a:effectLst/>
              </a:rPr>
              <a:t>Scoring enables comprehensive analysis and calculation of GI value across the county as well as allowing for repeat monitoring over time. </a:t>
            </a:r>
            <a:endParaRPr lang="en-US" sz="1600" dirty="0"/>
          </a:p>
        </p:txBody>
      </p:sp>
      <p:sp>
        <p:nvSpPr>
          <p:cNvPr id="15" name="Rectangle 14">
            <a:extLst>
              <a:ext uri="{FF2B5EF4-FFF2-40B4-BE49-F238E27FC236}">
                <a16:creationId xmlns:a16="http://schemas.microsoft.com/office/drawing/2014/main" id="{CD13023F-8528-4111-8C15-F91D0E6BE658}"/>
              </a:ext>
            </a:extLst>
          </p:cNvPr>
          <p:cNvSpPr/>
          <p:nvPr/>
        </p:nvSpPr>
        <p:spPr>
          <a:xfrm>
            <a:off x="4350106" y="1351578"/>
            <a:ext cx="7361834" cy="3849852"/>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endParaRPr lang="en-US" sz="1400" b="1" dirty="0"/>
          </a:p>
        </p:txBody>
      </p:sp>
    </p:spTree>
    <p:extLst>
      <p:ext uri="{BB962C8B-B14F-4D97-AF65-F5344CB8AC3E}">
        <p14:creationId xmlns:p14="http://schemas.microsoft.com/office/powerpoint/2010/main" val="67031945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AE2AD4-16A1-40B0-8AA0-9117A56D0A71}"/>
              </a:ext>
            </a:extLst>
          </p:cNvPr>
          <p:cNvPicPr>
            <a:picLocks noChangeAspect="1"/>
          </p:cNvPicPr>
          <p:nvPr/>
        </p:nvPicPr>
        <p:blipFill rotWithShape="1">
          <a:blip r:embed="rId2"/>
          <a:srcRect l="10382" r="23390"/>
          <a:stretch/>
        </p:blipFill>
        <p:spPr>
          <a:xfrm>
            <a:off x="4117521" y="10"/>
            <a:ext cx="8074479" cy="6857990"/>
          </a:xfrm>
          <a:prstGeom prst="rect">
            <a:avLst/>
          </a:prstGeom>
        </p:spPr>
      </p:pic>
      <p:sp>
        <p:nvSpPr>
          <p:cNvPr id="33" name="Freeform: Shape 32">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CCFD685-F7BF-42C9-98C2-56C6AE7B63DA}"/>
              </a:ext>
            </a:extLst>
          </p:cNvPr>
          <p:cNvSpPr>
            <a:spLocks noGrp="1"/>
          </p:cNvSpPr>
          <p:nvPr>
            <p:ph type="title"/>
          </p:nvPr>
        </p:nvSpPr>
        <p:spPr>
          <a:xfrm>
            <a:off x="804672" y="365125"/>
            <a:ext cx="5266155" cy="1325563"/>
          </a:xfrm>
        </p:spPr>
        <p:txBody>
          <a:bodyPr>
            <a:normAutofit/>
          </a:bodyPr>
          <a:lstStyle/>
          <a:p>
            <a:r>
              <a:rPr lang="en-IE"/>
              <a:t>Mapping Framework</a:t>
            </a:r>
            <a:endParaRPr lang="en-IE" dirty="0"/>
          </a:p>
        </p:txBody>
      </p:sp>
      <p:graphicFrame>
        <p:nvGraphicFramePr>
          <p:cNvPr id="12" name="Content Placeholder 2">
            <a:extLst>
              <a:ext uri="{FF2B5EF4-FFF2-40B4-BE49-F238E27FC236}">
                <a16:creationId xmlns:a16="http://schemas.microsoft.com/office/drawing/2014/main" id="{E551B2AA-A22C-47D1-BCE0-A163A2CC078D}"/>
              </a:ext>
            </a:extLst>
          </p:cNvPr>
          <p:cNvGraphicFramePr>
            <a:graphicFrameLocks noGrp="1"/>
          </p:cNvGraphicFramePr>
          <p:nvPr>
            <p:ph idx="1"/>
            <p:extLst>
              <p:ext uri="{D42A27DB-BD31-4B8C-83A1-F6EECF244321}">
                <p14:modId xmlns:p14="http://schemas.microsoft.com/office/powerpoint/2010/main" val="2358495409"/>
              </p:ext>
            </p:extLst>
          </p:nvPr>
        </p:nvGraphicFramePr>
        <p:xfrm>
          <a:off x="804672" y="2022601"/>
          <a:ext cx="3941499" cy="4154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596597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E9B0755-76DB-4844-B2B7-C85AC7C17C2D}"/>
              </a:ext>
            </a:extLst>
          </p:cNvPr>
          <p:cNvSpPr>
            <a:spLocks noGrp="1"/>
          </p:cNvSpPr>
          <p:nvPr>
            <p:ph type="ctrTitle"/>
          </p:nvPr>
        </p:nvSpPr>
        <p:spPr>
          <a:xfrm>
            <a:off x="6585882" y="4267832"/>
            <a:ext cx="4805996" cy="1401448"/>
          </a:xfrm>
        </p:spPr>
        <p:txBody>
          <a:bodyPr anchor="t">
            <a:normAutofit/>
          </a:bodyPr>
          <a:lstStyle/>
          <a:p>
            <a:pPr algn="l"/>
            <a:r>
              <a:rPr lang="en-IE" sz="3100" dirty="0">
                <a:solidFill>
                  <a:srgbClr val="000000"/>
                </a:solidFill>
              </a:rPr>
              <a:t>Parks and Open Space (POS) Strategy Update</a:t>
            </a:r>
            <a:br>
              <a:rPr lang="en-IE" sz="3100" dirty="0">
                <a:solidFill>
                  <a:srgbClr val="000000"/>
                </a:solidFill>
              </a:rPr>
            </a:br>
            <a:endParaRPr lang="en-IE" sz="3100" dirty="0">
              <a:solidFill>
                <a:srgbClr val="000000"/>
              </a:solidFill>
            </a:endParaRPr>
          </a:p>
        </p:txBody>
      </p:sp>
      <p:sp>
        <p:nvSpPr>
          <p:cNvPr id="27"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1F2151DA-74F2-427A-A19C-A087AFB911F6}"/>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4507" r="27488" b="1"/>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p14="http://schemas.microsoft.com/office/powerpoint/2010/main" val="2142711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 name="Slide Background Fill">
            <a:extLst>
              <a:ext uri="{FF2B5EF4-FFF2-40B4-BE49-F238E27FC236}">
                <a16:creationId xmlns:a16="http://schemas.microsoft.com/office/drawing/2014/main" id="{7D07B7BC-3270-4CF3-A7AA-0937908A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2" name="Group 101">
            <a:extLst>
              <a:ext uri="{FF2B5EF4-FFF2-40B4-BE49-F238E27FC236}">
                <a16:creationId xmlns:a16="http://schemas.microsoft.com/office/drawing/2014/main" id="{3248F5E6-4377-481A-9615-8B26AF96A0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03" name="Color">
              <a:extLst>
                <a:ext uri="{FF2B5EF4-FFF2-40B4-BE49-F238E27FC236}">
                  <a16:creationId xmlns:a16="http://schemas.microsoft.com/office/drawing/2014/main" id="{D8552057-9E04-4499-916A-649BB6B512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Color">
              <a:extLst>
                <a:ext uri="{FF2B5EF4-FFF2-40B4-BE49-F238E27FC236}">
                  <a16:creationId xmlns:a16="http://schemas.microsoft.com/office/drawing/2014/main" id="{D1194A2F-4E63-4228-A833-4D86528EAD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Content Placeholder 5">
            <a:extLst>
              <a:ext uri="{FF2B5EF4-FFF2-40B4-BE49-F238E27FC236}">
                <a16:creationId xmlns:a16="http://schemas.microsoft.com/office/drawing/2014/main" id="{E86DC68B-C821-4974-B37C-D47D37DDA8F4}"/>
              </a:ext>
            </a:extLst>
          </p:cNvPr>
          <p:cNvPicPr>
            <a:picLocks noGrp="1" noChangeAspect="1"/>
          </p:cNvPicPr>
          <p:nvPr>
            <p:ph idx="1"/>
          </p:nvPr>
        </p:nvPicPr>
        <p:blipFill rotWithShape="1">
          <a:blip r:embed="rId2"/>
          <a:srcRect r="1476" b="-3"/>
          <a:stretch/>
        </p:blipFill>
        <p:spPr>
          <a:xfrm>
            <a:off x="786385" y="2197387"/>
            <a:ext cx="5196535" cy="3903162"/>
          </a:xfrm>
          <a:prstGeom prst="rect">
            <a:avLst/>
          </a:prstGeom>
        </p:spPr>
      </p:pic>
      <p:grpSp>
        <p:nvGrpSpPr>
          <p:cNvPr id="106" name="Group 105">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07" name="Freeform: Shape 106">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8" name="Freeform: Shape 107">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9" name="Freeform: Shape 108">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0" name="Freeform: Shape 109">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1" name="Freeform: Shape 110">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2" name="Freeform: Shape 111">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3" name="Freeform: Shape 112">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5CA35C8-5D76-4EF5-B1D1-3961E017C686}"/>
              </a:ext>
            </a:extLst>
          </p:cNvPr>
          <p:cNvSpPr>
            <a:spLocks noGrp="1"/>
          </p:cNvSpPr>
          <p:nvPr>
            <p:ph type="title"/>
          </p:nvPr>
        </p:nvSpPr>
        <p:spPr>
          <a:xfrm>
            <a:off x="786384" y="576072"/>
            <a:ext cx="10377484" cy="1546533"/>
          </a:xfrm>
        </p:spPr>
        <p:txBody>
          <a:bodyPr vert="horz" lIns="91440" tIns="45720" rIns="91440" bIns="45720" rtlCol="0" anchor="t">
            <a:normAutofit/>
          </a:bodyPr>
          <a:lstStyle/>
          <a:p>
            <a:r>
              <a:rPr lang="en-US" sz="1600" kern="1200">
                <a:solidFill>
                  <a:schemeClr val="bg1"/>
                </a:solidFill>
                <a:latin typeface="+mj-lt"/>
                <a:ea typeface="+mj-ea"/>
                <a:cs typeface="+mj-cs"/>
              </a:rPr>
              <a:t>PARKS AND OPEN SPACES:</a:t>
            </a:r>
            <a:br>
              <a:rPr lang="en-US" sz="1600" i="1" kern="1200">
                <a:solidFill>
                  <a:schemeClr val="bg1"/>
                </a:solidFill>
                <a:latin typeface="+mj-lt"/>
                <a:ea typeface="+mj-ea"/>
                <a:cs typeface="+mj-cs"/>
              </a:rPr>
            </a:br>
            <a:br>
              <a:rPr lang="en-US" sz="1600" i="1" kern="1200">
                <a:solidFill>
                  <a:schemeClr val="bg1"/>
                </a:solidFill>
                <a:latin typeface="+mj-lt"/>
                <a:ea typeface="+mj-ea"/>
                <a:cs typeface="+mj-cs"/>
              </a:rPr>
            </a:br>
            <a:r>
              <a:rPr lang="en-US" sz="1600" i="1" kern="1200">
                <a:solidFill>
                  <a:schemeClr val="bg1"/>
                </a:solidFill>
                <a:latin typeface="+mj-lt"/>
                <a:ea typeface="+mj-ea"/>
                <a:cs typeface="+mj-cs"/>
              </a:rPr>
              <a:t>Are fundamental in contributing to a high quality of life for those living, working and visiting the County. </a:t>
            </a:r>
            <a:br>
              <a:rPr lang="en-US" sz="1600" i="1" kern="1200">
                <a:solidFill>
                  <a:schemeClr val="bg1"/>
                </a:solidFill>
                <a:latin typeface="+mj-lt"/>
                <a:ea typeface="+mj-ea"/>
                <a:cs typeface="+mj-cs"/>
              </a:rPr>
            </a:br>
            <a:br>
              <a:rPr lang="en-US" sz="1600" i="1" kern="1200">
                <a:solidFill>
                  <a:schemeClr val="bg1"/>
                </a:solidFill>
                <a:latin typeface="+mj-lt"/>
                <a:ea typeface="+mj-ea"/>
                <a:cs typeface="+mj-cs"/>
              </a:rPr>
            </a:br>
            <a:r>
              <a:rPr lang="en-US" sz="1600" i="1" kern="1200">
                <a:solidFill>
                  <a:schemeClr val="bg1"/>
                </a:solidFill>
                <a:latin typeface="+mj-lt"/>
                <a:ea typeface="+mj-ea"/>
                <a:cs typeface="+mj-cs"/>
              </a:rPr>
              <a:t>They provide habitats for ecological processes, a focal point for active and passive recreation, promote community interaction and help mitigate the impacts of climate change. </a:t>
            </a:r>
          </a:p>
        </p:txBody>
      </p:sp>
      <p:sp>
        <p:nvSpPr>
          <p:cNvPr id="7" name="TextBox 6">
            <a:extLst>
              <a:ext uri="{FF2B5EF4-FFF2-40B4-BE49-F238E27FC236}">
                <a16:creationId xmlns:a16="http://schemas.microsoft.com/office/drawing/2014/main" id="{AC3C6101-EB83-4231-9642-CE1E081EAE82}"/>
              </a:ext>
            </a:extLst>
          </p:cNvPr>
          <p:cNvSpPr txBox="1"/>
          <p:nvPr/>
        </p:nvSpPr>
        <p:spPr>
          <a:xfrm>
            <a:off x="6304786" y="2620884"/>
            <a:ext cx="5690902" cy="3041041"/>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dirty="0">
                <a:solidFill>
                  <a:schemeClr val="bg1"/>
                </a:solidFill>
              </a:rPr>
              <a:t>Define Open Space standards</a:t>
            </a:r>
          </a:p>
          <a:p>
            <a:pPr lvl="1" indent="-228600">
              <a:lnSpc>
                <a:spcPct val="90000"/>
              </a:lnSpc>
              <a:spcAft>
                <a:spcPts val="600"/>
              </a:spcAft>
              <a:buFont typeface="Arial" panose="020B0604020202020204" pitchFamily="34" charset="0"/>
              <a:buChar char="•"/>
            </a:pPr>
            <a:r>
              <a:rPr lang="en-US" dirty="0">
                <a:solidFill>
                  <a:schemeClr val="bg1"/>
                </a:solidFill>
              </a:rPr>
              <a:t>Quantity </a:t>
            </a:r>
          </a:p>
          <a:p>
            <a:pPr lvl="1" indent="-228600">
              <a:lnSpc>
                <a:spcPct val="90000"/>
              </a:lnSpc>
              <a:spcAft>
                <a:spcPts val="600"/>
              </a:spcAft>
              <a:buFont typeface="Arial" panose="020B0604020202020204" pitchFamily="34" charset="0"/>
              <a:buChar char="•"/>
            </a:pPr>
            <a:r>
              <a:rPr lang="en-US" dirty="0">
                <a:solidFill>
                  <a:schemeClr val="bg1"/>
                </a:solidFill>
              </a:rPr>
              <a:t>Access </a:t>
            </a:r>
          </a:p>
          <a:p>
            <a:pPr lvl="1" indent="-228600">
              <a:lnSpc>
                <a:spcPct val="90000"/>
              </a:lnSpc>
              <a:spcAft>
                <a:spcPts val="600"/>
              </a:spcAft>
              <a:buFont typeface="Arial" panose="020B0604020202020204" pitchFamily="34" charset="0"/>
              <a:buChar char="•"/>
            </a:pPr>
            <a:r>
              <a:rPr lang="en-US" dirty="0">
                <a:solidFill>
                  <a:schemeClr val="bg1"/>
                </a:solidFill>
              </a:rPr>
              <a:t>Quality	</a:t>
            </a:r>
          </a:p>
          <a:p>
            <a:pPr indent="-228600">
              <a:lnSpc>
                <a:spcPct val="90000"/>
              </a:lnSpc>
              <a:spcAft>
                <a:spcPts val="600"/>
              </a:spcAft>
              <a:buFont typeface="Arial" panose="020B0604020202020204" pitchFamily="34" charset="0"/>
              <a:buChar char="•"/>
            </a:pPr>
            <a:r>
              <a:rPr lang="en-US" dirty="0">
                <a:solidFill>
                  <a:schemeClr val="bg1"/>
                </a:solidFill>
              </a:rPr>
              <a:t>Benchmarking of Standards</a:t>
            </a:r>
          </a:p>
          <a:p>
            <a:pPr indent="-228600">
              <a:lnSpc>
                <a:spcPct val="90000"/>
              </a:lnSpc>
              <a:spcAft>
                <a:spcPts val="600"/>
              </a:spcAft>
              <a:buFont typeface="Arial" panose="020B0604020202020204" pitchFamily="34" charset="0"/>
              <a:buChar char="•"/>
            </a:pPr>
            <a:r>
              <a:rPr lang="en-US" dirty="0">
                <a:solidFill>
                  <a:schemeClr val="bg1"/>
                </a:solidFill>
              </a:rPr>
              <a:t>Application of Standards to South Dublin </a:t>
            </a:r>
            <a:r>
              <a:rPr lang="en-US" dirty="0" err="1">
                <a:solidFill>
                  <a:schemeClr val="bg1"/>
                </a:solidFill>
              </a:rPr>
              <a:t>neighbourhoods</a:t>
            </a:r>
            <a:r>
              <a:rPr lang="en-US" dirty="0">
                <a:solidFill>
                  <a:schemeClr val="bg1"/>
                </a:solidFill>
              </a:rPr>
              <a:t> (as per county development plan)</a:t>
            </a:r>
          </a:p>
          <a:p>
            <a:pPr indent="-228600">
              <a:lnSpc>
                <a:spcPct val="90000"/>
              </a:lnSpc>
              <a:spcAft>
                <a:spcPts val="600"/>
              </a:spcAft>
              <a:buFont typeface="Arial" panose="020B0604020202020204" pitchFamily="34" charset="0"/>
              <a:buChar char="•"/>
            </a:pPr>
            <a:r>
              <a:rPr lang="en-US" dirty="0">
                <a:solidFill>
                  <a:schemeClr val="bg1"/>
                </a:solidFill>
              </a:rPr>
              <a:t>Draft Development Plan Policies and Objectives being finalised prior to publication for public consultation in May.</a:t>
            </a:r>
          </a:p>
        </p:txBody>
      </p:sp>
    </p:spTree>
    <p:extLst>
      <p:ext uri="{BB962C8B-B14F-4D97-AF65-F5344CB8AC3E}">
        <p14:creationId xmlns:p14="http://schemas.microsoft.com/office/powerpoint/2010/main" val="121998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AEF24A-1E99-4407-A62D-91A57BE601D2}"/>
              </a:ext>
            </a:extLst>
          </p:cNvPr>
          <p:cNvPicPr>
            <a:picLocks noChangeAspect="1"/>
          </p:cNvPicPr>
          <p:nvPr/>
        </p:nvPicPr>
        <p:blipFill>
          <a:blip r:embed="rId2"/>
          <a:stretch>
            <a:fillRect/>
          </a:stretch>
        </p:blipFill>
        <p:spPr>
          <a:xfrm>
            <a:off x="1718709" y="1714377"/>
            <a:ext cx="4377291" cy="5143623"/>
          </a:xfrm>
          <a:prstGeom prst="rect">
            <a:avLst/>
          </a:prstGeom>
        </p:spPr>
      </p:pic>
      <p:sp>
        <p:nvSpPr>
          <p:cNvPr id="3" name="Content Placeholder 2">
            <a:extLst>
              <a:ext uri="{FF2B5EF4-FFF2-40B4-BE49-F238E27FC236}">
                <a16:creationId xmlns:a16="http://schemas.microsoft.com/office/drawing/2014/main" id="{A287E7A0-BA6D-410D-8130-AF82A4D40BA1}"/>
              </a:ext>
            </a:extLst>
          </p:cNvPr>
          <p:cNvSpPr>
            <a:spLocks noGrp="1"/>
          </p:cNvSpPr>
          <p:nvPr>
            <p:ph idx="1"/>
          </p:nvPr>
        </p:nvSpPr>
        <p:spPr>
          <a:xfrm>
            <a:off x="0" y="1489480"/>
            <a:ext cx="5783942" cy="760839"/>
          </a:xfrm>
        </p:spPr>
        <p:txBody>
          <a:bodyPr>
            <a:normAutofit lnSpcReduction="10000"/>
          </a:bodyPr>
          <a:lstStyle/>
          <a:p>
            <a:pPr marL="457200" lvl="1" indent="0">
              <a:buNone/>
            </a:pPr>
            <a:r>
              <a:rPr lang="en-GB" dirty="0">
                <a:solidFill>
                  <a:srgbClr val="600060"/>
                </a:solidFill>
              </a:rPr>
              <a:t>Applying the Standards: Tallaght</a:t>
            </a:r>
          </a:p>
          <a:p>
            <a:pPr marL="457200" lvl="1" indent="0">
              <a:buNone/>
            </a:pPr>
            <a:r>
              <a:rPr lang="en-GB" dirty="0">
                <a:solidFill>
                  <a:srgbClr val="600060"/>
                </a:solidFill>
              </a:rPr>
              <a:t>Quantity </a:t>
            </a:r>
          </a:p>
        </p:txBody>
      </p:sp>
      <p:grpSp>
        <p:nvGrpSpPr>
          <p:cNvPr id="6" name="Group 5">
            <a:extLst>
              <a:ext uri="{FF2B5EF4-FFF2-40B4-BE49-F238E27FC236}">
                <a16:creationId xmlns:a16="http://schemas.microsoft.com/office/drawing/2014/main" id="{DAFD5B58-CBE1-4021-BA82-831EFE513D1C}"/>
              </a:ext>
            </a:extLst>
          </p:cNvPr>
          <p:cNvGrpSpPr/>
          <p:nvPr/>
        </p:nvGrpSpPr>
        <p:grpSpPr>
          <a:xfrm>
            <a:off x="97993" y="159158"/>
            <a:ext cx="5532825" cy="1191754"/>
            <a:chOff x="0" y="2795544"/>
            <a:chExt cx="5257800" cy="1191754"/>
          </a:xfrm>
          <a:solidFill>
            <a:srgbClr val="600060"/>
          </a:solidFill>
        </p:grpSpPr>
        <p:sp>
          <p:nvSpPr>
            <p:cNvPr id="7" name="Rectangle: Rounded Corners 6">
              <a:extLst>
                <a:ext uri="{FF2B5EF4-FFF2-40B4-BE49-F238E27FC236}">
                  <a16:creationId xmlns:a16="http://schemas.microsoft.com/office/drawing/2014/main" id="{62977EDA-E539-4592-8E5A-C4F0169ABC4C}"/>
                </a:ext>
              </a:extLst>
            </p:cNvPr>
            <p:cNvSpPr/>
            <p:nvPr/>
          </p:nvSpPr>
          <p:spPr>
            <a:xfrm>
              <a:off x="0" y="2795544"/>
              <a:ext cx="5257800" cy="1191754"/>
            </a:xfrm>
            <a:prstGeom prst="roundRect">
              <a:avLst/>
            </a:prstGeom>
            <a:grpFill/>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sp>
        <p:sp>
          <p:nvSpPr>
            <p:cNvPr id="8" name="Rectangle: Rounded Corners 4">
              <a:extLst>
                <a:ext uri="{FF2B5EF4-FFF2-40B4-BE49-F238E27FC236}">
                  <a16:creationId xmlns:a16="http://schemas.microsoft.com/office/drawing/2014/main" id="{A104E369-32F5-4CA1-B3C2-F6EE5A1F2EB6}"/>
                </a:ext>
              </a:extLst>
            </p:cNvPr>
            <p:cNvSpPr txBox="1"/>
            <p:nvPr/>
          </p:nvSpPr>
          <p:spPr>
            <a:xfrm>
              <a:off x="58176" y="2853721"/>
              <a:ext cx="4903219" cy="10754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E" sz="3000" kern="1200" dirty="0"/>
                <a:t>Parks and Open Spaces Strategy</a:t>
              </a:r>
              <a:endParaRPr lang="en-US" sz="3000" kern="1200" dirty="0"/>
            </a:p>
          </p:txBody>
        </p:sp>
      </p:grpSp>
      <p:sp>
        <p:nvSpPr>
          <p:cNvPr id="4" name="Control 1">
            <a:extLst>
              <a:ext uri="{FF2B5EF4-FFF2-40B4-BE49-F238E27FC236}">
                <a16:creationId xmlns:a16="http://schemas.microsoft.com/office/drawing/2014/main" id="{7DD38172-434A-4CA3-AE86-5F7914B25030}"/>
              </a:ext>
            </a:extLst>
          </p:cNvPr>
          <p:cNvSpPr>
            <a:spLocks noChangeArrowheads="1" noChangeShapeType="1"/>
          </p:cNvSpPr>
          <p:nvPr/>
        </p:nvSpPr>
        <p:spPr bwMode="auto">
          <a:xfrm>
            <a:off x="3948113" y="6045200"/>
            <a:ext cx="11972925" cy="54610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graphicFrame>
        <p:nvGraphicFramePr>
          <p:cNvPr id="11" name="Table 10">
            <a:extLst>
              <a:ext uri="{FF2B5EF4-FFF2-40B4-BE49-F238E27FC236}">
                <a16:creationId xmlns:a16="http://schemas.microsoft.com/office/drawing/2014/main" id="{288634BB-9037-43DE-B1F0-8676FAC5EF96}"/>
              </a:ext>
            </a:extLst>
          </p:cNvPr>
          <p:cNvGraphicFramePr>
            <a:graphicFrameLocks noGrp="1"/>
          </p:cNvGraphicFramePr>
          <p:nvPr/>
        </p:nvGraphicFramePr>
        <p:xfrm>
          <a:off x="7160382" y="541658"/>
          <a:ext cx="5031618" cy="6302486"/>
        </p:xfrm>
        <a:graphic>
          <a:graphicData uri="http://schemas.openxmlformats.org/drawingml/2006/table">
            <a:tbl>
              <a:tblPr/>
              <a:tblGrid>
                <a:gridCol w="1579025">
                  <a:extLst>
                    <a:ext uri="{9D8B030D-6E8A-4147-A177-3AD203B41FA5}">
                      <a16:colId xmlns:a16="http://schemas.microsoft.com/office/drawing/2014/main" val="1262695827"/>
                    </a:ext>
                  </a:extLst>
                </a:gridCol>
                <a:gridCol w="1716553">
                  <a:extLst>
                    <a:ext uri="{9D8B030D-6E8A-4147-A177-3AD203B41FA5}">
                      <a16:colId xmlns:a16="http://schemas.microsoft.com/office/drawing/2014/main" val="2300546585"/>
                    </a:ext>
                  </a:extLst>
                </a:gridCol>
                <a:gridCol w="1048524">
                  <a:extLst>
                    <a:ext uri="{9D8B030D-6E8A-4147-A177-3AD203B41FA5}">
                      <a16:colId xmlns:a16="http://schemas.microsoft.com/office/drawing/2014/main" val="762285830"/>
                    </a:ext>
                  </a:extLst>
                </a:gridCol>
                <a:gridCol w="687516">
                  <a:extLst>
                    <a:ext uri="{9D8B030D-6E8A-4147-A177-3AD203B41FA5}">
                      <a16:colId xmlns:a16="http://schemas.microsoft.com/office/drawing/2014/main" val="3569367495"/>
                    </a:ext>
                  </a:extLst>
                </a:gridCol>
              </a:tblGrid>
              <a:tr h="220151">
                <a:tc>
                  <a:txBody>
                    <a:bodyPr/>
                    <a:lstStyle/>
                    <a:p>
                      <a:pPr marR="0" indent="0" algn="l" rtl="0">
                        <a:lnSpc>
                          <a:spcPct val="119000"/>
                        </a:lnSpc>
                        <a:spcBef>
                          <a:spcPts val="0"/>
                        </a:spcBef>
                        <a:spcAft>
                          <a:spcPts val="0"/>
                        </a:spcAft>
                      </a:pPr>
                      <a:r>
                        <a:rPr lang="en-GB" sz="1100" b="1" kern="1400">
                          <a:ln>
                            <a:noFill/>
                          </a:ln>
                          <a:solidFill>
                            <a:srgbClr val="FFFFFF"/>
                          </a:solidFill>
                          <a:effectLst/>
                          <a:latin typeface="+mn-lt"/>
                        </a:rPr>
                        <a:t>Type</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400040"/>
                    </a:solidFill>
                  </a:tcPr>
                </a:tc>
                <a:tc>
                  <a:txBody>
                    <a:bodyPr/>
                    <a:lstStyle/>
                    <a:p>
                      <a:pPr marR="0" indent="0" algn="l" rtl="0">
                        <a:lnSpc>
                          <a:spcPct val="119000"/>
                        </a:lnSpc>
                        <a:spcBef>
                          <a:spcPts val="0"/>
                        </a:spcBef>
                        <a:spcAft>
                          <a:spcPts val="0"/>
                        </a:spcAft>
                      </a:pPr>
                      <a:r>
                        <a:rPr lang="en-GB" sz="1100" b="1" kern="1400">
                          <a:ln>
                            <a:noFill/>
                          </a:ln>
                          <a:solidFill>
                            <a:srgbClr val="FFFFFF"/>
                          </a:solidFill>
                          <a:effectLst/>
                          <a:latin typeface="+mn-lt"/>
                        </a:rPr>
                        <a:t>Park</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400040"/>
                    </a:solidFill>
                  </a:tcPr>
                </a:tc>
                <a:tc>
                  <a:txBody>
                    <a:bodyPr/>
                    <a:lstStyle/>
                    <a:p>
                      <a:pPr marR="0" indent="0" algn="ctr" rtl="0">
                        <a:lnSpc>
                          <a:spcPct val="119000"/>
                        </a:lnSpc>
                        <a:spcBef>
                          <a:spcPts val="0"/>
                        </a:spcBef>
                        <a:spcAft>
                          <a:spcPts val="0"/>
                        </a:spcAft>
                      </a:pPr>
                      <a:r>
                        <a:rPr lang="en-GB" sz="1100" b="1" kern="1400">
                          <a:ln>
                            <a:noFill/>
                          </a:ln>
                          <a:solidFill>
                            <a:srgbClr val="FFFFFF"/>
                          </a:solidFill>
                          <a:effectLst/>
                          <a:latin typeface="+mn-lt"/>
                        </a:rPr>
                        <a:t>Area (ha)</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400040"/>
                    </a:solidFill>
                  </a:tcPr>
                </a:tc>
                <a:tc>
                  <a:txBody>
                    <a:bodyPr/>
                    <a:lstStyle/>
                    <a:p>
                      <a:pPr marR="0" indent="0" algn="l" rtl="0">
                        <a:lnSpc>
                          <a:spcPct val="119000"/>
                        </a:lnSpc>
                        <a:spcBef>
                          <a:spcPts val="0"/>
                        </a:spcBef>
                        <a:spcAft>
                          <a:spcPts val="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400040"/>
                    </a:solidFill>
                  </a:tcPr>
                </a:tc>
                <a:extLst>
                  <a:ext uri="{0D108BD9-81ED-4DB2-BD59-A6C34878D82A}">
                    <a16:rowId xmlns:a16="http://schemas.microsoft.com/office/drawing/2014/main" val="756442284"/>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Regional Parks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Tymon Park West</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128.83</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1629807"/>
                  </a:ext>
                </a:extLst>
              </a:tr>
              <a:tr h="387310">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dirty="0">
                          <a:ln>
                            <a:noFill/>
                          </a:ln>
                          <a:solidFill>
                            <a:srgbClr val="000000"/>
                          </a:solidFill>
                          <a:effectLst/>
                          <a:latin typeface="+mn-lt"/>
                        </a:rPr>
                        <a:t>Dodder Valley (Proposed)</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118.31</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268040951"/>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Totals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a:ln>
                            <a:noFill/>
                          </a:ln>
                          <a:solidFill>
                            <a:srgbClr val="000000"/>
                          </a:solidFill>
                          <a:effectLst/>
                          <a:latin typeface="+mn-lt"/>
                        </a:rPr>
                        <a:t>247.14</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2516466392"/>
                  </a:ext>
                </a:extLst>
              </a:tr>
              <a:tr h="336659">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Neighbourhood Parks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Ballymount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21.15</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440955548"/>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Sean Walsh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21.86</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4009321948"/>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Killinarden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20.81</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603797906"/>
                  </a:ext>
                </a:extLst>
              </a:tr>
              <a:tr h="336659">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Butler McGee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20.67</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607079002"/>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Totals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a:ln>
                            <a:noFill/>
                          </a:ln>
                          <a:solidFill>
                            <a:srgbClr val="000000"/>
                          </a:solidFill>
                          <a:effectLst/>
                          <a:latin typeface="+mn-lt"/>
                        </a:rPr>
                        <a:t>84.49</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4143605154"/>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Local Parks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Kilnamanagh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15.52</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11708469"/>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Kingswood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6.71</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584535888"/>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Bancroft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18.00</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857531353"/>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Carrigmore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2.38</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150429897"/>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Aylesbury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5.15</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199737646"/>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Kiltalown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5.49</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443980272"/>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Jobstown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13.34</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761662685"/>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Totals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a:ln>
                            <a:noFill/>
                          </a:ln>
                          <a:solidFill>
                            <a:srgbClr val="000000"/>
                          </a:solidFill>
                          <a:effectLst/>
                          <a:latin typeface="+mn-lt"/>
                        </a:rPr>
                        <a:t>66.59</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3431417132"/>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Small Parks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Tymonville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dirty="0">
                          <a:ln>
                            <a:noFill/>
                          </a:ln>
                          <a:solidFill>
                            <a:srgbClr val="000000"/>
                          </a:solidFill>
                          <a:effectLst/>
                          <a:latin typeface="+mn-lt"/>
                        </a:rPr>
                        <a:t>1.73</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503981398"/>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West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1.42</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756017980"/>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Brookview Park</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dirty="0">
                          <a:ln>
                            <a:noFill/>
                          </a:ln>
                          <a:solidFill>
                            <a:schemeClr val="tx1"/>
                          </a:solidFill>
                          <a:effectLst/>
                          <a:latin typeface="+mn-lt"/>
                        </a:rPr>
                        <a:t>1.40</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83533030"/>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kern="1400">
                          <a:ln>
                            <a:noFill/>
                          </a:ln>
                          <a:solidFill>
                            <a:srgbClr val="000000"/>
                          </a:solidFill>
                          <a:effectLst/>
                          <a:latin typeface="+mn-lt"/>
                        </a:rPr>
                        <a:t>Brady’s Field</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ctr" rtl="0">
                        <a:lnSpc>
                          <a:spcPct val="119000"/>
                        </a:lnSpc>
                        <a:spcBef>
                          <a:spcPts val="0"/>
                        </a:spcBef>
                        <a:spcAft>
                          <a:spcPts val="600"/>
                        </a:spcAft>
                      </a:pPr>
                      <a:r>
                        <a:rPr lang="en-GB" sz="1100" kern="1400">
                          <a:ln>
                            <a:noFill/>
                          </a:ln>
                          <a:solidFill>
                            <a:srgbClr val="000000"/>
                          </a:solidFill>
                          <a:effectLst/>
                          <a:latin typeface="+mn-lt"/>
                        </a:rPr>
                        <a:t>1.91</a:t>
                      </a: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30631084"/>
                  </a:ext>
                </a:extLst>
              </a:tr>
              <a:tr h="220151">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 </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Totals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a:ln>
                            <a:noFill/>
                          </a:ln>
                          <a:solidFill>
                            <a:srgbClr val="000000"/>
                          </a:solidFill>
                          <a:effectLst/>
                          <a:latin typeface="+mn-lt"/>
                        </a:rPr>
                        <a:t>6.46</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255963113"/>
                  </a:ext>
                </a:extLst>
              </a:tr>
              <a:tr h="336659">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Amenity Green Space</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Various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a:ln>
                            <a:noFill/>
                          </a:ln>
                          <a:solidFill>
                            <a:srgbClr val="000000"/>
                          </a:solidFill>
                          <a:effectLst/>
                          <a:latin typeface="+mn-lt"/>
                        </a:rPr>
                        <a:t>118.72</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2105920474"/>
                  </a:ext>
                </a:extLst>
              </a:tr>
              <a:tr h="336659">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Natural/semi-natural</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r>
                        <a:rPr lang="en-GB" sz="1100" b="1" kern="1400">
                          <a:ln>
                            <a:noFill/>
                          </a:ln>
                          <a:solidFill>
                            <a:srgbClr val="000000"/>
                          </a:solidFill>
                          <a:effectLst/>
                          <a:latin typeface="+mn-lt"/>
                        </a:rPr>
                        <a:t>Various</a:t>
                      </a:r>
                      <a:endParaRPr lang="en-GB" sz="1100" kern="140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r>
                        <a:rPr lang="en-GB" sz="1100" b="1" kern="1400" dirty="0">
                          <a:ln>
                            <a:noFill/>
                          </a:ln>
                          <a:solidFill>
                            <a:srgbClr val="000000"/>
                          </a:solidFill>
                          <a:effectLst/>
                          <a:latin typeface="+mn-lt"/>
                        </a:rPr>
                        <a:t>92.90</a:t>
                      </a:r>
                      <a:endParaRPr lang="en-GB" sz="1100" kern="1400" dirty="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1515530969"/>
                  </a:ext>
                </a:extLst>
              </a:tr>
              <a:tr h="220151">
                <a:tc>
                  <a:txBody>
                    <a:bodyPr/>
                    <a:lstStyle/>
                    <a:p>
                      <a:pPr marR="0" indent="0" algn="l" rtl="0">
                        <a:lnSpc>
                          <a:spcPct val="119000"/>
                        </a:lnSpc>
                        <a:spcBef>
                          <a:spcPts val="0"/>
                        </a:spcBef>
                        <a:spcAft>
                          <a:spcPts val="600"/>
                        </a:spcAft>
                      </a:pPr>
                      <a:endParaRPr lang="en-GB" sz="1100" kern="1400" dirty="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1100" kern="1400" dirty="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ctr" rtl="0">
                        <a:lnSpc>
                          <a:spcPct val="119000"/>
                        </a:lnSpc>
                        <a:spcBef>
                          <a:spcPts val="0"/>
                        </a:spcBef>
                        <a:spcAft>
                          <a:spcPts val="600"/>
                        </a:spcAft>
                      </a:pPr>
                      <a:endParaRPr lang="en-GB" sz="1100" kern="1400" dirty="0">
                        <a:ln>
                          <a:noFill/>
                        </a:ln>
                        <a:solidFill>
                          <a:srgbClr val="000000"/>
                        </a:solidFill>
                        <a:effectLst/>
                        <a:latin typeface="+mn-lt"/>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tc>
                  <a:txBody>
                    <a:bodyPr/>
                    <a:lstStyle/>
                    <a:p>
                      <a:pPr marR="0" indent="0" algn="l" rtl="0">
                        <a:lnSpc>
                          <a:spcPct val="119000"/>
                        </a:lnSpc>
                        <a:spcBef>
                          <a:spcPts val="0"/>
                        </a:spcBef>
                        <a:spcAft>
                          <a:spcPts val="600"/>
                        </a:spcAft>
                      </a:pPr>
                      <a:endParaRPr lang="en-GB" sz="500" kern="1400" dirty="0">
                        <a:ln>
                          <a:noFill/>
                        </a:ln>
                        <a:solidFill>
                          <a:srgbClr val="000000"/>
                        </a:solidFill>
                        <a:effectLst/>
                        <a:latin typeface="Cambria" panose="02040503050406030204" pitchFamily="18" charset="0"/>
                      </a:endParaRPr>
                    </a:p>
                  </a:txBody>
                  <a:tcPr marL="20932" marR="20932" marT="20932" marB="20932">
                    <a:lnL w="3175" cap="flat" cmpd="sng" algn="ctr">
                      <a:solidFill>
                        <a:srgbClr val="7F7F7F"/>
                      </a:solidFill>
                      <a:prstDash val="solid"/>
                      <a:round/>
                      <a:headEnd type="none" w="med" len="med"/>
                      <a:tailEnd type="none" w="med" len="med"/>
                    </a:lnL>
                    <a:lnR w="3175" cap="flat" cmpd="sng" algn="ctr">
                      <a:solidFill>
                        <a:srgbClr val="7F7F7F"/>
                      </a:solidFill>
                      <a:prstDash val="solid"/>
                      <a:round/>
                      <a:headEnd type="none" w="med" len="med"/>
                      <a:tailEnd type="none" w="med" len="med"/>
                    </a:lnR>
                    <a:lnT w="3175" cap="flat" cmpd="sng" algn="ctr">
                      <a:solidFill>
                        <a:srgbClr val="7F7F7F"/>
                      </a:solidFill>
                      <a:prstDash val="solid"/>
                      <a:round/>
                      <a:headEnd type="none" w="med" len="med"/>
                      <a:tailEnd type="none" w="med" len="med"/>
                    </a:lnT>
                    <a:lnB w="3175" cap="flat" cmpd="sng" algn="ctr">
                      <a:solidFill>
                        <a:srgbClr val="7F7F7F"/>
                      </a:solidFill>
                      <a:prstDash val="solid"/>
                      <a:round/>
                      <a:headEnd type="none" w="med" len="med"/>
                      <a:tailEnd type="none" w="med" len="med"/>
                    </a:lnB>
                    <a:solidFill>
                      <a:srgbClr val="E6CCE6"/>
                    </a:solidFill>
                  </a:tcPr>
                </a:tc>
                <a:extLst>
                  <a:ext uri="{0D108BD9-81ED-4DB2-BD59-A6C34878D82A}">
                    <a16:rowId xmlns:a16="http://schemas.microsoft.com/office/drawing/2014/main" val="1178930115"/>
                  </a:ext>
                </a:extLst>
              </a:tr>
            </a:tbl>
          </a:graphicData>
        </a:graphic>
      </p:graphicFrame>
      <p:sp>
        <p:nvSpPr>
          <p:cNvPr id="12" name="Control 1">
            <a:extLst>
              <a:ext uri="{FF2B5EF4-FFF2-40B4-BE49-F238E27FC236}">
                <a16:creationId xmlns:a16="http://schemas.microsoft.com/office/drawing/2014/main" id="{5849CF58-7D0A-40F6-A027-2072117C26CD}"/>
              </a:ext>
            </a:extLst>
          </p:cNvPr>
          <p:cNvSpPr>
            <a:spLocks noChangeArrowheads="1" noChangeShapeType="1"/>
          </p:cNvSpPr>
          <p:nvPr/>
        </p:nvSpPr>
        <p:spPr bwMode="auto">
          <a:xfrm>
            <a:off x="15436010" y="4092069"/>
            <a:ext cx="6246911" cy="791273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Tree>
    <p:extLst>
      <p:ext uri="{BB962C8B-B14F-4D97-AF65-F5344CB8AC3E}">
        <p14:creationId xmlns:p14="http://schemas.microsoft.com/office/powerpoint/2010/main" val="1139950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7E7A0-BA6D-410D-8130-AF82A4D40BA1}"/>
              </a:ext>
            </a:extLst>
          </p:cNvPr>
          <p:cNvSpPr>
            <a:spLocks noGrp="1"/>
          </p:cNvSpPr>
          <p:nvPr>
            <p:ph idx="1"/>
          </p:nvPr>
        </p:nvSpPr>
        <p:spPr>
          <a:xfrm>
            <a:off x="5862565" y="718285"/>
            <a:ext cx="4708122" cy="669480"/>
          </a:xfrm>
        </p:spPr>
        <p:txBody>
          <a:bodyPr>
            <a:normAutofit fontScale="92500" lnSpcReduction="20000"/>
          </a:bodyPr>
          <a:lstStyle/>
          <a:p>
            <a:pPr marL="457200" lvl="1" indent="0">
              <a:buNone/>
            </a:pPr>
            <a:r>
              <a:rPr lang="en-GB" dirty="0">
                <a:solidFill>
                  <a:srgbClr val="600060"/>
                </a:solidFill>
              </a:rPr>
              <a:t>Applying the Standards: Tallaght</a:t>
            </a:r>
          </a:p>
          <a:p>
            <a:pPr marL="457200" lvl="1" indent="0">
              <a:buNone/>
            </a:pPr>
            <a:r>
              <a:rPr lang="en-GB" dirty="0">
                <a:solidFill>
                  <a:srgbClr val="600060"/>
                </a:solidFill>
              </a:rPr>
              <a:t>Accessibility  </a:t>
            </a:r>
          </a:p>
        </p:txBody>
      </p:sp>
      <p:grpSp>
        <p:nvGrpSpPr>
          <p:cNvPr id="6" name="Group 5">
            <a:extLst>
              <a:ext uri="{FF2B5EF4-FFF2-40B4-BE49-F238E27FC236}">
                <a16:creationId xmlns:a16="http://schemas.microsoft.com/office/drawing/2014/main" id="{DAFD5B58-CBE1-4021-BA82-831EFE513D1C}"/>
              </a:ext>
            </a:extLst>
          </p:cNvPr>
          <p:cNvGrpSpPr/>
          <p:nvPr/>
        </p:nvGrpSpPr>
        <p:grpSpPr>
          <a:xfrm>
            <a:off x="120182" y="172238"/>
            <a:ext cx="5532825" cy="1191754"/>
            <a:chOff x="0" y="2795544"/>
            <a:chExt cx="5257800" cy="1191754"/>
          </a:xfrm>
          <a:solidFill>
            <a:srgbClr val="600060"/>
          </a:solidFill>
        </p:grpSpPr>
        <p:sp>
          <p:nvSpPr>
            <p:cNvPr id="7" name="Rectangle: Rounded Corners 6">
              <a:extLst>
                <a:ext uri="{FF2B5EF4-FFF2-40B4-BE49-F238E27FC236}">
                  <a16:creationId xmlns:a16="http://schemas.microsoft.com/office/drawing/2014/main" id="{62977EDA-E539-4592-8E5A-C4F0169ABC4C}"/>
                </a:ext>
              </a:extLst>
            </p:cNvPr>
            <p:cNvSpPr/>
            <p:nvPr/>
          </p:nvSpPr>
          <p:spPr>
            <a:xfrm>
              <a:off x="0" y="2795544"/>
              <a:ext cx="5257800" cy="1191754"/>
            </a:xfrm>
            <a:prstGeom prst="roundRect">
              <a:avLst/>
            </a:prstGeom>
            <a:grpFill/>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sp>
        <p:sp>
          <p:nvSpPr>
            <p:cNvPr id="8" name="Rectangle: Rounded Corners 4">
              <a:extLst>
                <a:ext uri="{FF2B5EF4-FFF2-40B4-BE49-F238E27FC236}">
                  <a16:creationId xmlns:a16="http://schemas.microsoft.com/office/drawing/2014/main" id="{A104E369-32F5-4CA1-B3C2-F6EE5A1F2EB6}"/>
                </a:ext>
              </a:extLst>
            </p:cNvPr>
            <p:cNvSpPr txBox="1"/>
            <p:nvPr/>
          </p:nvSpPr>
          <p:spPr>
            <a:xfrm>
              <a:off x="58176" y="2853721"/>
              <a:ext cx="4903219" cy="10754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E" sz="3000" kern="1200" dirty="0"/>
                <a:t>Parks and Open Spaces Strategy</a:t>
              </a:r>
              <a:endParaRPr lang="en-US" sz="3000" kern="1200" dirty="0"/>
            </a:p>
          </p:txBody>
        </p:sp>
      </p:grpSp>
      <p:sp>
        <p:nvSpPr>
          <p:cNvPr id="4" name="Control 1">
            <a:extLst>
              <a:ext uri="{FF2B5EF4-FFF2-40B4-BE49-F238E27FC236}">
                <a16:creationId xmlns:a16="http://schemas.microsoft.com/office/drawing/2014/main" id="{7DD38172-434A-4CA3-AE86-5F7914B25030}"/>
              </a:ext>
            </a:extLst>
          </p:cNvPr>
          <p:cNvSpPr>
            <a:spLocks noChangeArrowheads="1" noChangeShapeType="1"/>
          </p:cNvSpPr>
          <p:nvPr/>
        </p:nvSpPr>
        <p:spPr bwMode="auto">
          <a:xfrm>
            <a:off x="3948113" y="6045200"/>
            <a:ext cx="11972925" cy="54610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6146" name="Picture 2">
            <a:extLst>
              <a:ext uri="{FF2B5EF4-FFF2-40B4-BE49-F238E27FC236}">
                <a16:creationId xmlns:a16="http://schemas.microsoft.com/office/drawing/2014/main" id="{B7B278D7-9CE4-4F40-81BA-B6D70C66A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88" t="5467" r="11688" b="5598"/>
          <a:stretch>
            <a:fillRect/>
          </a:stretch>
        </p:blipFill>
        <p:spPr bwMode="auto">
          <a:xfrm>
            <a:off x="800024" y="2383056"/>
            <a:ext cx="3564482" cy="292596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0" name="TextBox 9">
            <a:extLst>
              <a:ext uri="{FF2B5EF4-FFF2-40B4-BE49-F238E27FC236}">
                <a16:creationId xmlns:a16="http://schemas.microsoft.com/office/drawing/2014/main" id="{FE6ABE36-7A52-4A27-B7B1-6102C220FC99}"/>
              </a:ext>
            </a:extLst>
          </p:cNvPr>
          <p:cNvSpPr txBox="1"/>
          <p:nvPr/>
        </p:nvSpPr>
        <p:spPr>
          <a:xfrm>
            <a:off x="873717" y="2068979"/>
            <a:ext cx="3721531" cy="599972"/>
          </a:xfrm>
          <a:prstGeom prst="rect">
            <a:avLst/>
          </a:prstGeom>
          <a:noFill/>
        </p:spPr>
        <p:txBody>
          <a:bodyPr wrap="square">
            <a:spAutoFit/>
          </a:bodyPr>
          <a:lstStyle/>
          <a:p>
            <a:pPr marL="0" marR="0" indent="0" algn="l">
              <a:lnSpc>
                <a:spcPct val="125000"/>
              </a:lnSpc>
              <a:spcBef>
                <a:spcPts val="0"/>
              </a:spcBef>
              <a:spcAft>
                <a:spcPts val="600"/>
              </a:spcAft>
            </a:pPr>
            <a:r>
              <a:rPr lang="en-US" sz="1200" kern="1400" dirty="0">
                <a:ln>
                  <a:noFill/>
                </a:ln>
                <a:solidFill>
                  <a:srgbClr val="000000"/>
                </a:solidFill>
                <a:effectLst/>
              </a:rPr>
              <a:t>Within prescribed walking thresholds of all SDCC Parks</a:t>
            </a:r>
          </a:p>
          <a:p>
            <a:pPr marL="0" marR="0" indent="0" algn="l">
              <a:lnSpc>
                <a:spcPct val="119000"/>
              </a:lnSpc>
              <a:spcBef>
                <a:spcPts val="0"/>
              </a:spcBef>
              <a:spcAft>
                <a:spcPts val="600"/>
              </a:spcAft>
            </a:pPr>
            <a:r>
              <a:rPr lang="en-US" sz="1200" kern="1400" dirty="0">
                <a:ln>
                  <a:noFill/>
                </a:ln>
                <a:solidFill>
                  <a:srgbClr val="000000"/>
                </a:solidFill>
                <a:effectLst/>
                <a:latin typeface="Cambria" panose="02040503050406030204" pitchFamily="18" charset="0"/>
              </a:rPr>
              <a:t> </a:t>
            </a:r>
          </a:p>
        </p:txBody>
      </p:sp>
      <p:sp>
        <p:nvSpPr>
          <p:cNvPr id="12" name="TextBox 11">
            <a:extLst>
              <a:ext uri="{FF2B5EF4-FFF2-40B4-BE49-F238E27FC236}">
                <a16:creationId xmlns:a16="http://schemas.microsoft.com/office/drawing/2014/main" id="{BC4F5D03-227E-401C-A2DE-5A5DDB017B68}"/>
              </a:ext>
            </a:extLst>
          </p:cNvPr>
          <p:cNvSpPr txBox="1"/>
          <p:nvPr/>
        </p:nvSpPr>
        <p:spPr>
          <a:xfrm>
            <a:off x="800025" y="5309021"/>
            <a:ext cx="3564482" cy="1215526"/>
          </a:xfrm>
          <a:prstGeom prst="rect">
            <a:avLst/>
          </a:prstGeom>
          <a:noFill/>
        </p:spPr>
        <p:txBody>
          <a:bodyPr wrap="square">
            <a:spAutoFit/>
          </a:bodyPr>
          <a:lstStyle/>
          <a:p>
            <a:pPr marL="0" marR="0" indent="0" algn="l">
              <a:spcBef>
                <a:spcPts val="0"/>
              </a:spcBef>
            </a:pPr>
            <a:r>
              <a:rPr lang="en-US" sz="1000" b="1" kern="1400" dirty="0">
                <a:ln>
                  <a:noFill/>
                </a:ln>
                <a:solidFill>
                  <a:srgbClr val="000000"/>
                </a:solidFill>
                <a:effectLst/>
              </a:rPr>
              <a:t>Applying the Access Standards: Public Parks </a:t>
            </a:r>
            <a:endParaRPr lang="en-US" sz="1000" kern="1400" dirty="0">
              <a:ln>
                <a:noFill/>
              </a:ln>
              <a:solidFill>
                <a:srgbClr val="000000"/>
              </a:solidFill>
              <a:effectLst/>
            </a:endParaRPr>
          </a:p>
          <a:p>
            <a:pPr marL="171450" marR="0" indent="-171450" algn="l">
              <a:spcBef>
                <a:spcPts val="0"/>
              </a:spcBef>
              <a:buFont typeface="Arial" panose="020B0604020202020204" pitchFamily="34" charset="0"/>
              <a:buChar char="•"/>
            </a:pPr>
            <a:r>
              <a:rPr lang="en-US" sz="1000" kern="1400" dirty="0">
                <a:ln>
                  <a:noFill/>
                </a:ln>
                <a:solidFill>
                  <a:srgbClr val="000000"/>
                </a:solidFill>
                <a:effectLst/>
              </a:rPr>
              <a:t>Within the </a:t>
            </a:r>
            <a:r>
              <a:rPr lang="en-US" sz="1000" kern="1400" dirty="0" err="1">
                <a:ln>
                  <a:noFill/>
                </a:ln>
                <a:solidFill>
                  <a:srgbClr val="000000"/>
                </a:solidFill>
                <a:effectLst/>
              </a:rPr>
              <a:t>Tallaght</a:t>
            </a:r>
            <a:r>
              <a:rPr lang="en-US" sz="1000" kern="1400" dirty="0">
                <a:ln>
                  <a:noFill/>
                </a:ln>
                <a:solidFill>
                  <a:srgbClr val="000000"/>
                </a:solidFill>
                <a:effectLst/>
              </a:rPr>
              <a:t> </a:t>
            </a:r>
            <a:r>
              <a:rPr lang="en-US" sz="1000" kern="1400" dirty="0" err="1">
                <a:ln>
                  <a:noFill/>
                </a:ln>
                <a:solidFill>
                  <a:srgbClr val="000000"/>
                </a:solidFill>
                <a:effectLst/>
              </a:rPr>
              <a:t>neighbourhood</a:t>
            </a:r>
            <a:r>
              <a:rPr lang="en-US" sz="1000" kern="1400" dirty="0">
                <a:ln>
                  <a:noFill/>
                </a:ln>
                <a:solidFill>
                  <a:srgbClr val="000000"/>
                </a:solidFill>
                <a:effectLst/>
              </a:rPr>
              <a:t> there is an existing well-distributed network of public parks. </a:t>
            </a:r>
          </a:p>
          <a:p>
            <a:pPr marL="171450" marR="0" indent="-171450" algn="l">
              <a:spcBef>
                <a:spcPts val="0"/>
              </a:spcBef>
              <a:buFont typeface="Arial" panose="020B0604020202020204" pitchFamily="34" charset="0"/>
              <a:buChar char="•"/>
            </a:pPr>
            <a:r>
              <a:rPr lang="en-US" sz="1000" kern="1400" dirty="0">
                <a:ln>
                  <a:noFill/>
                </a:ln>
                <a:solidFill>
                  <a:srgbClr val="000000"/>
                </a:solidFill>
                <a:effectLst/>
              </a:rPr>
              <a:t>There are no residential areas in the </a:t>
            </a:r>
            <a:r>
              <a:rPr lang="en-US" sz="1000" kern="1400" dirty="0" err="1">
                <a:ln>
                  <a:noFill/>
                </a:ln>
                <a:solidFill>
                  <a:srgbClr val="000000"/>
                </a:solidFill>
                <a:effectLst/>
              </a:rPr>
              <a:t>neighbourhood</a:t>
            </a:r>
            <a:r>
              <a:rPr lang="en-US" sz="1000" kern="1400" dirty="0">
                <a:ln>
                  <a:noFill/>
                </a:ln>
                <a:solidFill>
                  <a:srgbClr val="000000"/>
                </a:solidFill>
                <a:effectLst/>
              </a:rPr>
              <a:t> that do not have access to a park within the prescribed walking thresholds.</a:t>
            </a:r>
          </a:p>
          <a:p>
            <a:pPr marL="0" marR="0" indent="0" algn="l">
              <a:lnSpc>
                <a:spcPct val="119000"/>
              </a:lnSpc>
              <a:spcBef>
                <a:spcPts val="0"/>
              </a:spcBef>
              <a:spcAft>
                <a:spcPts val="600"/>
              </a:spcAft>
            </a:pPr>
            <a:r>
              <a:rPr lang="en-US" sz="1200" kern="1400" dirty="0">
                <a:ln>
                  <a:noFill/>
                </a:ln>
                <a:solidFill>
                  <a:srgbClr val="000000"/>
                </a:solidFill>
                <a:effectLst/>
                <a:latin typeface="Cambria" panose="02040503050406030204" pitchFamily="18" charset="0"/>
              </a:rPr>
              <a:t> </a:t>
            </a:r>
          </a:p>
        </p:txBody>
      </p:sp>
      <p:pic>
        <p:nvPicPr>
          <p:cNvPr id="11" name="Picture 10">
            <a:extLst>
              <a:ext uri="{FF2B5EF4-FFF2-40B4-BE49-F238E27FC236}">
                <a16:creationId xmlns:a16="http://schemas.microsoft.com/office/drawing/2014/main" id="{75630B57-03FA-4806-9477-2FF077648B81}"/>
              </a:ext>
            </a:extLst>
          </p:cNvPr>
          <p:cNvPicPr>
            <a:picLocks noChangeAspect="1"/>
          </p:cNvPicPr>
          <p:nvPr/>
        </p:nvPicPr>
        <p:blipFill>
          <a:blip r:embed="rId3"/>
          <a:stretch>
            <a:fillRect/>
          </a:stretch>
        </p:blipFill>
        <p:spPr>
          <a:xfrm>
            <a:off x="4668941" y="2403057"/>
            <a:ext cx="3547685" cy="2914169"/>
          </a:xfrm>
          <a:prstGeom prst="rect">
            <a:avLst/>
          </a:prstGeom>
        </p:spPr>
      </p:pic>
      <p:sp>
        <p:nvSpPr>
          <p:cNvPr id="15" name="TextBox 14">
            <a:extLst>
              <a:ext uri="{FF2B5EF4-FFF2-40B4-BE49-F238E27FC236}">
                <a16:creationId xmlns:a16="http://schemas.microsoft.com/office/drawing/2014/main" id="{B0B8235D-C71D-4436-A02C-9B415113C05B}"/>
              </a:ext>
            </a:extLst>
          </p:cNvPr>
          <p:cNvSpPr txBox="1"/>
          <p:nvPr/>
        </p:nvSpPr>
        <p:spPr>
          <a:xfrm>
            <a:off x="4510906" y="2126278"/>
            <a:ext cx="4170981" cy="276999"/>
          </a:xfrm>
          <a:prstGeom prst="rect">
            <a:avLst/>
          </a:prstGeom>
          <a:noFill/>
        </p:spPr>
        <p:txBody>
          <a:bodyPr wrap="square">
            <a:spAutoFit/>
          </a:bodyPr>
          <a:lstStyle/>
          <a:p>
            <a:r>
              <a:rPr lang="en-US" sz="1200" dirty="0"/>
              <a:t>Within 300m band of all SDCC Parks</a:t>
            </a:r>
          </a:p>
        </p:txBody>
      </p:sp>
      <p:sp>
        <p:nvSpPr>
          <p:cNvPr id="17" name="TextBox 16">
            <a:extLst>
              <a:ext uri="{FF2B5EF4-FFF2-40B4-BE49-F238E27FC236}">
                <a16:creationId xmlns:a16="http://schemas.microsoft.com/office/drawing/2014/main" id="{AC729ACD-85A8-4AA9-82D2-7727F33FA932}"/>
              </a:ext>
            </a:extLst>
          </p:cNvPr>
          <p:cNvSpPr txBox="1"/>
          <p:nvPr/>
        </p:nvSpPr>
        <p:spPr>
          <a:xfrm>
            <a:off x="4683148" y="5498993"/>
            <a:ext cx="3621378" cy="246221"/>
          </a:xfrm>
          <a:prstGeom prst="rect">
            <a:avLst/>
          </a:prstGeom>
          <a:noFill/>
        </p:spPr>
        <p:txBody>
          <a:bodyPr wrap="square">
            <a:spAutoFit/>
          </a:bodyPr>
          <a:lstStyle/>
          <a:p>
            <a:pPr marL="0" marR="0" indent="0" algn="l">
              <a:spcBef>
                <a:spcPts val="0"/>
              </a:spcBef>
            </a:pPr>
            <a:r>
              <a:rPr lang="en-US" sz="1000" b="1" kern="1400" dirty="0">
                <a:ln>
                  <a:noFill/>
                </a:ln>
                <a:solidFill>
                  <a:srgbClr val="000000"/>
                </a:solidFill>
                <a:effectLst/>
              </a:rPr>
              <a:t>Adding a 300m band (to existing public parks only)</a:t>
            </a:r>
            <a:endParaRPr lang="en-US" sz="1000" kern="1400" dirty="0">
              <a:ln>
                <a:noFill/>
              </a:ln>
              <a:solidFill>
                <a:srgbClr val="000000"/>
              </a:solidFill>
              <a:effectLst/>
            </a:endParaRPr>
          </a:p>
        </p:txBody>
      </p:sp>
      <p:pic>
        <p:nvPicPr>
          <p:cNvPr id="6147" name="Picture 1">
            <a:extLst>
              <a:ext uri="{FF2B5EF4-FFF2-40B4-BE49-F238E27FC236}">
                <a16:creationId xmlns:a16="http://schemas.microsoft.com/office/drawing/2014/main" id="{93EC1D2B-212E-4DE1-BD2E-9DFE11CE12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0665" y="2403057"/>
            <a:ext cx="3953191" cy="238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58386D38-8282-4B97-BD9D-F0FADEB72F5E}"/>
              </a:ext>
            </a:extLst>
          </p:cNvPr>
          <p:cNvSpPr txBox="1"/>
          <p:nvPr/>
        </p:nvSpPr>
        <p:spPr>
          <a:xfrm>
            <a:off x="8793360" y="5317226"/>
            <a:ext cx="2801662" cy="1061637"/>
          </a:xfrm>
          <a:prstGeom prst="rect">
            <a:avLst/>
          </a:prstGeom>
          <a:noFill/>
        </p:spPr>
        <p:txBody>
          <a:bodyPr wrap="square">
            <a:spAutoFit/>
          </a:bodyPr>
          <a:lstStyle/>
          <a:p>
            <a:pPr marL="0" marR="0" indent="0" algn="l">
              <a:spcBef>
                <a:spcPts val="0"/>
              </a:spcBef>
            </a:pPr>
            <a:r>
              <a:rPr lang="en-US" sz="1000" b="1" kern="1400" dirty="0">
                <a:solidFill>
                  <a:srgbClr val="000000"/>
                </a:solidFill>
              </a:rPr>
              <a:t>Note:</a:t>
            </a:r>
          </a:p>
          <a:p>
            <a:pPr marL="0" marR="0" indent="0" algn="l">
              <a:spcBef>
                <a:spcPts val="0"/>
              </a:spcBef>
            </a:pPr>
            <a:r>
              <a:rPr lang="en-GB" sz="1000" dirty="0">
                <a:effectLst/>
                <a:ea typeface="Calibri" panose="020F0502020204030204" pitchFamily="34" charset="0"/>
                <a:cs typeface="Times New Roman" panose="02020603050405020304" pitchFamily="18" charset="0"/>
              </a:rPr>
              <a:t>Initial access thresholds and assessments are being up-dated in line with walkability bands created by SDCC using 'Open Street Maps' to give truer walking routes and catchments.</a:t>
            </a:r>
            <a:endParaRPr lang="en-US" sz="1000" kern="1400" dirty="0">
              <a:ln>
                <a:noFill/>
              </a:ln>
              <a:solidFill>
                <a:srgbClr val="000000"/>
              </a:solidFill>
              <a:effectLst/>
            </a:endParaRPr>
          </a:p>
          <a:p>
            <a:pPr marL="0" marR="0" indent="0" algn="l">
              <a:lnSpc>
                <a:spcPct val="119000"/>
              </a:lnSpc>
              <a:spcBef>
                <a:spcPts val="0"/>
              </a:spcBef>
              <a:spcAft>
                <a:spcPts val="600"/>
              </a:spcAft>
            </a:pPr>
            <a:r>
              <a:rPr lang="en-US" sz="1200" kern="1400" dirty="0">
                <a:ln>
                  <a:noFill/>
                </a:ln>
                <a:solidFill>
                  <a:srgbClr val="000000"/>
                </a:solidFill>
                <a:effectLst/>
                <a:latin typeface="Cambria" panose="02040503050406030204" pitchFamily="18" charset="0"/>
              </a:rPr>
              <a:t> </a:t>
            </a:r>
          </a:p>
        </p:txBody>
      </p:sp>
      <p:sp>
        <p:nvSpPr>
          <p:cNvPr id="16" name="TextBox 15">
            <a:extLst>
              <a:ext uri="{FF2B5EF4-FFF2-40B4-BE49-F238E27FC236}">
                <a16:creationId xmlns:a16="http://schemas.microsoft.com/office/drawing/2014/main" id="{3A199454-3D94-4BFA-B19B-8357D3F140B9}"/>
              </a:ext>
            </a:extLst>
          </p:cNvPr>
          <p:cNvSpPr txBox="1"/>
          <p:nvPr/>
        </p:nvSpPr>
        <p:spPr>
          <a:xfrm>
            <a:off x="8104453" y="2097408"/>
            <a:ext cx="4170981" cy="276999"/>
          </a:xfrm>
          <a:prstGeom prst="rect">
            <a:avLst/>
          </a:prstGeom>
          <a:noFill/>
        </p:spPr>
        <p:txBody>
          <a:bodyPr wrap="square">
            <a:spAutoFit/>
          </a:bodyPr>
          <a:lstStyle/>
          <a:p>
            <a:r>
              <a:rPr lang="en-US" sz="1200" dirty="0"/>
              <a:t>Information is being refined</a:t>
            </a:r>
          </a:p>
        </p:txBody>
      </p:sp>
    </p:spTree>
    <p:extLst>
      <p:ext uri="{BB962C8B-B14F-4D97-AF65-F5344CB8AC3E}">
        <p14:creationId xmlns:p14="http://schemas.microsoft.com/office/powerpoint/2010/main" val="3021798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7E7A0-BA6D-410D-8130-AF82A4D40BA1}"/>
              </a:ext>
            </a:extLst>
          </p:cNvPr>
          <p:cNvSpPr>
            <a:spLocks noGrp="1"/>
          </p:cNvSpPr>
          <p:nvPr>
            <p:ph idx="1"/>
          </p:nvPr>
        </p:nvSpPr>
        <p:spPr>
          <a:xfrm>
            <a:off x="5536598" y="198646"/>
            <a:ext cx="6161550" cy="669480"/>
          </a:xfrm>
        </p:spPr>
        <p:txBody>
          <a:bodyPr>
            <a:normAutofit fontScale="92500" lnSpcReduction="10000"/>
          </a:bodyPr>
          <a:lstStyle/>
          <a:p>
            <a:pPr marL="457200" lvl="1" indent="0">
              <a:buNone/>
            </a:pPr>
            <a:r>
              <a:rPr lang="en-GB" dirty="0">
                <a:solidFill>
                  <a:srgbClr val="600060"/>
                </a:solidFill>
              </a:rPr>
              <a:t>Quality Standards – Green flag standard with developed biodiversity section.</a:t>
            </a:r>
          </a:p>
        </p:txBody>
      </p:sp>
      <p:grpSp>
        <p:nvGrpSpPr>
          <p:cNvPr id="6" name="Group 5">
            <a:extLst>
              <a:ext uri="{FF2B5EF4-FFF2-40B4-BE49-F238E27FC236}">
                <a16:creationId xmlns:a16="http://schemas.microsoft.com/office/drawing/2014/main" id="{DAFD5B58-CBE1-4021-BA82-831EFE513D1C}"/>
              </a:ext>
            </a:extLst>
          </p:cNvPr>
          <p:cNvGrpSpPr/>
          <p:nvPr/>
        </p:nvGrpSpPr>
        <p:grpSpPr>
          <a:xfrm>
            <a:off x="164342" y="140469"/>
            <a:ext cx="5532825" cy="1191754"/>
            <a:chOff x="0" y="2795544"/>
            <a:chExt cx="5257800" cy="1191754"/>
          </a:xfrm>
          <a:solidFill>
            <a:srgbClr val="600060"/>
          </a:solidFill>
        </p:grpSpPr>
        <p:sp>
          <p:nvSpPr>
            <p:cNvPr id="7" name="Rectangle: Rounded Corners 6">
              <a:extLst>
                <a:ext uri="{FF2B5EF4-FFF2-40B4-BE49-F238E27FC236}">
                  <a16:creationId xmlns:a16="http://schemas.microsoft.com/office/drawing/2014/main" id="{62977EDA-E539-4592-8E5A-C4F0169ABC4C}"/>
                </a:ext>
              </a:extLst>
            </p:cNvPr>
            <p:cNvSpPr/>
            <p:nvPr/>
          </p:nvSpPr>
          <p:spPr>
            <a:xfrm>
              <a:off x="0" y="2795544"/>
              <a:ext cx="5257800" cy="1191754"/>
            </a:xfrm>
            <a:prstGeom prst="roundRect">
              <a:avLst/>
            </a:prstGeom>
            <a:grpFill/>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sp>
        <p:sp>
          <p:nvSpPr>
            <p:cNvPr id="8" name="Rectangle: Rounded Corners 4">
              <a:extLst>
                <a:ext uri="{FF2B5EF4-FFF2-40B4-BE49-F238E27FC236}">
                  <a16:creationId xmlns:a16="http://schemas.microsoft.com/office/drawing/2014/main" id="{A104E369-32F5-4CA1-B3C2-F6EE5A1F2EB6}"/>
                </a:ext>
              </a:extLst>
            </p:cNvPr>
            <p:cNvSpPr txBox="1"/>
            <p:nvPr/>
          </p:nvSpPr>
          <p:spPr>
            <a:xfrm>
              <a:off x="58176" y="2853721"/>
              <a:ext cx="4903219" cy="10754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E" sz="3000" kern="1200" dirty="0"/>
                <a:t>Parks and Open Spaces Strategy</a:t>
              </a:r>
              <a:endParaRPr lang="en-US" sz="3000" kern="1200" dirty="0"/>
            </a:p>
          </p:txBody>
        </p:sp>
      </p:grpSp>
      <p:sp>
        <p:nvSpPr>
          <p:cNvPr id="15" name="TextBox 14">
            <a:extLst>
              <a:ext uri="{FF2B5EF4-FFF2-40B4-BE49-F238E27FC236}">
                <a16:creationId xmlns:a16="http://schemas.microsoft.com/office/drawing/2014/main" id="{FACEBFFC-ACF1-42E9-93C9-424EBBFD607E}"/>
              </a:ext>
            </a:extLst>
          </p:cNvPr>
          <p:cNvSpPr txBox="1"/>
          <p:nvPr/>
        </p:nvSpPr>
        <p:spPr>
          <a:xfrm>
            <a:off x="6950954" y="1746594"/>
            <a:ext cx="3739035" cy="4912370"/>
          </a:xfrm>
          <a:prstGeom prst="rect">
            <a:avLst/>
          </a:prstGeom>
          <a:solidFill>
            <a:schemeClr val="accent6">
              <a:lumMod val="20000"/>
              <a:lumOff val="80000"/>
            </a:schemeClr>
          </a:solidFill>
        </p:spPr>
        <p:txBody>
          <a:bodyPr wrap="square">
            <a:spAutoFit/>
          </a:bodyPr>
          <a:lstStyle/>
          <a:p>
            <a:pPr marL="0" marR="0" indent="0" algn="l">
              <a:lnSpc>
                <a:spcPct val="119000"/>
              </a:lnSpc>
              <a:spcBef>
                <a:spcPts val="0"/>
              </a:spcBef>
              <a:spcAft>
                <a:spcPts val="0"/>
              </a:spcAft>
            </a:pPr>
            <a:r>
              <a:rPr lang="en-US" sz="1200" b="1" kern="1400" dirty="0">
                <a:ln>
                  <a:noFill/>
                </a:ln>
                <a:solidFill>
                  <a:srgbClr val="000000"/>
                </a:solidFill>
                <a:effectLst/>
              </a:rPr>
              <a:t>A Welcoming Place</a:t>
            </a:r>
            <a:endParaRPr lang="en-US" sz="1200" kern="1400" dirty="0">
              <a:ln>
                <a:noFill/>
              </a:ln>
              <a:solidFill>
                <a:srgbClr val="000000"/>
              </a:solidFill>
              <a:effectLst/>
            </a:endParaRPr>
          </a:p>
          <a:p>
            <a:pPr marL="359994" marR="0" indent="-359994" algn="l">
              <a:lnSpc>
                <a:spcPct val="119000"/>
              </a:lnSpc>
              <a:spcBef>
                <a:spcPts val="0"/>
              </a:spcBef>
              <a:spcAft>
                <a:spcPts val="0"/>
              </a:spcAft>
            </a:pPr>
            <a:r>
              <a:rPr lang="en-US" sz="1200" kern="1400" dirty="0">
                <a:ln>
                  <a:noFill/>
                </a:ln>
                <a:solidFill>
                  <a:srgbClr val="000000"/>
                </a:solidFill>
                <a:effectLst/>
              </a:rPr>
              <a:t>1. Welcoming entrances</a:t>
            </a:r>
          </a:p>
          <a:p>
            <a:pPr marL="359994" marR="0" indent="-359994" algn="l">
              <a:lnSpc>
                <a:spcPct val="119000"/>
              </a:lnSpc>
              <a:spcBef>
                <a:spcPts val="0"/>
              </a:spcBef>
              <a:spcAft>
                <a:spcPts val="0"/>
              </a:spcAft>
            </a:pPr>
            <a:r>
              <a:rPr lang="en-US" sz="1200" kern="1400" dirty="0">
                <a:ln>
                  <a:noFill/>
                </a:ln>
                <a:solidFill>
                  <a:srgbClr val="000000"/>
                </a:solidFill>
                <a:effectLst/>
              </a:rPr>
              <a:t>2. Good and safe access</a:t>
            </a:r>
          </a:p>
          <a:p>
            <a:pPr marL="359994" marR="0" indent="-359994" algn="l">
              <a:lnSpc>
                <a:spcPct val="119000"/>
              </a:lnSpc>
              <a:spcBef>
                <a:spcPts val="0"/>
              </a:spcBef>
              <a:spcAft>
                <a:spcPts val="0"/>
              </a:spcAft>
            </a:pPr>
            <a:r>
              <a:rPr lang="en-US" sz="1200" kern="1400" dirty="0">
                <a:ln>
                  <a:noFill/>
                </a:ln>
                <a:solidFill>
                  <a:srgbClr val="000000"/>
                </a:solidFill>
                <a:effectLst/>
              </a:rPr>
              <a:t>3. Signage</a:t>
            </a:r>
          </a:p>
          <a:p>
            <a:pPr marL="359994" marR="0" indent="-359994" algn="l">
              <a:lnSpc>
                <a:spcPct val="119000"/>
              </a:lnSpc>
              <a:spcBef>
                <a:spcPts val="0"/>
              </a:spcBef>
              <a:spcAft>
                <a:spcPts val="0"/>
              </a:spcAft>
            </a:pPr>
            <a:r>
              <a:rPr lang="en-US" sz="1200" kern="1400" dirty="0">
                <a:ln>
                  <a:noFill/>
                </a:ln>
                <a:solidFill>
                  <a:srgbClr val="000000"/>
                </a:solidFill>
                <a:effectLst/>
              </a:rPr>
              <a:t>4. Equal access for all</a:t>
            </a:r>
          </a:p>
          <a:p>
            <a:pPr marL="0" marR="0" indent="0" algn="l">
              <a:lnSpc>
                <a:spcPct val="119000"/>
              </a:lnSpc>
              <a:spcBef>
                <a:spcPts val="0"/>
              </a:spcBef>
              <a:spcAft>
                <a:spcPts val="0"/>
              </a:spcAft>
            </a:pPr>
            <a:r>
              <a:rPr lang="en-US" sz="1200" b="1" kern="1400" dirty="0">
                <a:ln>
                  <a:noFill/>
                </a:ln>
                <a:solidFill>
                  <a:srgbClr val="000000"/>
                </a:solidFill>
                <a:effectLst/>
              </a:rPr>
              <a:t>Healthy, Safe and Secure</a:t>
            </a:r>
            <a:endParaRPr lang="en-US" sz="1200" kern="1400" dirty="0">
              <a:ln>
                <a:noFill/>
              </a:ln>
              <a:solidFill>
                <a:srgbClr val="000000"/>
              </a:solidFill>
              <a:effectLst/>
            </a:endParaRPr>
          </a:p>
          <a:p>
            <a:pPr marL="0" marR="0" indent="0" algn="l">
              <a:lnSpc>
                <a:spcPct val="119000"/>
              </a:lnSpc>
              <a:spcBef>
                <a:spcPts val="0"/>
              </a:spcBef>
              <a:spcAft>
                <a:spcPts val="0"/>
              </a:spcAft>
            </a:pPr>
            <a:r>
              <a:rPr lang="en-US" sz="1200" kern="1400" dirty="0">
                <a:ln>
                  <a:noFill/>
                </a:ln>
                <a:solidFill>
                  <a:srgbClr val="000000"/>
                </a:solidFill>
                <a:effectLst/>
              </a:rPr>
              <a:t>5.</a:t>
            </a:r>
            <a:r>
              <a:rPr lang="en-US" sz="1200" kern="1400" dirty="0">
                <a:solidFill>
                  <a:srgbClr val="000000"/>
                </a:solidFill>
              </a:rPr>
              <a:t> </a:t>
            </a:r>
            <a:r>
              <a:rPr lang="en-US" sz="1200" kern="1400" dirty="0">
                <a:ln>
                  <a:noFill/>
                </a:ln>
                <a:solidFill>
                  <a:srgbClr val="000000"/>
                </a:solidFill>
                <a:effectLst/>
              </a:rPr>
              <a:t>Safe and accessible equipment and facilities</a:t>
            </a:r>
          </a:p>
          <a:p>
            <a:pPr marL="359994" marR="0" indent="-359994" algn="l">
              <a:lnSpc>
                <a:spcPct val="119000"/>
              </a:lnSpc>
              <a:spcBef>
                <a:spcPts val="0"/>
              </a:spcBef>
              <a:spcAft>
                <a:spcPts val="0"/>
              </a:spcAft>
            </a:pPr>
            <a:r>
              <a:rPr lang="en-US" sz="1200" kern="1400" dirty="0">
                <a:ln>
                  <a:noFill/>
                </a:ln>
                <a:solidFill>
                  <a:srgbClr val="000000"/>
                </a:solidFill>
                <a:effectLst/>
              </a:rPr>
              <a:t>6. Personal security</a:t>
            </a:r>
          </a:p>
          <a:p>
            <a:pPr marL="359994" marR="0" indent="-359994" algn="l">
              <a:lnSpc>
                <a:spcPct val="119000"/>
              </a:lnSpc>
              <a:spcBef>
                <a:spcPts val="0"/>
              </a:spcBef>
              <a:spcAft>
                <a:spcPts val="0"/>
              </a:spcAft>
            </a:pPr>
            <a:r>
              <a:rPr lang="en-US" sz="1200" kern="1400" dirty="0">
                <a:ln>
                  <a:noFill/>
                </a:ln>
                <a:solidFill>
                  <a:srgbClr val="000000"/>
                </a:solidFill>
                <a:effectLst/>
              </a:rPr>
              <a:t>7. Appropriate provision of facilities</a:t>
            </a:r>
          </a:p>
          <a:p>
            <a:pPr marL="359994" marR="0" indent="-359994" algn="l">
              <a:lnSpc>
                <a:spcPct val="119000"/>
              </a:lnSpc>
              <a:spcBef>
                <a:spcPts val="0"/>
              </a:spcBef>
              <a:spcAft>
                <a:spcPts val="0"/>
              </a:spcAft>
            </a:pPr>
            <a:r>
              <a:rPr lang="en-US" sz="1200" kern="1400" dirty="0">
                <a:ln>
                  <a:noFill/>
                </a:ln>
                <a:solidFill>
                  <a:srgbClr val="000000"/>
                </a:solidFill>
                <a:effectLst/>
              </a:rPr>
              <a:t>8. Quality of places</a:t>
            </a:r>
          </a:p>
          <a:p>
            <a:pPr marL="0" marR="0" indent="0" algn="l">
              <a:lnSpc>
                <a:spcPct val="119000"/>
              </a:lnSpc>
              <a:spcBef>
                <a:spcPts val="0"/>
              </a:spcBef>
              <a:spcAft>
                <a:spcPts val="0"/>
              </a:spcAft>
            </a:pPr>
            <a:r>
              <a:rPr lang="en-US" sz="1200" b="1" kern="1400" dirty="0">
                <a:ln>
                  <a:noFill/>
                </a:ln>
                <a:solidFill>
                  <a:srgbClr val="000000"/>
                </a:solidFill>
                <a:effectLst/>
              </a:rPr>
              <a:t>Management</a:t>
            </a:r>
            <a:endParaRPr lang="en-US" sz="1200" kern="1400" dirty="0">
              <a:ln>
                <a:noFill/>
              </a:ln>
              <a:solidFill>
                <a:srgbClr val="000000"/>
              </a:solidFill>
              <a:effectLst/>
            </a:endParaRPr>
          </a:p>
          <a:p>
            <a:pPr marL="359994" marR="0" indent="-359994" algn="l">
              <a:lnSpc>
                <a:spcPct val="119000"/>
              </a:lnSpc>
              <a:spcBef>
                <a:spcPts val="0"/>
              </a:spcBef>
              <a:spcAft>
                <a:spcPts val="0"/>
              </a:spcAft>
            </a:pPr>
            <a:r>
              <a:rPr lang="en-US" sz="1200" kern="1400" dirty="0">
                <a:ln>
                  <a:noFill/>
                </a:ln>
                <a:solidFill>
                  <a:srgbClr val="000000"/>
                </a:solidFill>
                <a:effectLst/>
              </a:rPr>
              <a:t>9. Clean and well-maintained</a:t>
            </a:r>
          </a:p>
          <a:p>
            <a:pPr marL="359994" marR="0" indent="-359994" algn="l">
              <a:lnSpc>
                <a:spcPct val="119000"/>
              </a:lnSpc>
              <a:spcBef>
                <a:spcPts val="0"/>
              </a:spcBef>
              <a:spcAft>
                <a:spcPts val="0"/>
              </a:spcAft>
            </a:pPr>
            <a:r>
              <a:rPr lang="en-US" sz="1200" kern="1400" dirty="0">
                <a:ln>
                  <a:noFill/>
                </a:ln>
                <a:solidFill>
                  <a:srgbClr val="000000"/>
                </a:solidFill>
                <a:effectLst/>
              </a:rPr>
              <a:t>10. Litter and waste management</a:t>
            </a:r>
          </a:p>
          <a:p>
            <a:pPr marL="359994" marR="0" indent="-359994" algn="l">
              <a:lnSpc>
                <a:spcPct val="119000"/>
              </a:lnSpc>
              <a:spcBef>
                <a:spcPts val="0"/>
              </a:spcBef>
              <a:spcAft>
                <a:spcPts val="0"/>
              </a:spcAft>
            </a:pPr>
            <a:r>
              <a:rPr lang="en-US" sz="1200" kern="1400" dirty="0">
                <a:ln>
                  <a:noFill/>
                </a:ln>
                <a:solidFill>
                  <a:srgbClr val="000000"/>
                </a:solidFill>
                <a:effectLst/>
              </a:rPr>
              <a:t>11. Grounds maintenance and horticulture</a:t>
            </a:r>
          </a:p>
          <a:p>
            <a:pPr marL="359994" marR="0" indent="-359994" algn="l">
              <a:lnSpc>
                <a:spcPct val="119000"/>
              </a:lnSpc>
              <a:spcBef>
                <a:spcPts val="0"/>
              </a:spcBef>
              <a:spcAft>
                <a:spcPts val="0"/>
              </a:spcAft>
            </a:pPr>
            <a:r>
              <a:rPr lang="en-US" sz="1200" kern="1400" dirty="0">
                <a:ln>
                  <a:noFill/>
                </a:ln>
                <a:solidFill>
                  <a:srgbClr val="000000"/>
                </a:solidFill>
                <a:effectLst/>
              </a:rPr>
              <a:t>12. Building and infrastructure maintenance</a:t>
            </a:r>
          </a:p>
          <a:p>
            <a:pPr marL="0" marR="0" indent="0" algn="l">
              <a:lnSpc>
                <a:spcPct val="119000"/>
              </a:lnSpc>
              <a:spcBef>
                <a:spcPts val="0"/>
              </a:spcBef>
              <a:spcAft>
                <a:spcPts val="0"/>
              </a:spcAft>
            </a:pPr>
            <a:r>
              <a:rPr lang="en-US" sz="1200" b="1" kern="1400" dirty="0">
                <a:ln>
                  <a:noFill/>
                </a:ln>
                <a:solidFill>
                  <a:srgbClr val="000000"/>
                </a:solidFill>
                <a:effectLst/>
              </a:rPr>
              <a:t>Potential for Biodiversity</a:t>
            </a:r>
            <a:endParaRPr lang="en-US" sz="1200" kern="1400" dirty="0">
              <a:ln>
                <a:noFill/>
              </a:ln>
              <a:solidFill>
                <a:srgbClr val="000000"/>
              </a:solidFill>
              <a:effectLst/>
            </a:endParaRPr>
          </a:p>
          <a:p>
            <a:pPr marL="359994" marR="0" indent="-359994" algn="l">
              <a:lnSpc>
                <a:spcPct val="119000"/>
              </a:lnSpc>
              <a:spcBef>
                <a:spcPts val="0"/>
              </a:spcBef>
              <a:spcAft>
                <a:spcPts val="0"/>
              </a:spcAft>
            </a:pPr>
            <a:r>
              <a:rPr lang="en-US" sz="1200" kern="1400" dirty="0">
                <a:ln>
                  <a:noFill/>
                </a:ln>
                <a:solidFill>
                  <a:srgbClr val="000000"/>
                </a:solidFill>
                <a:effectLst/>
              </a:rPr>
              <a:t>13. Linkages to GI network</a:t>
            </a:r>
          </a:p>
          <a:p>
            <a:pPr marL="359994" marR="0" indent="-359994" algn="l">
              <a:lnSpc>
                <a:spcPct val="119000"/>
              </a:lnSpc>
              <a:spcBef>
                <a:spcPts val="0"/>
              </a:spcBef>
              <a:spcAft>
                <a:spcPts val="0"/>
              </a:spcAft>
            </a:pPr>
            <a:r>
              <a:rPr lang="en-US" sz="1200" kern="1400" dirty="0">
                <a:ln>
                  <a:noFill/>
                </a:ln>
                <a:solidFill>
                  <a:srgbClr val="000000"/>
                </a:solidFill>
                <a:effectLst/>
              </a:rPr>
              <a:t>14. Native tree and shrub planting</a:t>
            </a:r>
          </a:p>
          <a:p>
            <a:pPr marL="359994" marR="0" indent="-359994" algn="l">
              <a:lnSpc>
                <a:spcPct val="119000"/>
              </a:lnSpc>
              <a:spcBef>
                <a:spcPts val="0"/>
              </a:spcBef>
              <a:spcAft>
                <a:spcPts val="0"/>
              </a:spcAft>
            </a:pPr>
            <a:r>
              <a:rPr lang="en-US" sz="1200" kern="1400" dirty="0">
                <a:ln>
                  <a:noFill/>
                </a:ln>
                <a:solidFill>
                  <a:srgbClr val="000000"/>
                </a:solidFill>
                <a:effectLst/>
              </a:rPr>
              <a:t>15. Hedgerows</a:t>
            </a:r>
          </a:p>
          <a:p>
            <a:pPr marL="359994" marR="0" indent="-359994" algn="l">
              <a:lnSpc>
                <a:spcPct val="119000"/>
              </a:lnSpc>
              <a:spcBef>
                <a:spcPts val="0"/>
              </a:spcBef>
              <a:spcAft>
                <a:spcPts val="0"/>
              </a:spcAft>
            </a:pPr>
            <a:r>
              <a:rPr lang="en-US" sz="1200" kern="1400" dirty="0">
                <a:ln>
                  <a:noFill/>
                </a:ln>
                <a:solidFill>
                  <a:srgbClr val="000000"/>
                </a:solidFill>
                <a:effectLst/>
              </a:rPr>
              <a:t>16. </a:t>
            </a:r>
            <a:r>
              <a:rPr lang="en-US" sz="1200" kern="1400" dirty="0" err="1">
                <a:ln>
                  <a:noFill/>
                </a:ln>
                <a:solidFill>
                  <a:srgbClr val="000000"/>
                </a:solidFill>
                <a:effectLst/>
              </a:rPr>
              <a:t>SuDS</a:t>
            </a:r>
            <a:r>
              <a:rPr lang="en-US" sz="1200" kern="1400" dirty="0">
                <a:ln>
                  <a:noFill/>
                </a:ln>
                <a:solidFill>
                  <a:srgbClr val="000000"/>
                </a:solidFill>
                <a:effectLst/>
              </a:rPr>
              <a:t> features (incl. integrated wetlands)</a:t>
            </a:r>
          </a:p>
          <a:p>
            <a:pPr marL="359994" marR="0" indent="-359994" algn="l">
              <a:lnSpc>
                <a:spcPct val="119000"/>
              </a:lnSpc>
              <a:spcBef>
                <a:spcPts val="0"/>
              </a:spcBef>
              <a:spcAft>
                <a:spcPts val="0"/>
              </a:spcAft>
            </a:pPr>
            <a:r>
              <a:rPr lang="en-US" sz="1200" kern="1400" dirty="0">
                <a:ln>
                  <a:noFill/>
                </a:ln>
                <a:solidFill>
                  <a:srgbClr val="000000"/>
                </a:solidFill>
                <a:effectLst/>
              </a:rPr>
              <a:t>17. Natural water features (including stream re-profiling)</a:t>
            </a:r>
          </a:p>
          <a:p>
            <a:pPr marL="0" marR="0" indent="0" algn="l">
              <a:lnSpc>
                <a:spcPct val="119000"/>
              </a:lnSpc>
              <a:spcBef>
                <a:spcPts val="0"/>
              </a:spcBef>
              <a:spcAft>
                <a:spcPts val="600"/>
              </a:spcAft>
            </a:pPr>
            <a:r>
              <a:rPr lang="en-US" sz="1200" kern="1400" dirty="0">
                <a:ln>
                  <a:noFill/>
                </a:ln>
                <a:solidFill>
                  <a:srgbClr val="000000"/>
                </a:solidFill>
                <a:effectLst/>
              </a:rPr>
              <a:t> </a:t>
            </a:r>
          </a:p>
        </p:txBody>
      </p:sp>
      <p:sp>
        <p:nvSpPr>
          <p:cNvPr id="16" name="TextBox 15">
            <a:extLst>
              <a:ext uri="{FF2B5EF4-FFF2-40B4-BE49-F238E27FC236}">
                <a16:creationId xmlns:a16="http://schemas.microsoft.com/office/drawing/2014/main" id="{2EE203B1-AD4D-4104-8A3A-FFFCCAEC88B9}"/>
              </a:ext>
            </a:extLst>
          </p:cNvPr>
          <p:cNvSpPr txBox="1"/>
          <p:nvPr/>
        </p:nvSpPr>
        <p:spPr>
          <a:xfrm>
            <a:off x="5986626" y="748249"/>
            <a:ext cx="6041032" cy="1286634"/>
          </a:xfrm>
          <a:prstGeom prst="rect">
            <a:avLst/>
          </a:prstGeom>
          <a:noFill/>
        </p:spPr>
        <p:txBody>
          <a:bodyPr wrap="square">
            <a:spAutoFit/>
          </a:bodyPr>
          <a:lstStyle/>
          <a:p>
            <a:pPr marL="0" marR="0" indent="0" algn="l">
              <a:lnSpc>
                <a:spcPct val="119000"/>
              </a:lnSpc>
              <a:spcBef>
                <a:spcPts val="0"/>
              </a:spcBef>
              <a:spcAft>
                <a:spcPts val="0"/>
              </a:spcAft>
            </a:pPr>
            <a:r>
              <a:rPr lang="en-US" sz="1400" kern="1400" dirty="0">
                <a:solidFill>
                  <a:srgbClr val="000000"/>
                </a:solidFill>
              </a:rPr>
              <a:t>A</a:t>
            </a:r>
            <a:r>
              <a:rPr lang="en-US" sz="1400" kern="1400" dirty="0">
                <a:ln>
                  <a:noFill/>
                </a:ln>
                <a:solidFill>
                  <a:srgbClr val="000000"/>
                </a:solidFill>
                <a:effectLst/>
              </a:rPr>
              <a:t> locally set quality assessment is being undertaken for each area of open space. Scores are given against a basic expected level of quality/maintenance, potential for biodiversity and community value, as </a:t>
            </a:r>
            <a:r>
              <a:rPr lang="en-US" sz="1400" kern="1400" dirty="0">
                <a:solidFill>
                  <a:srgbClr val="000000"/>
                </a:solidFill>
              </a:rPr>
              <a:t>shown.</a:t>
            </a:r>
          </a:p>
          <a:p>
            <a:pPr marL="0" marR="0" indent="0" algn="l">
              <a:lnSpc>
                <a:spcPct val="119000"/>
              </a:lnSpc>
              <a:spcBef>
                <a:spcPts val="0"/>
              </a:spcBef>
              <a:spcAft>
                <a:spcPts val="0"/>
              </a:spcAft>
            </a:pPr>
            <a:endParaRPr lang="en-US" sz="1200" kern="1400" dirty="0">
              <a:ln>
                <a:noFill/>
              </a:ln>
              <a:solidFill>
                <a:srgbClr val="000000"/>
              </a:solidFill>
              <a:effectLst/>
            </a:endParaRPr>
          </a:p>
          <a:p>
            <a:pPr marL="0" marR="0" indent="0" algn="l">
              <a:lnSpc>
                <a:spcPct val="119000"/>
              </a:lnSpc>
              <a:spcBef>
                <a:spcPts val="0"/>
              </a:spcBef>
              <a:spcAft>
                <a:spcPts val="600"/>
              </a:spcAft>
              <a:tabLst>
                <a:tab pos="209398" algn="l"/>
              </a:tabLst>
            </a:pPr>
            <a:endParaRPr lang="en-US" sz="1200" kern="1400" dirty="0">
              <a:ln>
                <a:noFill/>
              </a:ln>
              <a:solidFill>
                <a:srgbClr val="000000"/>
              </a:solidFill>
              <a:effectLst/>
            </a:endParaRPr>
          </a:p>
        </p:txBody>
      </p:sp>
      <p:pic>
        <p:nvPicPr>
          <p:cNvPr id="4" name="Picture 3">
            <a:extLst>
              <a:ext uri="{FF2B5EF4-FFF2-40B4-BE49-F238E27FC236}">
                <a16:creationId xmlns:a16="http://schemas.microsoft.com/office/drawing/2014/main" id="{19A21C61-F661-4198-9F6E-8B87864123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167" y="1746594"/>
            <a:ext cx="3275174" cy="4912760"/>
          </a:xfrm>
          <a:prstGeom prst="rect">
            <a:avLst/>
          </a:prstGeom>
        </p:spPr>
      </p:pic>
    </p:spTree>
    <p:extLst>
      <p:ext uri="{BB962C8B-B14F-4D97-AF65-F5344CB8AC3E}">
        <p14:creationId xmlns:p14="http://schemas.microsoft.com/office/powerpoint/2010/main" val="2852513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7E7A0-BA6D-410D-8130-AF82A4D40BA1}"/>
              </a:ext>
            </a:extLst>
          </p:cNvPr>
          <p:cNvSpPr>
            <a:spLocks noGrp="1"/>
          </p:cNvSpPr>
          <p:nvPr>
            <p:ph idx="1"/>
          </p:nvPr>
        </p:nvSpPr>
        <p:spPr>
          <a:xfrm>
            <a:off x="5927327" y="1088677"/>
            <a:ext cx="4708122" cy="669480"/>
          </a:xfrm>
        </p:spPr>
        <p:txBody>
          <a:bodyPr>
            <a:normAutofit/>
          </a:bodyPr>
          <a:lstStyle/>
          <a:p>
            <a:pPr marL="457200" lvl="1" indent="0">
              <a:buNone/>
            </a:pPr>
            <a:r>
              <a:rPr lang="en-GB" dirty="0">
                <a:solidFill>
                  <a:srgbClr val="600060"/>
                </a:solidFill>
              </a:rPr>
              <a:t>Parks and Open Space Survey</a:t>
            </a:r>
          </a:p>
        </p:txBody>
      </p:sp>
      <p:grpSp>
        <p:nvGrpSpPr>
          <p:cNvPr id="6" name="Group 5">
            <a:extLst>
              <a:ext uri="{FF2B5EF4-FFF2-40B4-BE49-F238E27FC236}">
                <a16:creationId xmlns:a16="http://schemas.microsoft.com/office/drawing/2014/main" id="{DAFD5B58-CBE1-4021-BA82-831EFE513D1C}"/>
              </a:ext>
            </a:extLst>
          </p:cNvPr>
          <p:cNvGrpSpPr/>
          <p:nvPr/>
        </p:nvGrpSpPr>
        <p:grpSpPr>
          <a:xfrm>
            <a:off x="333283" y="566403"/>
            <a:ext cx="5532825" cy="1191754"/>
            <a:chOff x="0" y="2795544"/>
            <a:chExt cx="5257800" cy="1191754"/>
          </a:xfrm>
          <a:solidFill>
            <a:srgbClr val="600060"/>
          </a:solidFill>
        </p:grpSpPr>
        <p:sp>
          <p:nvSpPr>
            <p:cNvPr id="7" name="Rectangle: Rounded Corners 6">
              <a:extLst>
                <a:ext uri="{FF2B5EF4-FFF2-40B4-BE49-F238E27FC236}">
                  <a16:creationId xmlns:a16="http://schemas.microsoft.com/office/drawing/2014/main" id="{62977EDA-E539-4592-8E5A-C4F0169ABC4C}"/>
                </a:ext>
              </a:extLst>
            </p:cNvPr>
            <p:cNvSpPr/>
            <p:nvPr/>
          </p:nvSpPr>
          <p:spPr>
            <a:xfrm>
              <a:off x="0" y="2795544"/>
              <a:ext cx="5257800" cy="1191754"/>
            </a:xfrm>
            <a:prstGeom prst="roundRect">
              <a:avLst/>
            </a:prstGeom>
            <a:grpFill/>
          </p:spPr>
          <p:style>
            <a:lnRef idx="2">
              <a:schemeClr val="lt1">
                <a:hueOff val="0"/>
                <a:satOff val="0"/>
                <a:lumOff val="0"/>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sp>
        <p:sp>
          <p:nvSpPr>
            <p:cNvPr id="8" name="Rectangle: Rounded Corners 4">
              <a:extLst>
                <a:ext uri="{FF2B5EF4-FFF2-40B4-BE49-F238E27FC236}">
                  <a16:creationId xmlns:a16="http://schemas.microsoft.com/office/drawing/2014/main" id="{A104E369-32F5-4CA1-B3C2-F6EE5A1F2EB6}"/>
                </a:ext>
              </a:extLst>
            </p:cNvPr>
            <p:cNvSpPr txBox="1"/>
            <p:nvPr/>
          </p:nvSpPr>
          <p:spPr>
            <a:xfrm>
              <a:off x="58176" y="2853721"/>
              <a:ext cx="4903219" cy="10754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IE" sz="3000" kern="1200" dirty="0"/>
                <a:t>Parks and Open Spaces Strategy</a:t>
              </a:r>
              <a:endParaRPr lang="en-US" sz="3000" kern="1200" dirty="0"/>
            </a:p>
          </p:txBody>
        </p:sp>
      </p:grpSp>
      <p:sp>
        <p:nvSpPr>
          <p:cNvPr id="10" name="Control 3">
            <a:extLst>
              <a:ext uri="{FF2B5EF4-FFF2-40B4-BE49-F238E27FC236}">
                <a16:creationId xmlns:a16="http://schemas.microsoft.com/office/drawing/2014/main" id="{5E9CDF8C-6502-41C6-BAB0-F4B307C1C49D}"/>
              </a:ext>
            </a:extLst>
          </p:cNvPr>
          <p:cNvSpPr>
            <a:spLocks noChangeArrowheads="1" noChangeShapeType="1"/>
          </p:cNvSpPr>
          <p:nvPr/>
        </p:nvSpPr>
        <p:spPr bwMode="auto">
          <a:xfrm>
            <a:off x="4803775" y="5537200"/>
            <a:ext cx="11972925" cy="6145213"/>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2" name="TextBox 1">
            <a:extLst>
              <a:ext uri="{FF2B5EF4-FFF2-40B4-BE49-F238E27FC236}">
                <a16:creationId xmlns:a16="http://schemas.microsoft.com/office/drawing/2014/main" id="{AE1DEA88-9D06-4DDC-82B5-E48CF9503365}"/>
              </a:ext>
            </a:extLst>
          </p:cNvPr>
          <p:cNvSpPr txBox="1"/>
          <p:nvPr/>
        </p:nvSpPr>
        <p:spPr>
          <a:xfrm>
            <a:off x="333283" y="2206701"/>
            <a:ext cx="5532825" cy="4353692"/>
          </a:xfrm>
          <a:prstGeom prst="rect">
            <a:avLst/>
          </a:prstGeom>
          <a:noFill/>
        </p:spPr>
        <p:txBody>
          <a:bodyPr wrap="square" rtlCol="0">
            <a:spAutoFit/>
          </a:bodyPr>
          <a:lstStyle/>
          <a:p>
            <a:pPr algn="just">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 help guide the development of the Parks and Open Space Strategy, we are seeking public views on the quality and quantity of South Dublin’s parks and any ideas people have for improving them.  </a:t>
            </a:r>
          </a:p>
          <a:p>
            <a:pPr algn="just">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will be live in May 2021 and available at: </a:t>
            </a:r>
          </a:p>
          <a:p>
            <a:pPr algn="just">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hlinkClick r:id="rId2"/>
              </a:rPr>
              <a:t>https://consult.sdublincoco.ie/</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E" sz="1800" dirty="0">
                <a:effectLst/>
                <a:latin typeface="Calibri" panose="020F0502020204030204" pitchFamily="34" charset="0"/>
                <a:ea typeface="Calibri" panose="020F0502020204030204" pitchFamily="34" charset="0"/>
                <a:cs typeface="Times New Roman" panose="02020603050405020304" pitchFamily="18" charset="0"/>
              </a:rPr>
              <a:t>A video promoting SDCC parks and requesting feedback accompanies the survey.</a:t>
            </a:r>
          </a:p>
          <a:p>
            <a:pPr algn="just">
              <a:lnSpc>
                <a:spcPct val="107000"/>
              </a:lnSpc>
              <a:spcAft>
                <a:spcPts val="800"/>
              </a:spcAft>
            </a:pPr>
            <a:endParaRPr lang="en-IE"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EB324C12-ED1D-49B6-9979-DE2F3E3A88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778" y="2650211"/>
            <a:ext cx="5206601" cy="3471068"/>
          </a:xfrm>
          <a:prstGeom prst="rect">
            <a:avLst/>
          </a:prstGeom>
        </p:spPr>
      </p:pic>
    </p:spTree>
    <p:extLst>
      <p:ext uri="{BB962C8B-B14F-4D97-AF65-F5344CB8AC3E}">
        <p14:creationId xmlns:p14="http://schemas.microsoft.com/office/powerpoint/2010/main" val="4081949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57D4A72-F4F1-498A-B083-59E8C50B7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7FF3303-6FC3-4637-A201-B4CCC1C992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220636" cy="6858000"/>
          </a:xfrm>
          <a:prstGeom prst="rect">
            <a:avLst/>
          </a:prstGeom>
        </p:spPr>
      </p:pic>
      <p:sp>
        <p:nvSpPr>
          <p:cNvPr id="2" name="Title 1">
            <a:extLst>
              <a:ext uri="{FF2B5EF4-FFF2-40B4-BE49-F238E27FC236}">
                <a16:creationId xmlns:a16="http://schemas.microsoft.com/office/drawing/2014/main" id="{F5019681-4336-4FC7-BBFA-6074D9166494}"/>
              </a:ext>
            </a:extLst>
          </p:cNvPr>
          <p:cNvSpPr>
            <a:spLocks noGrp="1"/>
          </p:cNvSpPr>
          <p:nvPr>
            <p:ph type="title"/>
          </p:nvPr>
        </p:nvSpPr>
        <p:spPr>
          <a:xfrm>
            <a:off x="218364" y="1433015"/>
            <a:ext cx="4394580" cy="4339988"/>
          </a:xfrm>
        </p:spPr>
        <p:txBody>
          <a:bodyPr>
            <a:normAutofit fontScale="90000"/>
          </a:bodyPr>
          <a:lstStyle/>
          <a:p>
            <a:pPr algn="l"/>
            <a:br>
              <a:rPr lang="en-IE" sz="2200" b="0" i="0" u="none" strike="noStrike" baseline="0" dirty="0">
                <a:solidFill>
                  <a:srgbClr val="FFFFFF"/>
                </a:solidFill>
                <a:latin typeface="DaxlinePro-Regular"/>
              </a:rPr>
            </a:br>
            <a:r>
              <a:rPr lang="en-IE" sz="2200" b="1" i="0" u="none" strike="noStrike" baseline="0" dirty="0">
                <a:solidFill>
                  <a:srgbClr val="FFFFFF"/>
                </a:solidFill>
                <a:latin typeface="DaxlinePro-Regular"/>
              </a:rPr>
              <a:t>Methodology and programme:</a:t>
            </a:r>
            <a:br>
              <a:rPr lang="en-IE" sz="2200" b="1" i="0" u="none" strike="noStrike" baseline="0" dirty="0">
                <a:solidFill>
                  <a:srgbClr val="FFFFFF"/>
                </a:solidFill>
                <a:latin typeface="DaxlinePro-Regular"/>
              </a:rPr>
            </a:br>
            <a:r>
              <a:rPr lang="en-IE" sz="2200" b="1" i="0" u="none" strike="noStrike" baseline="0" dirty="0">
                <a:solidFill>
                  <a:srgbClr val="FFFFFF"/>
                </a:solidFill>
                <a:latin typeface="DaxlinePro-Regular"/>
              </a:rPr>
              <a:t>GI Strategy and POS Strategy being delivered in tandem</a:t>
            </a:r>
            <a:br>
              <a:rPr lang="en-US" sz="2200" dirty="0">
                <a:solidFill>
                  <a:schemeClr val="bg1"/>
                </a:solidFill>
              </a:rPr>
            </a:br>
            <a:br>
              <a:rPr lang="en-US" sz="2200" dirty="0">
                <a:solidFill>
                  <a:schemeClr val="bg1"/>
                </a:solidFill>
              </a:rPr>
            </a:br>
            <a:r>
              <a:rPr lang="en-US" sz="2200" dirty="0">
                <a:solidFill>
                  <a:schemeClr val="bg1"/>
                </a:solidFill>
              </a:rPr>
              <a:t>GI Strategy will be a chapter within the Draft CDP.</a:t>
            </a:r>
            <a:br>
              <a:rPr lang="en-US" sz="2200" dirty="0">
                <a:solidFill>
                  <a:schemeClr val="bg1"/>
                </a:solidFill>
              </a:rPr>
            </a:br>
            <a:br>
              <a:rPr lang="en-US" sz="2200" dirty="0">
                <a:solidFill>
                  <a:schemeClr val="bg1"/>
                </a:solidFill>
              </a:rPr>
            </a:br>
            <a:r>
              <a:rPr lang="en-US" sz="2200" dirty="0">
                <a:solidFill>
                  <a:schemeClr val="bg1"/>
                </a:solidFill>
              </a:rPr>
              <a:t>Relevant POS policies and actions will be incorporated into the CDP.</a:t>
            </a:r>
            <a:br>
              <a:rPr lang="en-US" sz="2200" dirty="0">
                <a:solidFill>
                  <a:schemeClr val="bg1"/>
                </a:solidFill>
              </a:rPr>
            </a:br>
            <a:br>
              <a:rPr lang="en-IE" sz="2200" dirty="0">
                <a:solidFill>
                  <a:srgbClr val="FFFFFF"/>
                </a:solidFill>
                <a:latin typeface="DaxlinePro-Regular"/>
              </a:rPr>
            </a:br>
            <a:r>
              <a:rPr lang="en-US" sz="2200" dirty="0">
                <a:solidFill>
                  <a:schemeClr val="bg1"/>
                </a:solidFill>
              </a:rPr>
              <a:t>2 separate but complementary documents</a:t>
            </a:r>
            <a:br>
              <a:rPr lang="en-US" sz="2200" dirty="0">
                <a:solidFill>
                  <a:schemeClr val="bg1"/>
                </a:solidFill>
              </a:rPr>
            </a:br>
            <a:br>
              <a:rPr lang="en-US" sz="2200" dirty="0">
                <a:solidFill>
                  <a:schemeClr val="bg1"/>
                </a:solidFill>
              </a:rPr>
            </a:br>
            <a:r>
              <a:rPr lang="en-US" sz="2200" dirty="0">
                <a:solidFill>
                  <a:schemeClr val="bg1"/>
                </a:solidFill>
              </a:rPr>
              <a:t>POS has a separate consultation process.</a:t>
            </a:r>
            <a:br>
              <a:rPr lang="en-US" sz="2200" dirty="0">
                <a:solidFill>
                  <a:srgbClr val="000000"/>
                </a:solidFill>
              </a:rPr>
            </a:br>
            <a:br>
              <a:rPr lang="en-IE" sz="4000" b="0" i="0" u="none" strike="noStrike" baseline="0" dirty="0">
                <a:solidFill>
                  <a:srgbClr val="FFFFFF"/>
                </a:solidFill>
                <a:latin typeface="DaxlinePro-Regular"/>
              </a:rPr>
            </a:br>
            <a:endParaRPr lang="en-IE" sz="4000" dirty="0">
              <a:solidFill>
                <a:srgbClr val="FFFFFF"/>
              </a:solidFill>
            </a:endParaRPr>
          </a:p>
        </p:txBody>
      </p:sp>
      <p:graphicFrame>
        <p:nvGraphicFramePr>
          <p:cNvPr id="5" name="Content Placeholder 2">
            <a:extLst>
              <a:ext uri="{FF2B5EF4-FFF2-40B4-BE49-F238E27FC236}">
                <a16:creationId xmlns:a16="http://schemas.microsoft.com/office/drawing/2014/main" id="{5A91A7AD-798F-4C06-B222-1561431E6D07}"/>
              </a:ext>
            </a:extLst>
          </p:cNvPr>
          <p:cNvGraphicFramePr>
            <a:graphicFrameLocks noGrp="1"/>
          </p:cNvGraphicFramePr>
          <p:nvPr>
            <p:ph idx="1"/>
            <p:extLst>
              <p:ext uri="{D42A27DB-BD31-4B8C-83A1-F6EECF244321}">
                <p14:modId xmlns:p14="http://schemas.microsoft.com/office/powerpoint/2010/main" val="1546622057"/>
              </p:ext>
            </p:extLst>
          </p:nvPr>
        </p:nvGraphicFramePr>
        <p:xfrm>
          <a:off x="6355080" y="955653"/>
          <a:ext cx="5029200" cy="4947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2416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F2151DA-74F2-427A-A19C-A087AFB911F6}"/>
              </a:ext>
            </a:extLst>
          </p:cNvPr>
          <p:cNvPicPr>
            <a:picLocks noChangeAspect="1"/>
          </p:cNvPicPr>
          <p:nvPr/>
        </p:nvPicPr>
        <p:blipFill rotWithShape="1">
          <a:blip r:embed="rId2">
            <a:extLst>
              <a:ext uri="{28A0092B-C50C-407E-A947-70E740481C1C}">
                <a14:useLocalDpi xmlns:a14="http://schemas.microsoft.com/office/drawing/2010/main" val="0"/>
              </a:ext>
            </a:extLst>
          </a:blip>
          <a:srcRect t="17598" b="18443"/>
          <a:stretch/>
        </p:blipFill>
        <p:spPr>
          <a:xfrm>
            <a:off x="4263360" y="22530"/>
            <a:ext cx="7924800" cy="3383270"/>
          </a:xfrm>
          <a:prstGeom prst="rect">
            <a:avLst/>
          </a:prstGeom>
        </p:spPr>
      </p:pic>
      <p:pic>
        <p:nvPicPr>
          <p:cNvPr id="5" name="Picture 4">
            <a:extLst>
              <a:ext uri="{FF2B5EF4-FFF2-40B4-BE49-F238E27FC236}">
                <a16:creationId xmlns:a16="http://schemas.microsoft.com/office/drawing/2014/main" id="{E5CD9DD2-F053-4411-917D-CA3F0BDB3DC7}"/>
              </a:ext>
            </a:extLst>
          </p:cNvPr>
          <p:cNvPicPr>
            <a:picLocks noChangeAspect="1"/>
          </p:cNvPicPr>
          <p:nvPr/>
        </p:nvPicPr>
        <p:blipFill rotWithShape="1">
          <a:blip r:embed="rId3"/>
          <a:srcRect t="13320" r="2" b="7078"/>
          <a:stretch/>
        </p:blipFill>
        <p:spPr>
          <a:xfrm>
            <a:off x="4650916" y="3474720"/>
            <a:ext cx="7555832" cy="3383280"/>
          </a:xfrm>
          <a:prstGeom prst="rect">
            <a:avLst/>
          </a:prstGeom>
        </p:spPr>
      </p:pic>
      <p:sp useBgFill="1">
        <p:nvSpPr>
          <p:cNvPr id="43" name="Freeform: Shape 4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E9B0755-76DB-4844-B2B7-C85AC7C17C2D}"/>
              </a:ext>
            </a:extLst>
          </p:cNvPr>
          <p:cNvSpPr>
            <a:spLocks noGrp="1"/>
          </p:cNvSpPr>
          <p:nvPr>
            <p:ph type="ctrTitle"/>
          </p:nvPr>
        </p:nvSpPr>
        <p:spPr>
          <a:xfrm>
            <a:off x="7026899" y="-481440"/>
            <a:ext cx="4816878" cy="3877197"/>
          </a:xfrm>
        </p:spPr>
        <p:txBody>
          <a:bodyPr>
            <a:normAutofit/>
          </a:bodyPr>
          <a:lstStyle/>
          <a:p>
            <a:r>
              <a:rPr lang="en-IE" sz="2400" dirty="0">
                <a:solidFill>
                  <a:schemeClr val="bg1"/>
                </a:solidFill>
              </a:rPr>
              <a:t>Parks and Open Space (POS) Strategy</a:t>
            </a:r>
            <a:br>
              <a:rPr lang="en-IE" sz="2400" dirty="0">
                <a:solidFill>
                  <a:schemeClr val="bg1"/>
                </a:solidFill>
              </a:rPr>
            </a:br>
            <a:r>
              <a:rPr lang="en-IE" sz="2400" dirty="0">
                <a:solidFill>
                  <a:schemeClr val="bg1"/>
                </a:solidFill>
              </a:rPr>
              <a:t>Update </a:t>
            </a:r>
            <a:endParaRPr lang="en-IE" sz="4400" dirty="0"/>
          </a:p>
        </p:txBody>
      </p:sp>
      <p:sp>
        <p:nvSpPr>
          <p:cNvPr id="3" name="Subtitle 2">
            <a:extLst>
              <a:ext uri="{FF2B5EF4-FFF2-40B4-BE49-F238E27FC236}">
                <a16:creationId xmlns:a16="http://schemas.microsoft.com/office/drawing/2014/main" id="{C9C7C32B-3B45-4C4F-88B8-1B5131E96FCB}"/>
              </a:ext>
            </a:extLst>
          </p:cNvPr>
          <p:cNvSpPr>
            <a:spLocks noGrp="1"/>
          </p:cNvSpPr>
          <p:nvPr>
            <p:ph type="subTitle" idx="1"/>
          </p:nvPr>
        </p:nvSpPr>
        <p:spPr>
          <a:xfrm>
            <a:off x="321734" y="6186014"/>
            <a:ext cx="4007449" cy="1343972"/>
          </a:xfrm>
        </p:spPr>
        <p:txBody>
          <a:bodyPr>
            <a:normAutofit/>
          </a:bodyPr>
          <a:lstStyle/>
          <a:p>
            <a:pPr algn="l"/>
            <a:r>
              <a:rPr lang="en-IE" dirty="0"/>
              <a:t>Thank you</a:t>
            </a:r>
          </a:p>
        </p:txBody>
      </p:sp>
      <p:sp>
        <p:nvSpPr>
          <p:cNvPr id="9" name="Title 1">
            <a:extLst>
              <a:ext uri="{FF2B5EF4-FFF2-40B4-BE49-F238E27FC236}">
                <a16:creationId xmlns:a16="http://schemas.microsoft.com/office/drawing/2014/main" id="{19C234CE-9E55-437C-851A-2F4ACF6C9A85}"/>
              </a:ext>
            </a:extLst>
          </p:cNvPr>
          <p:cNvSpPr txBox="1">
            <a:spLocks/>
          </p:cNvSpPr>
          <p:nvPr/>
        </p:nvSpPr>
        <p:spPr>
          <a:xfrm>
            <a:off x="6338133" y="6100825"/>
            <a:ext cx="5505644" cy="1238615"/>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IE" sz="2400" dirty="0">
                <a:solidFill>
                  <a:srgbClr val="FFFFFF"/>
                </a:solidFill>
              </a:rPr>
              <a:t>Green Infrastructure (GI) Strategy</a:t>
            </a:r>
            <a:br>
              <a:rPr lang="en-IE" sz="2400" dirty="0">
                <a:solidFill>
                  <a:srgbClr val="FFFFFF"/>
                </a:solidFill>
              </a:rPr>
            </a:br>
            <a:r>
              <a:rPr lang="en-IE" sz="2400" dirty="0">
                <a:solidFill>
                  <a:srgbClr val="FFFFFF"/>
                </a:solidFill>
              </a:rPr>
              <a:t>Update</a:t>
            </a:r>
            <a:br>
              <a:rPr lang="en-IE" sz="1700" dirty="0">
                <a:solidFill>
                  <a:srgbClr val="FFFFFF"/>
                </a:solidFill>
              </a:rPr>
            </a:br>
            <a:r>
              <a:rPr lang="en-IE" sz="1700" dirty="0">
                <a:solidFill>
                  <a:srgbClr val="FFFFFF"/>
                </a:solidFill>
              </a:rPr>
              <a:t> </a:t>
            </a:r>
            <a:br>
              <a:rPr lang="en-IE" sz="1700" dirty="0">
                <a:solidFill>
                  <a:srgbClr val="FFFFFF"/>
                </a:solidFill>
              </a:rPr>
            </a:br>
            <a:endParaRPr lang="en-IE" sz="1700" dirty="0">
              <a:solidFill>
                <a:srgbClr val="FFFFFF"/>
              </a:solidFill>
            </a:endParaRPr>
          </a:p>
        </p:txBody>
      </p:sp>
    </p:spTree>
    <p:extLst>
      <p:ext uri="{BB962C8B-B14F-4D97-AF65-F5344CB8AC3E}">
        <p14:creationId xmlns:p14="http://schemas.microsoft.com/office/powerpoint/2010/main" val="4126490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1691</Words>
  <Application>Microsoft Office PowerPoint</Application>
  <PresentationFormat>Widescreen</PresentationFormat>
  <Paragraphs>239</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Cambria</vt:lpstr>
      <vt:lpstr>DaxlinePro-Regular</vt:lpstr>
      <vt:lpstr>Office Theme</vt:lpstr>
      <vt:lpstr>Office Theme</vt:lpstr>
      <vt:lpstr>Parks and Open Space (POS) Strategy Update </vt:lpstr>
      <vt:lpstr>GREEN INFRASTRUCTURE  ……“a strategically planned network of natural and semi-natural areas with other environmental features designed and managed to deliver a wide range of ecosystem services such as water purification, air quality, space for recreation and climate mitigation and adaptation.”…….    A GI STRATEGY WILL:  “form the basis for the identification, protection, enhancement and management of the Green Infrastructure network within the County.”  </vt:lpstr>
      <vt:lpstr>GI Strategy Development</vt:lpstr>
      <vt:lpstr>PowerPoint Presentation</vt:lpstr>
      <vt:lpstr>PowerPoint Presentation</vt:lpstr>
      <vt:lpstr>PowerPoint Presentation</vt:lpstr>
      <vt:lpstr>PowerPoint Presentation</vt:lpstr>
      <vt:lpstr>PowerPoint Presentation</vt:lpstr>
      <vt:lpstr>Mapping Framework</vt:lpstr>
      <vt:lpstr>Parks and Open Space (POS) Strategy Update </vt:lpstr>
      <vt:lpstr>PARKS AND OPEN SPACES:  Are fundamental in contributing to a high quality of life for those living, working and visiting the County.   They provide habitats for ecological processes, a focal point for active and passive recreation, promote community interaction and help mitigate the impacts of climate change. </vt:lpstr>
      <vt:lpstr>PowerPoint Presentation</vt:lpstr>
      <vt:lpstr>PowerPoint Presentation</vt:lpstr>
      <vt:lpstr>PowerPoint Presentation</vt:lpstr>
      <vt:lpstr>PowerPoint Presentation</vt:lpstr>
      <vt:lpstr> Methodology and programme: GI Strategy and POS Strategy being delivered in tandem  GI Strategy will be a chapter within the Draft CDP.  Relevant POS policies and actions will be incorporated into the CDP.  2 separate but complementary documents  POS has a separate consultation process.  </vt:lpstr>
      <vt:lpstr>Parks and Open Space (POS) Strategy Update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Parks and Open Space (POS) Strategy Update </dc:title>
  <dc:creator>Suzanne Furlong</dc:creator>
  <cp:lastModifiedBy>Suzanne Furlong</cp:lastModifiedBy>
  <cp:revision>2</cp:revision>
  <dcterms:created xsi:type="dcterms:W3CDTF">2021-04-27T15:09:55Z</dcterms:created>
  <dcterms:modified xsi:type="dcterms:W3CDTF">2021-04-27T15:37:42Z</dcterms:modified>
</cp:coreProperties>
</file>