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6" r:id="rId2"/>
    <p:sldId id="306" r:id="rId3"/>
    <p:sldId id="486" r:id="rId4"/>
    <p:sldId id="487" r:id="rId5"/>
    <p:sldId id="474" r:id="rId6"/>
    <p:sldId id="475" r:id="rId7"/>
    <p:sldId id="427" r:id="rId8"/>
    <p:sldId id="489" r:id="rId9"/>
    <p:sldId id="506" r:id="rId10"/>
    <p:sldId id="488" r:id="rId11"/>
    <p:sldId id="492" r:id="rId12"/>
    <p:sldId id="493" r:id="rId13"/>
    <p:sldId id="494" r:id="rId14"/>
    <p:sldId id="495" r:id="rId15"/>
    <p:sldId id="496" r:id="rId16"/>
    <p:sldId id="497" r:id="rId17"/>
    <p:sldId id="498" r:id="rId18"/>
    <p:sldId id="499" r:id="rId19"/>
    <p:sldId id="500" r:id="rId20"/>
    <p:sldId id="476" r:id="rId21"/>
    <p:sldId id="477" r:id="rId22"/>
    <p:sldId id="478" r:id="rId23"/>
    <p:sldId id="479" r:id="rId24"/>
    <p:sldId id="480" r:id="rId25"/>
    <p:sldId id="481" r:id="rId26"/>
    <p:sldId id="482" r:id="rId27"/>
    <p:sldId id="483" r:id="rId28"/>
    <p:sldId id="484" r:id="rId29"/>
    <p:sldId id="485" r:id="rId30"/>
    <p:sldId id="304" r:id="rId31"/>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8C2763-9567-42C7-A9CC-0B169799FB11}">
          <p14:sldIdLst>
            <p14:sldId id="266"/>
            <p14:sldId id="306"/>
            <p14:sldId id="486"/>
            <p14:sldId id="487"/>
            <p14:sldId id="474"/>
            <p14:sldId id="475"/>
            <p14:sldId id="427"/>
            <p14:sldId id="489"/>
            <p14:sldId id="506"/>
            <p14:sldId id="488"/>
            <p14:sldId id="492"/>
            <p14:sldId id="493"/>
            <p14:sldId id="494"/>
          </p14:sldIdLst>
        </p14:section>
        <p14:section name="Untitled Section" id="{1B65A58C-B411-42E8-B048-5D0FC0815521}">
          <p14:sldIdLst>
            <p14:sldId id="495"/>
            <p14:sldId id="496"/>
            <p14:sldId id="497"/>
            <p14:sldId id="498"/>
            <p14:sldId id="499"/>
            <p14:sldId id="500"/>
            <p14:sldId id="476"/>
            <p14:sldId id="477"/>
            <p14:sldId id="478"/>
            <p14:sldId id="479"/>
            <p14:sldId id="480"/>
            <p14:sldId id="481"/>
            <p14:sldId id="482"/>
            <p14:sldId id="483"/>
            <p14:sldId id="484"/>
            <p14:sldId id="485"/>
            <p14:sldId id="304"/>
          </p14:sldIdLst>
        </p14:section>
      </p14:sectionLst>
    </p:ext>
    <p:ext uri="{EFAFB233-063F-42B5-8137-9DF3F51BA10A}">
      <p15:sldGuideLst xmlns:p15="http://schemas.microsoft.com/office/powerpoint/2012/main">
        <p15:guide id="2" orient="horz" userDrawn="1">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3" autoAdjust="0"/>
    <p:restoredTop sz="94660"/>
  </p:normalViewPr>
  <p:slideViewPr>
    <p:cSldViewPr snapToGrid="0">
      <p:cViewPr varScale="1">
        <p:scale>
          <a:sx n="72" d="100"/>
          <a:sy n="72" d="100"/>
        </p:scale>
        <p:origin x="1308" y="66"/>
      </p:cViewPr>
      <p:guideLst>
        <p:guide orient="horz"/>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18956BF4-86D6-4997-B325-1D75EA08AD7E}" type="datetimeFigureOut">
              <a:rPr lang="en-IE" smtClean="0"/>
              <a:t>23/04/2021</a:t>
            </a:fld>
            <a:endParaRPr lang="en-IE"/>
          </a:p>
        </p:txBody>
      </p:sp>
      <p:sp>
        <p:nvSpPr>
          <p:cNvPr id="4" name="Slide Image Placeholder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A2D11A82-9A8E-48EC-9D89-EA9B6AB93C45}" type="slidenum">
              <a:rPr lang="en-IE" smtClean="0"/>
              <a:t>‹#›</a:t>
            </a:fld>
            <a:endParaRPr lang="en-IE"/>
          </a:p>
        </p:txBody>
      </p:sp>
    </p:spTree>
    <p:extLst>
      <p:ext uri="{BB962C8B-B14F-4D97-AF65-F5344CB8AC3E}">
        <p14:creationId xmlns:p14="http://schemas.microsoft.com/office/powerpoint/2010/main" val="156387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23/04/2021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58209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23/04/2021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48477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23/04/2021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91701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23/04/2021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5913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EEB4D-905E-4893-AE0A-34851A8B8E85}" type="datetimeFigureOut">
              <a:rPr lang="en-IE" smtClean="0"/>
              <a:t>23/04/2021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46119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1EEB4D-905E-4893-AE0A-34851A8B8E85}" type="datetimeFigureOut">
              <a:rPr lang="en-IE" smtClean="0"/>
              <a:t>23/04/2021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8061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1EEB4D-905E-4893-AE0A-34851A8B8E85}" type="datetimeFigureOut">
              <a:rPr lang="en-IE" smtClean="0"/>
              <a:t>23/04/2021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9783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1EEB4D-905E-4893-AE0A-34851A8B8E85}" type="datetimeFigureOut">
              <a:rPr lang="en-IE" smtClean="0"/>
              <a:t>23/04/2021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30609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EEB4D-905E-4893-AE0A-34851A8B8E85}" type="datetimeFigureOut">
              <a:rPr lang="en-IE" smtClean="0"/>
              <a:t>23/04/2021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60407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23/04/2021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414330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23/04/2021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8985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EEB4D-905E-4893-AE0A-34851A8B8E85}" type="datetimeFigureOut">
              <a:rPr lang="en-IE" smtClean="0"/>
              <a:t>23/04/2021</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12019-8E48-4DF3-B5AD-273A550E8C9D}" type="slidenum">
              <a:rPr lang="en-IE" smtClean="0"/>
              <a:t>‹#›</a:t>
            </a:fld>
            <a:endParaRPr lang="en-IE"/>
          </a:p>
        </p:txBody>
      </p:sp>
    </p:spTree>
    <p:extLst>
      <p:ext uri="{BB962C8B-B14F-4D97-AF65-F5344CB8AC3E}">
        <p14:creationId xmlns:p14="http://schemas.microsoft.com/office/powerpoint/2010/main" val="590489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504"/>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p:cNvSpPr txBox="1"/>
          <p:nvPr/>
        </p:nvSpPr>
        <p:spPr>
          <a:xfrm>
            <a:off x="265723" y="2829125"/>
            <a:ext cx="8613234" cy="3108543"/>
          </a:xfrm>
          <a:prstGeom prst="rect">
            <a:avLst/>
          </a:prstGeom>
          <a:noFill/>
        </p:spPr>
        <p:txBody>
          <a:bodyPr wrap="square" rtlCol="0">
            <a:spAutoFit/>
          </a:bodyPr>
          <a:lstStyle/>
          <a:p>
            <a:r>
              <a:rPr lang="en-IE" sz="2800" dirty="0">
                <a:solidFill>
                  <a:schemeClr val="bg1"/>
                </a:solidFill>
                <a:latin typeface="Times New Roman" panose="02020603050405020304" pitchFamily="18" charset="0"/>
                <a:cs typeface="Times New Roman" panose="02020603050405020304" pitchFamily="18" charset="0"/>
              </a:rPr>
              <a:t>SHD Application</a:t>
            </a:r>
            <a:r>
              <a:rPr lang="en-IE" sz="2800" dirty="0">
                <a:solidFill>
                  <a:schemeClr val="bg2">
                    <a:lumMod val="75000"/>
                  </a:schemeClr>
                </a:solidFill>
                <a:latin typeface="Times New Roman" panose="02020603050405020304" pitchFamily="18" charset="0"/>
                <a:cs typeface="Times New Roman" panose="02020603050405020304" pitchFamily="18" charset="0"/>
              </a:rPr>
              <a:t> Ref: SHD3ABP-309731-21  </a:t>
            </a:r>
          </a:p>
          <a:p>
            <a:pPr algn="l"/>
            <a:r>
              <a:rPr lang="en-IE" sz="2800" dirty="0">
                <a:solidFill>
                  <a:schemeClr val="bg2">
                    <a:lumMod val="75000"/>
                  </a:schemeClr>
                </a:solidFill>
                <a:latin typeface="Times New Roman" panose="02020603050405020304" pitchFamily="18" charset="0"/>
                <a:cs typeface="Times New Roman" panose="02020603050405020304" pitchFamily="18" charset="0"/>
              </a:rPr>
              <a:t>Applicant: Joseph Costello, Absolute Limousines Ltd and </a:t>
            </a:r>
            <a:r>
              <a:rPr lang="en-IE" sz="2800" dirty="0" err="1">
                <a:solidFill>
                  <a:schemeClr val="bg2">
                    <a:lumMod val="75000"/>
                  </a:schemeClr>
                </a:solidFill>
                <a:latin typeface="Times New Roman" panose="02020603050405020304" pitchFamily="18" charset="0"/>
                <a:cs typeface="Times New Roman" panose="02020603050405020304" pitchFamily="18" charset="0"/>
              </a:rPr>
              <a:t>Boherkill</a:t>
            </a:r>
            <a:r>
              <a:rPr lang="en-IE" sz="2800" dirty="0">
                <a:solidFill>
                  <a:schemeClr val="bg2">
                    <a:lumMod val="75000"/>
                  </a:schemeClr>
                </a:solidFill>
                <a:latin typeface="Times New Roman" panose="02020603050405020304" pitchFamily="18" charset="0"/>
                <a:cs typeface="Times New Roman" panose="02020603050405020304" pitchFamily="18" charset="0"/>
              </a:rPr>
              <a:t> Property Development Ltd.</a:t>
            </a:r>
            <a:endParaRPr lang="en-IE" sz="2800" b="0" i="0" u="none" strike="noStrike" baseline="0" dirty="0">
              <a:solidFill>
                <a:srgbClr val="000000"/>
              </a:solidFill>
              <a:latin typeface="Arial" panose="020B0604020202020204" pitchFamily="34" charset="0"/>
            </a:endParaRPr>
          </a:p>
          <a:p>
            <a:pPr algn="l"/>
            <a:r>
              <a:rPr lang="en-IE" sz="2800" dirty="0">
                <a:solidFill>
                  <a:schemeClr val="bg2">
                    <a:lumMod val="75000"/>
                  </a:schemeClr>
                </a:solidFill>
                <a:latin typeface="Times New Roman" panose="02020603050405020304" pitchFamily="18" charset="0"/>
                <a:cs typeface="Times New Roman" panose="02020603050405020304" pitchFamily="18" charset="0"/>
              </a:rPr>
              <a:t>Location: lands west of Old </a:t>
            </a:r>
            <a:r>
              <a:rPr lang="en-IE" sz="2800" dirty="0" err="1">
                <a:solidFill>
                  <a:schemeClr val="bg2">
                    <a:lumMod val="75000"/>
                  </a:schemeClr>
                </a:solidFill>
                <a:latin typeface="Times New Roman" panose="02020603050405020304" pitchFamily="18" charset="0"/>
                <a:cs typeface="Times New Roman" panose="02020603050405020304" pitchFamily="18" charset="0"/>
              </a:rPr>
              <a:t>Belgard</a:t>
            </a:r>
            <a:r>
              <a:rPr lang="en-IE" sz="2800" dirty="0">
                <a:solidFill>
                  <a:schemeClr val="bg2">
                    <a:lumMod val="75000"/>
                  </a:schemeClr>
                </a:solidFill>
                <a:latin typeface="Times New Roman" panose="02020603050405020304" pitchFamily="18" charset="0"/>
                <a:cs typeface="Times New Roman" panose="02020603050405020304" pitchFamily="18" charset="0"/>
              </a:rPr>
              <a:t> Rd and north, south &amp; west of Old </a:t>
            </a:r>
            <a:r>
              <a:rPr lang="en-IE" sz="2800" dirty="0" err="1">
                <a:solidFill>
                  <a:schemeClr val="bg2">
                    <a:lumMod val="75000"/>
                  </a:schemeClr>
                </a:solidFill>
                <a:latin typeface="Times New Roman" panose="02020603050405020304" pitchFamily="18" charset="0"/>
                <a:cs typeface="Times New Roman" panose="02020603050405020304" pitchFamily="18" charset="0"/>
              </a:rPr>
              <a:t>Belgard</a:t>
            </a:r>
            <a:r>
              <a:rPr lang="en-IE" sz="2800" dirty="0">
                <a:solidFill>
                  <a:schemeClr val="bg2">
                    <a:lumMod val="75000"/>
                  </a:schemeClr>
                </a:solidFill>
                <a:latin typeface="Times New Roman" panose="02020603050405020304" pitchFamily="18" charset="0"/>
                <a:cs typeface="Times New Roman" panose="02020603050405020304" pitchFamily="18" charset="0"/>
              </a:rPr>
              <a:t> Rd and north, south &amp; west of Cookstown Rd, Cookstown Industrial Estate, Tallaght.</a:t>
            </a:r>
          </a:p>
          <a:p>
            <a:r>
              <a:rPr lang="en-IE" sz="2800" dirty="0">
                <a:solidFill>
                  <a:schemeClr val="bg2">
                    <a:lumMod val="75000"/>
                  </a:schemeClr>
                </a:solidFill>
                <a:latin typeface="Times New Roman" panose="02020603050405020304" pitchFamily="18" charset="0"/>
                <a:cs typeface="Times New Roman" panose="02020603050405020304" pitchFamily="18" charset="0"/>
              </a:rPr>
              <a:t>Presentation to: Tallaght ACM 26</a:t>
            </a:r>
            <a:r>
              <a:rPr lang="en-IE" sz="2800" baseline="30000" dirty="0">
                <a:solidFill>
                  <a:schemeClr val="bg2">
                    <a:lumMod val="75000"/>
                  </a:schemeClr>
                </a:solidFill>
                <a:latin typeface="Times New Roman" panose="02020603050405020304" pitchFamily="18" charset="0"/>
                <a:cs typeface="Times New Roman" panose="02020603050405020304" pitchFamily="18" charset="0"/>
              </a:rPr>
              <a:t>th</a:t>
            </a:r>
            <a:r>
              <a:rPr lang="en-IE" sz="2800" dirty="0">
                <a:solidFill>
                  <a:schemeClr val="bg2">
                    <a:lumMod val="75000"/>
                  </a:schemeClr>
                </a:solidFill>
                <a:latin typeface="Times New Roman" panose="02020603050405020304" pitchFamily="18" charset="0"/>
                <a:cs typeface="Times New Roman" panose="02020603050405020304" pitchFamily="18" charset="0"/>
              </a:rPr>
              <a:t> April 2021</a:t>
            </a:r>
          </a:p>
        </p:txBody>
      </p:sp>
      <p:cxnSp>
        <p:nvCxnSpPr>
          <p:cNvPr id="5" name="Straight Connector 4"/>
          <p:cNvCxnSpPr/>
          <p:nvPr/>
        </p:nvCxnSpPr>
        <p:spPr>
          <a:xfrm>
            <a:off x="346323" y="2751026"/>
            <a:ext cx="3506662" cy="156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8" name="TextBox 7"/>
          <p:cNvSpPr txBox="1"/>
          <p:nvPr/>
        </p:nvSpPr>
        <p:spPr>
          <a:xfrm>
            <a:off x="6606445" y="5617250"/>
            <a:ext cx="2467216" cy="523220"/>
          </a:xfrm>
          <a:prstGeom prst="rect">
            <a:avLst/>
          </a:prstGeom>
          <a:noFill/>
        </p:spPr>
        <p:txBody>
          <a:bodyPr wrap="square" rtlCol="0">
            <a:spAutoFit/>
          </a:bodyPr>
          <a:lstStyle/>
          <a:p>
            <a:r>
              <a:rPr lang="en-IE" sz="1400" b="1" dirty="0">
                <a:solidFill>
                  <a:schemeClr val="accent5">
                    <a:lumMod val="60000"/>
                    <a:lumOff val="40000"/>
                  </a:schemeClr>
                </a:solidFill>
              </a:rPr>
              <a:t>           Jim Johnston </a:t>
            </a:r>
          </a:p>
          <a:p>
            <a:r>
              <a:rPr lang="en-IE" sz="1400" b="1" dirty="0">
                <a:solidFill>
                  <a:schemeClr val="accent5">
                    <a:lumMod val="60000"/>
                    <a:lumOff val="40000"/>
                  </a:schemeClr>
                </a:solidFill>
              </a:rPr>
              <a:t>           Senior Executive Planner</a:t>
            </a:r>
          </a:p>
        </p:txBody>
      </p:sp>
    </p:spTree>
    <p:extLst>
      <p:ext uri="{BB962C8B-B14F-4D97-AF65-F5344CB8AC3E}">
        <p14:creationId xmlns:p14="http://schemas.microsoft.com/office/powerpoint/2010/main" val="256421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5E8073-ACF5-4A3C-A92B-2835F65FC8B3}"/>
              </a:ext>
            </a:extLst>
          </p:cNvPr>
          <p:cNvPicPr>
            <a:picLocks noChangeAspect="1"/>
          </p:cNvPicPr>
          <p:nvPr/>
        </p:nvPicPr>
        <p:blipFill>
          <a:blip r:embed="rId2"/>
          <a:stretch>
            <a:fillRect/>
          </a:stretch>
        </p:blipFill>
        <p:spPr>
          <a:xfrm>
            <a:off x="145374" y="768627"/>
            <a:ext cx="8815898" cy="4691270"/>
          </a:xfrm>
          <a:prstGeom prst="rect">
            <a:avLst/>
          </a:prstGeom>
        </p:spPr>
      </p:pic>
    </p:spTree>
    <p:extLst>
      <p:ext uri="{BB962C8B-B14F-4D97-AF65-F5344CB8AC3E}">
        <p14:creationId xmlns:p14="http://schemas.microsoft.com/office/powerpoint/2010/main" val="4230901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0A573-077A-401F-9405-812BBDAEBF99}"/>
              </a:ext>
            </a:extLst>
          </p:cNvPr>
          <p:cNvPicPr>
            <a:picLocks noChangeAspect="1"/>
          </p:cNvPicPr>
          <p:nvPr/>
        </p:nvPicPr>
        <p:blipFill>
          <a:blip r:embed="rId2"/>
          <a:stretch>
            <a:fillRect/>
          </a:stretch>
        </p:blipFill>
        <p:spPr>
          <a:xfrm>
            <a:off x="790575" y="552450"/>
            <a:ext cx="7562850" cy="5753100"/>
          </a:xfrm>
          <a:prstGeom prst="rect">
            <a:avLst/>
          </a:prstGeom>
        </p:spPr>
      </p:pic>
    </p:spTree>
    <p:extLst>
      <p:ext uri="{BB962C8B-B14F-4D97-AF65-F5344CB8AC3E}">
        <p14:creationId xmlns:p14="http://schemas.microsoft.com/office/powerpoint/2010/main" val="2945936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D4312-0E98-437B-84DE-78725C2E922D}"/>
              </a:ext>
            </a:extLst>
          </p:cNvPr>
          <p:cNvPicPr>
            <a:picLocks noChangeAspect="1"/>
          </p:cNvPicPr>
          <p:nvPr/>
        </p:nvPicPr>
        <p:blipFill>
          <a:blip r:embed="rId2"/>
          <a:stretch>
            <a:fillRect/>
          </a:stretch>
        </p:blipFill>
        <p:spPr>
          <a:xfrm>
            <a:off x="876300" y="657225"/>
            <a:ext cx="7391400" cy="5543550"/>
          </a:xfrm>
          <a:prstGeom prst="rect">
            <a:avLst/>
          </a:prstGeom>
        </p:spPr>
      </p:pic>
    </p:spTree>
    <p:extLst>
      <p:ext uri="{BB962C8B-B14F-4D97-AF65-F5344CB8AC3E}">
        <p14:creationId xmlns:p14="http://schemas.microsoft.com/office/powerpoint/2010/main" val="2196097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F166B-7A0D-4DF7-AE6E-D696028D5DDA}"/>
              </a:ext>
            </a:extLst>
          </p:cNvPr>
          <p:cNvPicPr>
            <a:picLocks noChangeAspect="1"/>
          </p:cNvPicPr>
          <p:nvPr/>
        </p:nvPicPr>
        <p:blipFill>
          <a:blip r:embed="rId2"/>
          <a:stretch>
            <a:fillRect/>
          </a:stretch>
        </p:blipFill>
        <p:spPr>
          <a:xfrm>
            <a:off x="435537" y="238540"/>
            <a:ext cx="8147957" cy="6480312"/>
          </a:xfrm>
          <a:prstGeom prst="rect">
            <a:avLst/>
          </a:prstGeom>
        </p:spPr>
      </p:pic>
    </p:spTree>
    <p:extLst>
      <p:ext uri="{BB962C8B-B14F-4D97-AF65-F5344CB8AC3E}">
        <p14:creationId xmlns:p14="http://schemas.microsoft.com/office/powerpoint/2010/main" val="1401541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11656A-8206-497E-BE25-546A908BE1DA}"/>
              </a:ext>
            </a:extLst>
          </p:cNvPr>
          <p:cNvPicPr>
            <a:picLocks noChangeAspect="1"/>
          </p:cNvPicPr>
          <p:nvPr/>
        </p:nvPicPr>
        <p:blipFill>
          <a:blip r:embed="rId2"/>
          <a:stretch>
            <a:fillRect/>
          </a:stretch>
        </p:blipFill>
        <p:spPr>
          <a:xfrm>
            <a:off x="291548" y="455924"/>
            <a:ext cx="8627593" cy="6331979"/>
          </a:xfrm>
          <a:prstGeom prst="rect">
            <a:avLst/>
          </a:prstGeom>
        </p:spPr>
      </p:pic>
      <p:sp>
        <p:nvSpPr>
          <p:cNvPr id="6" name="Title 5">
            <a:extLst>
              <a:ext uri="{FF2B5EF4-FFF2-40B4-BE49-F238E27FC236}">
                <a16:creationId xmlns:a16="http://schemas.microsoft.com/office/drawing/2014/main" id="{B573BBB4-ADF5-4D54-B345-566CC8BD198E}"/>
              </a:ext>
            </a:extLst>
          </p:cNvPr>
          <p:cNvSpPr>
            <a:spLocks noGrp="1"/>
          </p:cNvSpPr>
          <p:nvPr>
            <p:ph type="title"/>
          </p:nvPr>
        </p:nvSpPr>
        <p:spPr>
          <a:xfrm>
            <a:off x="980661" y="145774"/>
            <a:ext cx="7534689" cy="310151"/>
          </a:xfrm>
        </p:spPr>
        <p:txBody>
          <a:bodyPr>
            <a:noAutofit/>
          </a:bodyPr>
          <a:lstStyle/>
          <a:p>
            <a:r>
              <a:rPr lang="en-GB" sz="2800" dirty="0"/>
              <a:t>Block A</a:t>
            </a:r>
            <a:endParaRPr lang="en-IE" sz="2800" dirty="0"/>
          </a:p>
        </p:txBody>
      </p:sp>
    </p:spTree>
    <p:extLst>
      <p:ext uri="{BB962C8B-B14F-4D97-AF65-F5344CB8AC3E}">
        <p14:creationId xmlns:p14="http://schemas.microsoft.com/office/powerpoint/2010/main" val="1884761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303B01-2E88-401A-B175-BD1BB6281904}"/>
              </a:ext>
            </a:extLst>
          </p:cNvPr>
          <p:cNvPicPr>
            <a:picLocks noChangeAspect="1"/>
          </p:cNvPicPr>
          <p:nvPr/>
        </p:nvPicPr>
        <p:blipFill>
          <a:blip r:embed="rId2"/>
          <a:stretch>
            <a:fillRect/>
          </a:stretch>
        </p:blipFill>
        <p:spPr>
          <a:xfrm>
            <a:off x="97985" y="622852"/>
            <a:ext cx="8895823" cy="5645426"/>
          </a:xfrm>
          <a:prstGeom prst="rect">
            <a:avLst/>
          </a:prstGeom>
        </p:spPr>
      </p:pic>
      <p:sp>
        <p:nvSpPr>
          <p:cNvPr id="6" name="Title 5">
            <a:extLst>
              <a:ext uri="{FF2B5EF4-FFF2-40B4-BE49-F238E27FC236}">
                <a16:creationId xmlns:a16="http://schemas.microsoft.com/office/drawing/2014/main" id="{166BF4FF-2045-4F58-81C3-69A98EAFD5D8}"/>
              </a:ext>
            </a:extLst>
          </p:cNvPr>
          <p:cNvSpPr>
            <a:spLocks noGrp="1"/>
          </p:cNvSpPr>
          <p:nvPr>
            <p:ph type="title"/>
          </p:nvPr>
        </p:nvSpPr>
        <p:spPr>
          <a:xfrm>
            <a:off x="914400" y="119271"/>
            <a:ext cx="7600950" cy="470452"/>
          </a:xfrm>
        </p:spPr>
        <p:txBody>
          <a:bodyPr>
            <a:noAutofit/>
          </a:bodyPr>
          <a:lstStyle/>
          <a:p>
            <a:r>
              <a:rPr lang="en-GB" sz="2800" dirty="0"/>
              <a:t>Block B (north)</a:t>
            </a:r>
            <a:endParaRPr lang="en-IE" sz="2800" dirty="0"/>
          </a:p>
        </p:txBody>
      </p:sp>
    </p:spTree>
    <p:extLst>
      <p:ext uri="{BB962C8B-B14F-4D97-AF65-F5344CB8AC3E}">
        <p14:creationId xmlns:p14="http://schemas.microsoft.com/office/powerpoint/2010/main" val="2485184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D56C6-26D6-48D8-8A94-8C7CBC9C8922}"/>
              </a:ext>
            </a:extLst>
          </p:cNvPr>
          <p:cNvPicPr>
            <a:picLocks noChangeAspect="1"/>
          </p:cNvPicPr>
          <p:nvPr/>
        </p:nvPicPr>
        <p:blipFill>
          <a:blip r:embed="rId2"/>
          <a:stretch>
            <a:fillRect/>
          </a:stretch>
        </p:blipFill>
        <p:spPr>
          <a:xfrm>
            <a:off x="140649" y="662609"/>
            <a:ext cx="8918702" cy="4847603"/>
          </a:xfrm>
          <a:prstGeom prst="rect">
            <a:avLst/>
          </a:prstGeom>
        </p:spPr>
      </p:pic>
      <p:sp>
        <p:nvSpPr>
          <p:cNvPr id="4" name="Title 3">
            <a:extLst>
              <a:ext uri="{FF2B5EF4-FFF2-40B4-BE49-F238E27FC236}">
                <a16:creationId xmlns:a16="http://schemas.microsoft.com/office/drawing/2014/main" id="{97D2388A-B25F-4ED6-90ED-A106C2D182EB}"/>
              </a:ext>
            </a:extLst>
          </p:cNvPr>
          <p:cNvSpPr>
            <a:spLocks noGrp="1"/>
          </p:cNvSpPr>
          <p:nvPr>
            <p:ph type="title"/>
          </p:nvPr>
        </p:nvSpPr>
        <p:spPr>
          <a:xfrm>
            <a:off x="901148" y="106018"/>
            <a:ext cx="7614202" cy="463825"/>
          </a:xfrm>
        </p:spPr>
        <p:txBody>
          <a:bodyPr>
            <a:noAutofit/>
          </a:bodyPr>
          <a:lstStyle/>
          <a:p>
            <a:r>
              <a:rPr lang="en-GB" sz="2800" dirty="0"/>
              <a:t>Block B (south)</a:t>
            </a:r>
            <a:endParaRPr lang="en-IE" sz="2800" dirty="0"/>
          </a:p>
        </p:txBody>
      </p:sp>
    </p:spTree>
    <p:extLst>
      <p:ext uri="{BB962C8B-B14F-4D97-AF65-F5344CB8AC3E}">
        <p14:creationId xmlns:p14="http://schemas.microsoft.com/office/powerpoint/2010/main" val="81748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3B0AC0-0232-4F4D-9260-0429D1A4ABE3}"/>
              </a:ext>
            </a:extLst>
          </p:cNvPr>
          <p:cNvPicPr>
            <a:picLocks noChangeAspect="1"/>
          </p:cNvPicPr>
          <p:nvPr/>
        </p:nvPicPr>
        <p:blipFill>
          <a:blip r:embed="rId2"/>
          <a:stretch>
            <a:fillRect/>
          </a:stretch>
        </p:blipFill>
        <p:spPr>
          <a:xfrm>
            <a:off x="371182" y="477079"/>
            <a:ext cx="8449319" cy="5870712"/>
          </a:xfrm>
          <a:prstGeom prst="rect">
            <a:avLst/>
          </a:prstGeom>
        </p:spPr>
      </p:pic>
      <p:sp>
        <p:nvSpPr>
          <p:cNvPr id="4" name="Title 3">
            <a:extLst>
              <a:ext uri="{FF2B5EF4-FFF2-40B4-BE49-F238E27FC236}">
                <a16:creationId xmlns:a16="http://schemas.microsoft.com/office/drawing/2014/main" id="{8453CCE4-CE1A-47E8-BB9F-9890137F7096}"/>
              </a:ext>
            </a:extLst>
          </p:cNvPr>
          <p:cNvSpPr>
            <a:spLocks noGrp="1"/>
          </p:cNvSpPr>
          <p:nvPr>
            <p:ph type="title"/>
          </p:nvPr>
        </p:nvSpPr>
        <p:spPr>
          <a:xfrm>
            <a:off x="808383" y="92766"/>
            <a:ext cx="7706967" cy="384313"/>
          </a:xfrm>
        </p:spPr>
        <p:txBody>
          <a:bodyPr>
            <a:noAutofit/>
          </a:bodyPr>
          <a:lstStyle/>
          <a:p>
            <a:r>
              <a:rPr lang="en-GB" sz="2800" dirty="0"/>
              <a:t>Block C (north)</a:t>
            </a:r>
            <a:endParaRPr lang="en-IE" sz="2800" dirty="0"/>
          </a:p>
        </p:txBody>
      </p:sp>
    </p:spTree>
    <p:extLst>
      <p:ext uri="{BB962C8B-B14F-4D97-AF65-F5344CB8AC3E}">
        <p14:creationId xmlns:p14="http://schemas.microsoft.com/office/powerpoint/2010/main" val="1569730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C19A0-4D9F-46A9-AD82-ACD20BE7DA2E}"/>
              </a:ext>
            </a:extLst>
          </p:cNvPr>
          <p:cNvPicPr>
            <a:picLocks noChangeAspect="1"/>
          </p:cNvPicPr>
          <p:nvPr/>
        </p:nvPicPr>
        <p:blipFill>
          <a:blip r:embed="rId2"/>
          <a:stretch>
            <a:fillRect/>
          </a:stretch>
        </p:blipFill>
        <p:spPr>
          <a:xfrm>
            <a:off x="93139" y="1258958"/>
            <a:ext cx="9103936" cy="5532936"/>
          </a:xfrm>
          <a:prstGeom prst="rect">
            <a:avLst/>
          </a:prstGeom>
        </p:spPr>
      </p:pic>
      <p:sp>
        <p:nvSpPr>
          <p:cNvPr id="4" name="Title 3">
            <a:extLst>
              <a:ext uri="{FF2B5EF4-FFF2-40B4-BE49-F238E27FC236}">
                <a16:creationId xmlns:a16="http://schemas.microsoft.com/office/drawing/2014/main" id="{7D1FE615-5E8B-49B1-8FAE-4D100B996F09}"/>
              </a:ext>
            </a:extLst>
          </p:cNvPr>
          <p:cNvSpPr>
            <a:spLocks noGrp="1"/>
          </p:cNvSpPr>
          <p:nvPr>
            <p:ph type="title"/>
          </p:nvPr>
        </p:nvSpPr>
        <p:spPr>
          <a:xfrm>
            <a:off x="914400" y="106018"/>
            <a:ext cx="7600950" cy="556591"/>
          </a:xfrm>
        </p:spPr>
        <p:txBody>
          <a:bodyPr>
            <a:normAutofit/>
          </a:bodyPr>
          <a:lstStyle/>
          <a:p>
            <a:r>
              <a:rPr lang="en-GB" sz="2800" dirty="0"/>
              <a:t>Block C (south)</a:t>
            </a:r>
            <a:endParaRPr lang="en-IE" sz="2800" dirty="0"/>
          </a:p>
        </p:txBody>
      </p:sp>
    </p:spTree>
    <p:extLst>
      <p:ext uri="{BB962C8B-B14F-4D97-AF65-F5344CB8AC3E}">
        <p14:creationId xmlns:p14="http://schemas.microsoft.com/office/powerpoint/2010/main" val="2234673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0E6C71-DCD9-470F-9559-9F724E74B7DB}"/>
              </a:ext>
            </a:extLst>
          </p:cNvPr>
          <p:cNvPicPr>
            <a:picLocks noChangeAspect="1"/>
          </p:cNvPicPr>
          <p:nvPr/>
        </p:nvPicPr>
        <p:blipFill>
          <a:blip r:embed="rId2"/>
          <a:stretch>
            <a:fillRect/>
          </a:stretch>
        </p:blipFill>
        <p:spPr>
          <a:xfrm>
            <a:off x="342834" y="477078"/>
            <a:ext cx="8252659" cy="6380922"/>
          </a:xfrm>
          <a:prstGeom prst="rect">
            <a:avLst/>
          </a:prstGeom>
        </p:spPr>
      </p:pic>
      <p:sp>
        <p:nvSpPr>
          <p:cNvPr id="6" name="Title 5">
            <a:extLst>
              <a:ext uri="{FF2B5EF4-FFF2-40B4-BE49-F238E27FC236}">
                <a16:creationId xmlns:a16="http://schemas.microsoft.com/office/drawing/2014/main" id="{C903077F-A535-4C82-A508-78B51E57B9FA}"/>
              </a:ext>
            </a:extLst>
          </p:cNvPr>
          <p:cNvSpPr>
            <a:spLocks noGrp="1"/>
          </p:cNvSpPr>
          <p:nvPr>
            <p:ph type="title"/>
          </p:nvPr>
        </p:nvSpPr>
        <p:spPr>
          <a:xfrm>
            <a:off x="887896" y="106018"/>
            <a:ext cx="7627454" cy="477078"/>
          </a:xfrm>
        </p:spPr>
        <p:txBody>
          <a:bodyPr>
            <a:normAutofit/>
          </a:bodyPr>
          <a:lstStyle/>
          <a:p>
            <a:r>
              <a:rPr lang="en-GB" sz="2800" dirty="0"/>
              <a:t>Block D</a:t>
            </a:r>
            <a:endParaRPr lang="en-IE" sz="2800" dirty="0"/>
          </a:p>
        </p:txBody>
      </p:sp>
    </p:spTree>
    <p:extLst>
      <p:ext uri="{BB962C8B-B14F-4D97-AF65-F5344CB8AC3E}">
        <p14:creationId xmlns:p14="http://schemas.microsoft.com/office/powerpoint/2010/main" val="2238432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8173" y="1081994"/>
            <a:ext cx="7855410" cy="3139321"/>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Timelines</a:t>
            </a:r>
            <a:r>
              <a:rPr lang="en-IE" b="1" dirty="0">
                <a:solidFill>
                  <a:srgbClr val="0070C0"/>
                </a:solidFill>
              </a:rPr>
              <a:t> </a:t>
            </a:r>
          </a:p>
          <a:p>
            <a:pPr marL="342900" lvl="0" indent="-342900">
              <a:lnSpc>
                <a:spcPct val="200000"/>
              </a:lnSpc>
              <a:spcAft>
                <a:spcPts val="0"/>
              </a:spcAft>
              <a:buFont typeface="Wingdings" panose="05000000000000000000" pitchFamily="2"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SHD Lodged with ABP on 19-Mar-2021.</a:t>
            </a:r>
            <a:endParaRPr lang="en-IE" sz="1800" dirty="0">
              <a:effectLst/>
              <a:latin typeface="Calibri" panose="020F0502020204030204" pitchFamily="34" charset="0"/>
              <a:ea typeface="Calibri" panose="020F0502020204030204" pitchFamily="34" charset="0"/>
            </a:endParaRPr>
          </a:p>
          <a:p>
            <a:pPr marL="342900" lvl="0" indent="-342900">
              <a:lnSpc>
                <a:spcPct val="200000"/>
              </a:lnSpc>
              <a:spcAft>
                <a:spcPts val="0"/>
              </a:spcAft>
              <a:buFont typeface="Wingdings" panose="05000000000000000000" pitchFamily="2"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5 Week </a:t>
            </a:r>
            <a:r>
              <a:rPr lang="en-IE" sz="1800" dirty="0" err="1">
                <a:solidFill>
                  <a:srgbClr val="000000"/>
                </a:solidFill>
                <a:effectLst/>
                <a:latin typeface="Times New Roman" panose="02020603050405020304" pitchFamily="18" charset="0"/>
                <a:ea typeface="Times New Roman" panose="02020603050405020304" pitchFamily="18" charset="0"/>
              </a:rPr>
              <a:t>Obs</a:t>
            </a:r>
            <a:r>
              <a:rPr lang="en-IE" sz="1800" dirty="0">
                <a:solidFill>
                  <a:srgbClr val="000000"/>
                </a:solidFill>
                <a:effectLst/>
                <a:latin typeface="Times New Roman" panose="02020603050405020304" pitchFamily="18" charset="0"/>
                <a:ea typeface="Times New Roman" panose="02020603050405020304" pitchFamily="18" charset="0"/>
              </a:rPr>
              <a:t> by 5.30pm on 22-Apr-2021.</a:t>
            </a:r>
            <a:endParaRPr lang="en-IE" sz="1800" dirty="0">
              <a:effectLst/>
              <a:latin typeface="Calibri" panose="020F0502020204030204" pitchFamily="34" charset="0"/>
              <a:ea typeface="Calibri" panose="020F0502020204030204" pitchFamily="34" charset="0"/>
            </a:endParaRPr>
          </a:p>
          <a:p>
            <a:pPr marL="342900" lvl="0" indent="-342900">
              <a:lnSpc>
                <a:spcPct val="200000"/>
              </a:lnSpc>
              <a:spcAft>
                <a:spcPts val="0"/>
              </a:spcAft>
              <a:buFont typeface="Wingdings" panose="05000000000000000000" pitchFamily="2"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8 </a:t>
            </a:r>
            <a:r>
              <a:rPr lang="en-IE" sz="1800" dirty="0" err="1">
                <a:solidFill>
                  <a:srgbClr val="000000"/>
                </a:solidFill>
                <a:effectLst/>
                <a:latin typeface="Times New Roman" panose="02020603050405020304" pitchFamily="18" charset="0"/>
                <a:ea typeface="Times New Roman" panose="02020603050405020304" pitchFamily="18" charset="0"/>
              </a:rPr>
              <a:t>Wks</a:t>
            </a:r>
            <a:r>
              <a:rPr lang="en-IE" sz="1800" dirty="0">
                <a:solidFill>
                  <a:srgbClr val="000000"/>
                </a:solidFill>
                <a:effectLst/>
                <a:latin typeface="Times New Roman" panose="02020603050405020304" pitchFamily="18" charset="0"/>
                <a:ea typeface="Times New Roman" panose="02020603050405020304" pitchFamily="18" charset="0"/>
              </a:rPr>
              <a:t> SDCC report due to ABP  13-May-2021.</a:t>
            </a:r>
            <a:endParaRPr lang="en-IE" sz="1800" dirty="0">
              <a:effectLst/>
              <a:latin typeface="Calibri" panose="020F0502020204030204" pitchFamily="34" charset="0"/>
              <a:ea typeface="Calibri" panose="020F0502020204030204" pitchFamily="34" charset="0"/>
            </a:endParaRPr>
          </a:p>
          <a:p>
            <a:pPr marL="342900" lvl="0" indent="-342900">
              <a:lnSpc>
                <a:spcPct val="200000"/>
              </a:lnSpc>
              <a:spcAft>
                <a:spcPts val="0"/>
              </a:spcAft>
              <a:buFont typeface="Wingdings" panose="05000000000000000000" pitchFamily="2"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16 Week Decision due from ABP  08-July-2021.</a:t>
            </a:r>
            <a:endParaRPr lang="en-IE" sz="1800" dirty="0">
              <a:effectLst/>
              <a:latin typeface="Calibri" panose="020F0502020204030204" pitchFamily="34" charset="0"/>
              <a:ea typeface="Calibri" panose="020F0502020204030204" pitchFamily="34" charset="0"/>
            </a:endParaRPr>
          </a:p>
          <a:p>
            <a:endParaRPr lang="en-IE" b="1" dirty="0">
              <a:solidFill>
                <a:srgbClr val="0070C0"/>
              </a:solidFill>
            </a:endParaRPr>
          </a:p>
          <a:p>
            <a:endParaRPr lang="en-IE"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8" name="Rectangle 7"/>
          <p:cNvSpPr/>
          <p:nvPr/>
        </p:nvSpPr>
        <p:spPr>
          <a:xfrm>
            <a:off x="268172" y="3790122"/>
            <a:ext cx="7007271" cy="3139321"/>
          </a:xfrm>
          <a:prstGeom prst="rect">
            <a:avLst/>
          </a:prstGeom>
        </p:spPr>
        <p:txBody>
          <a:bodyPr wrap="square">
            <a:spAutoFit/>
          </a:bodyPr>
          <a:lstStyle/>
          <a:p>
            <a:r>
              <a:rPr lang="en-IE" b="1" dirty="0">
                <a:solidFill>
                  <a:srgbClr val="0070C0"/>
                </a:solidFill>
                <a:latin typeface="Times New Roman" panose="02020603050405020304" pitchFamily="18" charset="0"/>
                <a:cs typeface="Times New Roman" panose="02020603050405020304" pitchFamily="18" charset="0"/>
              </a:rPr>
              <a:t>Consultations </a:t>
            </a:r>
          </a:p>
          <a:p>
            <a:pPr marL="342900" lvl="0" indent="-342900">
              <a:spcAft>
                <a:spcPts val="0"/>
              </a:spcAft>
              <a:buFont typeface="Wingdings" panose="05000000000000000000" pitchFamily="2" charset="2"/>
              <a:buChar char=""/>
              <a:tabLst>
                <a:tab pos="457200" algn="l"/>
              </a:tabLst>
            </a:pPr>
            <a:r>
              <a:rPr lang="en-IE" sz="1800" dirty="0">
                <a:effectLst/>
                <a:latin typeface="Times New Roman" panose="02020603050405020304" pitchFamily="18" charset="0"/>
                <a:ea typeface="Times New Roman" panose="02020603050405020304" pitchFamily="18" charset="0"/>
              </a:rPr>
              <a:t>S.247 </a:t>
            </a:r>
            <a:r>
              <a:rPr lang="en-IE" sz="1800" dirty="0" err="1">
                <a:effectLst/>
                <a:latin typeface="Times New Roman" panose="02020603050405020304" pitchFamily="18" charset="0"/>
                <a:ea typeface="Times New Roman" panose="02020603050405020304" pitchFamily="18" charset="0"/>
              </a:rPr>
              <a:t>pre-planning</a:t>
            </a:r>
            <a:r>
              <a:rPr lang="en-IE" sz="1800" dirty="0">
                <a:effectLst/>
                <a:latin typeface="Times New Roman" panose="02020603050405020304" pitchFamily="18" charset="0"/>
                <a:ea typeface="Times New Roman" panose="02020603050405020304" pitchFamily="18" charset="0"/>
              </a:rPr>
              <a:t> meetings with SDCC as follows: </a:t>
            </a:r>
            <a:endParaRPr lang="en-IE" sz="1800" dirty="0">
              <a:effectLst/>
              <a:latin typeface="Calibri" panose="020F0502020204030204" pitchFamily="34" charset="0"/>
              <a:ea typeface="Calibri" panose="020F0502020204030204" pitchFamily="34" charset="0"/>
            </a:endParaRPr>
          </a:p>
          <a:p>
            <a:pPr>
              <a:spcAft>
                <a:spcPts val="0"/>
              </a:spcAft>
              <a:tabLst>
                <a:tab pos="457200" algn="l"/>
              </a:tabLs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endParaRPr>
          </a:p>
          <a:p>
            <a:pPr marL="457200">
              <a:spcAft>
                <a:spcPts val="0"/>
              </a:spcAft>
            </a:pPr>
            <a:r>
              <a:rPr lang="en-IE" sz="1800" dirty="0">
                <a:effectLst/>
                <a:latin typeface="Times New Roman" panose="02020603050405020304" pitchFamily="18" charset="0"/>
                <a:ea typeface="Times New Roman" panose="02020603050405020304" pitchFamily="18" charset="0"/>
              </a:rPr>
              <a:t>SHD1SPP012/19 on 09-May- 2019.</a:t>
            </a:r>
            <a:endParaRPr lang="en-IE" sz="1800" dirty="0">
              <a:effectLst/>
              <a:latin typeface="Calibri" panose="020F0502020204030204" pitchFamily="34" charset="0"/>
              <a:ea typeface="Calibri" panose="020F0502020204030204" pitchFamily="34" charset="0"/>
            </a:endParaRPr>
          </a:p>
          <a:p>
            <a:pPr marL="457200">
              <a:spcAft>
                <a:spcPts val="0"/>
              </a:spcAft>
            </a:pPr>
            <a:r>
              <a:rPr lang="en-IE" sz="1800" dirty="0">
                <a:effectLst/>
                <a:latin typeface="Times New Roman" panose="02020603050405020304" pitchFamily="18" charset="0"/>
                <a:ea typeface="Times New Roman" panose="02020603050405020304" pitchFamily="18" charset="0"/>
              </a:rPr>
              <a:t>SHD1SPP012/19-1 on 11-July-2019.</a:t>
            </a:r>
            <a:endParaRPr lang="en-IE" sz="1800" dirty="0">
              <a:effectLst/>
              <a:latin typeface="Calibri" panose="020F0502020204030204" pitchFamily="34" charset="0"/>
              <a:ea typeface="Calibri" panose="020F0502020204030204" pitchFamily="34" charset="0"/>
            </a:endParaRPr>
          </a:p>
          <a:p>
            <a:pPr marL="457200">
              <a:spcAft>
                <a:spcPts val="0"/>
              </a:spcAft>
            </a:pPr>
            <a:r>
              <a:rPr lang="en-IE" sz="1800" dirty="0">
                <a:effectLst/>
                <a:latin typeface="Times New Roman" panose="02020603050405020304" pitchFamily="18" charset="0"/>
                <a:ea typeface="Times New Roman" panose="02020603050405020304" pitchFamily="18" charset="0"/>
              </a:rPr>
              <a:t>SHD1SPP023/19 on 02-Oct-2019.</a:t>
            </a:r>
            <a:endParaRPr lang="en-IE" sz="18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Wingdings" panose="05000000000000000000" pitchFamily="2" charset="2"/>
              <a:buChar char=""/>
              <a:tabLst>
                <a:tab pos="457200" algn="l"/>
              </a:tabLst>
            </a:pPr>
            <a:r>
              <a:rPr lang="en-IE" sz="1800" dirty="0">
                <a:effectLst/>
                <a:latin typeface="Times New Roman" panose="02020603050405020304" pitchFamily="18" charset="0"/>
                <a:ea typeface="Times New Roman" panose="02020603050405020304" pitchFamily="18" charset="0"/>
              </a:rPr>
              <a:t>Tripartite meeting ref SHD2ABP-306402-20 held on 20-Feb-2020 with An Bord </a:t>
            </a:r>
            <a:r>
              <a:rPr lang="en-IE" sz="1800" dirty="0" err="1">
                <a:effectLst/>
                <a:latin typeface="Times New Roman" panose="02020603050405020304" pitchFamily="18" charset="0"/>
                <a:ea typeface="Times New Roman" panose="02020603050405020304" pitchFamily="18" charset="0"/>
              </a:rPr>
              <a:t>Pleanála</a:t>
            </a:r>
            <a:r>
              <a:rPr lang="en-IE" sz="1800" dirty="0">
                <a:effectLst/>
                <a:latin typeface="Times New Roman" panose="02020603050405020304" pitchFamily="18" charset="0"/>
                <a:ea typeface="Times New Roman" panose="02020603050405020304" pitchFamily="18" charset="0"/>
              </a:rPr>
              <a:t>, the applicant and SDCC.</a:t>
            </a:r>
            <a:endParaRPr lang="en-IE" sz="1800" dirty="0">
              <a:effectLst/>
              <a:latin typeface="Calibri" panose="020F0502020204030204" pitchFamily="34" charset="0"/>
              <a:ea typeface="Calibri" panose="020F0502020204030204" pitchFamily="34" charset="0"/>
            </a:endParaRPr>
          </a:p>
          <a:p>
            <a:endParaRPr lang="en-IE" b="1" dirty="0">
              <a:solidFill>
                <a:srgbClr val="0070C0"/>
              </a:solidFill>
              <a:latin typeface="Times New Roman" panose="02020603050405020304" pitchFamily="18" charset="0"/>
              <a:cs typeface="Times New Roman" panose="02020603050405020304" pitchFamily="18" charset="0"/>
            </a:endParaRPr>
          </a:p>
          <a:p>
            <a:endParaRPr lang="en-IE"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14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C8EA25-C99A-4759-B74E-0BDEBF09CCFE}"/>
              </a:ext>
            </a:extLst>
          </p:cNvPr>
          <p:cNvPicPr>
            <a:picLocks noChangeAspect="1"/>
          </p:cNvPicPr>
          <p:nvPr/>
        </p:nvPicPr>
        <p:blipFill>
          <a:blip r:embed="rId2"/>
          <a:stretch>
            <a:fillRect/>
          </a:stretch>
        </p:blipFill>
        <p:spPr>
          <a:xfrm>
            <a:off x="435060" y="119271"/>
            <a:ext cx="8298875" cy="6599582"/>
          </a:xfrm>
          <a:prstGeom prst="rect">
            <a:avLst/>
          </a:prstGeom>
        </p:spPr>
      </p:pic>
    </p:spTree>
    <p:extLst>
      <p:ext uri="{BB962C8B-B14F-4D97-AF65-F5344CB8AC3E}">
        <p14:creationId xmlns:p14="http://schemas.microsoft.com/office/powerpoint/2010/main" val="3537542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C84A60-1CC1-4E28-959C-DA44C82E457A}"/>
              </a:ext>
            </a:extLst>
          </p:cNvPr>
          <p:cNvPicPr>
            <a:picLocks noChangeAspect="1"/>
          </p:cNvPicPr>
          <p:nvPr/>
        </p:nvPicPr>
        <p:blipFill>
          <a:blip r:embed="rId2"/>
          <a:stretch>
            <a:fillRect/>
          </a:stretch>
        </p:blipFill>
        <p:spPr>
          <a:xfrm>
            <a:off x="842962" y="923925"/>
            <a:ext cx="7458075" cy="5010150"/>
          </a:xfrm>
          <a:prstGeom prst="rect">
            <a:avLst/>
          </a:prstGeom>
        </p:spPr>
      </p:pic>
    </p:spTree>
    <p:extLst>
      <p:ext uri="{BB962C8B-B14F-4D97-AF65-F5344CB8AC3E}">
        <p14:creationId xmlns:p14="http://schemas.microsoft.com/office/powerpoint/2010/main" val="3071529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31AADA-C1F5-4600-9E8D-523B9DEE1604}"/>
              </a:ext>
            </a:extLst>
          </p:cNvPr>
          <p:cNvPicPr>
            <a:picLocks noChangeAspect="1"/>
          </p:cNvPicPr>
          <p:nvPr/>
        </p:nvPicPr>
        <p:blipFill>
          <a:blip r:embed="rId2"/>
          <a:stretch>
            <a:fillRect/>
          </a:stretch>
        </p:blipFill>
        <p:spPr>
          <a:xfrm>
            <a:off x="695325" y="900112"/>
            <a:ext cx="7753350" cy="5057775"/>
          </a:xfrm>
          <a:prstGeom prst="rect">
            <a:avLst/>
          </a:prstGeom>
        </p:spPr>
      </p:pic>
    </p:spTree>
    <p:extLst>
      <p:ext uri="{BB962C8B-B14F-4D97-AF65-F5344CB8AC3E}">
        <p14:creationId xmlns:p14="http://schemas.microsoft.com/office/powerpoint/2010/main" val="2143470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6778C-8A3F-47F4-A358-D7C9C3E06B09}"/>
              </a:ext>
            </a:extLst>
          </p:cNvPr>
          <p:cNvPicPr>
            <a:picLocks noChangeAspect="1"/>
          </p:cNvPicPr>
          <p:nvPr/>
        </p:nvPicPr>
        <p:blipFill>
          <a:blip r:embed="rId2"/>
          <a:stretch>
            <a:fillRect/>
          </a:stretch>
        </p:blipFill>
        <p:spPr>
          <a:xfrm>
            <a:off x="666750" y="900112"/>
            <a:ext cx="7810500" cy="5057775"/>
          </a:xfrm>
          <a:prstGeom prst="rect">
            <a:avLst/>
          </a:prstGeom>
        </p:spPr>
      </p:pic>
    </p:spTree>
    <p:extLst>
      <p:ext uri="{BB962C8B-B14F-4D97-AF65-F5344CB8AC3E}">
        <p14:creationId xmlns:p14="http://schemas.microsoft.com/office/powerpoint/2010/main" val="4120919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EFDB7-28DA-40A4-82D5-E70F83AA3E36}"/>
              </a:ext>
            </a:extLst>
          </p:cNvPr>
          <p:cNvPicPr>
            <a:picLocks noChangeAspect="1"/>
          </p:cNvPicPr>
          <p:nvPr/>
        </p:nvPicPr>
        <p:blipFill>
          <a:blip r:embed="rId2"/>
          <a:stretch>
            <a:fillRect/>
          </a:stretch>
        </p:blipFill>
        <p:spPr>
          <a:xfrm>
            <a:off x="714375" y="890587"/>
            <a:ext cx="7715250" cy="5076825"/>
          </a:xfrm>
          <a:prstGeom prst="rect">
            <a:avLst/>
          </a:prstGeom>
        </p:spPr>
      </p:pic>
    </p:spTree>
    <p:extLst>
      <p:ext uri="{BB962C8B-B14F-4D97-AF65-F5344CB8AC3E}">
        <p14:creationId xmlns:p14="http://schemas.microsoft.com/office/powerpoint/2010/main" val="2960783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25A85-0E40-430A-9740-D5B6235D62DD}"/>
              </a:ext>
            </a:extLst>
          </p:cNvPr>
          <p:cNvPicPr>
            <a:picLocks noChangeAspect="1"/>
          </p:cNvPicPr>
          <p:nvPr/>
        </p:nvPicPr>
        <p:blipFill>
          <a:blip r:embed="rId2"/>
          <a:stretch>
            <a:fillRect/>
          </a:stretch>
        </p:blipFill>
        <p:spPr>
          <a:xfrm>
            <a:off x="676275" y="876300"/>
            <a:ext cx="7791450" cy="5105400"/>
          </a:xfrm>
          <a:prstGeom prst="rect">
            <a:avLst/>
          </a:prstGeom>
        </p:spPr>
      </p:pic>
    </p:spTree>
    <p:extLst>
      <p:ext uri="{BB962C8B-B14F-4D97-AF65-F5344CB8AC3E}">
        <p14:creationId xmlns:p14="http://schemas.microsoft.com/office/powerpoint/2010/main" val="2175132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A55AFB-03EF-468B-9DF2-C6E9146B1501}"/>
              </a:ext>
            </a:extLst>
          </p:cNvPr>
          <p:cNvPicPr>
            <a:picLocks noChangeAspect="1"/>
          </p:cNvPicPr>
          <p:nvPr/>
        </p:nvPicPr>
        <p:blipFill>
          <a:blip r:embed="rId2"/>
          <a:stretch>
            <a:fillRect/>
          </a:stretch>
        </p:blipFill>
        <p:spPr>
          <a:xfrm>
            <a:off x="652462" y="866775"/>
            <a:ext cx="7839075" cy="5124450"/>
          </a:xfrm>
          <a:prstGeom prst="rect">
            <a:avLst/>
          </a:prstGeom>
        </p:spPr>
      </p:pic>
    </p:spTree>
    <p:extLst>
      <p:ext uri="{BB962C8B-B14F-4D97-AF65-F5344CB8AC3E}">
        <p14:creationId xmlns:p14="http://schemas.microsoft.com/office/powerpoint/2010/main" val="1669177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430D6-1934-460E-81CF-0EA4E8EEEAF4}"/>
              </a:ext>
            </a:extLst>
          </p:cNvPr>
          <p:cNvPicPr>
            <a:picLocks noChangeAspect="1"/>
          </p:cNvPicPr>
          <p:nvPr/>
        </p:nvPicPr>
        <p:blipFill>
          <a:blip r:embed="rId2"/>
          <a:stretch>
            <a:fillRect/>
          </a:stretch>
        </p:blipFill>
        <p:spPr>
          <a:xfrm>
            <a:off x="652462" y="871537"/>
            <a:ext cx="7839075" cy="5114925"/>
          </a:xfrm>
          <a:prstGeom prst="rect">
            <a:avLst/>
          </a:prstGeom>
        </p:spPr>
      </p:pic>
    </p:spTree>
    <p:extLst>
      <p:ext uri="{BB962C8B-B14F-4D97-AF65-F5344CB8AC3E}">
        <p14:creationId xmlns:p14="http://schemas.microsoft.com/office/powerpoint/2010/main" val="3292344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AD023-017C-4781-B5A7-ACD113E69DE9}"/>
              </a:ext>
            </a:extLst>
          </p:cNvPr>
          <p:cNvPicPr>
            <a:picLocks noChangeAspect="1"/>
          </p:cNvPicPr>
          <p:nvPr/>
        </p:nvPicPr>
        <p:blipFill>
          <a:blip r:embed="rId2"/>
          <a:stretch>
            <a:fillRect/>
          </a:stretch>
        </p:blipFill>
        <p:spPr>
          <a:xfrm>
            <a:off x="666750" y="881062"/>
            <a:ext cx="7810500" cy="5095875"/>
          </a:xfrm>
          <a:prstGeom prst="rect">
            <a:avLst/>
          </a:prstGeom>
        </p:spPr>
      </p:pic>
    </p:spTree>
    <p:extLst>
      <p:ext uri="{BB962C8B-B14F-4D97-AF65-F5344CB8AC3E}">
        <p14:creationId xmlns:p14="http://schemas.microsoft.com/office/powerpoint/2010/main" val="1061199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5C9C5D-5AE9-4282-B3C6-0545FBC4A4D3}"/>
              </a:ext>
            </a:extLst>
          </p:cNvPr>
          <p:cNvPicPr>
            <a:picLocks noChangeAspect="1"/>
          </p:cNvPicPr>
          <p:nvPr/>
        </p:nvPicPr>
        <p:blipFill>
          <a:blip r:embed="rId2"/>
          <a:stretch>
            <a:fillRect/>
          </a:stretch>
        </p:blipFill>
        <p:spPr>
          <a:xfrm>
            <a:off x="671512" y="881062"/>
            <a:ext cx="7800975" cy="5095875"/>
          </a:xfrm>
          <a:prstGeom prst="rect">
            <a:avLst/>
          </a:prstGeom>
        </p:spPr>
      </p:pic>
    </p:spTree>
    <p:extLst>
      <p:ext uri="{BB962C8B-B14F-4D97-AF65-F5344CB8AC3E}">
        <p14:creationId xmlns:p14="http://schemas.microsoft.com/office/powerpoint/2010/main" val="625370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7DE006-2000-44CE-95DA-C85EE1053ADA}"/>
              </a:ext>
            </a:extLst>
          </p:cNvPr>
          <p:cNvSpPr txBox="1"/>
          <p:nvPr/>
        </p:nvSpPr>
        <p:spPr>
          <a:xfrm>
            <a:off x="424071" y="437322"/>
            <a:ext cx="8613912" cy="5632311"/>
          </a:xfrm>
          <a:prstGeom prst="rect">
            <a:avLst/>
          </a:prstGeom>
          <a:noFill/>
        </p:spPr>
        <p:txBody>
          <a:bodyPr wrap="square">
            <a:spAutoFit/>
          </a:bodyPr>
          <a:lstStyle/>
          <a:p>
            <a:pPr lvl="0">
              <a:spcAft>
                <a:spcPts val="0"/>
              </a:spcAft>
            </a:pPr>
            <a:r>
              <a:rPr lang="en-IE" sz="1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Proposed Development</a:t>
            </a:r>
          </a:p>
          <a:p>
            <a:pPr marL="342900" lvl="0" indent="-342900">
              <a:spcAft>
                <a:spcPts val="0"/>
              </a:spcAft>
              <a:buFont typeface="Arial" panose="020B0604020202020204" pitchFamily="34" charset="0"/>
              <a:buChar char="•"/>
            </a:pP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Demolition of the existing industrial and commercial buildings (15,989sq.m); </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construction of a mixed-use development featuring: </a:t>
            </a:r>
          </a:p>
          <a:p>
            <a:pPr marL="342900" lvl="0" indent="-342900">
              <a:spcAft>
                <a:spcPts val="0"/>
              </a:spcAft>
              <a:buFont typeface="Arial" panose="020B0604020202020204" pitchFamily="34"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 1104 no. ‘</a:t>
            </a: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build-to-rent’ apartments</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(132 no. studio apartments, 475 no. 1-bed apartments, 208 no. 2-bed apartments, 244 no. 2-bed duplex units and 45 no. 3-bed apartments) in </a:t>
            </a: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4 no. blocks varying in height from four to eleven storeys</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Each apartment has associated private open space in the form of a ground floor terrace or a balcony and has access to internal communal amenity spaces (totalling 2741sqm) and 5,107sqm of external communal amenity space at ground, first floor and roof levels; and </a:t>
            </a:r>
          </a:p>
          <a:p>
            <a:pPr marL="342900" lvl="0" indent="-342900">
              <a:spcAft>
                <a:spcPts val="0"/>
              </a:spcAft>
              <a:buFont typeface="Arial" panose="020B0604020202020204" pitchFamily="34"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Four commercial units at ground floor level of Blocks B and D</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(comprising of 2 no. in Block B accommodating a cafe/restaurant/bar; 1 no. in Block D accommodating Class 1, 2 and 8 uses as per the Planning and Development Regulations, 2001-2019, as amended; and 1 no. in Block D to serve the Circle K </a:t>
            </a:r>
            <a:r>
              <a:rPr lang="en-IE" sz="1800" dirty="0" err="1">
                <a:effectLst/>
                <a:latin typeface="Times New Roman" panose="02020603050405020304" pitchFamily="18" charset="0"/>
                <a:ea typeface="Calibri" panose="020F0502020204030204" pitchFamily="34" charset="0"/>
                <a:cs typeface="Times New Roman" panose="02020603050405020304" pitchFamily="18" charset="0"/>
              </a:rPr>
              <a:t>Belgard</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petrol station which is to be retained), </a:t>
            </a: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1,500sqm of office space across first to sixth floor levels of Block D</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and a crèche with external play area at ground floor level of Block C. </a:t>
            </a:r>
          </a:p>
          <a:p>
            <a:pPr marL="342900" lvl="0" indent="-342900">
              <a:spcAft>
                <a:spcPts val="0"/>
              </a:spcAft>
              <a:buFont typeface="Arial" panose="020B0604020202020204" pitchFamily="34"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The development is served by a total of 351 no. parking spaces (including 17 no. limited mobility parking spaces and 16 no. car share spaces) and 1860 no. bicycle spaces (1464 no. resident spaces and 396 no. visitor spaces); </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0951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346323" y="2887761"/>
            <a:ext cx="8299939" cy="1077218"/>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Thank You</a:t>
            </a:r>
          </a:p>
          <a:p>
            <a:r>
              <a:rPr lang="en-IE" sz="3200" dirty="0">
                <a:solidFill>
                  <a:schemeClr val="bg2">
                    <a:lumMod val="75000"/>
                  </a:schemeClr>
                </a:solidFill>
                <a:latin typeface="Times New Roman" panose="02020603050405020304" pitchFamily="18" charset="0"/>
                <a:cs typeface="Times New Roman" panose="02020603050405020304" pitchFamily="18" charset="0"/>
              </a:rPr>
              <a:t>Questions</a:t>
            </a:r>
            <a:endParaRPr lang="en-IE" sz="2800" dirty="0">
              <a:solidFill>
                <a:schemeClr val="bg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346323" y="2751015"/>
            <a:ext cx="1716939" cy="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67273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76CC88-5FBD-45E2-9801-48BB6C68C694}"/>
              </a:ext>
            </a:extLst>
          </p:cNvPr>
          <p:cNvSpPr txBox="1"/>
          <p:nvPr/>
        </p:nvSpPr>
        <p:spPr>
          <a:xfrm>
            <a:off x="278297" y="357809"/>
            <a:ext cx="8613912" cy="3693319"/>
          </a:xfrm>
          <a:prstGeom prst="rect">
            <a:avLst/>
          </a:prstGeom>
          <a:noFill/>
        </p:spPr>
        <p:txBody>
          <a:bodyPr wrap="square">
            <a:spAutoFit/>
          </a:bodyPr>
          <a:lstStyle/>
          <a:p>
            <a:pPr marL="342900" lvl="0" indent="-342900">
              <a:spcAft>
                <a:spcPts val="0"/>
              </a:spcAft>
              <a:buFont typeface="+mj-lt"/>
              <a:buAutoNum type="romanLcParenBoth"/>
            </a:pP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road, junction and streetscape upgrade works along First Avenue, Cookstown Road and Old </a:t>
            </a:r>
            <a:r>
              <a:rPr lang="en-IE" sz="1800" dirty="0" err="1">
                <a:effectLst/>
                <a:latin typeface="Times New Roman" panose="02020603050405020304" pitchFamily="18" charset="0"/>
                <a:ea typeface="Calibri" panose="020F0502020204030204" pitchFamily="34" charset="0"/>
                <a:cs typeface="Times New Roman" panose="02020603050405020304" pitchFamily="18" charset="0"/>
              </a:rPr>
              <a:t>Belgard</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Road, including the installation a signalised junction at the intersection of First Avenue and Cookstown Road and Old </a:t>
            </a:r>
            <a:r>
              <a:rPr lang="en-IE" sz="1800" dirty="0" err="1">
                <a:effectLst/>
                <a:latin typeface="Times New Roman" panose="02020603050405020304" pitchFamily="18" charset="0"/>
                <a:ea typeface="Calibri" panose="020F0502020204030204" pitchFamily="34" charset="0"/>
                <a:cs typeface="Times New Roman" panose="02020603050405020304" pitchFamily="18" charset="0"/>
              </a:rPr>
              <a:t>Belgard</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Road and Cookstown Road; </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construction of 3 no. new roads and 1 no. pedestrian/cycle link to the </a:t>
            </a:r>
            <a:r>
              <a:rPr lang="en-IE" sz="1800" dirty="0" err="1">
                <a:effectLst/>
                <a:latin typeface="Times New Roman" panose="02020603050405020304" pitchFamily="18" charset="0"/>
                <a:ea typeface="Calibri" panose="020F0502020204030204" pitchFamily="34" charset="0"/>
                <a:cs typeface="Times New Roman" panose="02020603050405020304" pitchFamily="18" charset="0"/>
              </a:rPr>
              <a:t>Belgard</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Luas Stop; </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construction of a 1,688sqm landscaped public plaza with an outdoor flexible events space in the south-western corner of the site; and </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associated site and infrastructural works are also proposed which include: foul and surface water drainage; attenuation tanks; lighting; landscaping; boundary fences; plant areas; ESB substations; internal hard landscaping, including footpaths and street furniture; and all associated site development works.</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4978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B38CAB-2128-4FCA-AFE5-C4542A6C97B5}"/>
              </a:ext>
            </a:extLst>
          </p:cNvPr>
          <p:cNvSpPr txBox="1"/>
          <p:nvPr/>
        </p:nvSpPr>
        <p:spPr>
          <a:xfrm>
            <a:off x="225287" y="318053"/>
            <a:ext cx="8521149" cy="553998"/>
          </a:xfrm>
          <a:prstGeom prst="rect">
            <a:avLst/>
          </a:prstGeom>
          <a:noFill/>
        </p:spPr>
        <p:txBody>
          <a:bodyPr wrap="square">
            <a:spAutoFit/>
          </a:bodyPr>
          <a:lstStyle/>
          <a:p>
            <a:pPr>
              <a:spcAft>
                <a:spcPts val="0"/>
              </a:spcAft>
            </a:pPr>
            <a:r>
              <a:rPr lang="en-IE" sz="1800" dirty="0">
                <a:solidFill>
                  <a:schemeClr val="accent1">
                    <a:lumMod val="75000"/>
                  </a:schemeClr>
                </a:solidFill>
                <a:effectLst/>
                <a:latin typeface="Times New Roman" panose="02020603050405020304" pitchFamily="18" charset="0"/>
                <a:ea typeface="Calibri" panose="020F0502020204030204" pitchFamily="34" charset="0"/>
              </a:rPr>
              <a:t>ABP comments – the Bord requested that the following issues be addressed</a:t>
            </a:r>
            <a:endParaRPr lang="en-IE" sz="1400" dirty="0">
              <a:solidFill>
                <a:schemeClr val="accent1">
                  <a:lumMod val="75000"/>
                </a:schemeClr>
              </a:solidFill>
              <a:effectLst/>
              <a:latin typeface="Arial" panose="020B0604020202020204" pitchFamily="34" charset="0"/>
              <a:ea typeface="Calibri" panose="020F0502020204030204" pitchFamily="34" charset="0"/>
            </a:endParaRPr>
          </a:p>
          <a:p>
            <a:pPr>
              <a:spcAft>
                <a:spcPts val="0"/>
              </a:spcAft>
            </a:pPr>
            <a:r>
              <a:rPr lang="en-IE" sz="1200" dirty="0">
                <a:effectLst/>
                <a:latin typeface="Calibri" panose="020F0502020204030204" pitchFamily="34" charset="0"/>
                <a:ea typeface="Calibri" panose="020F0502020204030204" pitchFamily="34" charset="0"/>
              </a:rPr>
              <a:t> </a:t>
            </a:r>
          </a:p>
        </p:txBody>
      </p:sp>
      <p:sp>
        <p:nvSpPr>
          <p:cNvPr id="4" name="TextBox 3">
            <a:extLst>
              <a:ext uri="{FF2B5EF4-FFF2-40B4-BE49-F238E27FC236}">
                <a16:creationId xmlns:a16="http://schemas.microsoft.com/office/drawing/2014/main" id="{944CC7DB-5561-4E07-A9E1-CA35BDE341A8}"/>
              </a:ext>
            </a:extLst>
          </p:cNvPr>
          <p:cNvSpPr txBox="1"/>
          <p:nvPr/>
        </p:nvSpPr>
        <p:spPr>
          <a:xfrm>
            <a:off x="397565" y="728870"/>
            <a:ext cx="7977810" cy="5816977"/>
          </a:xfrm>
          <a:prstGeom prst="rect">
            <a:avLst/>
          </a:prstGeom>
          <a:noFill/>
        </p:spPr>
        <p:txBody>
          <a:bodyPr wrap="square">
            <a:spAutoFit/>
          </a:bodyPr>
          <a:lstStyle/>
          <a:p>
            <a:pPr>
              <a:spcAft>
                <a:spcPts val="0"/>
              </a:spcAft>
            </a:pPr>
            <a:r>
              <a:rPr lang="en-IE" sz="1800" dirty="0">
                <a:solidFill>
                  <a:srgbClr val="000000"/>
                </a:solidFill>
                <a:effectLst/>
                <a:latin typeface="Times New Roman" panose="02020603050405020304" pitchFamily="18" charset="0"/>
                <a:ea typeface="Times New Roman" panose="02020603050405020304" pitchFamily="18" charset="0"/>
              </a:rPr>
              <a:t>Further consideration of the documentation as it relates to:</a:t>
            </a:r>
            <a:endParaRPr lang="en-IE" sz="1600" dirty="0">
              <a:solidFill>
                <a:srgbClr val="000000"/>
              </a:solidFill>
              <a:effectLst/>
              <a:latin typeface="Arial" panose="020B060402020202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600" dirty="0">
              <a:solidFill>
                <a:srgbClr val="000000"/>
              </a:solidFill>
              <a:effectLst/>
              <a:latin typeface="Arial" panose="020B0604020202020204" pitchFamily="34" charset="0"/>
              <a:ea typeface="Calibri" panose="020F0502020204030204" pitchFamily="34" charset="0"/>
            </a:endParaRPr>
          </a:p>
          <a:p>
            <a:pPr marL="342900" lvl="0" indent="-342900">
              <a:spcAft>
                <a:spcPts val="0"/>
              </a:spcAft>
              <a:buFont typeface="+mj-lt"/>
              <a:buAutoNum type="arabicPeriod"/>
            </a:pPr>
            <a:r>
              <a:rPr lang="en-IE" sz="1600" dirty="0">
                <a:solidFill>
                  <a:srgbClr val="000000"/>
                </a:solidFill>
                <a:effectLst/>
                <a:latin typeface="Times New Roman" panose="02020603050405020304" pitchFamily="18" charset="0"/>
                <a:ea typeface="Times New Roman" panose="02020603050405020304" pitchFamily="18" charset="0"/>
              </a:rPr>
              <a:t>the integration of the proposed development with the regeneration of adjoining sites and the rest of the industrial estate. Demonstrate whether and how the proposed development could form part of a coherent and sustainable regeneration of the area with regard to the layout, design and height of the proposed buildings; the number, size and type of the proposed residential units; open space; and the mix of uses including the provision of supporting social and commercial services including childcare. Address the Development Plan including its core strategy, and the LAP. </a:t>
            </a:r>
            <a:r>
              <a:rPr lang="en-IE" sz="1600" dirty="0">
                <a:solidFill>
                  <a:srgbClr val="000000"/>
                </a:solidFill>
                <a:effectLst/>
                <a:latin typeface="Times New Roman" panose="02020603050405020304" pitchFamily="18" charset="0"/>
                <a:ea typeface="Calibri" panose="020F0502020204030204" pitchFamily="34" charset="0"/>
              </a:rPr>
              <a:t> </a:t>
            </a:r>
            <a:endParaRPr lang="en-IE" sz="1600" dirty="0">
              <a:solidFill>
                <a:srgbClr val="000000"/>
              </a:solidFill>
              <a:effectLst/>
              <a:latin typeface="Arial" panose="020B0604020202020204" pitchFamily="34" charset="0"/>
              <a:ea typeface="Calibri" panose="020F0502020204030204" pitchFamily="34" charset="0"/>
            </a:endParaRPr>
          </a:p>
          <a:p>
            <a:pPr>
              <a:spcAft>
                <a:spcPts val="0"/>
              </a:spcAft>
            </a:pPr>
            <a:r>
              <a:rPr lang="en-IE" sz="1600" dirty="0">
                <a:solidFill>
                  <a:srgbClr val="000000"/>
                </a:solidFill>
                <a:effectLst/>
                <a:latin typeface="Times New Roman" panose="02020603050405020304" pitchFamily="18" charset="0"/>
                <a:ea typeface="Calibri" panose="020F0502020204030204" pitchFamily="34" charset="0"/>
              </a:rPr>
              <a:t> </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b="1" dirty="0">
                <a:solidFill>
                  <a:srgbClr val="000000"/>
                </a:solidFill>
                <a:effectLst/>
                <a:latin typeface="Times New Roman" panose="02020603050405020304" pitchFamily="18" charset="0"/>
                <a:ea typeface="Calibri" panose="020F0502020204030204" pitchFamily="34" charset="0"/>
              </a:rPr>
              <a:t>2. </a:t>
            </a:r>
            <a:r>
              <a:rPr lang="en-IE" sz="1600" dirty="0">
                <a:solidFill>
                  <a:srgbClr val="000000"/>
                </a:solidFill>
                <a:effectLst/>
                <a:latin typeface="Times New Roman" panose="02020603050405020304" pitchFamily="18" charset="0"/>
                <a:ea typeface="Calibri" panose="020F0502020204030204" pitchFamily="34" charset="0"/>
              </a:rPr>
              <a:t>access to the proposed development and to the streets in and around the site. Demonstrate whether the street network would provide adequate access for pedestrians and other road uses from the proposed development to public transport facilities, places of employment and commercial and social services, having regard to the principles and detailed requirements for urban streets set out in DMURS. Clarify any new pedestrian access  to the Luas stop at </a:t>
            </a:r>
            <a:r>
              <a:rPr lang="en-IE" sz="1600" dirty="0" err="1">
                <a:solidFill>
                  <a:srgbClr val="000000"/>
                </a:solidFill>
                <a:effectLst/>
                <a:latin typeface="Times New Roman" panose="02020603050405020304" pitchFamily="18" charset="0"/>
                <a:ea typeface="Calibri" panose="020F0502020204030204" pitchFamily="34" charset="0"/>
              </a:rPr>
              <a:t>Belgard</a:t>
            </a:r>
            <a:r>
              <a:rPr lang="en-IE" sz="1600" dirty="0">
                <a:solidFill>
                  <a:srgbClr val="000000"/>
                </a:solidFill>
                <a:effectLst/>
                <a:latin typeface="Times New Roman" panose="02020603050405020304" pitchFamily="18" charset="0"/>
                <a:ea typeface="Calibri" panose="020F0502020204030204" pitchFamily="34" charset="0"/>
              </a:rPr>
              <a:t> and  how the existing roads in the industrial estate would be altered to make them suitable to serve urban residential development. Cycle facilities should comply with the National Cycle Manual and provide proper priority for cyclists over vehicles exiting from minor roads at junctions. Rationale for the proposed provision of parking for cars and bicycles. </a:t>
            </a:r>
            <a:endParaRPr lang="en-IE" sz="1600" dirty="0">
              <a:solidFill>
                <a:srgbClr val="000000"/>
              </a:solidFill>
              <a:effectLst/>
              <a:latin typeface="Arial" panose="020B0604020202020204" pitchFamily="34" charset="0"/>
              <a:ea typeface="Calibri" panose="020F0502020204030204" pitchFamily="34" charset="0"/>
            </a:endParaRPr>
          </a:p>
          <a:p>
            <a:pPr>
              <a:spcAft>
                <a:spcPts val="0"/>
              </a:spcAft>
            </a:pPr>
            <a:r>
              <a:rPr lang="en-IE" sz="1600" dirty="0">
                <a:solidFill>
                  <a:srgbClr val="000000"/>
                </a:solidFill>
                <a:effectLst/>
                <a:latin typeface="Times New Roman" panose="02020603050405020304" pitchFamily="18" charset="0"/>
                <a:ea typeface="Calibri" panose="020F0502020204030204" pitchFamily="34" charset="0"/>
              </a:rPr>
              <a:t> </a:t>
            </a:r>
            <a:endParaRPr lang="en-IE" sz="1600" dirty="0">
              <a:solidFill>
                <a:srgbClr val="000000"/>
              </a:solidFill>
              <a:effectLst/>
              <a:latin typeface="Arial" panose="020B0604020202020204" pitchFamily="34" charset="0"/>
              <a:ea typeface="Calibri" panose="020F0502020204030204" pitchFamily="34" charset="0"/>
            </a:endParaRPr>
          </a:p>
          <a:p>
            <a:pPr marL="342900" lvl="0" indent="-342900">
              <a:spcAft>
                <a:spcPts val="0"/>
              </a:spcAft>
              <a:buFont typeface="+mj-lt"/>
              <a:buAutoNum type="arabicPeriod" startAt="3"/>
            </a:pPr>
            <a:r>
              <a:rPr lang="en-IE" sz="1600" dirty="0">
                <a:solidFill>
                  <a:srgbClr val="000000"/>
                </a:solidFill>
                <a:effectLst/>
                <a:latin typeface="Times New Roman" panose="02020603050405020304" pitchFamily="18" charset="0"/>
                <a:ea typeface="Times New Roman" panose="02020603050405020304" pitchFamily="18" charset="0"/>
              </a:rPr>
              <a:t>drainage and water supply having regard to the issues raised in the submissions from the county council and Irish Water. </a:t>
            </a:r>
            <a:endParaRPr lang="en-IE" sz="16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104771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C12315-1B6A-46CF-B5A9-D987C729A325}"/>
              </a:ext>
            </a:extLst>
          </p:cNvPr>
          <p:cNvSpPr txBox="1"/>
          <p:nvPr/>
        </p:nvSpPr>
        <p:spPr>
          <a:xfrm>
            <a:off x="291548" y="119271"/>
            <a:ext cx="8441635" cy="369332"/>
          </a:xfrm>
          <a:prstGeom prst="rect">
            <a:avLst/>
          </a:prstGeom>
          <a:noFill/>
        </p:spPr>
        <p:txBody>
          <a:bodyPr wrap="square">
            <a:spAutoFit/>
          </a:bodyPr>
          <a:lstStyle/>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solidFill>
                <a:srgbClr val="000000"/>
              </a:solidFill>
              <a:effectLst/>
              <a:latin typeface="Arial" panose="020B060402020202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CAB8FF37-8680-4A59-BAAD-B00A5FA6CD95}"/>
              </a:ext>
            </a:extLst>
          </p:cNvPr>
          <p:cNvSpPr txBox="1"/>
          <p:nvPr/>
        </p:nvSpPr>
        <p:spPr>
          <a:xfrm>
            <a:off x="145774" y="119271"/>
            <a:ext cx="8998226" cy="6801862"/>
          </a:xfrm>
          <a:prstGeom prst="rect">
            <a:avLst/>
          </a:prstGeom>
          <a:noFill/>
        </p:spPr>
        <p:txBody>
          <a:bodyPr wrap="square">
            <a:spAutoFit/>
          </a:bodyPr>
          <a:lstStyle/>
          <a:p>
            <a:pPr>
              <a:spcAft>
                <a:spcPts val="0"/>
              </a:spcAft>
            </a:pPr>
            <a:r>
              <a:rPr lang="en-IE" b="1" dirty="0">
                <a:solidFill>
                  <a:schemeClr val="accent1">
                    <a:lumMod val="75000"/>
                  </a:schemeClr>
                </a:solidFill>
                <a:latin typeface="Times New Roman" panose="02020603050405020304" pitchFamily="18" charset="0"/>
                <a:ea typeface="Calibri" panose="020F0502020204030204" pitchFamily="34" charset="0"/>
              </a:rPr>
              <a:t>the  Bord requested that the following specific information should be submitted:</a:t>
            </a: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marL="342900" lvl="0" indent="-342900">
              <a:spcAft>
                <a:spcPts val="0"/>
              </a:spcAft>
              <a:buFont typeface="+mj-lt"/>
              <a:buAutoNum type="arabicPeriod"/>
            </a:pPr>
            <a:r>
              <a:rPr lang="en-IE" sz="1600" dirty="0">
                <a:solidFill>
                  <a:srgbClr val="000000"/>
                </a:solidFill>
                <a:effectLst/>
                <a:latin typeface="Times New Roman" panose="02020603050405020304" pitchFamily="18" charset="0"/>
                <a:ea typeface="Times New Roman" panose="02020603050405020304" pitchFamily="18" charset="0"/>
              </a:rPr>
              <a:t>A housing quality assessment which provides the specific information regarding the proposed apartments required by the 2018 Guidelines on Design Standards for New Apartments. The assessment should also demonstrate how the proposed apartments comply with the various requirements of those guidelines.  Clarify which apartments are proposed to be built-to-rent and the information required under SPPR 7 of the guidelines should be submitted in respect of them. A building lifecycle report for the proposed apartments in accordance with section 6.13 of the 2018 guidelines should also be submitted. </a:t>
            </a:r>
            <a:endParaRPr lang="en-IE" sz="1600" dirty="0">
              <a:solidFill>
                <a:srgbClr val="000000"/>
              </a:solidFill>
              <a:effectLst/>
              <a:latin typeface="Arial" panose="020B0604020202020204" pitchFamily="34" charset="0"/>
              <a:ea typeface="Calibri" panose="020F0502020204030204" pitchFamily="34" charset="0"/>
            </a:endParaRPr>
          </a:p>
          <a:p>
            <a:pPr>
              <a:spcAft>
                <a:spcPts val="0"/>
              </a:spcAft>
            </a:pPr>
            <a:r>
              <a:rPr lang="en-IE" sz="1600" dirty="0">
                <a:solidFill>
                  <a:srgbClr val="000000"/>
                </a:solidFill>
                <a:effectLst/>
                <a:latin typeface="Times New Roman" panose="02020603050405020304" pitchFamily="18" charset="0"/>
                <a:ea typeface="Calibri" panose="020F0502020204030204" pitchFamily="34" charset="0"/>
              </a:rPr>
              <a:t> </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b="1" dirty="0">
                <a:solidFill>
                  <a:srgbClr val="000000"/>
                </a:solidFill>
                <a:effectLst/>
                <a:latin typeface="Times New Roman" panose="02020603050405020304" pitchFamily="18" charset="0"/>
                <a:ea typeface="Calibri" panose="020F0502020204030204" pitchFamily="34" charset="0"/>
              </a:rPr>
              <a:t>2. </a:t>
            </a:r>
            <a:r>
              <a:rPr lang="en-IE" sz="1600" dirty="0">
                <a:solidFill>
                  <a:srgbClr val="000000"/>
                </a:solidFill>
                <a:effectLst/>
                <a:latin typeface="Times New Roman" panose="02020603050405020304" pitchFamily="18" charset="0"/>
                <a:ea typeface="Calibri" panose="020F0502020204030204" pitchFamily="34" charset="0"/>
              </a:rPr>
              <a:t>A report demonstrating compliance with the Guidelines for Planning Authorities on Urban Development and Building Heights</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dirty="0">
                <a:solidFill>
                  <a:srgbClr val="000000"/>
                </a:solidFill>
                <a:effectLst/>
                <a:latin typeface="Times New Roman" panose="02020603050405020304" pitchFamily="18" charset="0"/>
                <a:ea typeface="Calibri" panose="020F0502020204030204" pitchFamily="34" charset="0"/>
              </a:rPr>
              <a:t> </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b="1" dirty="0">
                <a:solidFill>
                  <a:srgbClr val="000000"/>
                </a:solidFill>
                <a:effectLst/>
                <a:latin typeface="Times New Roman" panose="02020603050405020304" pitchFamily="18" charset="0"/>
                <a:ea typeface="Calibri" panose="020F0502020204030204" pitchFamily="34" charset="0"/>
              </a:rPr>
              <a:t>3. </a:t>
            </a:r>
            <a:r>
              <a:rPr lang="en-IE" sz="1600" dirty="0">
                <a:solidFill>
                  <a:srgbClr val="000000"/>
                </a:solidFill>
                <a:effectLst/>
                <a:latin typeface="Times New Roman" panose="02020603050405020304" pitchFamily="18" charset="0"/>
                <a:ea typeface="Calibri" panose="020F0502020204030204" pitchFamily="34" charset="0"/>
              </a:rPr>
              <a:t>A report addressing the potential for the proposed development to affect the use of </a:t>
            </a:r>
            <a:r>
              <a:rPr lang="en-IE" sz="1600" dirty="0" err="1">
                <a:solidFill>
                  <a:srgbClr val="000000"/>
                </a:solidFill>
                <a:effectLst/>
                <a:latin typeface="Times New Roman" panose="02020603050405020304" pitchFamily="18" charset="0"/>
                <a:ea typeface="Calibri" panose="020F0502020204030204" pitchFamily="34" charset="0"/>
              </a:rPr>
              <a:t>Baldonnel</a:t>
            </a:r>
            <a:r>
              <a:rPr lang="en-IE" sz="1600" dirty="0">
                <a:solidFill>
                  <a:srgbClr val="000000"/>
                </a:solidFill>
                <a:effectLst/>
                <a:latin typeface="Times New Roman" panose="02020603050405020304" pitchFamily="18" charset="0"/>
                <a:ea typeface="Calibri" panose="020F0502020204030204" pitchFamily="34" charset="0"/>
              </a:rPr>
              <a:t> Aerodrome and the helipad at Tallaght Hospital. </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dirty="0">
                <a:solidFill>
                  <a:srgbClr val="000000"/>
                </a:solidFill>
                <a:effectLst/>
                <a:latin typeface="Times New Roman" panose="02020603050405020304" pitchFamily="18" charset="0"/>
                <a:ea typeface="Calibri" panose="020F0502020204030204" pitchFamily="34" charset="0"/>
              </a:rPr>
              <a:t> </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b="1" dirty="0">
                <a:solidFill>
                  <a:srgbClr val="000000"/>
                </a:solidFill>
                <a:effectLst/>
                <a:latin typeface="Times New Roman" panose="02020603050405020304" pitchFamily="18" charset="0"/>
                <a:ea typeface="Calibri" panose="020F0502020204030204" pitchFamily="34" charset="0"/>
              </a:rPr>
              <a:t>4. </a:t>
            </a:r>
            <a:r>
              <a:rPr lang="en-IE" sz="1600" dirty="0">
                <a:solidFill>
                  <a:srgbClr val="000000"/>
                </a:solidFill>
                <a:effectLst/>
                <a:latin typeface="Times New Roman" panose="02020603050405020304" pitchFamily="18" charset="0"/>
                <a:ea typeface="Calibri" panose="020F0502020204030204" pitchFamily="34" charset="0"/>
              </a:rPr>
              <a:t>An analysis of the daylight and sunlight</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dirty="0">
                <a:solidFill>
                  <a:srgbClr val="000000"/>
                </a:solidFill>
                <a:effectLst/>
                <a:latin typeface="Times New Roman" panose="02020603050405020304" pitchFamily="18" charset="0"/>
                <a:ea typeface="Calibri" panose="020F0502020204030204" pitchFamily="34" charset="0"/>
              </a:rPr>
              <a:t> </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b="1" dirty="0">
                <a:solidFill>
                  <a:srgbClr val="000000"/>
                </a:solidFill>
                <a:effectLst/>
                <a:latin typeface="Times New Roman" panose="02020603050405020304" pitchFamily="18" charset="0"/>
                <a:ea typeface="Calibri" panose="020F0502020204030204" pitchFamily="34" charset="0"/>
              </a:rPr>
              <a:t>5. </a:t>
            </a:r>
            <a:r>
              <a:rPr lang="en-IE" sz="1600" dirty="0">
                <a:solidFill>
                  <a:srgbClr val="000000"/>
                </a:solidFill>
                <a:effectLst/>
                <a:latin typeface="Times New Roman" panose="02020603050405020304" pitchFamily="18" charset="0"/>
                <a:ea typeface="Calibri" panose="020F0502020204030204" pitchFamily="34" charset="0"/>
              </a:rPr>
              <a:t>A phasing scheme</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dirty="0">
                <a:solidFill>
                  <a:srgbClr val="000000"/>
                </a:solidFill>
                <a:effectLst/>
                <a:latin typeface="Times New Roman" panose="02020603050405020304" pitchFamily="18" charset="0"/>
                <a:ea typeface="Calibri" panose="020F0502020204030204" pitchFamily="34" charset="0"/>
              </a:rPr>
              <a:t> </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b="1" dirty="0">
                <a:solidFill>
                  <a:srgbClr val="000000"/>
                </a:solidFill>
                <a:effectLst/>
                <a:latin typeface="Times New Roman" panose="02020603050405020304" pitchFamily="18" charset="0"/>
                <a:ea typeface="Calibri" panose="020F0502020204030204" pitchFamily="34" charset="0"/>
              </a:rPr>
              <a:t>6. </a:t>
            </a:r>
            <a:r>
              <a:rPr lang="en-IE" sz="1600" dirty="0">
                <a:solidFill>
                  <a:srgbClr val="000000"/>
                </a:solidFill>
                <a:effectLst/>
                <a:latin typeface="Times New Roman" panose="02020603050405020304" pitchFamily="18" charset="0"/>
                <a:ea typeface="Calibri" panose="020F0502020204030204" pitchFamily="34" charset="0"/>
              </a:rPr>
              <a:t>A landscaping and open space strategy  </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dirty="0">
                <a:solidFill>
                  <a:srgbClr val="000000"/>
                </a:solidFill>
                <a:effectLst/>
                <a:latin typeface="Times New Roman" panose="02020603050405020304" pitchFamily="18" charset="0"/>
                <a:ea typeface="Calibri" panose="020F0502020204030204" pitchFamily="34" charset="0"/>
              </a:rPr>
              <a:t> </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b="1" dirty="0">
                <a:solidFill>
                  <a:srgbClr val="000000"/>
                </a:solidFill>
                <a:effectLst/>
                <a:latin typeface="Times New Roman" panose="02020603050405020304" pitchFamily="18" charset="0"/>
                <a:ea typeface="Calibri" panose="020F0502020204030204" pitchFamily="34" charset="0"/>
              </a:rPr>
              <a:t>7. </a:t>
            </a:r>
            <a:r>
              <a:rPr lang="en-IE" sz="1600" dirty="0">
                <a:solidFill>
                  <a:srgbClr val="000000"/>
                </a:solidFill>
                <a:effectLst/>
                <a:latin typeface="Times New Roman" panose="02020603050405020304" pitchFamily="18" charset="0"/>
                <a:ea typeface="Calibri" panose="020F0502020204030204" pitchFamily="34" charset="0"/>
              </a:rPr>
              <a:t>Proposals in respect of the 110kV line at the north of the site. </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dirty="0">
                <a:solidFill>
                  <a:srgbClr val="000000"/>
                </a:solidFill>
                <a:effectLst/>
                <a:latin typeface="Times New Roman" panose="02020603050405020304" pitchFamily="18" charset="0"/>
                <a:ea typeface="Calibri" panose="020F0502020204030204" pitchFamily="34" charset="0"/>
              </a:rPr>
              <a:t> </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b="1" dirty="0">
                <a:solidFill>
                  <a:srgbClr val="000000"/>
                </a:solidFill>
                <a:effectLst/>
                <a:latin typeface="Times New Roman" panose="02020603050405020304" pitchFamily="18" charset="0"/>
                <a:ea typeface="Calibri" panose="020F0502020204030204" pitchFamily="34" charset="0"/>
              </a:rPr>
              <a:t>8. </a:t>
            </a:r>
            <a:r>
              <a:rPr lang="en-IE" sz="1600" dirty="0">
                <a:solidFill>
                  <a:srgbClr val="000000"/>
                </a:solidFill>
                <a:effectLst/>
                <a:latin typeface="Times New Roman" panose="02020603050405020304" pitchFamily="18" charset="0"/>
                <a:ea typeface="Calibri" panose="020F0502020204030204" pitchFamily="34" charset="0"/>
              </a:rPr>
              <a:t>A draft construction management plan. </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dirty="0">
                <a:solidFill>
                  <a:srgbClr val="000000"/>
                </a:solidFill>
                <a:effectLst/>
                <a:latin typeface="Times New Roman" panose="02020603050405020304" pitchFamily="18" charset="0"/>
                <a:ea typeface="Calibri" panose="020F0502020204030204" pitchFamily="34" charset="0"/>
              </a:rPr>
              <a:t> </a:t>
            </a:r>
            <a:endParaRPr lang="en-IE" sz="1600" dirty="0">
              <a:solidFill>
                <a:srgbClr val="000000"/>
              </a:solidFill>
              <a:effectLst/>
              <a:latin typeface="Arial" panose="020B0604020202020204" pitchFamily="34" charset="0"/>
              <a:ea typeface="Calibri" panose="020F0502020204030204" pitchFamily="34" charset="0"/>
            </a:endParaRPr>
          </a:p>
          <a:p>
            <a:pPr marL="228600">
              <a:spcAft>
                <a:spcPts val="0"/>
              </a:spcAft>
            </a:pPr>
            <a:r>
              <a:rPr lang="en-IE" sz="1600" dirty="0">
                <a:solidFill>
                  <a:srgbClr val="000000"/>
                </a:solidFill>
                <a:effectLst/>
                <a:latin typeface="Times New Roman" panose="02020603050405020304" pitchFamily="18" charset="0"/>
                <a:ea typeface="Calibri" panose="020F0502020204030204" pitchFamily="34" charset="0"/>
              </a:rPr>
              <a:t>9. A draft waste management plan. </a:t>
            </a:r>
            <a:endParaRPr lang="en-IE" sz="16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480689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FDC6BA-1BB3-4B12-93CB-DE7313AB5166}"/>
              </a:ext>
            </a:extLst>
          </p:cNvPr>
          <p:cNvSpPr txBox="1"/>
          <p:nvPr/>
        </p:nvSpPr>
        <p:spPr>
          <a:xfrm>
            <a:off x="278296" y="132523"/>
            <a:ext cx="8428382" cy="5632311"/>
          </a:xfrm>
          <a:prstGeom prst="rect">
            <a:avLst/>
          </a:prstGeom>
          <a:noFill/>
        </p:spPr>
        <p:txBody>
          <a:bodyPr wrap="square">
            <a:spAutoFit/>
          </a:bodyPr>
          <a:lstStyle/>
          <a:p>
            <a:r>
              <a:rPr lang="en-GB" sz="1800" b="1" dirty="0">
                <a:solidFill>
                  <a:srgbClr val="00B0F0"/>
                </a:solidFill>
                <a:effectLst/>
                <a:latin typeface="Times New Roman" panose="02020603050405020304" pitchFamily="18" charset="0"/>
                <a:ea typeface="Calibri" panose="020F0502020204030204" pitchFamily="34" charset="0"/>
              </a:rPr>
              <a:t>Statistics for Proposed Development</a:t>
            </a:r>
          </a:p>
          <a:p>
            <a:pPr>
              <a:spcAft>
                <a:spcPts val="0"/>
              </a:spcAft>
            </a:pPr>
            <a:endParaRPr lang="en-GB" b="1" dirty="0">
              <a:solidFill>
                <a:srgbClr val="000000"/>
              </a:solidFill>
              <a:latin typeface="Times New Roman" panose="02020603050405020304" pitchFamily="18"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Proposal </a:t>
            </a: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1104 ‘build-to-rent’ apartments comprising:</a:t>
            </a:r>
          </a:p>
          <a:p>
            <a:pPr>
              <a:spcAft>
                <a:spcPts val="0"/>
              </a:spcAft>
            </a:pP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132  studio apartments (12%)</a:t>
            </a: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475  1-bed apartments (43%)</a:t>
            </a:r>
          </a:p>
          <a:p>
            <a:pPr>
              <a:spcAft>
                <a:spcPts val="0"/>
              </a:spcAft>
            </a:pPr>
            <a:r>
              <a:rPr lang="en-IE" dirty="0">
                <a:latin typeface="Times New Roman" panose="02020603050405020304" pitchFamily="18" charset="0"/>
                <a:ea typeface="Calibri" panose="020F0502020204030204" pitchFamily="34" charset="0"/>
                <a:cs typeface="Times New Roman" panose="02020603050405020304" pitchFamily="18" charset="0"/>
              </a:rPr>
              <a:t>452 2-bed apartments (41%)</a:t>
            </a: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45    3-bed apartments  (4%)</a:t>
            </a:r>
          </a:p>
          <a:p>
            <a:pPr>
              <a:spcAft>
                <a:spcPts val="0"/>
              </a:spcAft>
            </a:pPr>
            <a:endParaRPr lang="en-IE"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Site area</a:t>
            </a: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5 ha </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Density</a:t>
            </a: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221 units per ha</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Plot ratio</a:t>
            </a: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2.4</a:t>
            </a:r>
          </a:p>
          <a:p>
            <a:pPr>
              <a:spcAft>
                <a:spcPts val="0"/>
              </a:spcAft>
            </a:pPr>
            <a:r>
              <a:rPr lang="en-GB"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Public Open Space</a:t>
            </a:r>
            <a:r>
              <a:rPr lang="en-GB"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6,680sq.m. (18%)</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endPar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Height</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IE" dirty="0">
                <a:latin typeface="Times New Roman" panose="02020603050405020304" pitchFamily="18" charset="0"/>
                <a:ea typeface="Calibri" panose="020F0502020204030204" pitchFamily="34" charset="0"/>
                <a:cs typeface="Times New Roman" panose="02020603050405020304" pitchFamily="18" charset="0"/>
              </a:rPr>
              <a:t>4 blocks varying in height from four to eleven storeys.</a:t>
            </a:r>
            <a:endParaRPr lang="en-GB"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Dual Aspect apartments</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50%</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Public and communal open space</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IE" i="0" u="none" strike="noStrike" baseline="0" dirty="0">
                <a:solidFill>
                  <a:srgbClr val="000000"/>
                </a:solidFill>
                <a:latin typeface="Times New Roman" panose="02020603050405020304" pitchFamily="18" charset="0"/>
                <a:cs typeface="Times New Roman" panose="02020603050405020304" pitchFamily="18" charset="0"/>
              </a:rPr>
              <a:t>6,680 </a:t>
            </a:r>
            <a:r>
              <a:rPr lang="en-IE" i="0" u="none" strike="noStrike" baseline="0" dirty="0" err="1">
                <a:solidFill>
                  <a:srgbClr val="000000"/>
                </a:solidFill>
                <a:latin typeface="Times New Roman" panose="02020603050405020304" pitchFamily="18" charset="0"/>
                <a:cs typeface="Times New Roman" panose="02020603050405020304" pitchFamily="18" charset="0"/>
              </a:rPr>
              <a:t>sq.m</a:t>
            </a:r>
            <a:r>
              <a:rPr lang="en-IE" i="0" u="none" strike="noStrike" baseline="0" dirty="0">
                <a:solidFill>
                  <a:srgbClr val="000000"/>
                </a:solidFill>
                <a:latin typeface="Times New Roman" panose="02020603050405020304" pitchFamily="18" charset="0"/>
                <a:cs typeface="Times New Roman" panose="02020603050405020304" pitchFamily="18" charset="0"/>
              </a:rPr>
              <a:t> of public open space, inclusive of a 1,688sqm public plaza located in the south-western corner of the site</a:t>
            </a:r>
            <a:r>
              <a:rPr lang="en-IE" dirty="0">
                <a:effectLst/>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 parking</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351   </a:t>
            </a: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Cycle parking</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- 1860</a:t>
            </a:r>
            <a:r>
              <a:rPr lang="en-IE" sz="1800" i="0" u="none" strike="noStrike" baseline="0" dirty="0">
                <a:solidFill>
                  <a:srgbClr val="000000"/>
                </a:solidFill>
                <a:latin typeface="Times New Roman" panose="02020603050405020304" pitchFamily="18" charset="0"/>
                <a:cs typeface="Times New Roman" panose="02020603050405020304" pitchFamily="18" charset="0"/>
              </a:rPr>
              <a:t> </a:t>
            </a:r>
          </a:p>
          <a:p>
            <a:pPr>
              <a:spcAft>
                <a:spcPts val="0"/>
              </a:spcAft>
            </a:pPr>
            <a:r>
              <a:rPr lang="en-IE" b="1" dirty="0">
                <a:solidFill>
                  <a:srgbClr val="000000"/>
                </a:solidFill>
                <a:latin typeface="Times New Roman" panose="02020603050405020304" pitchFamily="18" charset="0"/>
                <a:cs typeface="Times New Roman" panose="02020603050405020304" pitchFamily="18" charset="0"/>
              </a:rPr>
              <a:t>Gross Internal Area</a:t>
            </a:r>
            <a:r>
              <a:rPr lang="en-IE" dirty="0">
                <a:solidFill>
                  <a:srgbClr val="000000"/>
                </a:solidFill>
                <a:latin typeface="Times New Roman" panose="02020603050405020304" pitchFamily="18" charset="0"/>
                <a:cs typeface="Times New Roman" panose="02020603050405020304" pitchFamily="18" charset="0"/>
              </a:rPr>
              <a:t> – 91,281sq.m. </a:t>
            </a:r>
            <a:r>
              <a:rPr lang="en-IE" b="1" dirty="0">
                <a:solidFill>
                  <a:srgbClr val="000000"/>
                </a:solidFill>
                <a:latin typeface="Times New Roman" panose="02020603050405020304" pitchFamily="18" charset="0"/>
                <a:cs typeface="Times New Roman" panose="02020603050405020304" pitchFamily="18" charset="0"/>
              </a:rPr>
              <a:t>Commercial space</a:t>
            </a:r>
            <a:r>
              <a:rPr lang="en-IE" dirty="0">
                <a:solidFill>
                  <a:srgbClr val="000000"/>
                </a:solidFill>
                <a:latin typeface="Times New Roman" panose="02020603050405020304" pitchFamily="18" charset="0"/>
                <a:cs typeface="Times New Roman" panose="02020603050405020304" pitchFamily="18" charset="0"/>
              </a:rPr>
              <a:t> – 762sqm </a:t>
            </a:r>
            <a:r>
              <a:rPr lang="en-IE" b="1" dirty="0">
                <a:solidFill>
                  <a:srgbClr val="000000"/>
                </a:solidFill>
                <a:latin typeface="Times New Roman" panose="02020603050405020304" pitchFamily="18" charset="0"/>
                <a:cs typeface="Times New Roman" panose="02020603050405020304" pitchFamily="18" charset="0"/>
              </a:rPr>
              <a:t>O</a:t>
            </a: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ffices</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(1,500sq.m),</a:t>
            </a:r>
            <a:r>
              <a:rPr lang="en-IE" sz="1800" dirty="0">
                <a:solidFill>
                  <a:srgbClr val="000000"/>
                </a:solidFill>
                <a:effectLst/>
                <a:latin typeface="Times New Roman" panose="02020603050405020304" pitchFamily="18" charset="0"/>
                <a:ea typeface="Calibri" panose="020F0502020204030204" pitchFamily="34" charset="0"/>
              </a:rPr>
              <a:t> </a:t>
            </a:r>
            <a:endParaRPr lang="en-IE"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40449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FC0252-96D3-442E-AFF2-80905B0912F8}"/>
              </a:ext>
            </a:extLst>
          </p:cNvPr>
          <p:cNvPicPr>
            <a:picLocks noChangeAspect="1"/>
          </p:cNvPicPr>
          <p:nvPr/>
        </p:nvPicPr>
        <p:blipFill>
          <a:blip r:embed="rId2"/>
          <a:stretch>
            <a:fillRect/>
          </a:stretch>
        </p:blipFill>
        <p:spPr>
          <a:xfrm>
            <a:off x="640108" y="318053"/>
            <a:ext cx="7867788" cy="6225064"/>
          </a:xfrm>
          <a:prstGeom prst="rect">
            <a:avLst/>
          </a:prstGeom>
        </p:spPr>
      </p:pic>
    </p:spTree>
    <p:extLst>
      <p:ext uri="{BB962C8B-B14F-4D97-AF65-F5344CB8AC3E}">
        <p14:creationId xmlns:p14="http://schemas.microsoft.com/office/powerpoint/2010/main" val="135883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5D7206-0085-4ED9-8619-1ED7E57D7F5C}"/>
              </a:ext>
            </a:extLst>
          </p:cNvPr>
          <p:cNvPicPr>
            <a:picLocks noChangeAspect="1"/>
          </p:cNvPicPr>
          <p:nvPr/>
        </p:nvPicPr>
        <p:blipFill>
          <a:blip r:embed="rId2"/>
          <a:stretch>
            <a:fillRect/>
          </a:stretch>
        </p:blipFill>
        <p:spPr>
          <a:xfrm>
            <a:off x="667246" y="0"/>
            <a:ext cx="8065937" cy="6850685"/>
          </a:xfrm>
          <a:prstGeom prst="rect">
            <a:avLst/>
          </a:prstGeom>
        </p:spPr>
      </p:pic>
    </p:spTree>
    <p:extLst>
      <p:ext uri="{BB962C8B-B14F-4D97-AF65-F5344CB8AC3E}">
        <p14:creationId xmlns:p14="http://schemas.microsoft.com/office/powerpoint/2010/main" val="16584389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9371</TotalTime>
  <Words>1215</Words>
  <Application>Microsoft Office PowerPoint</Application>
  <PresentationFormat>On-screen Show (4:3)</PresentationFormat>
  <Paragraphs>88</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Block A</vt:lpstr>
      <vt:lpstr>Block B (north)</vt:lpstr>
      <vt:lpstr>Block B (south)</vt:lpstr>
      <vt:lpstr>Block C (north)</vt:lpstr>
      <vt:lpstr>Block C (south)</vt:lpstr>
      <vt:lpstr>Block 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Frehill</dc:creator>
  <cp:lastModifiedBy>Jim Johnston</cp:lastModifiedBy>
  <cp:revision>381</cp:revision>
  <cp:lastPrinted>2020-11-30T16:11:02Z</cp:lastPrinted>
  <dcterms:created xsi:type="dcterms:W3CDTF">2018-07-16T08:09:38Z</dcterms:created>
  <dcterms:modified xsi:type="dcterms:W3CDTF">2021-04-23T15:31:26Z</dcterms:modified>
</cp:coreProperties>
</file>