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5" r:id="rId2"/>
    <p:sldId id="292" r:id="rId3"/>
    <p:sldId id="294" r:id="rId4"/>
    <p:sldId id="3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150EF"/>
    <a:srgbClr val="0362ED"/>
    <a:srgbClr val="0095F0"/>
    <a:srgbClr val="7DA0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4" autoAdjust="0"/>
    <p:restoredTop sz="92579" autoAdjust="0"/>
  </p:normalViewPr>
  <p:slideViewPr>
    <p:cSldViewPr snapToGrid="0">
      <p:cViewPr>
        <p:scale>
          <a:sx n="70" d="100"/>
          <a:sy n="70" d="100"/>
        </p:scale>
        <p:origin x="654" y="-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6ABF96-76E0-444E-9AE5-6CC74D4F4C13}" type="datetimeFigureOut">
              <a:rPr lang="en-IE" smtClean="0"/>
              <a:t>13/04/2021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C8389-6C45-45E5-B6E7-5C47A031A9F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68670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E7988-C1D9-4EB9-A8BC-D04393BA8C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D5BD0D-9E80-415D-BD08-DC5AA978FE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8D137B-1C94-4056-B725-A76E5F548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165B-F16E-4B39-95AF-3770D6D86B7E}" type="datetimeFigureOut">
              <a:rPr lang="en-IE" smtClean="0"/>
              <a:t>13/04/2021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57C1C-89C8-4DF6-9F90-4D1088184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A13D0-D5F6-46F3-BA3C-8EA0F3153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3A0F3-02A3-4868-9933-599DE4B17E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64659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9B6AB-B527-42EC-BBA0-12CC3CF9C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0832DE-6030-46BD-831A-5E86CF6FDA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3C43E5-A2DE-462D-9066-34578F099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165B-F16E-4B39-95AF-3770D6D86B7E}" type="datetimeFigureOut">
              <a:rPr lang="en-IE" smtClean="0"/>
              <a:t>13/04/2021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832817-B898-4C30-BF80-438B3C5A0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0433AA-6672-497C-A5BB-D82F6DBCC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3A0F3-02A3-4868-9933-599DE4B17E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15618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1B5488-C87B-4103-A347-5138388968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8CB0E3-F508-4CB7-9006-559C3321A8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BBC46-E3FA-4AEA-ACEF-853D56B75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165B-F16E-4B39-95AF-3770D6D86B7E}" type="datetimeFigureOut">
              <a:rPr lang="en-IE" smtClean="0"/>
              <a:t>13/04/2021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17D86C-8A69-4597-B63C-E9A06047E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30187-1073-4758-AA8A-F02F83F3B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3A0F3-02A3-4868-9933-599DE4B17E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56475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ADC801-8848-DF47-B423-ADFD1E7597F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689598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AC609AC-7364-3045-848D-73E894CDF7E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9815532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F79EC-ADD9-4938-A2C8-AF215C6D7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C62D5-4AF3-4B03-A16C-A043503DF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DB5579-761E-452D-82FA-158614118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165B-F16E-4B39-95AF-3770D6D86B7E}" type="datetimeFigureOut">
              <a:rPr lang="en-IE" smtClean="0"/>
              <a:t>13/04/2021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577A9-0A19-40FA-813C-340B0A06E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307744-BC01-4BDE-8EF2-5C33D95E7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3A0F3-02A3-4868-9933-599DE4B17E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36671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7A47A-5412-4C90-84BF-E151C6A0E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92704E-DC4B-4557-BBD5-D28B011BB9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4A555F-893F-4821-8B7D-416D7B991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165B-F16E-4B39-95AF-3770D6D86B7E}" type="datetimeFigureOut">
              <a:rPr lang="en-IE" smtClean="0"/>
              <a:t>13/04/2021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53D56-3272-42D6-A8F0-6799AA36C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69EC0-2A25-4A24-9E9A-A64662E77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3A0F3-02A3-4868-9933-599DE4B17E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3088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22506-F1F0-4803-B2B8-EACD9AF8E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88D96B-59F6-4956-AC87-183D55B109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1E14D4-D036-40C8-B182-D4FFC0DF32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25D57E-9E4D-4E98-8201-D44165796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165B-F16E-4B39-95AF-3770D6D86B7E}" type="datetimeFigureOut">
              <a:rPr lang="en-IE" smtClean="0"/>
              <a:t>13/04/2021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C54EDB-65AB-4165-BF84-C3476EE9F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D64FBF-742D-4E80-9665-F5BFDB1E9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3A0F3-02A3-4868-9933-599DE4B17E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1945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99FEB-5CBD-479B-8844-8941F4B7D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609D32-D38D-4818-9460-7B789DB4A4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BE0F50-6C33-476E-AB12-245B19E3F0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6385FE-9C5A-4E34-A299-0A786897CE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B3A043-113E-47D5-B364-5D648162B4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FD3221-AA72-45A9-81ED-9E5088C09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165B-F16E-4B39-95AF-3770D6D86B7E}" type="datetimeFigureOut">
              <a:rPr lang="en-IE" smtClean="0"/>
              <a:t>13/04/2021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EA13D5-E6C7-47D8-821B-EFAD206AC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53550B-E873-4497-8AB4-397F2C1F0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3A0F3-02A3-4868-9933-599DE4B17E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29631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74600-DFF3-49B4-B18A-482B1D55B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A5123A-73F3-4F9B-99DC-A79C4B5E6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165B-F16E-4B39-95AF-3770D6D86B7E}" type="datetimeFigureOut">
              <a:rPr lang="en-IE" smtClean="0"/>
              <a:t>13/04/2021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4D4F75-383A-4399-A1CF-54319F787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215FA9-EE86-423D-8841-C67B6E4AC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3A0F3-02A3-4868-9933-599DE4B17E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90564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142FA8-539E-4D77-BEDB-CBD3F1751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165B-F16E-4B39-95AF-3770D6D86B7E}" type="datetimeFigureOut">
              <a:rPr lang="en-IE" smtClean="0"/>
              <a:t>13/04/2021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03E595-CDD0-44DE-9D98-2368938AB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66374A-847D-43F8-9058-8C752C991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3A0F3-02A3-4868-9933-599DE4B17E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36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19A59-5DD3-499D-83E3-FE16FB3B6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ED9D0-AB47-4AC8-BBD2-592B0B7D6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DF1045-F438-4CB3-86A9-8E4746FFF6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E3E6A7-FC21-4652-AA80-DA3E2A5B6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165B-F16E-4B39-95AF-3770D6D86B7E}" type="datetimeFigureOut">
              <a:rPr lang="en-IE" smtClean="0"/>
              <a:t>13/04/2021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EB80D9-8FF0-4214-92D9-DEDD91C13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CCA506-3672-4045-8FCF-594934CEA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3A0F3-02A3-4868-9933-599DE4B17E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15403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2BB41-2B02-4DC4-B0DC-319B5E469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058F5C-9C6D-41E7-A603-2822CCF73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7FC1B4-2C42-4821-A056-7DA5DECD51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DE09AB-9D7B-49DC-B1DD-91E061D17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165B-F16E-4B39-95AF-3770D6D86B7E}" type="datetimeFigureOut">
              <a:rPr lang="en-IE" smtClean="0"/>
              <a:t>13/04/2021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06092-1EF7-430D-A314-36D75CECB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F9A42-0A79-4BF1-B5A5-B99F9FF6B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3A0F3-02A3-4868-9933-599DE4B17E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88215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729A85-8205-4520-B79D-2A2C03188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4308D-E014-4F93-8590-23EDEBE036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326F61-8740-414E-A3FF-2B3E74F2D7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E165B-F16E-4B39-95AF-3770D6D86B7E}" type="datetimeFigureOut">
              <a:rPr lang="en-IE" smtClean="0"/>
              <a:t>13/04/2021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3ABE8-ECAA-4394-88F6-2368ABA370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1F1118-5488-4EAC-8BA3-1F8F066770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3A0F3-02A3-4868-9933-599DE4B17EF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22890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3" Type="http://schemas.openxmlformats.org/officeDocument/2006/relationships/image" Target="../media/image4.jp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17" Type="http://schemas.openxmlformats.org/officeDocument/2006/relationships/image" Target="../media/image18.png"/><Relationship Id="rId2" Type="http://schemas.openxmlformats.org/officeDocument/2006/relationships/image" Target="../media/image3.JP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svg"/><Relationship Id="rId15" Type="http://schemas.openxmlformats.org/officeDocument/2006/relationships/image" Target="../media/image16.jpg"/><Relationship Id="rId10" Type="http://schemas.openxmlformats.org/officeDocument/2006/relationships/image" Target="../media/image11.sv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jp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E3C773D-476E-354C-A81E-5F012E235D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le 3">
            <a:extLst>
              <a:ext uri="{FF2B5EF4-FFF2-40B4-BE49-F238E27FC236}">
                <a16:creationId xmlns:a16="http://schemas.microsoft.com/office/drawing/2014/main" id="{34DDAD4C-301C-844A-8952-40C7AC3A9989}"/>
              </a:ext>
            </a:extLst>
          </p:cNvPr>
          <p:cNvSpPr txBox="1">
            <a:spLocks/>
          </p:cNvSpPr>
          <p:nvPr/>
        </p:nvSpPr>
        <p:spPr>
          <a:xfrm>
            <a:off x="604875" y="1918095"/>
            <a:ext cx="5437525" cy="79707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4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9D6544-01CF-41C3-B812-D32A61A0D690}"/>
              </a:ext>
            </a:extLst>
          </p:cNvPr>
          <p:cNvSpPr/>
          <p:nvPr/>
        </p:nvSpPr>
        <p:spPr>
          <a:xfrm>
            <a:off x="490343" y="191588"/>
            <a:ext cx="2226732" cy="1384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E" sz="24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07F8277-BB32-4E2E-99E6-3E42764BA7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8901" y="864970"/>
            <a:ext cx="8806297" cy="3621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795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5ADD139A-C311-6642-A2E0-49FC4CA096AF}"/>
              </a:ext>
            </a:extLst>
          </p:cNvPr>
          <p:cNvSpPr txBox="1">
            <a:spLocks/>
          </p:cNvSpPr>
          <p:nvPr/>
        </p:nvSpPr>
        <p:spPr>
          <a:xfrm>
            <a:off x="841564" y="1910010"/>
            <a:ext cx="10508869" cy="3669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2133" dirty="0"/>
          </a:p>
          <a:p>
            <a:pPr marL="0" indent="0" algn="ctr">
              <a:buNone/>
            </a:pPr>
            <a:endParaRPr lang="en-IE" sz="2133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73CD4131-1ACA-D845-93C5-476C8C1EFFD2}"/>
              </a:ext>
            </a:extLst>
          </p:cNvPr>
          <p:cNvSpPr txBox="1">
            <a:spLocks/>
          </p:cNvSpPr>
          <p:nvPr/>
        </p:nvSpPr>
        <p:spPr>
          <a:xfrm>
            <a:off x="3099582" y="777101"/>
            <a:ext cx="5437525" cy="57746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IE" sz="4000" b="1" dirty="0">
                <a:solidFill>
                  <a:srgbClr val="92D050"/>
                </a:solidFill>
                <a:latin typeface="+mn-lt"/>
              </a:rPr>
              <a:t>S.C.E.NE.</a:t>
            </a:r>
            <a:endParaRPr lang="en-US" sz="4000" b="1" dirty="0">
              <a:solidFill>
                <a:srgbClr val="92D050"/>
              </a:solidFill>
              <a:latin typeface="+mn-lt"/>
            </a:endParaRPr>
          </a:p>
        </p:txBody>
      </p:sp>
      <p:pic>
        <p:nvPicPr>
          <p:cNvPr id="8" name="Picture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7C24F7E3-8591-4B86-8458-B7D935F1D9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1850" y="130076"/>
            <a:ext cx="2380041" cy="15552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F0D5F96-A4A8-40E3-868E-E44E36FBE5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62" y="5827606"/>
            <a:ext cx="11880429" cy="861195"/>
          </a:xfrm>
          <a:prstGeom prst="rect">
            <a:avLst/>
          </a:prstGeom>
        </p:spPr>
      </p:pic>
      <p:sp>
        <p:nvSpPr>
          <p:cNvPr id="18" name="Arrow: Circular 17">
            <a:extLst>
              <a:ext uri="{FF2B5EF4-FFF2-40B4-BE49-F238E27FC236}">
                <a16:creationId xmlns:a16="http://schemas.microsoft.com/office/drawing/2014/main" id="{473F7227-51AC-4A39-A1F2-8A2B190C8A00}"/>
              </a:ext>
            </a:extLst>
          </p:cNvPr>
          <p:cNvSpPr/>
          <p:nvPr/>
        </p:nvSpPr>
        <p:spPr>
          <a:xfrm rot="18485972">
            <a:off x="2828033" y="-144270"/>
            <a:ext cx="6064827" cy="6202604"/>
          </a:xfrm>
          <a:prstGeom prst="circularArrow">
            <a:avLst>
              <a:gd name="adj1" fmla="val 1652"/>
              <a:gd name="adj2" fmla="val 692096"/>
              <a:gd name="adj3" fmla="val 902735"/>
              <a:gd name="adj4" fmla="val 5099975"/>
              <a:gd name="adj5" fmla="val 4195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tx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A49C932-9D03-47CC-8C2D-E4CEC6D1AD4F}"/>
              </a:ext>
            </a:extLst>
          </p:cNvPr>
          <p:cNvGrpSpPr/>
          <p:nvPr/>
        </p:nvGrpSpPr>
        <p:grpSpPr>
          <a:xfrm>
            <a:off x="3358721" y="1393994"/>
            <a:ext cx="4745512" cy="4036128"/>
            <a:chOff x="3358721" y="1393994"/>
            <a:chExt cx="4745512" cy="4036128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D49E2B08-D4ED-45A0-86ED-A172500C1E09}"/>
                </a:ext>
              </a:extLst>
            </p:cNvPr>
            <p:cNvGrpSpPr/>
            <p:nvPr/>
          </p:nvGrpSpPr>
          <p:grpSpPr>
            <a:xfrm>
              <a:off x="4305568" y="1393994"/>
              <a:ext cx="1376464" cy="1376464"/>
              <a:chOff x="4305568" y="1264787"/>
              <a:chExt cx="1376464" cy="1376464"/>
            </a:xfrm>
          </p:grpSpPr>
          <p:pic>
            <p:nvPicPr>
              <p:cNvPr id="7" name="Graphic 6" descr="Building with solid fill">
                <a:extLst>
                  <a:ext uri="{FF2B5EF4-FFF2-40B4-BE49-F238E27FC236}">
                    <a16:creationId xmlns:a16="http://schemas.microsoft.com/office/drawing/2014/main" id="{0147CEB9-9E66-4CE9-AD4D-FC41DEE105D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4305568" y="1264787"/>
                <a:ext cx="1376464" cy="1376464"/>
              </a:xfrm>
              <a:prstGeom prst="rect">
                <a:avLst/>
              </a:prstGeom>
            </p:spPr>
          </p:pic>
          <p:pic>
            <p:nvPicPr>
              <p:cNvPr id="24" name="Picture 23">
                <a:extLst>
                  <a:ext uri="{FF2B5EF4-FFF2-40B4-BE49-F238E27FC236}">
                    <a16:creationId xmlns:a16="http://schemas.microsoft.com/office/drawing/2014/main" id="{D9E3E237-180D-4C74-ADA1-BB1CA75961B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550281" y="1770400"/>
                <a:ext cx="891584" cy="393346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</p:grpSp>
        <p:pic>
          <p:nvPicPr>
            <p:cNvPr id="15" name="Graphic 14" descr="Palette outline">
              <a:extLst>
                <a:ext uri="{FF2B5EF4-FFF2-40B4-BE49-F238E27FC236}">
                  <a16:creationId xmlns:a16="http://schemas.microsoft.com/office/drawing/2014/main" id="{FD494F2A-7295-44DA-954C-2FABC66F3B7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072297" y="4785865"/>
              <a:ext cx="644257" cy="644257"/>
            </a:xfrm>
            <a:prstGeom prst="rect">
              <a:avLst/>
            </a:prstGeom>
          </p:spPr>
        </p:pic>
        <p:pic>
          <p:nvPicPr>
            <p:cNvPr id="16" name="Graphic 15" descr="Drama outline">
              <a:extLst>
                <a:ext uri="{FF2B5EF4-FFF2-40B4-BE49-F238E27FC236}">
                  <a16:creationId xmlns:a16="http://schemas.microsoft.com/office/drawing/2014/main" id="{B766AB69-A167-4E73-BF47-859E48C23F0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510712" y="4172993"/>
              <a:ext cx="644257" cy="644257"/>
            </a:xfrm>
            <a:prstGeom prst="rect">
              <a:avLst/>
            </a:prstGeom>
          </p:spPr>
        </p:pic>
        <p:pic>
          <p:nvPicPr>
            <p:cNvPr id="17" name="Graphic 16" descr="Music notes with solid fill">
              <a:extLst>
                <a:ext uri="{FF2B5EF4-FFF2-40B4-BE49-F238E27FC236}">
                  <a16:creationId xmlns:a16="http://schemas.microsoft.com/office/drawing/2014/main" id="{4761B137-5AE1-4216-8D6E-63CAEA2F9925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5865873" y="4726232"/>
              <a:ext cx="644257" cy="644257"/>
            </a:xfrm>
            <a:prstGeom prst="rect">
              <a:avLst/>
            </a:prstGeom>
          </p:spPr>
        </p:pic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64841DE5-170C-4827-8B57-A06E639CB7CB}"/>
                </a:ext>
              </a:extLst>
            </p:cNvPr>
            <p:cNvGrpSpPr/>
            <p:nvPr/>
          </p:nvGrpSpPr>
          <p:grpSpPr>
            <a:xfrm>
              <a:off x="5914239" y="1457407"/>
              <a:ext cx="1436391" cy="1376464"/>
              <a:chOff x="6001179" y="1481047"/>
              <a:chExt cx="1215227" cy="1215227"/>
            </a:xfrm>
          </p:grpSpPr>
          <p:pic>
            <p:nvPicPr>
              <p:cNvPr id="19" name="Graphic 18" descr="Modern architecture outline">
                <a:extLst>
                  <a:ext uri="{FF2B5EF4-FFF2-40B4-BE49-F238E27FC236}">
                    <a16:creationId xmlns:a16="http://schemas.microsoft.com/office/drawing/2014/main" id="{B32404D9-813C-4F66-B8C0-A5AFB902FD9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4"/>
                  </a:ext>
                </a:extLst>
              </a:blip>
              <a:stretch>
                <a:fillRect/>
              </a:stretch>
            </p:blipFill>
            <p:spPr>
              <a:xfrm>
                <a:off x="6001179" y="1481047"/>
                <a:ext cx="1215227" cy="1215227"/>
              </a:xfrm>
              <a:prstGeom prst="rect">
                <a:avLst/>
              </a:prstGeom>
            </p:spPr>
          </p:pic>
          <p:pic>
            <p:nvPicPr>
              <p:cNvPr id="20" name="Picture 19" descr="Logo, company name&#10;&#10;Description automatically generated">
                <a:extLst>
                  <a:ext uri="{FF2B5EF4-FFF2-40B4-BE49-F238E27FC236}">
                    <a16:creationId xmlns:a16="http://schemas.microsoft.com/office/drawing/2014/main" id="{AF0205C8-47FE-4202-8BF2-80E3A30A97C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281941" y="2033685"/>
                <a:ext cx="670169" cy="37316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</p:grpSp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26ED08DA-E450-471D-8E17-36C8FC45D64D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3358721" y="3246417"/>
              <a:ext cx="1969820" cy="379432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D47D4905-A748-4519-9B71-26DA2ADDB570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5646684" y="3230254"/>
              <a:ext cx="1139381" cy="41175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FF691EF5-A1E6-4292-A2FF-41BDBF1B90C2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7104208" y="3137593"/>
              <a:ext cx="1000025" cy="607158"/>
            </a:xfrm>
            <a:prstGeom prst="rect">
              <a:avLst/>
            </a:prstGeom>
          </p:spPr>
        </p:pic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21C6C6DE-03B0-441F-A604-6835691C10D0}"/>
              </a:ext>
            </a:extLst>
          </p:cNvPr>
          <p:cNvSpPr txBox="1"/>
          <p:nvPr/>
        </p:nvSpPr>
        <p:spPr>
          <a:xfrm>
            <a:off x="9374464" y="1836285"/>
            <a:ext cx="1717518" cy="14773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en-IE" dirty="0"/>
              <a:t>Network of Creative and Design Artists and Promoters in South Dublin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FEA63C-001E-403D-8EBC-0542B46CBC5A}"/>
              </a:ext>
            </a:extLst>
          </p:cNvPr>
          <p:cNvSpPr txBox="1"/>
          <p:nvPr/>
        </p:nvSpPr>
        <p:spPr>
          <a:xfrm>
            <a:off x="119778" y="1154833"/>
            <a:ext cx="2872098" cy="313932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IE" dirty="0">
                <a:solidFill>
                  <a:schemeClr val="bg1"/>
                </a:solidFill>
              </a:rPr>
              <a:t>Objective:</a:t>
            </a:r>
          </a:p>
          <a:p>
            <a:r>
              <a:rPr lang="en-IE" dirty="0">
                <a:solidFill>
                  <a:schemeClr val="bg1"/>
                </a:solidFill>
              </a:rPr>
              <a:t>Signpost  Artists/Members to appropriate Agency </a:t>
            </a:r>
          </a:p>
          <a:p>
            <a:endParaRPr lang="en-IE" dirty="0">
              <a:solidFill>
                <a:schemeClr val="bg1"/>
              </a:solidFill>
            </a:endParaRPr>
          </a:p>
          <a:p>
            <a:r>
              <a:rPr lang="en-IE" dirty="0">
                <a:solidFill>
                  <a:schemeClr val="bg1"/>
                </a:solidFill>
              </a:rPr>
              <a:t>Facilitate the Creation of an Active Programme of Events, Seminars and Workshops</a:t>
            </a:r>
          </a:p>
          <a:p>
            <a:endParaRPr lang="en-IE" dirty="0">
              <a:solidFill>
                <a:schemeClr val="bg1"/>
              </a:solidFill>
            </a:endParaRPr>
          </a:p>
          <a:p>
            <a:r>
              <a:rPr lang="en-IE" dirty="0">
                <a:solidFill>
                  <a:schemeClr val="bg1"/>
                </a:solidFill>
              </a:rPr>
              <a:t>Advise of Financial and other Supports available through LEO/SDCC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826928-35C3-431F-9146-118C3504F08F}"/>
              </a:ext>
            </a:extLst>
          </p:cNvPr>
          <p:cNvSpPr txBox="1"/>
          <p:nvPr/>
        </p:nvSpPr>
        <p:spPr>
          <a:xfrm>
            <a:off x="9374464" y="3869056"/>
            <a:ext cx="2331130" cy="1754326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IE" dirty="0">
                <a:solidFill>
                  <a:schemeClr val="bg1"/>
                </a:solidFill>
              </a:rPr>
              <a:t>Steering Group  Build a working collaboration with SDCC / LEO / Support Agencies  for benefit of our Design &amp; Creative Artists</a:t>
            </a:r>
          </a:p>
        </p:txBody>
      </p:sp>
    </p:spTree>
    <p:extLst>
      <p:ext uri="{BB962C8B-B14F-4D97-AF65-F5344CB8AC3E}">
        <p14:creationId xmlns:p14="http://schemas.microsoft.com/office/powerpoint/2010/main" val="3964136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50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5ADD139A-C311-6642-A2E0-49FC4CA096AF}"/>
              </a:ext>
            </a:extLst>
          </p:cNvPr>
          <p:cNvSpPr txBox="1">
            <a:spLocks/>
          </p:cNvSpPr>
          <p:nvPr/>
        </p:nvSpPr>
        <p:spPr>
          <a:xfrm>
            <a:off x="841564" y="1343486"/>
            <a:ext cx="10731737" cy="4743195"/>
          </a:xfrm>
          <a:prstGeom prst="rect">
            <a:avLst/>
          </a:prstGeom>
        </p:spPr>
        <p:txBody>
          <a:bodyPr lIns="0" tIns="0" rIns="0" bIns="0">
            <a:normAutofit fontScale="925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93D0"/>
                </a:solidFill>
                <a:effectLst/>
                <a:uLnTx/>
                <a:uFillTx/>
                <a:latin typeface="Calibri" panose="020F0502020204030204"/>
              </a:rPr>
              <a:t> Dedicated Networks</a:t>
            </a:r>
          </a:p>
          <a:p>
            <a:pPr lvl="1">
              <a:spcBef>
                <a:spcPts val="750"/>
              </a:spcBef>
              <a:defRPr/>
            </a:pPr>
            <a:r>
              <a:rPr kumimoji="0" lang="en-IE" altLang="en-US" sz="2600" b="0" i="0" u="none" strike="noStrike" kern="1200" cap="none" spc="0" normalizeH="0" noProof="0" dirty="0">
                <a:ln>
                  <a:noFill/>
                </a:ln>
                <a:solidFill>
                  <a:srgbClr val="0093D0"/>
                </a:solidFill>
                <a:effectLst/>
                <a:uLnTx/>
                <a:uFillTx/>
                <a:latin typeface="Calibri" panose="020F0502020204030204"/>
              </a:rPr>
              <a:t>Set up Network for industries / sectors</a:t>
            </a:r>
            <a:endParaRPr kumimoji="0" lang="en-IE" altLang="en-US" sz="2600" b="0" i="0" u="none" strike="noStrike" kern="1200" cap="none" spc="0" normalizeH="0" baseline="0" noProof="0" dirty="0">
              <a:ln>
                <a:noFill/>
              </a:ln>
              <a:solidFill>
                <a:srgbClr val="0093D0"/>
              </a:solidFill>
              <a:effectLst/>
              <a:uLnTx/>
              <a:uFillTx/>
              <a:latin typeface="Calibri" panose="020F0502020204030204"/>
            </a:endParaRP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93D0"/>
                </a:solidFill>
                <a:effectLst/>
                <a:uLnTx/>
                <a:uFillTx/>
                <a:latin typeface="Calibri" panose="020F0502020204030204"/>
              </a:rPr>
              <a:t>Working collaboratively with stakeholders to deliver a program of events to support network members and share best practice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93D0"/>
                </a:solidFill>
                <a:effectLst/>
                <a:uLnTx/>
                <a:uFillTx/>
                <a:latin typeface="Calibri" panose="020F0502020204030204"/>
              </a:rPr>
              <a:t>Establish / Facilitate Network member led events, sharing experiences and tips.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93D0"/>
                </a:solidFill>
                <a:effectLst/>
                <a:uLnTx/>
                <a:uFillTx/>
                <a:latin typeface="Calibri" panose="020F0502020204030204"/>
              </a:rPr>
              <a:t>Provide Financial Support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93D0"/>
                </a:solidFill>
                <a:effectLst/>
                <a:uLnTx/>
                <a:uFillTx/>
                <a:latin typeface="Calibri" panose="020F0502020204030204"/>
              </a:rPr>
              <a:t>Trading online Voucher Scheme (TOVS)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93D0"/>
                </a:solidFill>
                <a:effectLst/>
                <a:uLnTx/>
                <a:uFillTx/>
                <a:latin typeface="Calibri" panose="020F0502020204030204"/>
              </a:rPr>
              <a:t>Technical Assistance for Micro Exporters (TAME)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93D0"/>
                </a:solidFill>
                <a:effectLst/>
                <a:uLnTx/>
                <a:uFillTx/>
                <a:latin typeface="Calibri" panose="020F0502020204030204"/>
              </a:rPr>
              <a:t>Other Financial supports where applicable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IE" altLang="en-US" sz="2600" dirty="0">
                <a:solidFill>
                  <a:srgbClr val="0093D0"/>
                </a:solidFill>
                <a:latin typeface="Calibri" panose="020F0502020204030204"/>
              </a:rPr>
              <a:t>Additional supports under </a:t>
            </a:r>
            <a:r>
              <a:rPr kumimoji="0" lang="en-IE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93D0"/>
                </a:solidFill>
                <a:effectLst/>
                <a:uLnTx/>
                <a:uFillTx/>
                <a:latin typeface="Calibri" panose="020F0502020204030204"/>
              </a:rPr>
              <a:t>Business Support Fund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93D0"/>
                </a:solidFill>
                <a:effectLst/>
                <a:uLnTx/>
                <a:uFillTx/>
                <a:latin typeface="Calibri" panose="020F0502020204030204"/>
              </a:rPr>
              <a:t>Connect with wider SDCC Arts Officer / CPU  County</a:t>
            </a:r>
            <a:r>
              <a:rPr lang="en-IE" altLang="en-US" sz="2600" dirty="0">
                <a:solidFill>
                  <a:srgbClr val="0093D0"/>
                </a:solidFill>
                <a:latin typeface="Calibri" panose="020F0502020204030204"/>
              </a:rPr>
              <a:t>wide Council Events</a:t>
            </a:r>
          </a:p>
          <a:p>
            <a:pPr lvl="1">
              <a:spcBef>
                <a:spcPts val="750"/>
              </a:spcBef>
              <a:defRPr/>
            </a:pPr>
            <a:r>
              <a:rPr lang="en-IE" altLang="en-US" sz="2300" dirty="0">
                <a:solidFill>
                  <a:srgbClr val="0093D0"/>
                </a:solidFill>
                <a:latin typeface="Calibri" panose="020F0502020204030204"/>
              </a:rPr>
              <a:t>Example potential to collaborate on Food / Craft Design and Creative Arts Event 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93D0"/>
                </a:solidFill>
                <a:effectLst/>
                <a:uLnTx/>
                <a:uFillTx/>
                <a:latin typeface="Calibri" panose="020F0502020204030204"/>
              </a:rPr>
              <a:t>Redirect to DDCI / AVI for Training &amp; Mentoring as appropriate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33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IE" sz="2133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73CD4131-1ACA-D845-93C5-476C8C1EFFD2}"/>
              </a:ext>
            </a:extLst>
          </p:cNvPr>
          <p:cNvSpPr txBox="1">
            <a:spLocks/>
          </p:cNvSpPr>
          <p:nvPr/>
        </p:nvSpPr>
        <p:spPr>
          <a:xfrm>
            <a:off x="3377235" y="673539"/>
            <a:ext cx="5437525" cy="66994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44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LEO Supports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  <p:pic>
        <p:nvPicPr>
          <p:cNvPr id="8" name="Picture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7C24F7E3-8591-4B86-8458-B7D935F1D9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1850" y="130076"/>
            <a:ext cx="2380041" cy="15552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F0D5F96-A4A8-40E3-868E-E44E36FBE5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217" y="5996805"/>
            <a:ext cx="11880429" cy="861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13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720C6996-8B70-4ECB-BA98-60716DC5D2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7252" y="3783842"/>
            <a:ext cx="2186132" cy="899135"/>
          </a:xfrm>
          <a:prstGeom prst="rect">
            <a:avLst/>
          </a:prstGeom>
        </p:spPr>
      </p:pic>
      <p:pic>
        <p:nvPicPr>
          <p:cNvPr id="11" name="Picture 6" descr="Home - Artscope Event Managers and Programmers">
            <a:extLst>
              <a:ext uri="{FF2B5EF4-FFF2-40B4-BE49-F238E27FC236}">
                <a16:creationId xmlns:a16="http://schemas.microsoft.com/office/drawing/2014/main" id="{B60A2F39-AFED-4B4C-B9D6-249A952C14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870" y="476660"/>
            <a:ext cx="3999857" cy="1231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F1EA1F1-E22D-45A5-820F-5532FA423D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084" y="5562118"/>
            <a:ext cx="10791825" cy="10763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27DB8C1-862A-4A6C-92C7-0431F771C78E}"/>
              </a:ext>
            </a:extLst>
          </p:cNvPr>
          <p:cNvSpPr txBox="1"/>
          <p:nvPr/>
        </p:nvSpPr>
        <p:spPr>
          <a:xfrm>
            <a:off x="427273" y="476660"/>
            <a:ext cx="2320120" cy="5355312"/>
          </a:xfrm>
          <a:prstGeom prst="rect">
            <a:avLst/>
          </a:prstGeom>
          <a:solidFill>
            <a:srgbClr val="FF006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E" dirty="0"/>
              <a:t>Secured BCV &amp; TOV from LEO</a:t>
            </a:r>
          </a:p>
          <a:p>
            <a:pPr algn="ctr"/>
            <a:r>
              <a:rPr lang="en-IE" dirty="0"/>
              <a:t>&amp;</a:t>
            </a:r>
          </a:p>
          <a:p>
            <a:pPr algn="ctr"/>
            <a:r>
              <a:rPr lang="en-IE" dirty="0"/>
              <a:t>Bursaries from Arts Officer to improve / expand </a:t>
            </a:r>
            <a:r>
              <a:rPr lang="en-IE" dirty="0" err="1"/>
              <a:t>Digialisation</a:t>
            </a:r>
            <a:r>
              <a:rPr lang="en-IE" dirty="0"/>
              <a:t> capability</a:t>
            </a:r>
          </a:p>
          <a:p>
            <a:endParaRPr lang="en-IE" dirty="0"/>
          </a:p>
          <a:p>
            <a:pPr algn="ctr"/>
            <a:r>
              <a:rPr lang="en-IE" dirty="0"/>
              <a:t>Launched a Virtual programme of Artists performances Events during COVID called The Standing Still Project</a:t>
            </a:r>
          </a:p>
          <a:p>
            <a:endParaRPr lang="en-IE" dirty="0"/>
          </a:p>
          <a:p>
            <a:pPr algn="ctr"/>
            <a:r>
              <a:rPr lang="en-IE" dirty="0"/>
              <a:t>Now calls itself an  Arts Enterprise!</a:t>
            </a:r>
          </a:p>
          <a:p>
            <a:endParaRPr lang="en-IE" dirty="0"/>
          </a:p>
          <a:p>
            <a:endParaRPr lang="en-IE" dirty="0"/>
          </a:p>
        </p:txBody>
      </p:sp>
      <p:pic>
        <p:nvPicPr>
          <p:cNvPr id="7" name="Picture 6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0A62B38B-6993-422E-A07E-813936E3C0E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8483" y="1708616"/>
            <a:ext cx="5755025" cy="3843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496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1993</TotalTime>
  <Words>219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Justin Mulhern</dc:creator>
  <cp:lastModifiedBy>Thomas Rooney</cp:lastModifiedBy>
  <cp:revision>100</cp:revision>
  <dcterms:created xsi:type="dcterms:W3CDTF">2020-02-27T10:57:38Z</dcterms:created>
  <dcterms:modified xsi:type="dcterms:W3CDTF">2021-04-13T13:01:51Z</dcterms:modified>
</cp:coreProperties>
</file>