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8" r:id="rId4"/>
    <p:sldId id="269" r:id="rId5"/>
    <p:sldId id="27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87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B5E78-78F4-491A-9C98-8BA96B834D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5D88F623-A5CC-43BD-B095-16229381D4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C8314B9C-3FC1-46ED-9355-C5B25A58B00A}"/>
              </a:ext>
            </a:extLst>
          </p:cNvPr>
          <p:cNvSpPr>
            <a:spLocks noGrp="1"/>
          </p:cNvSpPr>
          <p:nvPr>
            <p:ph type="dt" sz="half" idx="10"/>
          </p:nvPr>
        </p:nvSpPr>
        <p:spPr/>
        <p:txBody>
          <a:bodyPr/>
          <a:lstStyle/>
          <a:p>
            <a:fld id="{5815E0C0-8EFD-4053-B74D-F4F691721B15}" type="datetimeFigureOut">
              <a:rPr lang="en-IE" smtClean="0"/>
              <a:t>16/04/2021</a:t>
            </a:fld>
            <a:endParaRPr lang="en-IE"/>
          </a:p>
        </p:txBody>
      </p:sp>
      <p:sp>
        <p:nvSpPr>
          <p:cNvPr id="5" name="Footer Placeholder 4">
            <a:extLst>
              <a:ext uri="{FF2B5EF4-FFF2-40B4-BE49-F238E27FC236}">
                <a16:creationId xmlns:a16="http://schemas.microsoft.com/office/drawing/2014/main" id="{E424ECF1-EA3F-4B69-99E7-F77D106FAFC0}"/>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A1744D35-90D6-4FA6-A42D-8BBA8B58AC21}"/>
              </a:ext>
            </a:extLst>
          </p:cNvPr>
          <p:cNvSpPr>
            <a:spLocks noGrp="1"/>
          </p:cNvSpPr>
          <p:nvPr>
            <p:ph type="sldNum" sz="quarter" idx="12"/>
          </p:nvPr>
        </p:nvSpPr>
        <p:spPr/>
        <p:txBody>
          <a:bodyPr/>
          <a:lstStyle/>
          <a:p>
            <a:fld id="{210825FF-E29D-4108-A051-992ED98920A0}" type="slidenum">
              <a:rPr lang="en-IE" smtClean="0"/>
              <a:t>‹#›</a:t>
            </a:fld>
            <a:endParaRPr lang="en-IE"/>
          </a:p>
        </p:txBody>
      </p:sp>
    </p:spTree>
    <p:extLst>
      <p:ext uri="{BB962C8B-B14F-4D97-AF65-F5344CB8AC3E}">
        <p14:creationId xmlns:p14="http://schemas.microsoft.com/office/powerpoint/2010/main" val="3988573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CBA5F-7423-4E7F-AE67-A1C19D4514B0}"/>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EDD222BA-743E-4217-9434-5D15029029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EE55EAB7-7BCA-4F70-AFE8-802E464A6F0C}"/>
              </a:ext>
            </a:extLst>
          </p:cNvPr>
          <p:cNvSpPr>
            <a:spLocks noGrp="1"/>
          </p:cNvSpPr>
          <p:nvPr>
            <p:ph type="dt" sz="half" idx="10"/>
          </p:nvPr>
        </p:nvSpPr>
        <p:spPr/>
        <p:txBody>
          <a:bodyPr/>
          <a:lstStyle/>
          <a:p>
            <a:fld id="{5815E0C0-8EFD-4053-B74D-F4F691721B15}" type="datetimeFigureOut">
              <a:rPr lang="en-IE" smtClean="0"/>
              <a:t>16/04/2021</a:t>
            </a:fld>
            <a:endParaRPr lang="en-IE"/>
          </a:p>
        </p:txBody>
      </p:sp>
      <p:sp>
        <p:nvSpPr>
          <p:cNvPr id="5" name="Footer Placeholder 4">
            <a:extLst>
              <a:ext uri="{FF2B5EF4-FFF2-40B4-BE49-F238E27FC236}">
                <a16:creationId xmlns:a16="http://schemas.microsoft.com/office/drawing/2014/main" id="{5DB00902-57C5-4E0D-9446-86A6FB6FFE2C}"/>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0A91EC7C-2E7F-4786-A165-9150151B75A7}"/>
              </a:ext>
            </a:extLst>
          </p:cNvPr>
          <p:cNvSpPr>
            <a:spLocks noGrp="1"/>
          </p:cNvSpPr>
          <p:nvPr>
            <p:ph type="sldNum" sz="quarter" idx="12"/>
          </p:nvPr>
        </p:nvSpPr>
        <p:spPr/>
        <p:txBody>
          <a:bodyPr/>
          <a:lstStyle/>
          <a:p>
            <a:fld id="{210825FF-E29D-4108-A051-992ED98920A0}" type="slidenum">
              <a:rPr lang="en-IE" smtClean="0"/>
              <a:t>‹#›</a:t>
            </a:fld>
            <a:endParaRPr lang="en-IE"/>
          </a:p>
        </p:txBody>
      </p:sp>
    </p:spTree>
    <p:extLst>
      <p:ext uri="{BB962C8B-B14F-4D97-AF65-F5344CB8AC3E}">
        <p14:creationId xmlns:p14="http://schemas.microsoft.com/office/powerpoint/2010/main" val="2619371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04B761-F29D-4F37-A7FF-ECAC34A4524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6955D6B6-32FC-4A89-B8AE-0CF1D08611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CAA9062A-A038-4AFA-968F-62DAF37E8886}"/>
              </a:ext>
            </a:extLst>
          </p:cNvPr>
          <p:cNvSpPr>
            <a:spLocks noGrp="1"/>
          </p:cNvSpPr>
          <p:nvPr>
            <p:ph type="dt" sz="half" idx="10"/>
          </p:nvPr>
        </p:nvSpPr>
        <p:spPr/>
        <p:txBody>
          <a:bodyPr/>
          <a:lstStyle/>
          <a:p>
            <a:fld id="{5815E0C0-8EFD-4053-B74D-F4F691721B15}" type="datetimeFigureOut">
              <a:rPr lang="en-IE" smtClean="0"/>
              <a:t>16/04/2021</a:t>
            </a:fld>
            <a:endParaRPr lang="en-IE"/>
          </a:p>
        </p:txBody>
      </p:sp>
      <p:sp>
        <p:nvSpPr>
          <p:cNvPr id="5" name="Footer Placeholder 4">
            <a:extLst>
              <a:ext uri="{FF2B5EF4-FFF2-40B4-BE49-F238E27FC236}">
                <a16:creationId xmlns:a16="http://schemas.microsoft.com/office/drawing/2014/main" id="{5A44D63A-6AE8-44E3-83DE-FB31D2FD6897}"/>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1BF7EFE7-F3EA-4324-BED1-A455AC5E1543}"/>
              </a:ext>
            </a:extLst>
          </p:cNvPr>
          <p:cNvSpPr>
            <a:spLocks noGrp="1"/>
          </p:cNvSpPr>
          <p:nvPr>
            <p:ph type="sldNum" sz="quarter" idx="12"/>
          </p:nvPr>
        </p:nvSpPr>
        <p:spPr/>
        <p:txBody>
          <a:bodyPr/>
          <a:lstStyle/>
          <a:p>
            <a:fld id="{210825FF-E29D-4108-A051-992ED98920A0}" type="slidenum">
              <a:rPr lang="en-IE" smtClean="0"/>
              <a:t>‹#›</a:t>
            </a:fld>
            <a:endParaRPr lang="en-IE"/>
          </a:p>
        </p:txBody>
      </p:sp>
    </p:spTree>
    <p:extLst>
      <p:ext uri="{BB962C8B-B14F-4D97-AF65-F5344CB8AC3E}">
        <p14:creationId xmlns:p14="http://schemas.microsoft.com/office/powerpoint/2010/main" val="1850305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B0A7F-9F20-4F55-8F7E-409BAD4F1C1F}"/>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F317794F-0ACA-487D-88C9-950230ABEB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7849D220-E3F1-42A7-B733-9E8A6436027C}"/>
              </a:ext>
            </a:extLst>
          </p:cNvPr>
          <p:cNvSpPr>
            <a:spLocks noGrp="1"/>
          </p:cNvSpPr>
          <p:nvPr>
            <p:ph type="dt" sz="half" idx="10"/>
          </p:nvPr>
        </p:nvSpPr>
        <p:spPr/>
        <p:txBody>
          <a:bodyPr/>
          <a:lstStyle/>
          <a:p>
            <a:fld id="{5815E0C0-8EFD-4053-B74D-F4F691721B15}" type="datetimeFigureOut">
              <a:rPr lang="en-IE" smtClean="0"/>
              <a:t>16/04/2021</a:t>
            </a:fld>
            <a:endParaRPr lang="en-IE"/>
          </a:p>
        </p:txBody>
      </p:sp>
      <p:sp>
        <p:nvSpPr>
          <p:cNvPr id="5" name="Footer Placeholder 4">
            <a:extLst>
              <a:ext uri="{FF2B5EF4-FFF2-40B4-BE49-F238E27FC236}">
                <a16:creationId xmlns:a16="http://schemas.microsoft.com/office/drawing/2014/main" id="{BD3A4151-CB81-4383-8306-0F52DCC707B7}"/>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F38EA6B7-AB7A-470E-A0F6-B20CC97392DE}"/>
              </a:ext>
            </a:extLst>
          </p:cNvPr>
          <p:cNvSpPr>
            <a:spLocks noGrp="1"/>
          </p:cNvSpPr>
          <p:nvPr>
            <p:ph type="sldNum" sz="quarter" idx="12"/>
          </p:nvPr>
        </p:nvSpPr>
        <p:spPr/>
        <p:txBody>
          <a:bodyPr/>
          <a:lstStyle/>
          <a:p>
            <a:fld id="{210825FF-E29D-4108-A051-992ED98920A0}" type="slidenum">
              <a:rPr lang="en-IE" smtClean="0"/>
              <a:t>‹#›</a:t>
            </a:fld>
            <a:endParaRPr lang="en-IE"/>
          </a:p>
        </p:txBody>
      </p:sp>
    </p:spTree>
    <p:extLst>
      <p:ext uri="{BB962C8B-B14F-4D97-AF65-F5344CB8AC3E}">
        <p14:creationId xmlns:p14="http://schemas.microsoft.com/office/powerpoint/2010/main" val="4212316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C1B8D-3102-4EA0-8741-CCA5C7C23F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2E358046-CA4C-4A5E-87BD-69D0928DAC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B65A16-E30C-41E3-A504-3F27DFEECD92}"/>
              </a:ext>
            </a:extLst>
          </p:cNvPr>
          <p:cNvSpPr>
            <a:spLocks noGrp="1"/>
          </p:cNvSpPr>
          <p:nvPr>
            <p:ph type="dt" sz="half" idx="10"/>
          </p:nvPr>
        </p:nvSpPr>
        <p:spPr/>
        <p:txBody>
          <a:bodyPr/>
          <a:lstStyle/>
          <a:p>
            <a:fld id="{5815E0C0-8EFD-4053-B74D-F4F691721B15}" type="datetimeFigureOut">
              <a:rPr lang="en-IE" smtClean="0"/>
              <a:t>16/04/2021</a:t>
            </a:fld>
            <a:endParaRPr lang="en-IE"/>
          </a:p>
        </p:txBody>
      </p:sp>
      <p:sp>
        <p:nvSpPr>
          <p:cNvPr id="5" name="Footer Placeholder 4">
            <a:extLst>
              <a:ext uri="{FF2B5EF4-FFF2-40B4-BE49-F238E27FC236}">
                <a16:creationId xmlns:a16="http://schemas.microsoft.com/office/drawing/2014/main" id="{6E5F5BF7-4F22-418D-B57A-ECC504C7A591}"/>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F29ACB6F-DC05-42FD-8373-63D79B8A8C94}"/>
              </a:ext>
            </a:extLst>
          </p:cNvPr>
          <p:cNvSpPr>
            <a:spLocks noGrp="1"/>
          </p:cNvSpPr>
          <p:nvPr>
            <p:ph type="sldNum" sz="quarter" idx="12"/>
          </p:nvPr>
        </p:nvSpPr>
        <p:spPr/>
        <p:txBody>
          <a:bodyPr/>
          <a:lstStyle/>
          <a:p>
            <a:fld id="{210825FF-E29D-4108-A051-992ED98920A0}" type="slidenum">
              <a:rPr lang="en-IE" smtClean="0"/>
              <a:t>‹#›</a:t>
            </a:fld>
            <a:endParaRPr lang="en-IE"/>
          </a:p>
        </p:txBody>
      </p:sp>
    </p:spTree>
    <p:extLst>
      <p:ext uri="{BB962C8B-B14F-4D97-AF65-F5344CB8AC3E}">
        <p14:creationId xmlns:p14="http://schemas.microsoft.com/office/powerpoint/2010/main" val="1398599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87034-0764-4852-81E8-A070776AF3F0}"/>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18F67427-6EA6-4030-9853-FB4400AB5CD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A912BB8E-DBA3-4897-91C6-8CC076B9564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ADDA273B-B860-483A-B740-F8F54FCC6EEB}"/>
              </a:ext>
            </a:extLst>
          </p:cNvPr>
          <p:cNvSpPr>
            <a:spLocks noGrp="1"/>
          </p:cNvSpPr>
          <p:nvPr>
            <p:ph type="dt" sz="half" idx="10"/>
          </p:nvPr>
        </p:nvSpPr>
        <p:spPr/>
        <p:txBody>
          <a:bodyPr/>
          <a:lstStyle/>
          <a:p>
            <a:fld id="{5815E0C0-8EFD-4053-B74D-F4F691721B15}" type="datetimeFigureOut">
              <a:rPr lang="en-IE" smtClean="0"/>
              <a:t>16/04/2021</a:t>
            </a:fld>
            <a:endParaRPr lang="en-IE"/>
          </a:p>
        </p:txBody>
      </p:sp>
      <p:sp>
        <p:nvSpPr>
          <p:cNvPr id="6" name="Footer Placeholder 5">
            <a:extLst>
              <a:ext uri="{FF2B5EF4-FFF2-40B4-BE49-F238E27FC236}">
                <a16:creationId xmlns:a16="http://schemas.microsoft.com/office/drawing/2014/main" id="{53BA3A07-04BE-40FB-907C-19B63D056C85}"/>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FFD89139-6D89-4486-877F-C2A079C721C4}"/>
              </a:ext>
            </a:extLst>
          </p:cNvPr>
          <p:cNvSpPr>
            <a:spLocks noGrp="1"/>
          </p:cNvSpPr>
          <p:nvPr>
            <p:ph type="sldNum" sz="quarter" idx="12"/>
          </p:nvPr>
        </p:nvSpPr>
        <p:spPr/>
        <p:txBody>
          <a:bodyPr/>
          <a:lstStyle/>
          <a:p>
            <a:fld id="{210825FF-E29D-4108-A051-992ED98920A0}" type="slidenum">
              <a:rPr lang="en-IE" smtClean="0"/>
              <a:t>‹#›</a:t>
            </a:fld>
            <a:endParaRPr lang="en-IE"/>
          </a:p>
        </p:txBody>
      </p:sp>
    </p:spTree>
    <p:extLst>
      <p:ext uri="{BB962C8B-B14F-4D97-AF65-F5344CB8AC3E}">
        <p14:creationId xmlns:p14="http://schemas.microsoft.com/office/powerpoint/2010/main" val="1257059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D3A51-984B-40C7-B72B-49B0F1E2E73E}"/>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22EF1C56-6C05-4D48-9A2F-BED5FE0A96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AD32D0-3C25-4798-BE1E-0B7FACD0C99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04ED60F7-D209-451A-9C6D-DB8541F017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032A44C-809F-4A59-A428-5547656952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248A61EB-905B-40B1-A1C0-9EC3653D7ED6}"/>
              </a:ext>
            </a:extLst>
          </p:cNvPr>
          <p:cNvSpPr>
            <a:spLocks noGrp="1"/>
          </p:cNvSpPr>
          <p:nvPr>
            <p:ph type="dt" sz="half" idx="10"/>
          </p:nvPr>
        </p:nvSpPr>
        <p:spPr/>
        <p:txBody>
          <a:bodyPr/>
          <a:lstStyle/>
          <a:p>
            <a:fld id="{5815E0C0-8EFD-4053-B74D-F4F691721B15}" type="datetimeFigureOut">
              <a:rPr lang="en-IE" smtClean="0"/>
              <a:t>16/04/2021</a:t>
            </a:fld>
            <a:endParaRPr lang="en-IE"/>
          </a:p>
        </p:txBody>
      </p:sp>
      <p:sp>
        <p:nvSpPr>
          <p:cNvPr id="8" name="Footer Placeholder 7">
            <a:extLst>
              <a:ext uri="{FF2B5EF4-FFF2-40B4-BE49-F238E27FC236}">
                <a16:creationId xmlns:a16="http://schemas.microsoft.com/office/drawing/2014/main" id="{5E101C6D-417A-4523-AF90-C5D865D44F2B}"/>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D0AEFBBF-9EBC-4D34-B357-BE834BCBBCC2}"/>
              </a:ext>
            </a:extLst>
          </p:cNvPr>
          <p:cNvSpPr>
            <a:spLocks noGrp="1"/>
          </p:cNvSpPr>
          <p:nvPr>
            <p:ph type="sldNum" sz="quarter" idx="12"/>
          </p:nvPr>
        </p:nvSpPr>
        <p:spPr/>
        <p:txBody>
          <a:bodyPr/>
          <a:lstStyle/>
          <a:p>
            <a:fld id="{210825FF-E29D-4108-A051-992ED98920A0}" type="slidenum">
              <a:rPr lang="en-IE" smtClean="0"/>
              <a:t>‹#›</a:t>
            </a:fld>
            <a:endParaRPr lang="en-IE"/>
          </a:p>
        </p:txBody>
      </p:sp>
    </p:spTree>
    <p:extLst>
      <p:ext uri="{BB962C8B-B14F-4D97-AF65-F5344CB8AC3E}">
        <p14:creationId xmlns:p14="http://schemas.microsoft.com/office/powerpoint/2010/main" val="350796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597EC-7DF9-41F4-8424-7983FCA1923F}"/>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737D6F40-226B-450F-B5E4-6E50FB7700DD}"/>
              </a:ext>
            </a:extLst>
          </p:cNvPr>
          <p:cNvSpPr>
            <a:spLocks noGrp="1"/>
          </p:cNvSpPr>
          <p:nvPr>
            <p:ph type="dt" sz="half" idx="10"/>
          </p:nvPr>
        </p:nvSpPr>
        <p:spPr/>
        <p:txBody>
          <a:bodyPr/>
          <a:lstStyle/>
          <a:p>
            <a:fld id="{5815E0C0-8EFD-4053-B74D-F4F691721B15}" type="datetimeFigureOut">
              <a:rPr lang="en-IE" smtClean="0"/>
              <a:t>16/04/2021</a:t>
            </a:fld>
            <a:endParaRPr lang="en-IE"/>
          </a:p>
        </p:txBody>
      </p:sp>
      <p:sp>
        <p:nvSpPr>
          <p:cNvPr id="4" name="Footer Placeholder 3">
            <a:extLst>
              <a:ext uri="{FF2B5EF4-FFF2-40B4-BE49-F238E27FC236}">
                <a16:creationId xmlns:a16="http://schemas.microsoft.com/office/drawing/2014/main" id="{BE4D0F99-4699-454A-A89F-F7702DB15DF5}"/>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45059AA3-6EA8-4A9A-ADAE-CABF2C8883C1}"/>
              </a:ext>
            </a:extLst>
          </p:cNvPr>
          <p:cNvSpPr>
            <a:spLocks noGrp="1"/>
          </p:cNvSpPr>
          <p:nvPr>
            <p:ph type="sldNum" sz="quarter" idx="12"/>
          </p:nvPr>
        </p:nvSpPr>
        <p:spPr/>
        <p:txBody>
          <a:bodyPr/>
          <a:lstStyle/>
          <a:p>
            <a:fld id="{210825FF-E29D-4108-A051-992ED98920A0}" type="slidenum">
              <a:rPr lang="en-IE" smtClean="0"/>
              <a:t>‹#›</a:t>
            </a:fld>
            <a:endParaRPr lang="en-IE"/>
          </a:p>
        </p:txBody>
      </p:sp>
    </p:spTree>
    <p:extLst>
      <p:ext uri="{BB962C8B-B14F-4D97-AF65-F5344CB8AC3E}">
        <p14:creationId xmlns:p14="http://schemas.microsoft.com/office/powerpoint/2010/main" val="3019538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743165-4829-488E-B8E9-9B8F7FC7D7CD}"/>
              </a:ext>
            </a:extLst>
          </p:cNvPr>
          <p:cNvSpPr>
            <a:spLocks noGrp="1"/>
          </p:cNvSpPr>
          <p:nvPr>
            <p:ph type="dt" sz="half" idx="10"/>
          </p:nvPr>
        </p:nvSpPr>
        <p:spPr/>
        <p:txBody>
          <a:bodyPr/>
          <a:lstStyle/>
          <a:p>
            <a:fld id="{5815E0C0-8EFD-4053-B74D-F4F691721B15}" type="datetimeFigureOut">
              <a:rPr lang="en-IE" smtClean="0"/>
              <a:t>16/04/2021</a:t>
            </a:fld>
            <a:endParaRPr lang="en-IE"/>
          </a:p>
        </p:txBody>
      </p:sp>
      <p:sp>
        <p:nvSpPr>
          <p:cNvPr id="3" name="Footer Placeholder 2">
            <a:extLst>
              <a:ext uri="{FF2B5EF4-FFF2-40B4-BE49-F238E27FC236}">
                <a16:creationId xmlns:a16="http://schemas.microsoft.com/office/drawing/2014/main" id="{22D99C85-4428-479A-9177-3CDC179C8789}"/>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5F5CAD7C-9EEF-4E7B-A4A9-EB3F1A5678A1}"/>
              </a:ext>
            </a:extLst>
          </p:cNvPr>
          <p:cNvSpPr>
            <a:spLocks noGrp="1"/>
          </p:cNvSpPr>
          <p:nvPr>
            <p:ph type="sldNum" sz="quarter" idx="12"/>
          </p:nvPr>
        </p:nvSpPr>
        <p:spPr/>
        <p:txBody>
          <a:bodyPr/>
          <a:lstStyle/>
          <a:p>
            <a:fld id="{210825FF-E29D-4108-A051-992ED98920A0}" type="slidenum">
              <a:rPr lang="en-IE" smtClean="0"/>
              <a:t>‹#›</a:t>
            </a:fld>
            <a:endParaRPr lang="en-IE"/>
          </a:p>
        </p:txBody>
      </p:sp>
    </p:spTree>
    <p:extLst>
      <p:ext uri="{BB962C8B-B14F-4D97-AF65-F5344CB8AC3E}">
        <p14:creationId xmlns:p14="http://schemas.microsoft.com/office/powerpoint/2010/main" val="3928196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7ECB7-57FE-4232-946D-025EAA8754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5523EBF2-72C8-499B-AE90-D47C771939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96BE8B90-AD60-4ADF-B8D4-B18BE0B368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3ACED6-358F-458E-8E47-EEA1F8108221}"/>
              </a:ext>
            </a:extLst>
          </p:cNvPr>
          <p:cNvSpPr>
            <a:spLocks noGrp="1"/>
          </p:cNvSpPr>
          <p:nvPr>
            <p:ph type="dt" sz="half" idx="10"/>
          </p:nvPr>
        </p:nvSpPr>
        <p:spPr/>
        <p:txBody>
          <a:bodyPr/>
          <a:lstStyle/>
          <a:p>
            <a:fld id="{5815E0C0-8EFD-4053-B74D-F4F691721B15}" type="datetimeFigureOut">
              <a:rPr lang="en-IE" smtClean="0"/>
              <a:t>16/04/2021</a:t>
            </a:fld>
            <a:endParaRPr lang="en-IE"/>
          </a:p>
        </p:txBody>
      </p:sp>
      <p:sp>
        <p:nvSpPr>
          <p:cNvPr id="6" name="Footer Placeholder 5">
            <a:extLst>
              <a:ext uri="{FF2B5EF4-FFF2-40B4-BE49-F238E27FC236}">
                <a16:creationId xmlns:a16="http://schemas.microsoft.com/office/drawing/2014/main" id="{A7D989B8-EF4D-420D-819F-0B60F544B299}"/>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70429CBA-644C-4DC0-B2FF-A823AAD5AE5C}"/>
              </a:ext>
            </a:extLst>
          </p:cNvPr>
          <p:cNvSpPr>
            <a:spLocks noGrp="1"/>
          </p:cNvSpPr>
          <p:nvPr>
            <p:ph type="sldNum" sz="quarter" idx="12"/>
          </p:nvPr>
        </p:nvSpPr>
        <p:spPr/>
        <p:txBody>
          <a:bodyPr/>
          <a:lstStyle/>
          <a:p>
            <a:fld id="{210825FF-E29D-4108-A051-992ED98920A0}" type="slidenum">
              <a:rPr lang="en-IE" smtClean="0"/>
              <a:t>‹#›</a:t>
            </a:fld>
            <a:endParaRPr lang="en-IE"/>
          </a:p>
        </p:txBody>
      </p:sp>
    </p:spTree>
    <p:extLst>
      <p:ext uri="{BB962C8B-B14F-4D97-AF65-F5344CB8AC3E}">
        <p14:creationId xmlns:p14="http://schemas.microsoft.com/office/powerpoint/2010/main" val="3055933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E172E-D03A-414E-BA0A-1E8942711E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9139B058-E09B-4E54-B9D3-6D9EEBE2F0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B019AEC0-A958-4956-9A07-D594DF7873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AF6D4E-369D-48E1-B9F9-B7C26626DFD0}"/>
              </a:ext>
            </a:extLst>
          </p:cNvPr>
          <p:cNvSpPr>
            <a:spLocks noGrp="1"/>
          </p:cNvSpPr>
          <p:nvPr>
            <p:ph type="dt" sz="half" idx="10"/>
          </p:nvPr>
        </p:nvSpPr>
        <p:spPr/>
        <p:txBody>
          <a:bodyPr/>
          <a:lstStyle/>
          <a:p>
            <a:fld id="{5815E0C0-8EFD-4053-B74D-F4F691721B15}" type="datetimeFigureOut">
              <a:rPr lang="en-IE" smtClean="0"/>
              <a:t>16/04/2021</a:t>
            </a:fld>
            <a:endParaRPr lang="en-IE"/>
          </a:p>
        </p:txBody>
      </p:sp>
      <p:sp>
        <p:nvSpPr>
          <p:cNvPr id="6" name="Footer Placeholder 5">
            <a:extLst>
              <a:ext uri="{FF2B5EF4-FFF2-40B4-BE49-F238E27FC236}">
                <a16:creationId xmlns:a16="http://schemas.microsoft.com/office/drawing/2014/main" id="{9991B913-8539-4556-B356-2B2E9292B181}"/>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42B0CE43-3077-490C-BF90-83A807504DA5}"/>
              </a:ext>
            </a:extLst>
          </p:cNvPr>
          <p:cNvSpPr>
            <a:spLocks noGrp="1"/>
          </p:cNvSpPr>
          <p:nvPr>
            <p:ph type="sldNum" sz="quarter" idx="12"/>
          </p:nvPr>
        </p:nvSpPr>
        <p:spPr/>
        <p:txBody>
          <a:bodyPr/>
          <a:lstStyle/>
          <a:p>
            <a:fld id="{210825FF-E29D-4108-A051-992ED98920A0}" type="slidenum">
              <a:rPr lang="en-IE" smtClean="0"/>
              <a:t>‹#›</a:t>
            </a:fld>
            <a:endParaRPr lang="en-IE"/>
          </a:p>
        </p:txBody>
      </p:sp>
    </p:spTree>
    <p:extLst>
      <p:ext uri="{BB962C8B-B14F-4D97-AF65-F5344CB8AC3E}">
        <p14:creationId xmlns:p14="http://schemas.microsoft.com/office/powerpoint/2010/main" val="617628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2690A61-A121-46C9-8C77-06EB5B2FB8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27157782-6740-4815-8258-A1502202E6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06C52CF5-3651-49D3-A943-79E1BEFB44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15E0C0-8EFD-4053-B74D-F4F691721B15}" type="datetimeFigureOut">
              <a:rPr lang="en-IE" smtClean="0"/>
              <a:t>16/04/2021</a:t>
            </a:fld>
            <a:endParaRPr lang="en-IE"/>
          </a:p>
        </p:txBody>
      </p:sp>
      <p:sp>
        <p:nvSpPr>
          <p:cNvPr id="5" name="Footer Placeholder 4">
            <a:extLst>
              <a:ext uri="{FF2B5EF4-FFF2-40B4-BE49-F238E27FC236}">
                <a16:creationId xmlns:a16="http://schemas.microsoft.com/office/drawing/2014/main" id="{1C1C582D-759F-47AA-93D7-8CE8B012C6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994AF48B-7467-440A-89CF-9240B38BB0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0825FF-E29D-4108-A051-992ED98920A0}" type="slidenum">
              <a:rPr lang="en-IE" smtClean="0"/>
              <a:t>‹#›</a:t>
            </a:fld>
            <a:endParaRPr lang="en-IE"/>
          </a:p>
        </p:txBody>
      </p:sp>
    </p:spTree>
    <p:extLst>
      <p:ext uri="{BB962C8B-B14F-4D97-AF65-F5344CB8AC3E}">
        <p14:creationId xmlns:p14="http://schemas.microsoft.com/office/powerpoint/2010/main" val="42743337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B6CD22E-2269-419F-9E81-016EA035D4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F988F56-6588-49A0-A9B2-FEE88747AACF}"/>
              </a:ext>
            </a:extLst>
          </p:cNvPr>
          <p:cNvSpPr>
            <a:spLocks noGrp="1"/>
          </p:cNvSpPr>
          <p:nvPr>
            <p:ph type="ctrTitle"/>
          </p:nvPr>
        </p:nvSpPr>
        <p:spPr>
          <a:xfrm>
            <a:off x="647132" y="1295231"/>
            <a:ext cx="5895178" cy="3807446"/>
          </a:xfrm>
        </p:spPr>
        <p:txBody>
          <a:bodyPr anchor="b">
            <a:normAutofit/>
          </a:bodyPr>
          <a:lstStyle/>
          <a:p>
            <a:pPr algn="l"/>
            <a:r>
              <a:rPr lang="en-IE" sz="3200" dirty="0">
                <a:effectLst/>
                <a:latin typeface="+mn-lt"/>
                <a:ea typeface="Times New Roman" panose="02020603050405020304" pitchFamily="18" charset="0"/>
              </a:rPr>
              <a:t>Outdoor Public Space </a:t>
            </a:r>
            <a:br>
              <a:rPr lang="en-IE" sz="3200" dirty="0">
                <a:effectLst/>
                <a:latin typeface="+mn-lt"/>
                <a:ea typeface="Times New Roman" panose="02020603050405020304" pitchFamily="18" charset="0"/>
              </a:rPr>
            </a:br>
            <a:r>
              <a:rPr lang="en-IE" sz="3200" dirty="0">
                <a:effectLst/>
                <a:latin typeface="+mn-lt"/>
                <a:ea typeface="Times New Roman" panose="02020603050405020304" pitchFamily="18" charset="0"/>
              </a:rPr>
              <a:t>Scheme 2021</a:t>
            </a:r>
            <a:br>
              <a:rPr lang="en-IE" sz="4100" dirty="0">
                <a:effectLst/>
                <a:latin typeface="+mn-lt"/>
                <a:ea typeface="Times New Roman" panose="02020603050405020304" pitchFamily="18" charset="0"/>
              </a:rPr>
            </a:br>
            <a:br>
              <a:rPr lang="en-IE" sz="4100" dirty="0">
                <a:effectLst/>
                <a:latin typeface="+mn-lt"/>
                <a:ea typeface="Times New Roman" panose="02020603050405020304" pitchFamily="18" charset="0"/>
              </a:rPr>
            </a:br>
            <a:endParaRPr lang="en-IE" sz="4100" dirty="0">
              <a:latin typeface="+mn-lt"/>
            </a:endParaRPr>
          </a:p>
        </p:txBody>
      </p:sp>
      <p:sp>
        <p:nvSpPr>
          <p:cNvPr id="9" name="Freeform: Shape 8">
            <a:extLst>
              <a:ext uri="{FF2B5EF4-FFF2-40B4-BE49-F238E27FC236}">
                <a16:creationId xmlns:a16="http://schemas.microsoft.com/office/drawing/2014/main" id="{AA607D34-E2A9-4595-9DB2-5472E077CA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07082" y="0"/>
            <a:ext cx="4884918" cy="6858000"/>
          </a:xfrm>
          <a:custGeom>
            <a:avLst/>
            <a:gdLst>
              <a:gd name="connsiteX0" fmla="*/ 1097203 w 4884918"/>
              <a:gd name="connsiteY0" fmla="*/ 0 h 6858000"/>
              <a:gd name="connsiteX1" fmla="*/ 1154155 w 4884918"/>
              <a:gd name="connsiteY1" fmla="*/ 0 h 6858000"/>
              <a:gd name="connsiteX2" fmla="*/ 972305 w 4884918"/>
              <a:gd name="connsiteY2" fmla="*/ 343212 h 6858000"/>
              <a:gd name="connsiteX3" fmla="*/ 780524 w 4884918"/>
              <a:gd name="connsiteY3" fmla="*/ 761067 h 6858000"/>
              <a:gd name="connsiteX4" fmla="*/ 737045 w 4884918"/>
              <a:gd name="connsiteY4" fmla="*/ 865164 h 6858000"/>
              <a:gd name="connsiteX5" fmla="*/ 762322 w 4884918"/>
              <a:gd name="connsiteY5" fmla="*/ 830676 h 6858000"/>
              <a:gd name="connsiteX6" fmla="*/ 1118805 w 4884918"/>
              <a:gd name="connsiteY6" fmla="*/ 160440 h 6858000"/>
              <a:gd name="connsiteX7" fmla="*/ 1221640 w 4884918"/>
              <a:gd name="connsiteY7" fmla="*/ 0 h 6858000"/>
              <a:gd name="connsiteX8" fmla="*/ 4884918 w 4884918"/>
              <a:gd name="connsiteY8" fmla="*/ 0 h 6858000"/>
              <a:gd name="connsiteX9" fmla="*/ 4884918 w 4884918"/>
              <a:gd name="connsiteY9" fmla="*/ 6857999 h 6858000"/>
              <a:gd name="connsiteX10" fmla="*/ 4884918 w 4884918"/>
              <a:gd name="connsiteY10" fmla="*/ 6858000 h 6858000"/>
              <a:gd name="connsiteX11" fmla="*/ 704817 w 4884918"/>
              <a:gd name="connsiteY11" fmla="*/ 6858000 h 6858000"/>
              <a:gd name="connsiteX12" fmla="*/ 618717 w 4884918"/>
              <a:gd name="connsiteY12" fmla="*/ 6672538 h 6858000"/>
              <a:gd name="connsiteX13" fmla="*/ 309324 w 4884918"/>
              <a:gd name="connsiteY13" fmla="*/ 5833618 h 6858000"/>
              <a:gd name="connsiteX14" fmla="*/ 209850 w 4884918"/>
              <a:gd name="connsiteY14" fmla="*/ 5484180 h 6858000"/>
              <a:gd name="connsiteX15" fmla="*/ 211619 w 4884918"/>
              <a:gd name="connsiteY15" fmla="*/ 5517653 h 6858000"/>
              <a:gd name="connsiteX16" fmla="*/ 361778 w 4884918"/>
              <a:gd name="connsiteY16" fmla="*/ 6145524 h 6858000"/>
              <a:gd name="connsiteX17" fmla="*/ 591356 w 4884918"/>
              <a:gd name="connsiteY17" fmla="*/ 6843306 h 6858000"/>
              <a:gd name="connsiteX18" fmla="*/ 597415 w 4884918"/>
              <a:gd name="connsiteY18" fmla="*/ 6858000 h 6858000"/>
              <a:gd name="connsiteX19" fmla="*/ 545224 w 4884918"/>
              <a:gd name="connsiteY19" fmla="*/ 6858000 h 6858000"/>
              <a:gd name="connsiteX20" fmla="*/ 533604 w 4884918"/>
              <a:gd name="connsiteY20" fmla="*/ 6830072 h 6858000"/>
              <a:gd name="connsiteX21" fmla="*/ 169657 w 4884918"/>
              <a:gd name="connsiteY21" fmla="*/ 5556577 h 6858000"/>
              <a:gd name="connsiteX22" fmla="*/ 12169 w 4884918"/>
              <a:gd name="connsiteY22" fmla="*/ 4362835 h 6858000"/>
              <a:gd name="connsiteX23" fmla="*/ 46168 w 4884918"/>
              <a:gd name="connsiteY23" fmla="*/ 3338487 h 6858000"/>
              <a:gd name="connsiteX24" fmla="*/ 490574 w 4884918"/>
              <a:gd name="connsiteY24" fmla="*/ 1381078 h 6858000"/>
              <a:gd name="connsiteX25" fmla="*/ 984701 w 4884918"/>
              <a:gd name="connsiteY25" fmla="*/ 20824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884918" h="6858000">
                <a:moveTo>
                  <a:pt x="1097203" y="0"/>
                </a:moveTo>
                <a:lnTo>
                  <a:pt x="1154155" y="0"/>
                </a:lnTo>
                <a:lnTo>
                  <a:pt x="972305" y="343212"/>
                </a:lnTo>
                <a:cubicBezTo>
                  <a:pt x="904739" y="480367"/>
                  <a:pt x="840941" y="619727"/>
                  <a:pt x="780524" y="761067"/>
                </a:cubicBezTo>
                <a:cubicBezTo>
                  <a:pt x="765737" y="795681"/>
                  <a:pt x="751579" y="830550"/>
                  <a:pt x="737045" y="865164"/>
                </a:cubicBezTo>
                <a:cubicBezTo>
                  <a:pt x="748306" y="856057"/>
                  <a:pt x="757014" y="844174"/>
                  <a:pt x="762322" y="830676"/>
                </a:cubicBezTo>
                <a:cubicBezTo>
                  <a:pt x="870201" y="600612"/>
                  <a:pt x="988539" y="376889"/>
                  <a:pt x="1118805" y="160440"/>
                </a:cubicBezTo>
                <a:lnTo>
                  <a:pt x="1221640" y="0"/>
                </a:lnTo>
                <a:lnTo>
                  <a:pt x="4884918" y="0"/>
                </a:lnTo>
                <a:lnTo>
                  <a:pt x="4884918" y="6857999"/>
                </a:lnTo>
                <a:lnTo>
                  <a:pt x="4884918" y="6858000"/>
                </a:lnTo>
                <a:lnTo>
                  <a:pt x="704817" y="6858000"/>
                </a:lnTo>
                <a:lnTo>
                  <a:pt x="618717" y="6672538"/>
                </a:lnTo>
                <a:cubicBezTo>
                  <a:pt x="501618" y="6400947"/>
                  <a:pt x="398622" y="6121213"/>
                  <a:pt x="309324" y="5833618"/>
                </a:cubicBezTo>
                <a:cubicBezTo>
                  <a:pt x="275071" y="5723183"/>
                  <a:pt x="246125" y="5611225"/>
                  <a:pt x="209850" y="5484180"/>
                </a:cubicBezTo>
                <a:cubicBezTo>
                  <a:pt x="209859" y="5495363"/>
                  <a:pt x="210448" y="5506534"/>
                  <a:pt x="211619" y="5517653"/>
                </a:cubicBezTo>
                <a:cubicBezTo>
                  <a:pt x="261166" y="5727113"/>
                  <a:pt x="303888" y="5938474"/>
                  <a:pt x="361778" y="6145524"/>
                </a:cubicBezTo>
                <a:cubicBezTo>
                  <a:pt x="428356" y="6383258"/>
                  <a:pt x="504422" y="6616111"/>
                  <a:pt x="591356" y="6843306"/>
                </a:cubicBezTo>
                <a:lnTo>
                  <a:pt x="597415" y="6858000"/>
                </a:lnTo>
                <a:lnTo>
                  <a:pt x="545224" y="6858000"/>
                </a:lnTo>
                <a:lnTo>
                  <a:pt x="533604" y="6830072"/>
                </a:lnTo>
                <a:cubicBezTo>
                  <a:pt x="376384" y="6416985"/>
                  <a:pt x="257344" y="5991917"/>
                  <a:pt x="169657" y="5556577"/>
                </a:cubicBezTo>
                <a:cubicBezTo>
                  <a:pt x="90154" y="5162256"/>
                  <a:pt x="43261" y="4763750"/>
                  <a:pt x="12169" y="4362835"/>
                </a:cubicBezTo>
                <a:cubicBezTo>
                  <a:pt x="-14122" y="4019865"/>
                  <a:pt x="4458" y="3679429"/>
                  <a:pt x="46168" y="3338487"/>
                </a:cubicBezTo>
                <a:cubicBezTo>
                  <a:pt x="125796" y="2672248"/>
                  <a:pt x="274744" y="2016203"/>
                  <a:pt x="490574" y="1381078"/>
                </a:cubicBezTo>
                <a:cubicBezTo>
                  <a:pt x="629230" y="976550"/>
                  <a:pt x="791584" y="584320"/>
                  <a:pt x="984701" y="208241"/>
                </a:cubicBezTo>
                <a:close/>
              </a:path>
            </a:pathLst>
          </a:custGeom>
          <a:solidFill>
            <a:schemeClr val="accent2"/>
          </a:solidFill>
          <a:ln w="6857" cap="flat">
            <a:noFill/>
            <a:prstDash val="solid"/>
            <a:miter/>
          </a:ln>
        </p:spPr>
        <p:txBody>
          <a:bodyPr wrap="square" rtlCol="0" anchor="ctr">
            <a:noAutofit/>
          </a:bodyPr>
          <a:lstStyle/>
          <a:p>
            <a:endParaRPr lang="en-US"/>
          </a:p>
        </p:txBody>
      </p:sp>
      <p:sp>
        <p:nvSpPr>
          <p:cNvPr id="11" name="sketch line">
            <a:extLst>
              <a:ext uri="{FF2B5EF4-FFF2-40B4-BE49-F238E27FC236}">
                <a16:creationId xmlns:a16="http://schemas.microsoft.com/office/drawing/2014/main" id="{63DAB858-5A0C-4AFF-AAC6-705EDF8DB7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0180" y="5439978"/>
            <a:ext cx="5897880" cy="18288"/>
          </a:xfrm>
          <a:custGeom>
            <a:avLst/>
            <a:gdLst>
              <a:gd name="connsiteX0" fmla="*/ 0 w 5897880"/>
              <a:gd name="connsiteY0" fmla="*/ 0 h 18288"/>
              <a:gd name="connsiteX1" fmla="*/ 537362 w 5897880"/>
              <a:gd name="connsiteY1" fmla="*/ 0 h 18288"/>
              <a:gd name="connsiteX2" fmla="*/ 1133704 w 5897880"/>
              <a:gd name="connsiteY2" fmla="*/ 0 h 18288"/>
              <a:gd name="connsiteX3" fmla="*/ 1671066 w 5897880"/>
              <a:gd name="connsiteY3" fmla="*/ 0 h 18288"/>
              <a:gd name="connsiteX4" fmla="*/ 2385365 w 5897880"/>
              <a:gd name="connsiteY4" fmla="*/ 0 h 18288"/>
              <a:gd name="connsiteX5" fmla="*/ 3040685 w 5897880"/>
              <a:gd name="connsiteY5" fmla="*/ 0 h 18288"/>
              <a:gd name="connsiteX6" fmla="*/ 3696005 w 5897880"/>
              <a:gd name="connsiteY6" fmla="*/ 0 h 18288"/>
              <a:gd name="connsiteX7" fmla="*/ 4469282 w 5897880"/>
              <a:gd name="connsiteY7" fmla="*/ 0 h 18288"/>
              <a:gd name="connsiteX8" fmla="*/ 5183581 w 5897880"/>
              <a:gd name="connsiteY8" fmla="*/ 0 h 18288"/>
              <a:gd name="connsiteX9" fmla="*/ 5897880 w 5897880"/>
              <a:gd name="connsiteY9" fmla="*/ 0 h 18288"/>
              <a:gd name="connsiteX10" fmla="*/ 5897880 w 5897880"/>
              <a:gd name="connsiteY10" fmla="*/ 18288 h 18288"/>
              <a:gd name="connsiteX11" fmla="*/ 5419496 w 5897880"/>
              <a:gd name="connsiteY11" fmla="*/ 18288 h 18288"/>
              <a:gd name="connsiteX12" fmla="*/ 4882134 w 5897880"/>
              <a:gd name="connsiteY12" fmla="*/ 18288 h 18288"/>
              <a:gd name="connsiteX13" fmla="*/ 4167835 w 5897880"/>
              <a:gd name="connsiteY13" fmla="*/ 18288 h 18288"/>
              <a:gd name="connsiteX14" fmla="*/ 3394558 w 5897880"/>
              <a:gd name="connsiteY14" fmla="*/ 18288 h 18288"/>
              <a:gd name="connsiteX15" fmla="*/ 2798216 w 5897880"/>
              <a:gd name="connsiteY15" fmla="*/ 18288 h 18288"/>
              <a:gd name="connsiteX16" fmla="*/ 2024939 w 5897880"/>
              <a:gd name="connsiteY16" fmla="*/ 18288 h 18288"/>
              <a:gd name="connsiteX17" fmla="*/ 1487576 w 5897880"/>
              <a:gd name="connsiteY17" fmla="*/ 18288 h 18288"/>
              <a:gd name="connsiteX18" fmla="*/ 1009193 w 5897880"/>
              <a:gd name="connsiteY18" fmla="*/ 18288 h 18288"/>
              <a:gd name="connsiteX19" fmla="*/ 0 w 5897880"/>
              <a:gd name="connsiteY19" fmla="*/ 18288 h 18288"/>
              <a:gd name="connsiteX20" fmla="*/ 0 w 5897880"/>
              <a:gd name="connsiteY2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5897880" h="18288" fill="none" extrusionOk="0">
                <a:moveTo>
                  <a:pt x="0" y="0"/>
                </a:moveTo>
                <a:cubicBezTo>
                  <a:pt x="232564" y="21549"/>
                  <a:pt x="389747" y="7320"/>
                  <a:pt x="537362" y="0"/>
                </a:cubicBezTo>
                <a:cubicBezTo>
                  <a:pt x="684977" y="-7320"/>
                  <a:pt x="894159" y="-7726"/>
                  <a:pt x="1133704" y="0"/>
                </a:cubicBezTo>
                <a:cubicBezTo>
                  <a:pt x="1373249" y="7726"/>
                  <a:pt x="1440352" y="-304"/>
                  <a:pt x="1671066" y="0"/>
                </a:cubicBezTo>
                <a:cubicBezTo>
                  <a:pt x="1901780" y="304"/>
                  <a:pt x="2091497" y="765"/>
                  <a:pt x="2385365" y="0"/>
                </a:cubicBezTo>
                <a:cubicBezTo>
                  <a:pt x="2679233" y="-765"/>
                  <a:pt x="2762926" y="2802"/>
                  <a:pt x="3040685" y="0"/>
                </a:cubicBezTo>
                <a:cubicBezTo>
                  <a:pt x="3318444" y="-2802"/>
                  <a:pt x="3409726" y="9093"/>
                  <a:pt x="3696005" y="0"/>
                </a:cubicBezTo>
                <a:cubicBezTo>
                  <a:pt x="3982284" y="-9093"/>
                  <a:pt x="4087272" y="27119"/>
                  <a:pt x="4469282" y="0"/>
                </a:cubicBezTo>
                <a:cubicBezTo>
                  <a:pt x="4851292" y="-27119"/>
                  <a:pt x="4924835" y="26473"/>
                  <a:pt x="5183581" y="0"/>
                </a:cubicBezTo>
                <a:cubicBezTo>
                  <a:pt x="5442327" y="-26473"/>
                  <a:pt x="5598463" y="7328"/>
                  <a:pt x="5897880" y="0"/>
                </a:cubicBezTo>
                <a:cubicBezTo>
                  <a:pt x="5898259" y="7355"/>
                  <a:pt x="5898164" y="10249"/>
                  <a:pt x="5897880" y="18288"/>
                </a:cubicBezTo>
                <a:cubicBezTo>
                  <a:pt x="5682742" y="31268"/>
                  <a:pt x="5520014" y="14700"/>
                  <a:pt x="5419496" y="18288"/>
                </a:cubicBezTo>
                <a:cubicBezTo>
                  <a:pt x="5318978" y="21876"/>
                  <a:pt x="5012864" y="-2446"/>
                  <a:pt x="4882134" y="18288"/>
                </a:cubicBezTo>
                <a:cubicBezTo>
                  <a:pt x="4751404" y="39022"/>
                  <a:pt x="4313676" y="-3937"/>
                  <a:pt x="4167835" y="18288"/>
                </a:cubicBezTo>
                <a:cubicBezTo>
                  <a:pt x="4021994" y="40513"/>
                  <a:pt x="3715729" y="50049"/>
                  <a:pt x="3394558" y="18288"/>
                </a:cubicBezTo>
                <a:cubicBezTo>
                  <a:pt x="3073387" y="-13473"/>
                  <a:pt x="3093227" y="29828"/>
                  <a:pt x="2798216" y="18288"/>
                </a:cubicBezTo>
                <a:cubicBezTo>
                  <a:pt x="2503205" y="6748"/>
                  <a:pt x="2297615" y="22459"/>
                  <a:pt x="2024939" y="18288"/>
                </a:cubicBezTo>
                <a:cubicBezTo>
                  <a:pt x="1752263" y="14117"/>
                  <a:pt x="1629814" y="-5485"/>
                  <a:pt x="1487576" y="18288"/>
                </a:cubicBezTo>
                <a:cubicBezTo>
                  <a:pt x="1345338" y="42061"/>
                  <a:pt x="1238885" y="15810"/>
                  <a:pt x="1009193" y="18288"/>
                </a:cubicBezTo>
                <a:cubicBezTo>
                  <a:pt x="779501" y="20766"/>
                  <a:pt x="441829" y="-24679"/>
                  <a:pt x="0" y="18288"/>
                </a:cubicBezTo>
                <a:cubicBezTo>
                  <a:pt x="-384" y="12702"/>
                  <a:pt x="-513" y="4636"/>
                  <a:pt x="0" y="0"/>
                </a:cubicBezTo>
                <a:close/>
              </a:path>
              <a:path w="5897880" h="18288" stroke="0" extrusionOk="0">
                <a:moveTo>
                  <a:pt x="0" y="0"/>
                </a:moveTo>
                <a:cubicBezTo>
                  <a:pt x="196299" y="-26676"/>
                  <a:pt x="463834" y="6738"/>
                  <a:pt x="596341" y="0"/>
                </a:cubicBezTo>
                <a:cubicBezTo>
                  <a:pt x="728848" y="-6738"/>
                  <a:pt x="857267" y="1845"/>
                  <a:pt x="1074725" y="0"/>
                </a:cubicBezTo>
                <a:cubicBezTo>
                  <a:pt x="1292183" y="-1845"/>
                  <a:pt x="1545672" y="3744"/>
                  <a:pt x="1848002" y="0"/>
                </a:cubicBezTo>
                <a:cubicBezTo>
                  <a:pt x="2150332" y="-3744"/>
                  <a:pt x="2306688" y="-14526"/>
                  <a:pt x="2444344" y="0"/>
                </a:cubicBezTo>
                <a:cubicBezTo>
                  <a:pt x="2582000" y="14526"/>
                  <a:pt x="2761095" y="-11862"/>
                  <a:pt x="3040685" y="0"/>
                </a:cubicBezTo>
                <a:cubicBezTo>
                  <a:pt x="3320275" y="11862"/>
                  <a:pt x="3622320" y="-32867"/>
                  <a:pt x="3813962" y="0"/>
                </a:cubicBezTo>
                <a:cubicBezTo>
                  <a:pt x="4005604" y="32867"/>
                  <a:pt x="4117810" y="-10778"/>
                  <a:pt x="4351325" y="0"/>
                </a:cubicBezTo>
                <a:cubicBezTo>
                  <a:pt x="4584840" y="10778"/>
                  <a:pt x="4963783" y="-32384"/>
                  <a:pt x="5124602" y="0"/>
                </a:cubicBezTo>
                <a:cubicBezTo>
                  <a:pt x="5285421" y="32384"/>
                  <a:pt x="5705238" y="-29538"/>
                  <a:pt x="5897880" y="0"/>
                </a:cubicBezTo>
                <a:cubicBezTo>
                  <a:pt x="5898220" y="5688"/>
                  <a:pt x="5897711" y="13142"/>
                  <a:pt x="5897880" y="18288"/>
                </a:cubicBezTo>
                <a:cubicBezTo>
                  <a:pt x="5630425" y="-1425"/>
                  <a:pt x="5532865" y="12244"/>
                  <a:pt x="5242560" y="18288"/>
                </a:cubicBezTo>
                <a:cubicBezTo>
                  <a:pt x="4952255" y="24332"/>
                  <a:pt x="4783060" y="5748"/>
                  <a:pt x="4646219" y="18288"/>
                </a:cubicBezTo>
                <a:cubicBezTo>
                  <a:pt x="4509378" y="30828"/>
                  <a:pt x="4163771" y="-13995"/>
                  <a:pt x="3872941" y="18288"/>
                </a:cubicBezTo>
                <a:cubicBezTo>
                  <a:pt x="3582111" y="50571"/>
                  <a:pt x="3362704" y="-1402"/>
                  <a:pt x="3099664" y="18288"/>
                </a:cubicBezTo>
                <a:cubicBezTo>
                  <a:pt x="2836624" y="37978"/>
                  <a:pt x="2747441" y="19657"/>
                  <a:pt x="2562301" y="18288"/>
                </a:cubicBezTo>
                <a:cubicBezTo>
                  <a:pt x="2377161" y="16919"/>
                  <a:pt x="2104946" y="21735"/>
                  <a:pt x="1906981" y="18288"/>
                </a:cubicBezTo>
                <a:cubicBezTo>
                  <a:pt x="1709016" y="14841"/>
                  <a:pt x="1304654" y="-2323"/>
                  <a:pt x="1133704" y="18288"/>
                </a:cubicBezTo>
                <a:cubicBezTo>
                  <a:pt x="962754" y="38899"/>
                  <a:pt x="457048" y="2985"/>
                  <a:pt x="0" y="18288"/>
                </a:cubicBezTo>
                <a:cubicBezTo>
                  <a:pt x="-478" y="10520"/>
                  <a:pt x="210" y="504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ketch line 2">
            <a:extLst>
              <a:ext uri="{FF2B5EF4-FFF2-40B4-BE49-F238E27FC236}">
                <a16:creationId xmlns:a16="http://schemas.microsoft.com/office/drawing/2014/main" id="{8FFD9892-EDE5-4886-A313-66099DA8C8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0653" y="5626353"/>
            <a:ext cx="3479619" cy="18288"/>
          </a:xfrm>
          <a:custGeom>
            <a:avLst/>
            <a:gdLst>
              <a:gd name="connsiteX0" fmla="*/ 0 w 3479619"/>
              <a:gd name="connsiteY0" fmla="*/ 0 h 18288"/>
              <a:gd name="connsiteX1" fmla="*/ 661128 w 3479619"/>
              <a:gd name="connsiteY1" fmla="*/ 0 h 18288"/>
              <a:gd name="connsiteX2" fmla="*/ 1357051 w 3479619"/>
              <a:gd name="connsiteY2" fmla="*/ 0 h 18288"/>
              <a:gd name="connsiteX3" fmla="*/ 2087771 w 3479619"/>
              <a:gd name="connsiteY3" fmla="*/ 0 h 18288"/>
              <a:gd name="connsiteX4" fmla="*/ 2818491 w 3479619"/>
              <a:gd name="connsiteY4" fmla="*/ 0 h 18288"/>
              <a:gd name="connsiteX5" fmla="*/ 3479619 w 3479619"/>
              <a:gd name="connsiteY5" fmla="*/ 0 h 18288"/>
              <a:gd name="connsiteX6" fmla="*/ 3479619 w 3479619"/>
              <a:gd name="connsiteY6" fmla="*/ 18288 h 18288"/>
              <a:gd name="connsiteX7" fmla="*/ 2714103 w 3479619"/>
              <a:gd name="connsiteY7" fmla="*/ 18288 h 18288"/>
              <a:gd name="connsiteX8" fmla="*/ 1948587 w 3479619"/>
              <a:gd name="connsiteY8" fmla="*/ 18288 h 18288"/>
              <a:gd name="connsiteX9" fmla="*/ 1252663 w 3479619"/>
              <a:gd name="connsiteY9" fmla="*/ 18288 h 18288"/>
              <a:gd name="connsiteX10" fmla="*/ 0 w 3479619"/>
              <a:gd name="connsiteY10" fmla="*/ 18288 h 18288"/>
              <a:gd name="connsiteX11" fmla="*/ 0 w 3479619"/>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9619" h="18288" fill="none" extrusionOk="0">
                <a:moveTo>
                  <a:pt x="0" y="0"/>
                </a:moveTo>
                <a:cubicBezTo>
                  <a:pt x="178395" y="-3637"/>
                  <a:pt x="368619" y="-28254"/>
                  <a:pt x="661128" y="0"/>
                </a:cubicBezTo>
                <a:cubicBezTo>
                  <a:pt x="953637" y="28254"/>
                  <a:pt x="1022982" y="-4416"/>
                  <a:pt x="1357051" y="0"/>
                </a:cubicBezTo>
                <a:cubicBezTo>
                  <a:pt x="1691120" y="4416"/>
                  <a:pt x="1729558" y="27777"/>
                  <a:pt x="2087771" y="0"/>
                </a:cubicBezTo>
                <a:cubicBezTo>
                  <a:pt x="2445984" y="-27777"/>
                  <a:pt x="2592094" y="4429"/>
                  <a:pt x="2818491" y="0"/>
                </a:cubicBezTo>
                <a:cubicBezTo>
                  <a:pt x="3044888" y="-4429"/>
                  <a:pt x="3204567" y="26471"/>
                  <a:pt x="3479619" y="0"/>
                </a:cubicBezTo>
                <a:cubicBezTo>
                  <a:pt x="3478910" y="8157"/>
                  <a:pt x="3479206" y="12125"/>
                  <a:pt x="3479619" y="18288"/>
                </a:cubicBezTo>
                <a:cubicBezTo>
                  <a:pt x="3315855" y="-2963"/>
                  <a:pt x="3094885" y="26965"/>
                  <a:pt x="2714103" y="18288"/>
                </a:cubicBezTo>
                <a:cubicBezTo>
                  <a:pt x="2333321" y="9611"/>
                  <a:pt x="2260528" y="-15335"/>
                  <a:pt x="1948587" y="18288"/>
                </a:cubicBezTo>
                <a:cubicBezTo>
                  <a:pt x="1636646" y="51911"/>
                  <a:pt x="1489816" y="46369"/>
                  <a:pt x="1252663" y="18288"/>
                </a:cubicBezTo>
                <a:cubicBezTo>
                  <a:pt x="1015510" y="-9793"/>
                  <a:pt x="519812" y="-12177"/>
                  <a:pt x="0" y="18288"/>
                </a:cubicBezTo>
                <a:cubicBezTo>
                  <a:pt x="-46" y="12483"/>
                  <a:pt x="-203" y="6491"/>
                  <a:pt x="0" y="0"/>
                </a:cubicBezTo>
                <a:close/>
              </a:path>
              <a:path w="3479619" h="18288" stroke="0" extrusionOk="0">
                <a:moveTo>
                  <a:pt x="0" y="0"/>
                </a:moveTo>
                <a:cubicBezTo>
                  <a:pt x="326045" y="25020"/>
                  <a:pt x="425411" y="-17676"/>
                  <a:pt x="661128" y="0"/>
                </a:cubicBezTo>
                <a:cubicBezTo>
                  <a:pt x="896845" y="17676"/>
                  <a:pt x="1124825" y="1478"/>
                  <a:pt x="1252663" y="0"/>
                </a:cubicBezTo>
                <a:cubicBezTo>
                  <a:pt x="1380502" y="-1478"/>
                  <a:pt x="1694914" y="11788"/>
                  <a:pt x="2018179" y="0"/>
                </a:cubicBezTo>
                <a:cubicBezTo>
                  <a:pt x="2341444" y="-11788"/>
                  <a:pt x="2451167" y="12596"/>
                  <a:pt x="2679307" y="0"/>
                </a:cubicBezTo>
                <a:cubicBezTo>
                  <a:pt x="2907447" y="-12596"/>
                  <a:pt x="3094555" y="23821"/>
                  <a:pt x="3479619" y="0"/>
                </a:cubicBezTo>
                <a:cubicBezTo>
                  <a:pt x="3479355" y="4493"/>
                  <a:pt x="3480003" y="9472"/>
                  <a:pt x="3479619" y="18288"/>
                </a:cubicBezTo>
                <a:cubicBezTo>
                  <a:pt x="3311729" y="36782"/>
                  <a:pt x="3015946" y="7938"/>
                  <a:pt x="2783695" y="18288"/>
                </a:cubicBezTo>
                <a:cubicBezTo>
                  <a:pt x="2551444" y="28638"/>
                  <a:pt x="2398767" y="-13940"/>
                  <a:pt x="2018179" y="18288"/>
                </a:cubicBezTo>
                <a:cubicBezTo>
                  <a:pt x="1637591" y="50516"/>
                  <a:pt x="1634873" y="-6356"/>
                  <a:pt x="1426644" y="18288"/>
                </a:cubicBezTo>
                <a:cubicBezTo>
                  <a:pt x="1218415" y="42932"/>
                  <a:pt x="1006973" y="4094"/>
                  <a:pt x="730720" y="18288"/>
                </a:cubicBezTo>
                <a:cubicBezTo>
                  <a:pt x="454467" y="32482"/>
                  <a:pt x="291313" y="3910"/>
                  <a:pt x="0" y="18288"/>
                </a:cubicBezTo>
                <a:cubicBezTo>
                  <a:pt x="843" y="9577"/>
                  <a:pt x="371" y="690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Logo, company name&#10;&#10;Description automatically generated">
            <a:extLst>
              <a:ext uri="{FF2B5EF4-FFF2-40B4-BE49-F238E27FC236}">
                <a16:creationId xmlns:a16="http://schemas.microsoft.com/office/drawing/2014/main" id="{10F12740-5862-45B6-9F1B-29B346FB13E2}"/>
              </a:ext>
            </a:extLst>
          </p:cNvPr>
          <p:cNvPicPr>
            <a:picLocks noChangeAspect="1"/>
          </p:cNvPicPr>
          <p:nvPr/>
        </p:nvPicPr>
        <p:blipFill rotWithShape="1">
          <a:blip r:embed="rId2">
            <a:extLst>
              <a:ext uri="{28A0092B-C50C-407E-A947-70E740481C1C}">
                <a14:useLocalDpi xmlns:a14="http://schemas.microsoft.com/office/drawing/2010/main" val="0"/>
              </a:ext>
            </a:extLst>
          </a:blip>
          <a:srcRect t="17592" b="17426"/>
          <a:stretch/>
        </p:blipFill>
        <p:spPr>
          <a:xfrm>
            <a:off x="7514341" y="2955437"/>
            <a:ext cx="4470400" cy="1617526"/>
          </a:xfrm>
          <a:prstGeom prst="rect">
            <a:avLst/>
          </a:prstGeom>
        </p:spPr>
      </p:pic>
    </p:spTree>
    <p:extLst>
      <p:ext uri="{BB962C8B-B14F-4D97-AF65-F5344CB8AC3E}">
        <p14:creationId xmlns:p14="http://schemas.microsoft.com/office/powerpoint/2010/main" val="903695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A34135-21EB-492B-8997-0D3869C56DBB}"/>
              </a:ext>
            </a:extLst>
          </p:cNvPr>
          <p:cNvSpPr txBox="1"/>
          <p:nvPr/>
        </p:nvSpPr>
        <p:spPr>
          <a:xfrm>
            <a:off x="448362" y="801112"/>
            <a:ext cx="5459143" cy="5142488"/>
          </a:xfrm>
          <a:prstGeom prst="rect">
            <a:avLst/>
          </a:prstGeom>
        </p:spPr>
        <p:txBody>
          <a:bodyPr vert="horz" lIns="91440" tIns="45720" rIns="91440" bIns="45720" rtlCol="0" anchor="ctr">
            <a:normAutofit fontScale="85000" lnSpcReduction="20000"/>
          </a:bodyPr>
          <a:lstStyle/>
          <a:p>
            <a:pPr marL="57150">
              <a:lnSpc>
                <a:spcPct val="90000"/>
              </a:lnSpc>
              <a:spcAft>
                <a:spcPts val="600"/>
              </a:spcAft>
            </a:pPr>
            <a:r>
              <a:rPr lang="en-US" sz="2200" b="1" dirty="0"/>
              <a:t>Life Worth Living 2020</a:t>
            </a:r>
            <a:br>
              <a:rPr lang="en-US" sz="2200" b="1" dirty="0"/>
            </a:br>
            <a:r>
              <a:rPr lang="en-GB" sz="2000" b="1" dirty="0"/>
              <a:t>Report </a:t>
            </a:r>
            <a:r>
              <a:rPr lang="en-GB" sz="2000" b="1" dirty="0">
                <a:effectLst/>
                <a:latin typeface="Calibri" panose="020F0502020204030204" pitchFamily="34" charset="0"/>
                <a:ea typeface="Times New Roman" panose="02020603050405020304" pitchFamily="18" charset="0"/>
                <a:cs typeface="Times New Roman" panose="02020603050405020304" pitchFamily="18" charset="0"/>
              </a:rPr>
              <a:t>of the </a:t>
            </a:r>
            <a:r>
              <a:rPr lang="en-GB" sz="2000" b="1" dirty="0">
                <a:effectLst/>
                <a:latin typeface="Calibri" panose="020F0502020204030204" pitchFamily="34" charset="0"/>
                <a:ea typeface="Times New Roman" panose="02020603050405020304" pitchFamily="18" charset="0"/>
              </a:rPr>
              <a:t>Arts &amp; Culture Recovery Taskforce</a:t>
            </a:r>
            <a:br>
              <a:rPr lang="en-US" sz="1700" b="1" i="1" dirty="0"/>
            </a:br>
            <a:r>
              <a:rPr lang="en-IE" sz="1650" dirty="0">
                <a:effectLst/>
                <a:latin typeface="Calibri" panose="020F0502020204030204" pitchFamily="34" charset="0"/>
                <a:ea typeface="MS Mincho" panose="02020609040205080304" pitchFamily="49" charset="-128"/>
              </a:rPr>
              <a:t>Dept of Tourism, Culture, Arts, Gaeltacht, Sports &amp; Media</a:t>
            </a:r>
            <a:br>
              <a:rPr lang="en-IE" sz="1650" dirty="0">
                <a:effectLst/>
                <a:latin typeface="Calibri" panose="020F0502020204030204" pitchFamily="34" charset="0"/>
                <a:ea typeface="MS Mincho" panose="02020609040205080304" pitchFamily="49" charset="-128"/>
              </a:rPr>
            </a:br>
            <a:endParaRPr lang="en-IE" sz="1650" dirty="0">
              <a:effectLst/>
              <a:latin typeface="Calibri" panose="020F0502020204030204" pitchFamily="34" charset="0"/>
              <a:ea typeface="MS Mincho" panose="02020609040205080304" pitchFamily="49" charset="-128"/>
            </a:endParaRPr>
          </a:p>
          <a:p>
            <a:pPr marL="285750" indent="-285750" hangingPunct="0">
              <a:lnSpc>
                <a:spcPct val="115000"/>
              </a:lnSpc>
              <a:spcAft>
                <a:spcPts val="0"/>
              </a:spcAft>
              <a:buFont typeface="Arial" panose="020B0604020202020204" pitchFamily="34" charset="0"/>
              <a:buChar char="•"/>
            </a:pPr>
            <a:r>
              <a:rPr lang="en-IE" sz="1800" dirty="0">
                <a:effectLst/>
                <a:latin typeface="Calibri" panose="020F0502020204030204" pitchFamily="34" charset="0"/>
                <a:ea typeface="MS Mincho" panose="02020609040205080304" pitchFamily="49" charset="-128"/>
              </a:rPr>
              <a:t> To examine the challenges the sector faces </a:t>
            </a:r>
          </a:p>
          <a:p>
            <a:pPr marL="285750" indent="-285750" hangingPunct="0">
              <a:lnSpc>
                <a:spcPct val="115000"/>
              </a:lnSpc>
              <a:spcAft>
                <a:spcPts val="0"/>
              </a:spcAft>
              <a:buFont typeface="Arial" panose="020B0604020202020204" pitchFamily="34" charset="0"/>
              <a:buChar char="•"/>
            </a:pPr>
            <a:r>
              <a:rPr lang="en-IE" sz="1800" dirty="0">
                <a:effectLst/>
                <a:latin typeface="Calibri" panose="020F0502020204030204" pitchFamily="34" charset="0"/>
                <a:ea typeface="MS Mincho" panose="02020609040205080304" pitchFamily="49" charset="-128"/>
              </a:rPr>
              <a:t>to make recommendations on how best the sector can adapt and recover </a:t>
            </a:r>
            <a:br>
              <a:rPr lang="en-IE" sz="1800" dirty="0">
                <a:effectLst/>
                <a:latin typeface="Calibri" panose="020F0502020204030204" pitchFamily="34" charset="0"/>
                <a:ea typeface="MS Mincho" panose="02020609040205080304" pitchFamily="49" charset="-128"/>
              </a:rPr>
            </a:br>
            <a:endParaRPr lang="en-IE" sz="1800" dirty="0">
              <a:effectLst/>
              <a:latin typeface="Calibri" panose="020F0502020204030204" pitchFamily="34" charset="0"/>
              <a:ea typeface="MS Mincho" panose="02020609040205080304" pitchFamily="49" charset="-128"/>
            </a:endParaRPr>
          </a:p>
          <a:p>
            <a:pPr marL="285750" indent="-285750" hangingPunct="0">
              <a:lnSpc>
                <a:spcPct val="115000"/>
              </a:lnSpc>
              <a:buFont typeface="Arial" panose="020B060402020202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Recommendation: The establishment of a scheme for a targeted and accelerated public realm capital improvement programme to fund local authorities to adapt, equip or otherwise improve outdoor public spaces for arts &amp; culture events and also festivals, taking account of public health guidelines.  </a:t>
            </a:r>
            <a:br>
              <a:rPr lang="en-GB" sz="1800" dirty="0">
                <a:effectLst/>
                <a:latin typeface="Calibri" panose="020F0502020204030204" pitchFamily="34" charset="0"/>
                <a:ea typeface="Times New Roman" panose="02020603050405020304" pitchFamily="18" charset="0"/>
                <a:cs typeface="Times New Roman" panose="02020603050405020304" pitchFamily="18" charset="0"/>
              </a:rPr>
            </a:b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indent="-285750" hangingPunct="0">
              <a:lnSpc>
                <a:spcPct val="115000"/>
              </a:lnSpc>
              <a:buFont typeface="Arial" panose="020B0604020202020204" pitchFamily="34" charset="0"/>
              <a:buChar char="•"/>
            </a:pPr>
            <a:r>
              <a:rPr lang="en-GB" dirty="0">
                <a:latin typeface="Calibri" panose="020F0502020204030204" pitchFamily="34" charset="0"/>
                <a:ea typeface="Times New Roman" panose="02020603050405020304" pitchFamily="18" charset="0"/>
              </a:rPr>
              <a:t>C</a:t>
            </a:r>
            <a:r>
              <a:rPr lang="en-GB" sz="1800" dirty="0">
                <a:effectLst/>
                <a:latin typeface="Calibri" panose="020F0502020204030204" pitchFamily="34" charset="0"/>
                <a:ea typeface="Times New Roman" panose="02020603050405020304" pitchFamily="18" charset="0"/>
              </a:rPr>
              <a:t>ritical to public enjoyment of cultural events and live entertainment</a:t>
            </a:r>
            <a:br>
              <a:rPr lang="en-GB" sz="1800" dirty="0">
                <a:effectLst/>
                <a:latin typeface="Calibri" panose="020F0502020204030204" pitchFamily="34" charset="0"/>
                <a:ea typeface="Times New Roman" panose="02020603050405020304" pitchFamily="18" charset="0"/>
              </a:rPr>
            </a:br>
            <a:endParaRPr lang="en-GB" sz="1800" dirty="0">
              <a:effectLst/>
              <a:latin typeface="Calibri" panose="020F0502020204030204" pitchFamily="34" charset="0"/>
              <a:ea typeface="Times New Roman" panose="02020603050405020304" pitchFamily="18" charset="0"/>
            </a:endParaRPr>
          </a:p>
          <a:p>
            <a:pPr marL="285750" indent="-285750" hangingPunct="0">
              <a:lnSpc>
                <a:spcPct val="115000"/>
              </a:lnSpc>
              <a:buFont typeface="Arial" panose="020B0604020202020204" pitchFamily="34" charset="0"/>
              <a:buChar char="•"/>
            </a:pPr>
            <a:r>
              <a:rPr lang="en-GB" sz="1800" dirty="0">
                <a:effectLst/>
                <a:latin typeface="Calibri" panose="020F0502020204030204" pitchFamily="34" charset="0"/>
                <a:ea typeface="Times New Roman" panose="02020603050405020304" pitchFamily="18" charset="0"/>
              </a:rPr>
              <a:t>Allay  Public that public concern at returning to attendance by hosting events in outdoor venues</a:t>
            </a:r>
            <a:endParaRPr lang="en-IE" sz="1800" dirty="0">
              <a:effectLst/>
              <a:latin typeface="Times New Roman" panose="02020603050405020304" pitchFamily="18" charset="0"/>
              <a:ea typeface="Times New Roman" panose="02020603050405020304" pitchFamily="18" charset="0"/>
            </a:endParaRPr>
          </a:p>
          <a:p>
            <a:pPr marL="285750" indent="-285750" hangingPunct="0">
              <a:lnSpc>
                <a:spcPct val="115000"/>
              </a:lnSpc>
              <a:buFont typeface="Arial" panose="020B0604020202020204" pitchFamily="34" charset="0"/>
              <a:buChar char="•"/>
            </a:pPr>
            <a:endParaRPr lang="en-IE" sz="1800" dirty="0">
              <a:effectLst/>
              <a:latin typeface="Times New Roman" panose="02020603050405020304" pitchFamily="18" charset="0"/>
              <a:ea typeface="Times New Roman" panose="02020603050405020304" pitchFamily="18" charset="0"/>
            </a:endParaRPr>
          </a:p>
          <a:p>
            <a:pPr marL="285750" indent="-285750" hangingPunct="0">
              <a:lnSpc>
                <a:spcPct val="115000"/>
              </a:lnSpc>
              <a:spcAft>
                <a:spcPts val="0"/>
              </a:spcAft>
              <a:buFont typeface="Arial" panose="020B0604020202020204" pitchFamily="34" charset="0"/>
              <a:buChar char="•"/>
            </a:pPr>
            <a:endParaRPr lang="en-IE" sz="1800" dirty="0">
              <a:effectLst/>
              <a:latin typeface="Calibri" panose="020F0502020204030204" pitchFamily="34" charset="0"/>
              <a:ea typeface="MS Mincho" panose="02020609040205080304" pitchFamily="49" charset="-128"/>
            </a:endParaRPr>
          </a:p>
          <a:p>
            <a:pPr marL="285750" indent="-285750" hangingPunct="0">
              <a:lnSpc>
                <a:spcPct val="115000"/>
              </a:lnSpc>
              <a:spcAft>
                <a:spcPts val="0"/>
              </a:spcAft>
              <a:buFont typeface="Arial" panose="020B0604020202020204" pitchFamily="34" charset="0"/>
              <a:buChar char="•"/>
            </a:pPr>
            <a:r>
              <a:rPr lang="en-IE" sz="1800" b="1" dirty="0">
                <a:effectLst/>
                <a:latin typeface="Calibri" panose="020F0502020204030204" pitchFamily="34" charset="0"/>
                <a:ea typeface="Times New Roman" panose="02020603050405020304" pitchFamily="18" charset="0"/>
              </a:rPr>
              <a:t>Outdoor Public Space Scheme 2021</a:t>
            </a:r>
            <a:endParaRPr lang="en-IE" sz="1800" dirty="0">
              <a:effectLst/>
              <a:latin typeface="Times New Roman" panose="02020603050405020304" pitchFamily="18" charset="0"/>
              <a:ea typeface="Times New Roman" panose="02020603050405020304" pitchFamily="18" charset="0"/>
            </a:endParaRPr>
          </a:p>
          <a:p>
            <a:pPr algn="just" hangingPunct="0">
              <a:lnSpc>
                <a:spcPct val="115000"/>
              </a:lnSpc>
              <a:spcAft>
                <a:spcPts val="0"/>
              </a:spcAft>
            </a:pPr>
            <a:endParaRPr lang="en-IE" sz="1800" b="1" dirty="0">
              <a:effectLst/>
              <a:latin typeface="Arial" panose="020B0604020202020204" pitchFamily="34" charset="0"/>
              <a:ea typeface="MS Mincho" panose="02020609040205080304" pitchFamily="49" charset="-128"/>
            </a:endParaRPr>
          </a:p>
        </p:txBody>
      </p:sp>
      <p:graphicFrame>
        <p:nvGraphicFramePr>
          <p:cNvPr id="13" name="Table 13">
            <a:extLst>
              <a:ext uri="{FF2B5EF4-FFF2-40B4-BE49-F238E27FC236}">
                <a16:creationId xmlns:a16="http://schemas.microsoft.com/office/drawing/2014/main" id="{F8190595-4415-4C6F-87C0-BE13A7F66271}"/>
              </a:ext>
            </a:extLst>
          </p:cNvPr>
          <p:cNvGraphicFramePr>
            <a:graphicFrameLocks noGrp="1"/>
          </p:cNvGraphicFramePr>
          <p:nvPr>
            <p:ph sz="half" idx="2"/>
            <p:extLst>
              <p:ext uri="{D42A27DB-BD31-4B8C-83A1-F6EECF244321}">
                <p14:modId xmlns:p14="http://schemas.microsoft.com/office/powerpoint/2010/main" val="125252922"/>
              </p:ext>
            </p:extLst>
          </p:nvPr>
        </p:nvGraphicFramePr>
        <p:xfrm>
          <a:off x="6172200" y="1020031"/>
          <a:ext cx="5185611" cy="4612065"/>
        </p:xfrm>
        <a:graphic>
          <a:graphicData uri="http://schemas.openxmlformats.org/drawingml/2006/table">
            <a:tbl>
              <a:tblPr firstRow="1" bandRow="1">
                <a:tableStyleId>{5C22544A-7EE6-4342-B048-85BDC9FD1C3A}</a:tableStyleId>
              </a:tblPr>
              <a:tblGrid>
                <a:gridCol w="5185611">
                  <a:extLst>
                    <a:ext uri="{9D8B030D-6E8A-4147-A177-3AD203B41FA5}">
                      <a16:colId xmlns:a16="http://schemas.microsoft.com/office/drawing/2014/main" val="476725532"/>
                    </a:ext>
                  </a:extLst>
                </a:gridCol>
              </a:tblGrid>
              <a:tr h="882915">
                <a:tc>
                  <a:txBody>
                    <a:bodyPr/>
                    <a:lstStyle/>
                    <a:p>
                      <a:pPr marL="285750" indent="-285750" hangingPunct="0">
                        <a:lnSpc>
                          <a:spcPct val="115000"/>
                        </a:lnSpc>
                        <a:spcAft>
                          <a:spcPts val="0"/>
                        </a:spcAft>
                        <a:buFont typeface="Arial" panose="020B0604020202020204" pitchFamily="34" charset="0"/>
                        <a:buChar char="•"/>
                      </a:pPr>
                      <a:r>
                        <a:rPr lang="en-IE" sz="1800" b="1" dirty="0">
                          <a:effectLst/>
                          <a:latin typeface="Calibri" panose="020F0502020204030204" pitchFamily="34" charset="0"/>
                          <a:ea typeface="Times New Roman" panose="02020603050405020304" pitchFamily="18" charset="0"/>
                        </a:rPr>
                        <a:t>Outdoor Public Space Scheme 2021</a:t>
                      </a:r>
                      <a:endParaRPr lang="en-IE" sz="1800" dirty="0">
                        <a:effectLst/>
                        <a:latin typeface="Times New Roman" panose="02020603050405020304" pitchFamily="18" charset="0"/>
                        <a:ea typeface="Times New Roman" panose="02020603050405020304" pitchFamily="18" charset="0"/>
                      </a:endParaRPr>
                    </a:p>
                  </a:txBody>
                  <a:tcPr/>
                </a:tc>
                <a:extLst>
                  <a:ext uri="{0D108BD9-81ED-4DB2-BD59-A6C34878D82A}">
                    <a16:rowId xmlns:a16="http://schemas.microsoft.com/office/drawing/2014/main" val="3055335117"/>
                  </a:ext>
                </a:extLst>
              </a:tr>
              <a:tr h="511530">
                <a:tc>
                  <a:txBody>
                    <a:bodyPr/>
                    <a:lstStyle/>
                    <a:p>
                      <a:r>
                        <a:rPr lang="en-GB" dirty="0"/>
                        <a:t>Up to €250,000 per local authority for a single project</a:t>
                      </a:r>
                      <a:endParaRPr lang="en-IE" dirty="0"/>
                    </a:p>
                  </a:txBody>
                  <a:tcPr/>
                </a:tc>
                <a:extLst>
                  <a:ext uri="{0D108BD9-81ED-4DB2-BD59-A6C34878D82A}">
                    <a16:rowId xmlns:a16="http://schemas.microsoft.com/office/drawing/2014/main" val="1596630017"/>
                  </a:ext>
                </a:extLst>
              </a:tr>
              <a:tr h="511530">
                <a:tc>
                  <a:txBody>
                    <a:bodyPr/>
                    <a:lstStyle/>
                    <a:p>
                      <a:r>
                        <a:rPr lang="en-GB" sz="1800" kern="1200" dirty="0">
                          <a:solidFill>
                            <a:schemeClr val="dk1"/>
                          </a:solidFill>
                          <a:effectLst/>
                          <a:latin typeface="+mn-lt"/>
                          <a:ea typeface="+mn-ea"/>
                          <a:cs typeface="+mn-cs"/>
                        </a:rPr>
                        <a:t>grant available will be </a:t>
                      </a:r>
                      <a:r>
                        <a:rPr lang="en-GB" sz="1800" b="1" kern="1200" dirty="0">
                          <a:solidFill>
                            <a:schemeClr val="dk1"/>
                          </a:solidFill>
                          <a:effectLst/>
                          <a:latin typeface="+mn-lt"/>
                          <a:ea typeface="+mn-ea"/>
                          <a:cs typeface="+mn-cs"/>
                        </a:rPr>
                        <a:t>90% of the eligible costs</a:t>
                      </a:r>
                      <a:endParaRPr lang="en-IE" dirty="0"/>
                    </a:p>
                  </a:txBody>
                  <a:tcPr/>
                </a:tc>
                <a:extLst>
                  <a:ext uri="{0D108BD9-81ED-4DB2-BD59-A6C34878D82A}">
                    <a16:rowId xmlns:a16="http://schemas.microsoft.com/office/drawing/2014/main" val="1340655333"/>
                  </a:ext>
                </a:extLst>
              </a:tr>
              <a:tr h="511530">
                <a:tc>
                  <a:txBody>
                    <a:bodyPr/>
                    <a:lstStyle/>
                    <a:p>
                      <a:r>
                        <a:rPr lang="en-GB" sz="1800" kern="1200" dirty="0">
                          <a:solidFill>
                            <a:schemeClr val="dk1"/>
                          </a:solidFill>
                          <a:effectLst/>
                          <a:latin typeface="+mn-lt"/>
                          <a:ea typeface="+mn-ea"/>
                          <a:cs typeface="+mn-cs"/>
                        </a:rPr>
                        <a:t>Spaces that are flexible, innovative and facilitate year-round use</a:t>
                      </a:r>
                      <a:endParaRPr lang="en-IE" dirty="0"/>
                    </a:p>
                  </a:txBody>
                  <a:tcPr/>
                </a:tc>
                <a:extLst>
                  <a:ext uri="{0D108BD9-81ED-4DB2-BD59-A6C34878D82A}">
                    <a16:rowId xmlns:a16="http://schemas.microsoft.com/office/drawing/2014/main" val="3283297761"/>
                  </a:ext>
                </a:extLst>
              </a:tr>
              <a:tr h="511530">
                <a:tc>
                  <a:txBody>
                    <a:bodyPr/>
                    <a:lstStyle/>
                    <a:p>
                      <a:r>
                        <a:rPr lang="en-GB" sz="1800" i="0" kern="1200" dirty="0">
                          <a:solidFill>
                            <a:schemeClr val="dk1"/>
                          </a:solidFill>
                          <a:effectLst/>
                          <a:latin typeface="+mn-lt"/>
                          <a:ea typeface="+mn-ea"/>
                          <a:cs typeface="+mn-cs"/>
                        </a:rPr>
                        <a:t>Each space must be made available for the use of arts &amp; cultural activities and to arts &amp; cultural organisations &amp; individuals at cost price</a:t>
                      </a:r>
                      <a:endParaRPr lang="en-IE" sz="1600" i="0" dirty="0"/>
                    </a:p>
                  </a:txBody>
                  <a:tcPr/>
                </a:tc>
                <a:extLst>
                  <a:ext uri="{0D108BD9-81ED-4DB2-BD59-A6C34878D82A}">
                    <a16:rowId xmlns:a16="http://schemas.microsoft.com/office/drawing/2014/main" val="2374062646"/>
                  </a:ext>
                </a:extLst>
              </a:tr>
              <a:tr h="511530">
                <a:tc>
                  <a:txBody>
                    <a:bodyPr/>
                    <a:lstStyle/>
                    <a:p>
                      <a:r>
                        <a:rPr lang="en-GB" sz="1800" kern="1200" dirty="0">
                          <a:solidFill>
                            <a:schemeClr val="dk1"/>
                          </a:solidFill>
                          <a:effectLst/>
                          <a:latin typeface="+mn-lt"/>
                          <a:ea typeface="+mn-ea"/>
                          <a:cs typeface="+mn-cs"/>
                        </a:rPr>
                        <a:t>Projects should where possible consolidate and position both a strong culture and tourism offering.</a:t>
                      </a:r>
                      <a:endParaRPr lang="en-IE" dirty="0"/>
                    </a:p>
                  </a:txBody>
                  <a:tcPr/>
                </a:tc>
                <a:extLst>
                  <a:ext uri="{0D108BD9-81ED-4DB2-BD59-A6C34878D82A}">
                    <a16:rowId xmlns:a16="http://schemas.microsoft.com/office/drawing/2014/main" val="3123530108"/>
                  </a:ext>
                </a:extLst>
              </a:tr>
              <a:tr h="511530">
                <a:tc>
                  <a:txBody>
                    <a:bodyPr/>
                    <a:lstStyle/>
                    <a:p>
                      <a:r>
                        <a:rPr lang="en-GB" dirty="0"/>
                        <a:t>Developing the night time economy</a:t>
                      </a:r>
                      <a:endParaRPr lang="en-IE" dirty="0"/>
                    </a:p>
                  </a:txBody>
                  <a:tcPr/>
                </a:tc>
                <a:extLst>
                  <a:ext uri="{0D108BD9-81ED-4DB2-BD59-A6C34878D82A}">
                    <a16:rowId xmlns:a16="http://schemas.microsoft.com/office/drawing/2014/main" val="4239429429"/>
                  </a:ext>
                </a:extLst>
              </a:tr>
            </a:tbl>
          </a:graphicData>
        </a:graphic>
      </p:graphicFrame>
    </p:spTree>
    <p:extLst>
      <p:ext uri="{BB962C8B-B14F-4D97-AF65-F5344CB8AC3E}">
        <p14:creationId xmlns:p14="http://schemas.microsoft.com/office/powerpoint/2010/main" val="3701427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A34135-21EB-492B-8997-0D3869C56DBB}"/>
              </a:ext>
            </a:extLst>
          </p:cNvPr>
          <p:cNvSpPr txBox="1"/>
          <p:nvPr/>
        </p:nvSpPr>
        <p:spPr>
          <a:xfrm>
            <a:off x="448362" y="801112"/>
            <a:ext cx="9874733" cy="847214"/>
          </a:xfrm>
          <a:prstGeom prst="rect">
            <a:avLst/>
          </a:prstGeom>
        </p:spPr>
        <p:txBody>
          <a:bodyPr vert="horz" lIns="91440" tIns="45720" rIns="91440" bIns="45720" rtlCol="0" anchor="ctr">
            <a:normAutofit/>
          </a:bodyPr>
          <a:lstStyle/>
          <a:p>
            <a:pPr marL="57150">
              <a:lnSpc>
                <a:spcPct val="90000"/>
              </a:lnSpc>
              <a:spcAft>
                <a:spcPts val="600"/>
              </a:spcAft>
            </a:pPr>
            <a:r>
              <a:rPr lang="en-GB" sz="1800" b="1" dirty="0">
                <a:effectLst/>
                <a:latin typeface="Calibri" panose="020F0502020204030204" pitchFamily="34" charset="0"/>
                <a:ea typeface="Times New Roman" panose="02020603050405020304" pitchFamily="18" charset="0"/>
              </a:rPr>
              <a:t>Open Air Tallaght: Working Title</a:t>
            </a:r>
            <a:br>
              <a:rPr lang="en-US" sz="2200" b="1" dirty="0"/>
            </a:br>
            <a:endParaRPr lang="en-US" sz="1900" b="0" i="0" dirty="0">
              <a:effectLst/>
            </a:endParaRPr>
          </a:p>
        </p:txBody>
      </p:sp>
      <p:sp>
        <p:nvSpPr>
          <p:cNvPr id="4" name="TextBox 3">
            <a:extLst>
              <a:ext uri="{FF2B5EF4-FFF2-40B4-BE49-F238E27FC236}">
                <a16:creationId xmlns:a16="http://schemas.microsoft.com/office/drawing/2014/main" id="{5E01E8B9-6E3E-4335-A079-E3B6A176D656}"/>
              </a:ext>
            </a:extLst>
          </p:cNvPr>
          <p:cNvSpPr txBox="1"/>
          <p:nvPr/>
        </p:nvSpPr>
        <p:spPr>
          <a:xfrm>
            <a:off x="433137" y="2177716"/>
            <a:ext cx="9938084" cy="3139321"/>
          </a:xfrm>
          <a:prstGeom prst="rect">
            <a:avLst/>
          </a:prstGeom>
          <a:noFill/>
        </p:spPr>
        <p:txBody>
          <a:bodyPr wrap="square" rtlCol="0">
            <a:spAutoFit/>
          </a:bodyPr>
          <a:lstStyle/>
          <a:p>
            <a:pPr marL="285750" indent="-285750">
              <a:buFont typeface="Arial" panose="020B0604020202020204" pitchFamily="34" charset="0"/>
              <a:buChar char="•"/>
            </a:pPr>
            <a:r>
              <a:rPr lang="en-GB" sz="1800" dirty="0">
                <a:effectLst/>
                <a:latin typeface="Calibri" panose="020F0502020204030204" pitchFamily="34" charset="0"/>
                <a:ea typeface="Times New Roman" panose="02020603050405020304" pitchFamily="18" charset="0"/>
              </a:rPr>
              <a:t>An architectural intervention to adapt and improve the use of Chamber Square Tallaght to unlock the programming potential and enable year-round public engagement in cultural events and activities. </a:t>
            </a:r>
          </a:p>
          <a:p>
            <a:pPr marL="285750" indent="-285750">
              <a:buFont typeface="Arial" panose="020B0604020202020204" pitchFamily="34" charset="0"/>
              <a:buChar char="•"/>
            </a:pPr>
            <a:endParaRPr lang="en-GB" dirty="0">
              <a:latin typeface="Calibri" panose="020F0502020204030204" pitchFamily="34" charset="0"/>
            </a:endParaRPr>
          </a:p>
          <a:p>
            <a:pPr marL="285750" indent="-285750">
              <a:buFont typeface="Arial" panose="020B0604020202020204" pitchFamily="34" charset="0"/>
              <a:buChar char="•"/>
            </a:pPr>
            <a:r>
              <a:rPr lang="en-GB" dirty="0">
                <a:latin typeface="Calibri" panose="020F0502020204030204" pitchFamily="34" charset="0"/>
              </a:rPr>
              <a:t>Re-imagine Tallaght Creative Consultation 2018-2019</a:t>
            </a:r>
          </a:p>
          <a:p>
            <a:pPr marL="285750" indent="-285750">
              <a:buFont typeface="Arial" panose="020B0604020202020204" pitchFamily="34" charset="0"/>
              <a:buChar char="•"/>
            </a:pPr>
            <a:endParaRPr lang="en-GB" dirty="0">
              <a:latin typeface="Calibri" panose="020F0502020204030204" pitchFamily="34" charset="0"/>
            </a:endParaRPr>
          </a:p>
          <a:p>
            <a:pPr marL="285750" indent="-285750">
              <a:buFont typeface="Arial" panose="020B0604020202020204" pitchFamily="34" charset="0"/>
              <a:buChar char="•"/>
            </a:pPr>
            <a:r>
              <a:rPr lang="en-US" sz="1800" dirty="0">
                <a:effectLst/>
              </a:rPr>
              <a:t>4 Elements of Open Culture </a:t>
            </a:r>
            <a:r>
              <a:rPr lang="en-US" sz="1800" dirty="0" err="1">
                <a:effectLst/>
              </a:rPr>
              <a:t>Tallaght</a:t>
            </a:r>
            <a:r>
              <a:rPr lang="en-US" sz="1800" dirty="0">
                <a:effectLst/>
              </a:rPr>
              <a:t> – Adaption of Chamber</a:t>
            </a:r>
            <a:br>
              <a:rPr lang="en-US" sz="1800" dirty="0">
                <a:effectLst/>
              </a:rPr>
            </a:br>
            <a:endParaRPr lang="en-US" sz="1800" dirty="0">
              <a:effectLst/>
            </a:endParaRPr>
          </a:p>
          <a:p>
            <a:pPr marL="285750" indent="-285750">
              <a:buFont typeface="Arial" panose="020B0604020202020204" pitchFamily="34" charset="0"/>
              <a:buChar char="•"/>
            </a:pPr>
            <a:r>
              <a:rPr lang="en-US" dirty="0"/>
              <a:t>L</a:t>
            </a:r>
            <a:r>
              <a:rPr lang="en-US" sz="1800" dirty="0">
                <a:effectLst/>
              </a:rPr>
              <a:t>ends itself to a wider range of multidisciplinary activity, and flexibility ranging from one small scale intimate event to larger, craft fair, festival activities and temporary public art installation as well as incidental usage and play.</a:t>
            </a:r>
            <a:endParaRPr lang="en-GB" dirty="0">
              <a:latin typeface="Calibri" panose="020F0502020204030204" pitchFamily="34" charset="0"/>
            </a:endParaRPr>
          </a:p>
          <a:p>
            <a:pPr marL="285750" indent="-285750">
              <a:buFont typeface="Arial" panose="020B0604020202020204" pitchFamily="34" charset="0"/>
              <a:buChar char="•"/>
            </a:pPr>
            <a:endParaRPr lang="en-IE" dirty="0"/>
          </a:p>
        </p:txBody>
      </p:sp>
    </p:spTree>
    <p:extLst>
      <p:ext uri="{BB962C8B-B14F-4D97-AF65-F5344CB8AC3E}">
        <p14:creationId xmlns:p14="http://schemas.microsoft.com/office/powerpoint/2010/main" val="2314801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A34135-21EB-492B-8997-0D3869C56DBB}"/>
              </a:ext>
            </a:extLst>
          </p:cNvPr>
          <p:cNvSpPr txBox="1"/>
          <p:nvPr/>
        </p:nvSpPr>
        <p:spPr>
          <a:xfrm>
            <a:off x="448362" y="801112"/>
            <a:ext cx="9874733" cy="847214"/>
          </a:xfrm>
          <a:prstGeom prst="rect">
            <a:avLst/>
          </a:prstGeom>
        </p:spPr>
        <p:txBody>
          <a:bodyPr vert="horz" lIns="91440" tIns="45720" rIns="91440" bIns="45720" rtlCol="0" anchor="ctr">
            <a:normAutofit/>
          </a:bodyPr>
          <a:lstStyle/>
          <a:p>
            <a:pPr marL="57150">
              <a:lnSpc>
                <a:spcPct val="90000"/>
              </a:lnSpc>
              <a:spcAft>
                <a:spcPts val="600"/>
              </a:spcAft>
            </a:pPr>
            <a:r>
              <a:rPr lang="en-GB" sz="1800" b="1" dirty="0">
                <a:effectLst/>
                <a:latin typeface="Calibri" panose="020F0502020204030204" pitchFamily="34" charset="0"/>
                <a:ea typeface="Times New Roman" panose="02020603050405020304" pitchFamily="18" charset="0"/>
              </a:rPr>
              <a:t>Open Air Tallaght: Working Title</a:t>
            </a:r>
            <a:br>
              <a:rPr lang="en-US" sz="2200" b="1" dirty="0"/>
            </a:br>
            <a:endParaRPr lang="en-US" sz="1900" b="0" i="0" dirty="0">
              <a:effectLst/>
            </a:endParaRPr>
          </a:p>
        </p:txBody>
      </p:sp>
      <p:sp>
        <p:nvSpPr>
          <p:cNvPr id="4" name="TextBox 3">
            <a:extLst>
              <a:ext uri="{FF2B5EF4-FFF2-40B4-BE49-F238E27FC236}">
                <a16:creationId xmlns:a16="http://schemas.microsoft.com/office/drawing/2014/main" id="{5E01E8B9-6E3E-4335-A079-E3B6A176D656}"/>
              </a:ext>
            </a:extLst>
          </p:cNvPr>
          <p:cNvSpPr txBox="1"/>
          <p:nvPr/>
        </p:nvSpPr>
        <p:spPr>
          <a:xfrm>
            <a:off x="433137" y="2177716"/>
            <a:ext cx="9938084" cy="3970318"/>
          </a:xfrm>
          <a:prstGeom prst="rect">
            <a:avLst/>
          </a:prstGeom>
          <a:noFill/>
        </p:spPr>
        <p:txBody>
          <a:bodyPr wrap="square" rtlCol="0">
            <a:spAutoFit/>
          </a:bodyPr>
          <a:lstStyle/>
          <a:p>
            <a:pPr marL="342900" lvl="0" indent="-342900" algn="l" fontAlgn="auto" hangingPunct="1">
              <a:spcAft>
                <a:spcPts val="0"/>
              </a:spcAft>
              <a:buFont typeface="Symbol" panose="05050102010706020507" pitchFamily="18" charset="2"/>
              <a:buChar char=""/>
            </a:pPr>
            <a:r>
              <a:rPr lang="en-GB" sz="1800" b="1" dirty="0">
                <a:effectLst/>
              </a:rPr>
              <a:t>Underground Infrastructure:</a:t>
            </a:r>
            <a:br>
              <a:rPr lang="en-GB" sz="1800" b="1" dirty="0">
                <a:effectLst/>
              </a:rPr>
            </a:br>
            <a:r>
              <a:rPr lang="en-GB" sz="1800" b="1" dirty="0">
                <a:effectLst/>
              </a:rPr>
              <a:t>- </a:t>
            </a:r>
            <a:r>
              <a:rPr lang="en-GB" sz="1800" dirty="0">
                <a:effectLst/>
              </a:rPr>
              <a:t>Power and data cable points throughout the square with termination points in </a:t>
            </a:r>
            <a:r>
              <a:rPr lang="en-GB" sz="1800" dirty="0" err="1">
                <a:effectLst/>
              </a:rPr>
              <a:t>Rua</a:t>
            </a:r>
            <a:r>
              <a:rPr lang="en-GB" sz="1800" dirty="0">
                <a:effectLst/>
              </a:rPr>
              <a:t>   Red, Tallaght Library, the Civic Theatre and County Hall. </a:t>
            </a:r>
            <a:br>
              <a:rPr lang="en-IE" dirty="0"/>
            </a:br>
            <a:r>
              <a:rPr lang="en-IE" dirty="0"/>
              <a:t>- </a:t>
            </a:r>
            <a:r>
              <a:rPr lang="en-GB" sz="1800" dirty="0">
                <a:effectLst/>
              </a:rPr>
              <a:t>A cable run for a projector incorporated into the above cable </a:t>
            </a:r>
            <a:br>
              <a:rPr lang="en-GB" sz="1800" dirty="0">
                <a:effectLst/>
              </a:rPr>
            </a:br>
            <a:r>
              <a:rPr lang="en-GB" sz="1800" dirty="0">
                <a:effectLst/>
              </a:rPr>
              <a:t>- Water supply</a:t>
            </a:r>
            <a:br>
              <a:rPr lang="en-GB" sz="1800" dirty="0">
                <a:effectLst/>
              </a:rPr>
            </a:br>
            <a:endParaRPr lang="en-GB" sz="1800" dirty="0">
              <a:effectLst/>
            </a:endParaRPr>
          </a:p>
          <a:p>
            <a:pPr marL="285750" lvl="0" indent="-285750" algn="l" fontAlgn="auto" hangingPunct="1">
              <a:spcAft>
                <a:spcPts val="0"/>
              </a:spcAft>
              <a:buFont typeface="Arial" panose="020B0604020202020204" pitchFamily="34" charset="0"/>
              <a:buChar char="•"/>
            </a:pPr>
            <a:r>
              <a:rPr lang="en-GB" sz="1800" b="1" dirty="0">
                <a:effectLst/>
              </a:rPr>
              <a:t>Overground Infrastructure: </a:t>
            </a:r>
            <a:br>
              <a:rPr lang="en-IE" b="1" dirty="0"/>
            </a:br>
            <a:r>
              <a:rPr lang="en-IE" b="1" dirty="0"/>
              <a:t>- </a:t>
            </a:r>
            <a:r>
              <a:rPr lang="en-GB" sz="1800" dirty="0">
                <a:effectLst/>
              </a:rPr>
              <a:t>A fixed sheltered tower for projection, sound and light equipment. </a:t>
            </a:r>
            <a:br>
              <a:rPr lang="en-IE" dirty="0"/>
            </a:br>
            <a:r>
              <a:rPr lang="en-IE" dirty="0"/>
              <a:t>- </a:t>
            </a:r>
            <a:r>
              <a:rPr lang="en-GB" sz="1800" dirty="0">
                <a:effectLst/>
              </a:rPr>
              <a:t>Demountable awnings on the outside walls of </a:t>
            </a:r>
            <a:r>
              <a:rPr lang="en-GB" sz="1800" dirty="0" err="1">
                <a:effectLst/>
              </a:rPr>
              <a:t>Rua</a:t>
            </a:r>
            <a:r>
              <a:rPr lang="en-GB" sz="1800" dirty="0">
                <a:effectLst/>
              </a:rPr>
              <a:t> Red Arts Centre, Tallaght Library, the Civic Theatre and County Hall. The modular nature of the awnings will allow for a variation in the scale of events, or several activities to take place simultaneously.  </a:t>
            </a:r>
            <a:br>
              <a:rPr lang="en-IE" dirty="0"/>
            </a:br>
            <a:r>
              <a:rPr lang="en-IE" dirty="0"/>
              <a:t>- </a:t>
            </a:r>
            <a:r>
              <a:rPr lang="en-GB" sz="1800" dirty="0">
                <a:effectLst/>
              </a:rPr>
              <a:t>Insulation of the Civic Theatre to prevent Noise bleed into the auditorium.</a:t>
            </a:r>
            <a:br>
              <a:rPr lang="en-IE" dirty="0"/>
            </a:br>
            <a:r>
              <a:rPr lang="en-IE" dirty="0"/>
              <a:t>- </a:t>
            </a:r>
            <a:r>
              <a:rPr lang="en-GB" sz="1800" dirty="0">
                <a:effectLst/>
              </a:rPr>
              <a:t>Digital Advertising Pod to promote the Cultural Quarter and the activity on Chamber Square </a:t>
            </a:r>
            <a:br>
              <a:rPr lang="en-GB" sz="1800" dirty="0">
                <a:effectLst/>
              </a:rPr>
            </a:br>
            <a:endParaRPr lang="en-IE"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66082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A34135-21EB-492B-8997-0D3869C56DBB}"/>
              </a:ext>
            </a:extLst>
          </p:cNvPr>
          <p:cNvSpPr txBox="1"/>
          <p:nvPr/>
        </p:nvSpPr>
        <p:spPr>
          <a:xfrm>
            <a:off x="448362" y="801112"/>
            <a:ext cx="9874733" cy="847214"/>
          </a:xfrm>
          <a:prstGeom prst="rect">
            <a:avLst/>
          </a:prstGeom>
        </p:spPr>
        <p:txBody>
          <a:bodyPr vert="horz" lIns="91440" tIns="45720" rIns="91440" bIns="45720" rtlCol="0" anchor="ctr">
            <a:normAutofit/>
          </a:bodyPr>
          <a:lstStyle/>
          <a:p>
            <a:pPr marL="57150">
              <a:lnSpc>
                <a:spcPct val="90000"/>
              </a:lnSpc>
              <a:spcAft>
                <a:spcPts val="600"/>
              </a:spcAft>
            </a:pPr>
            <a:r>
              <a:rPr lang="en-GB" sz="1800" b="1" dirty="0">
                <a:effectLst/>
                <a:latin typeface="Calibri" panose="020F0502020204030204" pitchFamily="34" charset="0"/>
                <a:ea typeface="Times New Roman" panose="02020603050405020304" pitchFamily="18" charset="0"/>
              </a:rPr>
              <a:t>Open Air Tallaght: Working Title</a:t>
            </a:r>
            <a:br>
              <a:rPr lang="en-US" sz="2200" b="1" dirty="0"/>
            </a:br>
            <a:endParaRPr lang="en-US" sz="1900" b="0" i="0" dirty="0">
              <a:effectLst/>
            </a:endParaRPr>
          </a:p>
        </p:txBody>
      </p:sp>
      <p:sp>
        <p:nvSpPr>
          <p:cNvPr id="4" name="TextBox 3">
            <a:extLst>
              <a:ext uri="{FF2B5EF4-FFF2-40B4-BE49-F238E27FC236}">
                <a16:creationId xmlns:a16="http://schemas.microsoft.com/office/drawing/2014/main" id="{5E01E8B9-6E3E-4335-A079-E3B6A176D656}"/>
              </a:ext>
            </a:extLst>
          </p:cNvPr>
          <p:cNvSpPr txBox="1"/>
          <p:nvPr/>
        </p:nvSpPr>
        <p:spPr>
          <a:xfrm>
            <a:off x="433137" y="2177716"/>
            <a:ext cx="9938084" cy="4723729"/>
          </a:xfrm>
          <a:prstGeom prst="rect">
            <a:avLst/>
          </a:prstGeom>
          <a:noFill/>
        </p:spPr>
        <p:txBody>
          <a:bodyPr wrap="square" rtlCol="0">
            <a:spAutoFit/>
          </a:bodyPr>
          <a:lstStyle/>
          <a:p>
            <a:pPr marL="285750" lvl="0" indent="-285750" algn="l" fontAlgn="auto" hangingPunct="1">
              <a:lnSpc>
                <a:spcPct val="107000"/>
              </a:lnSpc>
              <a:spcAft>
                <a:spcPts val="800"/>
              </a:spcAft>
              <a:buFont typeface="Arial" panose="020B0604020202020204" pitchFamily="34" charset="0"/>
              <a:buChar char="•"/>
            </a:pPr>
            <a:r>
              <a:rPr lang="en-GB" sz="1800" b="1" dirty="0">
                <a:effectLst/>
              </a:rPr>
              <a:t>Equipment: </a:t>
            </a:r>
            <a:br>
              <a:rPr lang="en-GB" sz="1800" dirty="0">
                <a:effectLst/>
              </a:rPr>
            </a:br>
            <a:r>
              <a:rPr lang="en-GB" sz="1800" dirty="0">
                <a:effectLst/>
              </a:rPr>
              <a:t>- Speakers permanently mounted to the roof outside </a:t>
            </a:r>
            <a:r>
              <a:rPr lang="en-GB" sz="1800" dirty="0" err="1">
                <a:effectLst/>
              </a:rPr>
              <a:t>Rua</a:t>
            </a:r>
            <a:r>
              <a:rPr lang="en-GB" sz="1800" dirty="0">
                <a:effectLst/>
              </a:rPr>
              <a:t> Red for use with projections. </a:t>
            </a:r>
            <a:br>
              <a:rPr lang="en-IE" dirty="0"/>
            </a:br>
            <a:r>
              <a:rPr lang="en-IE" dirty="0"/>
              <a:t>- </a:t>
            </a:r>
            <a:r>
              <a:rPr lang="en-GB" sz="1800" dirty="0">
                <a:effectLst/>
              </a:rPr>
              <a:t>A sound desk and amplifiers </a:t>
            </a:r>
            <a:br>
              <a:rPr lang="en-IE" dirty="0"/>
            </a:br>
            <a:r>
              <a:rPr lang="en-IE" dirty="0"/>
              <a:t>- </a:t>
            </a:r>
            <a:r>
              <a:rPr lang="en-GB" sz="1800" dirty="0">
                <a:effectLst/>
              </a:rPr>
              <a:t>Sub woofers (large bass speakers that would need to be placed on the ground outside when projections / films were running) </a:t>
            </a:r>
            <a:endParaRPr lang="en-IE" sz="1800" dirty="0">
              <a:effectLst/>
            </a:endParaRPr>
          </a:p>
          <a:p>
            <a:pPr marL="285750" lvl="0" indent="-285750">
              <a:spcAft>
                <a:spcPts val="0"/>
              </a:spcAft>
              <a:buFont typeface="Arial" panose="020B0604020202020204" pitchFamily="34" charset="0"/>
              <a:buChar char="•"/>
            </a:pPr>
            <a:r>
              <a:rPr lang="en-US" sz="1800" b="1" dirty="0">
                <a:effectLst/>
              </a:rPr>
              <a:t>Strategic Development </a:t>
            </a:r>
            <a:r>
              <a:rPr lang="en-US" sz="1800" dirty="0">
                <a:effectLst/>
              </a:rPr>
              <a:t>– North South Cultural Corridor from Chamber Square to Innovation Square linking the Culture Quarter to the Innovation Quarter</a:t>
            </a:r>
            <a:br>
              <a:rPr lang="en-IE" dirty="0"/>
            </a:br>
            <a:r>
              <a:rPr lang="en-IE" dirty="0"/>
              <a:t>- </a:t>
            </a:r>
            <a:r>
              <a:rPr lang="en-US" sz="1800" dirty="0">
                <a:effectLst/>
              </a:rPr>
              <a:t>South Dublin County Council has a wider strategy to develop a North South Cultural Corridor from Chamber Square at the southern end to Innovation Square at the northern end joined by a pedestrian corridor. </a:t>
            </a:r>
            <a:br>
              <a:rPr lang="en-IE" dirty="0"/>
            </a:br>
            <a:r>
              <a:rPr lang="en-IE" dirty="0"/>
              <a:t>- </a:t>
            </a:r>
            <a:r>
              <a:rPr lang="en-US" sz="1800" dirty="0">
                <a:effectLst/>
              </a:rPr>
              <a:t>Chamber Square which marks stage one  will focus on smaller to medium scale events, and activities</a:t>
            </a:r>
            <a:br>
              <a:rPr lang="en-US" sz="1800" dirty="0">
                <a:effectLst/>
              </a:rPr>
            </a:br>
            <a:r>
              <a:rPr lang="en-US" sz="1800" dirty="0">
                <a:effectLst/>
              </a:rPr>
              <a:t>- The potential of the corridor connection will be suitable for temporary installations and promenade theatre </a:t>
            </a:r>
            <a:endParaRPr lang="en-IE" sz="1800" dirty="0">
              <a:effectLst/>
              <a:latin typeface="CG Omega"/>
              <a:ea typeface="Times New Roman" panose="02020603050405020304" pitchFamily="18" charset="0"/>
              <a:cs typeface="Times New Roman" panose="02020603050405020304" pitchFamily="18" charset="0"/>
            </a:endParaRPr>
          </a:p>
          <a:p>
            <a:pPr marL="342900" lvl="0" indent="-342900" algn="l" fontAlgn="auto" hangingPunct="1">
              <a:spcAft>
                <a:spcPts val="0"/>
              </a:spcAft>
              <a:buFont typeface="Symbol" panose="05050102010706020507" pitchFamily="18" charset="2"/>
              <a:buChar char=""/>
            </a:pPr>
            <a:endParaRPr lang="en-IE" sz="1800" dirty="0">
              <a:effectLst/>
              <a:latin typeface="Times New Roman" panose="02020603050405020304" pitchFamily="18" charset="0"/>
              <a:ea typeface="Times New Roman" panose="02020603050405020304" pitchFamily="18" charset="0"/>
            </a:endParaRPr>
          </a:p>
          <a:p>
            <a:pPr lvl="0" algn="l" fontAlgn="auto" hangingPunct="1">
              <a:spcAft>
                <a:spcPts val="0"/>
              </a:spcAft>
            </a:pPr>
            <a:r>
              <a:rPr lang="en-GB" sz="1800" b="1" dirty="0">
                <a:effectLst/>
              </a:rPr>
              <a:t> </a:t>
            </a:r>
            <a:endParaRPr lang="en-IE" sz="1800" b="1" dirty="0">
              <a:effectLst/>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endParaRPr lang="en-IE" dirty="0"/>
          </a:p>
        </p:txBody>
      </p:sp>
    </p:spTree>
    <p:extLst>
      <p:ext uri="{BB962C8B-B14F-4D97-AF65-F5344CB8AC3E}">
        <p14:creationId xmlns:p14="http://schemas.microsoft.com/office/powerpoint/2010/main" val="3884655483"/>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310</TotalTime>
  <Words>614</Words>
  <Application>Microsoft Office PowerPoint</Application>
  <PresentationFormat>Widescreen</PresentationFormat>
  <Paragraphs>32</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Calibri Light</vt:lpstr>
      <vt:lpstr>CG Omega</vt:lpstr>
      <vt:lpstr>Symbol</vt:lpstr>
      <vt:lpstr>Times New Roman</vt:lpstr>
      <vt:lpstr>Office Theme</vt:lpstr>
      <vt:lpstr>Outdoor Public Space  Scheme 2021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Surviving or Thriving  Arts &amp; Cultural  Sectoral Recovery   </dc:title>
  <dc:creator>Orla Scannell</dc:creator>
  <cp:lastModifiedBy>Orla Scannell</cp:lastModifiedBy>
  <cp:revision>47</cp:revision>
  <dcterms:created xsi:type="dcterms:W3CDTF">2021-04-15T09:10:05Z</dcterms:created>
  <dcterms:modified xsi:type="dcterms:W3CDTF">2021-04-16T09:57:43Z</dcterms:modified>
</cp:coreProperties>
</file>