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5E78-78F4-491A-9C98-8BA96B834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F623-A5CC-43BD-B095-16229381D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4B9C-3FC1-46ED-9355-C5B25A58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ECF1-EA3F-4B69-99E7-F77D106F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4D35-90D6-4FA6-A42D-8BBA8B58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7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BA5F-7423-4E7F-AE67-A1C19D45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22BA-743E-4217-9434-5D1502902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5EAB7-7BCA-4F70-AFE8-802E464A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0902-57C5-4E0D-9446-86A6FB6F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EC7C-2E7F-4786-A165-9150151B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93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4B761-F29D-4F37-A7FF-ECAC34A45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D6B6-32FC-4A89-B8AE-0CF1D086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062A-A038-4AFA-968F-62DAF37E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4D63A-6AE8-44E3-83DE-FB31D2FD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7EFE7-F3EA-4324-BED1-A455AC5E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030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0A7F-9F20-4F55-8F7E-409BAD4F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794F-0ACA-487D-88C9-950230AB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D220-E3F1-42A7-B733-9E8A6436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A4151-CB81-4383-8306-0F52DCC7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A6B7-AB7A-470E-A0F6-B20CC97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3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1B8D-3102-4EA0-8741-CCA5C7C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8046-CA4C-4A5E-87BD-69D0928D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5A16-E30C-41E3-A504-3F27DFEE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5BF7-4F22-418D-B57A-ECC504C7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CB6F-DC05-42FD-8373-63D79B8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5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7034-0764-4852-81E8-A070776A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7427-6EA6-4030-9853-FB4400AB5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BB8E-DBA3-4897-91C6-8CC076B9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A273B-B860-483A-B740-F8F54FCC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A3A07-04BE-40FB-907C-19B63D05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89139-6D89-4486-877F-C2A079C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3A51-984B-40C7-B72B-49B0F1E2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1C56-6C05-4D48-9A2F-BED5FE0A9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32D0-3C25-4798-BE1E-0B7FACD0C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D60F7-D209-451A-9C6D-DB8541F01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2A44C-809F-4A59-A428-554765695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A61EB-905B-40B1-A1C0-9EC3653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01C6D-417A-4523-AF90-C5D865D4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EFBBF-9EBC-4D34-B357-BE834BCB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7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97EC-7DF9-41F4-8424-7983FCA1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D6F40-226B-450F-B5E4-6E50FB77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0F99-4699-454A-A89F-F7702DB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59AA3-6EA8-4A9A-ADAE-CABF2C88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5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43165-4829-488E-B8E9-9B8F7FC7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9C85-4428-479A-9177-3CDC179C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AD7C-9EEF-4E7B-A4A9-EB3F1A56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819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ECB7-57FE-4232-946D-025EAA8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3EBF2-72C8-499B-AE90-D47C7719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E8B90-AD60-4ADF-B8D4-B18BE0B36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ACED6-358F-458E-8E47-EEA1F810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989B8-EF4D-420D-819F-0B60F544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29CBA-644C-4DC0-B2FF-A823AAD5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593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172E-D03A-414E-BA0A-1E894271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9B058-E09B-4E54-B9D3-6D9EEBE2F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9AEC0-A958-4956-9A07-D594DF78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F6D4E-369D-48E1-B9F9-B7C26626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1B913-8539-4556-B356-2B2E9292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CE43-3077-490C-BF90-83A8075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62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90A61-A121-46C9-8C77-06EB5B2F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7782-6740-4815-8258-A1502202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2CF5-3651-49D3-A943-79E1BEFB4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E0C0-8EFD-4053-B74D-F4F691721B15}" type="datetimeFigureOut">
              <a:rPr lang="en-IE" smtClean="0"/>
              <a:t>16/04/2021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C582D-759F-47AA-93D7-8CE8B012C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F48B-7467-440A-89CF-9240B38BB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33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88F56-6588-49A0-A9B2-FEE88747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32" y="1295231"/>
            <a:ext cx="5895178" cy="3807446"/>
          </a:xfrm>
        </p:spPr>
        <p:txBody>
          <a:bodyPr anchor="b">
            <a:normAutofit/>
          </a:bodyPr>
          <a:lstStyle/>
          <a:p>
            <a:pPr algn="l"/>
            <a:r>
              <a:rPr lang="en-IE" sz="3200" dirty="0">
                <a:effectLst/>
                <a:latin typeface="+mn-lt"/>
                <a:ea typeface="Times New Roman" panose="02020603050405020304" pitchFamily="18" charset="0"/>
              </a:rPr>
              <a:t>Arts &amp; Cultural </a:t>
            </a:r>
            <a:br>
              <a:rPr lang="en-IE" sz="32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IE" sz="3200" dirty="0">
                <a:effectLst/>
                <a:latin typeface="+mn-lt"/>
                <a:ea typeface="Times New Roman" panose="02020603050405020304" pitchFamily="18" charset="0"/>
              </a:rPr>
              <a:t>Sectoral Recovery </a:t>
            </a:r>
            <a:br>
              <a:rPr lang="en-IE" sz="410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IE" sz="4100" dirty="0">
                <a:effectLst/>
                <a:latin typeface="+mn-lt"/>
                <a:ea typeface="Times New Roman" panose="02020603050405020304" pitchFamily="18" charset="0"/>
              </a:rPr>
            </a:br>
            <a:endParaRPr lang="en-IE" sz="4100" dirty="0">
              <a:latin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0F12740-5862-45B6-9F1B-29B346FB13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2" b="17426"/>
          <a:stretch/>
        </p:blipFill>
        <p:spPr>
          <a:xfrm>
            <a:off x="7514341" y="2955437"/>
            <a:ext cx="4470400" cy="161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A34135-21EB-492B-8997-0D3869C56DBB}"/>
              </a:ext>
            </a:extLst>
          </p:cNvPr>
          <p:cNvSpPr txBox="1"/>
          <p:nvPr/>
        </p:nvSpPr>
        <p:spPr>
          <a:xfrm>
            <a:off x="448362" y="801112"/>
            <a:ext cx="5459143" cy="514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Survive Adapt Renew (June 2020)</a:t>
            </a:r>
            <a:br>
              <a:rPr lang="en-US" sz="2200" b="1" dirty="0"/>
            </a:br>
            <a:r>
              <a:rPr lang="en-US" sz="2200" b="1" dirty="0"/>
              <a:t>Report of the Expert Advisory Group to the Arts Council</a:t>
            </a:r>
            <a:br>
              <a:rPr lang="en-US" sz="2200" b="1" dirty="0"/>
            </a:br>
            <a:endParaRPr lang="en-US" sz="1900" b="0" i="0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</a:rPr>
              <a:t>Arts Council announces €130 million investment across Ireland in 2021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More than 30 funding opportunities through awards and Schemes</a:t>
            </a:r>
            <a:endParaRPr lang="en-US" sz="1900" b="0" i="0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</a:rPr>
              <a:t>Arts Centre Funding: €7.8 million in 43 key arts </a:t>
            </a:r>
            <a:r>
              <a:rPr lang="en-US" sz="1900" b="0" i="0" dirty="0" err="1">
                <a:effectLst/>
              </a:rPr>
              <a:t>organisations</a:t>
            </a:r>
            <a:r>
              <a:rPr lang="en-US" sz="1900" b="0" i="0" dirty="0">
                <a:effectLst/>
              </a:rPr>
              <a:t> across the country</a:t>
            </a:r>
            <a:r>
              <a:rPr lang="en-US" sz="1900" dirty="0"/>
              <a:t>, including Civic Theatre and </a:t>
            </a:r>
            <a:r>
              <a:rPr lang="en-US" sz="1900" dirty="0" err="1"/>
              <a:t>Rua</a:t>
            </a:r>
            <a:r>
              <a:rPr lang="en-US" sz="1900" dirty="0"/>
              <a:t> Red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</a:rPr>
              <a:t>Agility Award for freelance artists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900" b="0" i="0" dirty="0">
                <a:solidFill>
                  <a:srgbClr val="333333"/>
                </a:solidFill>
                <a:effectLst/>
                <a:latin typeface="myriad-pro-n4"/>
              </a:rPr>
              <a:t>In the Open | </a:t>
            </a:r>
            <a:r>
              <a:rPr lang="en-IE" sz="1900" b="0" i="0" dirty="0" err="1">
                <a:solidFill>
                  <a:srgbClr val="333333"/>
                </a:solidFill>
                <a:effectLst/>
                <a:latin typeface="myriad-pro-n4"/>
              </a:rPr>
              <a:t>Faoin</a:t>
            </a:r>
            <a:r>
              <a:rPr lang="en-IE" sz="1900" b="0" i="0" dirty="0">
                <a:solidFill>
                  <a:srgbClr val="333333"/>
                </a:solidFill>
                <a:effectLst/>
                <a:latin typeface="myriad-pro-n4"/>
              </a:rPr>
              <a:t> </a:t>
            </a:r>
            <a:r>
              <a:rPr lang="en-IE" sz="1900" b="0" i="0" dirty="0" err="1">
                <a:solidFill>
                  <a:srgbClr val="333333"/>
                </a:solidFill>
                <a:effectLst/>
                <a:latin typeface="myriad-pro-n4"/>
              </a:rPr>
              <a:t>Spéir</a:t>
            </a:r>
            <a:r>
              <a:rPr lang="en-IE" sz="1900" b="0" i="0" dirty="0">
                <a:solidFill>
                  <a:srgbClr val="333333"/>
                </a:solidFill>
                <a:effectLst/>
                <a:latin typeface="myriad-pro-n4"/>
              </a:rPr>
              <a:t>, to generate a sustained and curated programme of multidisciplinary, inclusive arts activity in public or open spaces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</a:rPr>
              <a:t>Amateur and Voluntary Practice Pilot Scheme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190595-4415-4C6F-87C0-BE13A7F6627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020031"/>
          <a:ext cx="4584033" cy="190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11">
                  <a:extLst>
                    <a:ext uri="{9D8B030D-6E8A-4147-A177-3AD203B41FA5}">
                      <a16:colId xmlns:a16="http://schemas.microsoft.com/office/drawing/2014/main" val="476725532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1621876947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1183567312"/>
                    </a:ext>
                  </a:extLst>
                </a:gridCol>
              </a:tblGrid>
              <a:tr h="882915">
                <a:tc>
                  <a:txBody>
                    <a:bodyPr/>
                    <a:lstStyle/>
                    <a:p>
                      <a:r>
                        <a:rPr lang="en-GB" dirty="0"/>
                        <a:t>Arts Centre Funding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35117"/>
                  </a:ext>
                </a:extLst>
              </a:tr>
              <a:tr h="511530">
                <a:tc>
                  <a:txBody>
                    <a:bodyPr/>
                    <a:lstStyle/>
                    <a:p>
                      <a:r>
                        <a:rPr lang="en-GB" dirty="0"/>
                        <a:t>Civic Theatre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€139,500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€290,000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630017"/>
                  </a:ext>
                </a:extLst>
              </a:tr>
              <a:tr h="511530">
                <a:tc>
                  <a:txBody>
                    <a:bodyPr/>
                    <a:lstStyle/>
                    <a:p>
                      <a:r>
                        <a:rPr lang="en-GB" dirty="0" err="1"/>
                        <a:t>Rua</a:t>
                      </a:r>
                      <a:r>
                        <a:rPr lang="en-GB" dirty="0"/>
                        <a:t> Red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€30,000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€43,000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55333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7F2CFE39-9644-41F4-B832-994FCDF35843}"/>
              </a:ext>
            </a:extLst>
          </p:cNvPr>
          <p:cNvGraphicFramePr>
            <a:graphicFrameLocks noGrp="1"/>
          </p:cNvGraphicFramePr>
          <p:nvPr/>
        </p:nvGraphicFramePr>
        <p:xfrm>
          <a:off x="6172200" y="2926006"/>
          <a:ext cx="45840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11">
                  <a:extLst>
                    <a:ext uri="{9D8B030D-6E8A-4147-A177-3AD203B41FA5}">
                      <a16:colId xmlns:a16="http://schemas.microsoft.com/office/drawing/2014/main" val="591081537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4149858958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3269506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Local Arts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63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Arts Office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€52,000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€67,000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49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637747"/>
                  </a:ext>
                </a:extLst>
              </a:tr>
            </a:tbl>
          </a:graphicData>
        </a:graphic>
      </p:graphicFrame>
      <p:graphicFrame>
        <p:nvGraphicFramePr>
          <p:cNvPr id="6" name="Table 15">
            <a:extLst>
              <a:ext uri="{FF2B5EF4-FFF2-40B4-BE49-F238E27FC236}">
                <a16:creationId xmlns:a16="http://schemas.microsoft.com/office/drawing/2014/main" id="{EE3DA69A-3CB6-48FB-BEEC-F95653CF6DAF}"/>
              </a:ext>
            </a:extLst>
          </p:cNvPr>
          <p:cNvGraphicFramePr>
            <a:graphicFrameLocks noGrp="1"/>
          </p:cNvGraphicFramePr>
          <p:nvPr/>
        </p:nvGraphicFramePr>
        <p:xfrm>
          <a:off x="6172200" y="4038526"/>
          <a:ext cx="458403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11">
                  <a:extLst>
                    <a:ext uri="{9D8B030D-6E8A-4147-A177-3AD203B41FA5}">
                      <a16:colId xmlns:a16="http://schemas.microsoft.com/office/drawing/2014/main" val="591081537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4149858958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3269506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Investment in Festivals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63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Dance2Connect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€6,980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€13,370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49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/>
                        <a:t>Mothertongues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€5,500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€10,800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637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0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A34135-21EB-492B-8997-0D3869C56DBB}"/>
              </a:ext>
            </a:extLst>
          </p:cNvPr>
          <p:cNvSpPr txBox="1"/>
          <p:nvPr/>
        </p:nvSpPr>
        <p:spPr>
          <a:xfrm>
            <a:off x="448362" y="801112"/>
            <a:ext cx="5459143" cy="514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Life Worth Living 2020</a:t>
            </a:r>
            <a:br>
              <a:rPr lang="en-US" sz="2200" b="1" dirty="0"/>
            </a:br>
            <a:r>
              <a:rPr lang="en-GB" sz="1700" i="1" dirty="0"/>
              <a:t>Report </a:t>
            </a:r>
            <a:r>
              <a:rPr lang="en-GB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that </a:t>
            </a:r>
            <a:r>
              <a:rPr lang="en-GB" sz="17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Arts &amp; Culture Recovery Taskforce</a:t>
            </a:r>
            <a:endParaRPr lang="en-US" sz="1700" b="0" i="1" dirty="0">
              <a:effectLst/>
            </a:endParaRPr>
          </a:p>
          <a:p>
            <a:pPr marL="285750" indent="-285750" algn="just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Dept of Tourism, Culture, Arts, Gaeltacht, Sports &amp; Media</a:t>
            </a:r>
          </a:p>
          <a:p>
            <a:pPr marL="285750" indent="-285750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 to examine the challenges the sector currently faces and to make recommendations on how best the sector can adapt and recover </a:t>
            </a:r>
          </a:p>
          <a:p>
            <a:pPr marL="285750" indent="-285750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Outdoor Public Space Scheme 2021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b="1" dirty="0">
                <a:latin typeface="Calibri" panose="020F0502020204030204" pitchFamily="34" charset="0"/>
                <a:ea typeface="MS Mincho" panose="02020609040205080304" pitchFamily="49" charset="-128"/>
              </a:rPr>
              <a:t>Creative Ireland</a:t>
            </a:r>
            <a:br>
              <a:rPr lang="en-IE" b="1" dirty="0">
                <a:latin typeface="Calibri" panose="020F0502020204030204" pitchFamily="34" charset="0"/>
                <a:ea typeface="MS Mincho" panose="02020609040205080304" pitchFamily="49" charset="-128"/>
              </a:rPr>
            </a:br>
            <a:r>
              <a:rPr lang="en-US" sz="1800" dirty="0"/>
              <a:t>Community engagement in creative &amp; cultural  activities</a:t>
            </a:r>
            <a:br>
              <a:rPr lang="en-US" sz="1800" dirty="0"/>
            </a:br>
            <a:r>
              <a:rPr lang="en-US" sz="1800" dirty="0"/>
              <a:t>Support for Artists &amp; Cultural </a:t>
            </a:r>
            <a:r>
              <a:rPr lang="en-US" sz="1800" dirty="0" err="1"/>
              <a:t>Organisations</a:t>
            </a:r>
            <a:br>
              <a:rPr lang="en-US" dirty="0"/>
            </a:br>
            <a:r>
              <a:rPr lang="en-US" sz="1800" dirty="0"/>
              <a:t>Creative and Cultural Social Enterprise</a:t>
            </a:r>
            <a:br>
              <a:rPr lang="en-US" sz="1800" dirty="0"/>
            </a:br>
            <a:r>
              <a:rPr lang="en-US" sz="1800" dirty="0"/>
              <a:t>Creative Responses to Climate Change</a:t>
            </a:r>
          </a:p>
          <a:p>
            <a:pPr marL="285750" indent="-285750" algn="just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E" sz="1800" b="1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190595-4415-4C6F-87C0-BE13A7F662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2822710"/>
              </p:ext>
            </p:extLst>
          </p:nvPr>
        </p:nvGraphicFramePr>
        <p:xfrm>
          <a:off x="6096000" y="439459"/>
          <a:ext cx="5459142" cy="570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829">
                  <a:extLst>
                    <a:ext uri="{9D8B030D-6E8A-4147-A177-3AD203B41FA5}">
                      <a16:colId xmlns:a16="http://schemas.microsoft.com/office/drawing/2014/main" val="476725532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1621876947"/>
                    </a:ext>
                  </a:extLst>
                </a:gridCol>
                <a:gridCol w="1235485">
                  <a:extLst>
                    <a:ext uri="{9D8B030D-6E8A-4147-A177-3AD203B41FA5}">
                      <a16:colId xmlns:a16="http://schemas.microsoft.com/office/drawing/2014/main" val="1183567312"/>
                    </a:ext>
                  </a:extLst>
                </a:gridCol>
              </a:tblGrid>
              <a:tr h="842554">
                <a:tc>
                  <a:txBody>
                    <a:bodyPr/>
                    <a:lstStyle/>
                    <a:p>
                      <a:r>
                        <a:rPr lang="en-GB" dirty="0"/>
                        <a:t>Creative </a:t>
                      </a:r>
                      <a:r>
                        <a:rPr lang="en-GB" dirty="0" err="1"/>
                        <a:t>Irelnd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35117"/>
                  </a:ext>
                </a:extLst>
              </a:tr>
              <a:tr h="610819">
                <a:tc>
                  <a:txBody>
                    <a:bodyPr/>
                    <a:lstStyle/>
                    <a:p>
                      <a:r>
                        <a:rPr lang="en-GB" dirty="0"/>
                        <a:t>Creative Ireland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€95,600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€142,000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630017"/>
                  </a:ext>
                </a:extLst>
              </a:tr>
              <a:tr h="488146">
                <a:tc>
                  <a:txBody>
                    <a:bodyPr/>
                    <a:lstStyle/>
                    <a:p>
                      <a:r>
                        <a:rPr lang="en-GB" dirty="0"/>
                        <a:t>July Stimulus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€100,000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55333"/>
                  </a:ext>
                </a:extLst>
              </a:tr>
              <a:tr h="610819">
                <a:tc>
                  <a:txBody>
                    <a:bodyPr/>
                    <a:lstStyle/>
                    <a:p>
                      <a:r>
                        <a:rPr lang="en-GB" dirty="0"/>
                        <a:t>October Stimulus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297761"/>
                  </a:ext>
                </a:extLst>
              </a:tr>
              <a:tr h="488146">
                <a:tc>
                  <a:txBody>
                    <a:bodyPr/>
                    <a:lstStyle/>
                    <a:p>
                      <a:r>
                        <a:rPr lang="en-GB" sz="1600" dirty="0" err="1"/>
                        <a:t>Cruinniú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na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nÓg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€75,000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62646"/>
                  </a:ext>
                </a:extLst>
              </a:tr>
              <a:tr h="872599">
                <a:tc>
                  <a:txBody>
                    <a:bodyPr/>
                    <a:lstStyle/>
                    <a:p>
                      <a:r>
                        <a:rPr lang="en-GB" dirty="0"/>
                        <a:t>Creative Activity Older Active Age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€24,500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530108"/>
                  </a:ext>
                </a:extLst>
              </a:tr>
              <a:tr h="872599">
                <a:tc>
                  <a:txBody>
                    <a:bodyPr/>
                    <a:lstStyle/>
                    <a:p>
                      <a:r>
                        <a:rPr lang="en-GB" dirty="0"/>
                        <a:t>Creative Responses to Climate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Application to be made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299252"/>
                  </a:ext>
                </a:extLst>
              </a:tr>
              <a:tr h="872599">
                <a:tc>
                  <a:txBody>
                    <a:bodyPr/>
                    <a:lstStyle/>
                    <a:p>
                      <a:r>
                        <a:rPr lang="en-GB" dirty="0"/>
                        <a:t>Healthy Ireland/</a:t>
                      </a:r>
                      <a:r>
                        <a:rPr lang="en-GB" dirty="0" err="1"/>
                        <a:t>SlainteCare</a:t>
                      </a:r>
                      <a:endParaRPr lang="en-GB" dirty="0"/>
                    </a:p>
                    <a:p>
                      <a:r>
                        <a:rPr lang="en-GB" dirty="0"/>
                        <a:t>Keep Well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€38,000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8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2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A34135-21EB-492B-8997-0D3869C56DBB}"/>
              </a:ext>
            </a:extLst>
          </p:cNvPr>
          <p:cNvSpPr txBox="1"/>
          <p:nvPr/>
        </p:nvSpPr>
        <p:spPr>
          <a:xfrm>
            <a:off x="448362" y="801112"/>
            <a:ext cx="5459143" cy="514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South Dublin County Council</a:t>
            </a:r>
            <a:br>
              <a:rPr lang="en-US" sz="2200" b="1" dirty="0"/>
            </a:br>
            <a:endParaRPr lang="en-IE" sz="1800" dirty="0"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285750" indent="-285750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Sustained support for Cultural organisations</a:t>
            </a:r>
          </a:p>
          <a:p>
            <a:pPr marL="285750" indent="-285750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Artist Bursaries and Residencies for the development of practice and creation of artworks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MS Mincho" panose="02020609040205080304" pitchFamily="49" charset="-128"/>
              </a:rPr>
              <a:t>Visual Artist Café and Network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MS Mincho" panose="02020609040205080304" pitchFamily="49" charset="-128"/>
              </a:rPr>
              <a:t>Business support for Creative and Cultural Enterprises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MS Mincho" panose="02020609040205080304" pitchFamily="49" charset="-128"/>
              </a:rPr>
              <a:t>Administration of funding/promoting Opportunities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a typeface="+mj-ea"/>
                <a:cs typeface="+mj-cs"/>
              </a:rPr>
              <a:t>Commissioning Opportunities and Public Engagement through Public Art</a:t>
            </a:r>
            <a:br>
              <a: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N81 Landscape Improvement Scheme</a:t>
            </a:r>
            <a:b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District Enhancement Scheme</a:t>
            </a:r>
            <a:b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Lucan – Destination Town</a:t>
            </a:r>
            <a:b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 Cent for Art</a:t>
            </a:r>
            <a:br>
              <a:rPr lang="en-GB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+mj-cs"/>
              </a:rPr>
            </a:br>
            <a:endParaRPr lang="en-GB" b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just" hangingPunct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E" sz="1800" b="1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190595-4415-4C6F-87C0-BE13A7F662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0975951"/>
              </p:ext>
            </p:extLst>
          </p:nvPr>
        </p:nvGraphicFramePr>
        <p:xfrm>
          <a:off x="6172199" y="1022683"/>
          <a:ext cx="5161547" cy="466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422">
                  <a:extLst>
                    <a:ext uri="{9D8B030D-6E8A-4147-A177-3AD203B41FA5}">
                      <a16:colId xmlns:a16="http://schemas.microsoft.com/office/drawing/2014/main" val="476725532"/>
                    </a:ext>
                  </a:extLst>
                </a:gridCol>
                <a:gridCol w="1191125">
                  <a:extLst>
                    <a:ext uri="{9D8B030D-6E8A-4147-A177-3AD203B41FA5}">
                      <a16:colId xmlns:a16="http://schemas.microsoft.com/office/drawing/2014/main" val="1183567312"/>
                    </a:ext>
                  </a:extLst>
                </a:gridCol>
              </a:tblGrid>
              <a:tr h="541422">
                <a:tc>
                  <a:txBody>
                    <a:bodyPr/>
                    <a:lstStyle/>
                    <a:p>
                      <a:r>
                        <a:rPr lang="en-GB" dirty="0"/>
                        <a:t>Bursaries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35117"/>
                  </a:ext>
                </a:extLst>
              </a:tr>
              <a:tr h="652457">
                <a:tc>
                  <a:txBody>
                    <a:bodyPr/>
                    <a:lstStyle/>
                    <a:p>
                      <a:r>
                        <a:rPr lang="en-GB" dirty="0"/>
                        <a:t>7 Artist Resilience Bursary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€40,000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630017"/>
                  </a:ext>
                </a:extLst>
              </a:tr>
              <a:tr h="511382">
                <a:tc>
                  <a:txBody>
                    <a:bodyPr/>
                    <a:lstStyle/>
                    <a:p>
                      <a:r>
                        <a:rPr lang="en-GB" dirty="0"/>
                        <a:t>Individual Artist Bursaries</a:t>
                      </a:r>
                      <a:br>
                        <a:rPr lang="en-GB" dirty="0"/>
                      </a:br>
                      <a:r>
                        <a:rPr lang="en-GB" dirty="0"/>
                        <a:t>Emerging Artist Award</a:t>
                      </a:r>
                      <a:br>
                        <a:rPr lang="en-GB" dirty="0"/>
                      </a:br>
                      <a:r>
                        <a:rPr lang="en-GB" dirty="0"/>
                        <a:t>Annette Halpin Music Award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€30,00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55333"/>
                  </a:ext>
                </a:extLst>
              </a:tr>
              <a:tr h="511382">
                <a:tc>
                  <a:txBody>
                    <a:bodyPr/>
                    <a:lstStyle/>
                    <a:p>
                      <a:r>
                        <a:rPr lang="en-GB" dirty="0"/>
                        <a:t>Platform 31 Bursary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€5000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297761"/>
                  </a:ext>
                </a:extLst>
              </a:tr>
              <a:tr h="761214">
                <a:tc>
                  <a:txBody>
                    <a:bodyPr/>
                    <a:lstStyle/>
                    <a:p>
                      <a:r>
                        <a:rPr lang="en-GB" sz="1600" dirty="0"/>
                        <a:t>International Mentoring award with Carlow Arts Festival, Danish and English Partners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62646"/>
                  </a:ext>
                </a:extLst>
              </a:tr>
              <a:tr h="639895">
                <a:tc>
                  <a:txBody>
                    <a:bodyPr/>
                    <a:lstStyle/>
                    <a:p>
                      <a:r>
                        <a:rPr lang="en-GB" dirty="0"/>
                        <a:t>Exploring &amp; Thinking Early Years Bursary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€32,000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299252"/>
                  </a:ext>
                </a:extLst>
              </a:tr>
              <a:tr h="639895">
                <a:tc>
                  <a:txBody>
                    <a:bodyPr/>
                    <a:lstStyle/>
                    <a:p>
                      <a:r>
                        <a:rPr lang="en-GB" dirty="0"/>
                        <a:t>5 Micro Residencies</a:t>
                      </a:r>
                      <a:br>
                        <a:rPr lang="en-GB" dirty="0"/>
                      </a:br>
                      <a:r>
                        <a:rPr lang="en-GB" dirty="0"/>
                        <a:t>Healthy Ireland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€15,000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50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73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402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myriad-pro-n4</vt:lpstr>
      <vt:lpstr>Times New Roman</vt:lpstr>
      <vt:lpstr>Office Theme</vt:lpstr>
      <vt:lpstr>Arts &amp; Cultural  Sectoral Recovery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or Thriving  Arts &amp; Cultural  Sectoral Recovery   </dc:title>
  <dc:creator>Orla Scannell</dc:creator>
  <cp:lastModifiedBy>Orla Scannell</cp:lastModifiedBy>
  <cp:revision>34</cp:revision>
  <dcterms:created xsi:type="dcterms:W3CDTF">2021-04-15T09:10:05Z</dcterms:created>
  <dcterms:modified xsi:type="dcterms:W3CDTF">2021-04-16T10:33:59Z</dcterms:modified>
</cp:coreProperties>
</file>