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B5E78-78F4-491A-9C98-8BA96B834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8F623-A5CC-43BD-B095-16229381D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14B9C-3FC1-46ED-9355-C5B25A58B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4ECF1-EA3F-4B69-99E7-F77D106FA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44D35-90D6-4FA6-A42D-8BBA8B58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8857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CBA5F-7423-4E7F-AE67-A1C19D451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222BA-743E-4217-9434-5D1502902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5EAB7-7BCA-4F70-AFE8-802E464A6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00902-57C5-4E0D-9446-86A6FB6FF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1EC7C-2E7F-4786-A165-9150151B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937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04B761-F29D-4F37-A7FF-ECAC34A452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5D6B6-32FC-4A89-B8AE-0CF1D0861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9062A-A038-4AFA-968F-62DAF37E8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4D63A-6AE8-44E3-83DE-FB31D2FD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7EFE7-F3EA-4324-BED1-A455AC5E1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503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0A7F-9F20-4F55-8F7E-409BAD4F1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7794F-0ACA-487D-88C9-950230ABE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9D220-E3F1-42A7-B733-9E8A64360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A4151-CB81-4383-8306-0F52DCC70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EA6B7-AB7A-470E-A0F6-B20CC9739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231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C1B8D-3102-4EA0-8741-CCA5C7C23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58046-CA4C-4A5E-87BD-69D0928DA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65A16-E30C-41E3-A504-3F27DFEEC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F5BF7-4F22-418D-B57A-ECC504C7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ACB6F-DC05-42FD-8373-63D79B8A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859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87034-0764-4852-81E8-A070776AF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67427-6EA6-4030-9853-FB4400AB5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2BB8E-DBA3-4897-91C6-8CC076B95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A273B-B860-483A-B740-F8F54FCC6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A3A07-04BE-40FB-907C-19B63D05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89139-6D89-4486-877F-C2A079C7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705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D3A51-984B-40C7-B72B-49B0F1E2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F1C56-6C05-4D48-9A2F-BED5FE0A9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D32D0-3C25-4798-BE1E-0B7FACD0C9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D60F7-D209-451A-9C6D-DB8541F01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32A44C-809F-4A59-A428-554765695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A61EB-905B-40B1-A1C0-9EC3653D7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101C6D-417A-4523-AF90-C5D865D44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AEFBBF-9EBC-4D34-B357-BE834BCBB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79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97EC-7DF9-41F4-8424-7983FCA19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D6F40-226B-450F-B5E4-6E50FB77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D0F99-4699-454A-A89F-F7702DB1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59AA3-6EA8-4A9A-ADAE-CABF2C888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953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743165-4829-488E-B8E9-9B8F7FC7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D99C85-4428-479A-9177-3CDC179C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CAD7C-9EEF-4E7B-A4A9-EB3F1A56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819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7ECB7-57FE-4232-946D-025EAA875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3EBF2-72C8-499B-AE90-D47C77193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BE8B90-AD60-4ADF-B8D4-B18BE0B36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ACED6-358F-458E-8E47-EEA1F810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989B8-EF4D-420D-819F-0B60F544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29CBA-644C-4DC0-B2FF-A823AAD5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5593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172E-D03A-414E-BA0A-1E8942711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39B058-E09B-4E54-B9D3-6D9EEBE2F0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19AEC0-A958-4956-9A07-D594DF787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F6D4E-369D-48E1-B9F9-B7C26626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1B913-8539-4556-B356-2B2E9292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E43-3077-490C-BF90-83A80750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1762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690A61-A121-46C9-8C77-06EB5B2FB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57782-6740-4815-8258-A1502202E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52CF5-3651-49D3-A943-79E1BEFB44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5E0C0-8EFD-4053-B74D-F4F691721B15}" type="datetimeFigureOut">
              <a:rPr lang="en-IE" smtClean="0"/>
              <a:t>16/04/2021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C582D-759F-47AA-93D7-8CE8B012C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AF48B-7467-440A-89CF-9240B38BB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433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B6CD22E-2269-419F-9E81-016EA035D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988F56-6588-49A0-A9B2-FEE88747A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132" y="1295231"/>
            <a:ext cx="5895178" cy="3807446"/>
          </a:xfrm>
        </p:spPr>
        <p:txBody>
          <a:bodyPr anchor="b">
            <a:normAutofit/>
          </a:bodyPr>
          <a:lstStyle/>
          <a:p>
            <a:pPr algn="l"/>
            <a:r>
              <a:rPr lang="en-IE" sz="3200" dirty="0">
                <a:effectLst/>
                <a:latin typeface="+mn-lt"/>
                <a:ea typeface="Times New Roman" panose="02020603050405020304" pitchFamily="18" charset="0"/>
              </a:rPr>
              <a:t>Arts &amp; Cultural </a:t>
            </a:r>
            <a:br>
              <a:rPr lang="en-IE" sz="32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n-IE" sz="3200" dirty="0">
                <a:effectLst/>
                <a:latin typeface="+mn-lt"/>
                <a:ea typeface="Times New Roman" panose="02020603050405020304" pitchFamily="18" charset="0"/>
              </a:rPr>
              <a:t>Sectoral Recovery </a:t>
            </a:r>
            <a:br>
              <a:rPr lang="en-IE" sz="4100" dirty="0">
                <a:effectLst/>
                <a:latin typeface="+mn-lt"/>
                <a:ea typeface="Times New Roman" panose="02020603050405020304" pitchFamily="18" charset="0"/>
              </a:rPr>
            </a:br>
            <a:br>
              <a:rPr lang="en-IE" sz="4100" dirty="0">
                <a:effectLst/>
                <a:latin typeface="+mn-lt"/>
                <a:ea typeface="Times New Roman" panose="02020603050405020304" pitchFamily="18" charset="0"/>
              </a:rPr>
            </a:br>
            <a:endParaRPr lang="en-IE" sz="4100" dirty="0">
              <a:latin typeface="+mn-lt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A607D34-E2A9-4595-9DB2-5472E077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082" y="0"/>
            <a:ext cx="4884918" cy="6858000"/>
          </a:xfrm>
          <a:custGeom>
            <a:avLst/>
            <a:gdLst>
              <a:gd name="connsiteX0" fmla="*/ 1097203 w 4884918"/>
              <a:gd name="connsiteY0" fmla="*/ 0 h 6858000"/>
              <a:gd name="connsiteX1" fmla="*/ 1154155 w 4884918"/>
              <a:gd name="connsiteY1" fmla="*/ 0 h 6858000"/>
              <a:gd name="connsiteX2" fmla="*/ 972305 w 4884918"/>
              <a:gd name="connsiteY2" fmla="*/ 343212 h 6858000"/>
              <a:gd name="connsiteX3" fmla="*/ 780524 w 4884918"/>
              <a:gd name="connsiteY3" fmla="*/ 761067 h 6858000"/>
              <a:gd name="connsiteX4" fmla="*/ 737045 w 4884918"/>
              <a:gd name="connsiteY4" fmla="*/ 865164 h 6858000"/>
              <a:gd name="connsiteX5" fmla="*/ 762322 w 4884918"/>
              <a:gd name="connsiteY5" fmla="*/ 830676 h 6858000"/>
              <a:gd name="connsiteX6" fmla="*/ 1118805 w 4884918"/>
              <a:gd name="connsiteY6" fmla="*/ 160440 h 6858000"/>
              <a:gd name="connsiteX7" fmla="*/ 1221640 w 4884918"/>
              <a:gd name="connsiteY7" fmla="*/ 0 h 6858000"/>
              <a:gd name="connsiteX8" fmla="*/ 4884918 w 4884918"/>
              <a:gd name="connsiteY8" fmla="*/ 0 h 6858000"/>
              <a:gd name="connsiteX9" fmla="*/ 4884918 w 4884918"/>
              <a:gd name="connsiteY9" fmla="*/ 6857999 h 6858000"/>
              <a:gd name="connsiteX10" fmla="*/ 4884918 w 4884918"/>
              <a:gd name="connsiteY10" fmla="*/ 6858000 h 6858000"/>
              <a:gd name="connsiteX11" fmla="*/ 704817 w 4884918"/>
              <a:gd name="connsiteY11" fmla="*/ 6858000 h 6858000"/>
              <a:gd name="connsiteX12" fmla="*/ 618717 w 4884918"/>
              <a:gd name="connsiteY12" fmla="*/ 6672538 h 6858000"/>
              <a:gd name="connsiteX13" fmla="*/ 309324 w 4884918"/>
              <a:gd name="connsiteY13" fmla="*/ 5833618 h 6858000"/>
              <a:gd name="connsiteX14" fmla="*/ 209850 w 4884918"/>
              <a:gd name="connsiteY14" fmla="*/ 5484180 h 6858000"/>
              <a:gd name="connsiteX15" fmla="*/ 211619 w 4884918"/>
              <a:gd name="connsiteY15" fmla="*/ 5517653 h 6858000"/>
              <a:gd name="connsiteX16" fmla="*/ 361778 w 4884918"/>
              <a:gd name="connsiteY16" fmla="*/ 6145524 h 6858000"/>
              <a:gd name="connsiteX17" fmla="*/ 591356 w 4884918"/>
              <a:gd name="connsiteY17" fmla="*/ 6843306 h 6858000"/>
              <a:gd name="connsiteX18" fmla="*/ 597415 w 4884918"/>
              <a:gd name="connsiteY18" fmla="*/ 6858000 h 6858000"/>
              <a:gd name="connsiteX19" fmla="*/ 545224 w 4884918"/>
              <a:gd name="connsiteY19" fmla="*/ 6858000 h 6858000"/>
              <a:gd name="connsiteX20" fmla="*/ 533604 w 4884918"/>
              <a:gd name="connsiteY20" fmla="*/ 6830072 h 6858000"/>
              <a:gd name="connsiteX21" fmla="*/ 169657 w 4884918"/>
              <a:gd name="connsiteY21" fmla="*/ 5556577 h 6858000"/>
              <a:gd name="connsiteX22" fmla="*/ 12169 w 4884918"/>
              <a:gd name="connsiteY22" fmla="*/ 4362835 h 6858000"/>
              <a:gd name="connsiteX23" fmla="*/ 46168 w 4884918"/>
              <a:gd name="connsiteY23" fmla="*/ 3338487 h 6858000"/>
              <a:gd name="connsiteX24" fmla="*/ 490574 w 4884918"/>
              <a:gd name="connsiteY24" fmla="*/ 1381078 h 6858000"/>
              <a:gd name="connsiteX25" fmla="*/ 984701 w 4884918"/>
              <a:gd name="connsiteY25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884918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4884918" y="0"/>
                </a:lnTo>
                <a:lnTo>
                  <a:pt x="4884918" y="6857999"/>
                </a:lnTo>
                <a:lnTo>
                  <a:pt x="4884918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80" y="5439978"/>
            <a:ext cx="5897880" cy="18288"/>
          </a:xfrm>
          <a:custGeom>
            <a:avLst/>
            <a:gdLst>
              <a:gd name="connsiteX0" fmla="*/ 0 w 5897880"/>
              <a:gd name="connsiteY0" fmla="*/ 0 h 18288"/>
              <a:gd name="connsiteX1" fmla="*/ 537362 w 5897880"/>
              <a:gd name="connsiteY1" fmla="*/ 0 h 18288"/>
              <a:gd name="connsiteX2" fmla="*/ 1133704 w 5897880"/>
              <a:gd name="connsiteY2" fmla="*/ 0 h 18288"/>
              <a:gd name="connsiteX3" fmla="*/ 1671066 w 5897880"/>
              <a:gd name="connsiteY3" fmla="*/ 0 h 18288"/>
              <a:gd name="connsiteX4" fmla="*/ 2385365 w 5897880"/>
              <a:gd name="connsiteY4" fmla="*/ 0 h 18288"/>
              <a:gd name="connsiteX5" fmla="*/ 3040685 w 5897880"/>
              <a:gd name="connsiteY5" fmla="*/ 0 h 18288"/>
              <a:gd name="connsiteX6" fmla="*/ 3696005 w 5897880"/>
              <a:gd name="connsiteY6" fmla="*/ 0 h 18288"/>
              <a:gd name="connsiteX7" fmla="*/ 4469282 w 5897880"/>
              <a:gd name="connsiteY7" fmla="*/ 0 h 18288"/>
              <a:gd name="connsiteX8" fmla="*/ 5183581 w 5897880"/>
              <a:gd name="connsiteY8" fmla="*/ 0 h 18288"/>
              <a:gd name="connsiteX9" fmla="*/ 5897880 w 5897880"/>
              <a:gd name="connsiteY9" fmla="*/ 0 h 18288"/>
              <a:gd name="connsiteX10" fmla="*/ 5897880 w 5897880"/>
              <a:gd name="connsiteY10" fmla="*/ 18288 h 18288"/>
              <a:gd name="connsiteX11" fmla="*/ 5419496 w 5897880"/>
              <a:gd name="connsiteY11" fmla="*/ 18288 h 18288"/>
              <a:gd name="connsiteX12" fmla="*/ 4882134 w 5897880"/>
              <a:gd name="connsiteY12" fmla="*/ 18288 h 18288"/>
              <a:gd name="connsiteX13" fmla="*/ 4167835 w 5897880"/>
              <a:gd name="connsiteY13" fmla="*/ 18288 h 18288"/>
              <a:gd name="connsiteX14" fmla="*/ 3394558 w 5897880"/>
              <a:gd name="connsiteY14" fmla="*/ 18288 h 18288"/>
              <a:gd name="connsiteX15" fmla="*/ 2798216 w 5897880"/>
              <a:gd name="connsiteY15" fmla="*/ 18288 h 18288"/>
              <a:gd name="connsiteX16" fmla="*/ 2024939 w 5897880"/>
              <a:gd name="connsiteY16" fmla="*/ 18288 h 18288"/>
              <a:gd name="connsiteX17" fmla="*/ 1487576 w 5897880"/>
              <a:gd name="connsiteY17" fmla="*/ 18288 h 18288"/>
              <a:gd name="connsiteX18" fmla="*/ 1009193 w 5897880"/>
              <a:gd name="connsiteY18" fmla="*/ 18288 h 18288"/>
              <a:gd name="connsiteX19" fmla="*/ 0 w 5897880"/>
              <a:gd name="connsiteY19" fmla="*/ 18288 h 18288"/>
              <a:gd name="connsiteX20" fmla="*/ 0 w 5897880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18288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259" y="7355"/>
                  <a:pt x="5898164" y="10249"/>
                  <a:pt x="5897880" y="18288"/>
                </a:cubicBezTo>
                <a:cubicBezTo>
                  <a:pt x="5682742" y="31268"/>
                  <a:pt x="5520014" y="14700"/>
                  <a:pt x="5419496" y="18288"/>
                </a:cubicBezTo>
                <a:cubicBezTo>
                  <a:pt x="5318978" y="21876"/>
                  <a:pt x="5012864" y="-2446"/>
                  <a:pt x="4882134" y="18288"/>
                </a:cubicBezTo>
                <a:cubicBezTo>
                  <a:pt x="4751404" y="39022"/>
                  <a:pt x="4313676" y="-3937"/>
                  <a:pt x="4167835" y="18288"/>
                </a:cubicBezTo>
                <a:cubicBezTo>
                  <a:pt x="4021994" y="40513"/>
                  <a:pt x="3715729" y="50049"/>
                  <a:pt x="3394558" y="18288"/>
                </a:cubicBezTo>
                <a:cubicBezTo>
                  <a:pt x="3073387" y="-13473"/>
                  <a:pt x="3093227" y="29828"/>
                  <a:pt x="2798216" y="18288"/>
                </a:cubicBezTo>
                <a:cubicBezTo>
                  <a:pt x="2503205" y="6748"/>
                  <a:pt x="2297615" y="22459"/>
                  <a:pt x="2024939" y="18288"/>
                </a:cubicBezTo>
                <a:cubicBezTo>
                  <a:pt x="1752263" y="14117"/>
                  <a:pt x="1629814" y="-5485"/>
                  <a:pt x="1487576" y="18288"/>
                </a:cubicBezTo>
                <a:cubicBezTo>
                  <a:pt x="1345338" y="42061"/>
                  <a:pt x="1238885" y="15810"/>
                  <a:pt x="1009193" y="18288"/>
                </a:cubicBezTo>
                <a:cubicBezTo>
                  <a:pt x="779501" y="20766"/>
                  <a:pt x="441829" y="-24679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5897880" h="18288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220" y="5688"/>
                  <a:pt x="5897711" y="13142"/>
                  <a:pt x="5897880" y="18288"/>
                </a:cubicBezTo>
                <a:cubicBezTo>
                  <a:pt x="5630425" y="-1425"/>
                  <a:pt x="5532865" y="12244"/>
                  <a:pt x="5242560" y="18288"/>
                </a:cubicBezTo>
                <a:cubicBezTo>
                  <a:pt x="4952255" y="24332"/>
                  <a:pt x="4783060" y="5748"/>
                  <a:pt x="4646219" y="18288"/>
                </a:cubicBezTo>
                <a:cubicBezTo>
                  <a:pt x="4509378" y="30828"/>
                  <a:pt x="4163771" y="-13995"/>
                  <a:pt x="3872941" y="18288"/>
                </a:cubicBezTo>
                <a:cubicBezTo>
                  <a:pt x="3582111" y="50571"/>
                  <a:pt x="3362704" y="-1402"/>
                  <a:pt x="3099664" y="18288"/>
                </a:cubicBezTo>
                <a:cubicBezTo>
                  <a:pt x="2836624" y="37978"/>
                  <a:pt x="2747441" y="19657"/>
                  <a:pt x="2562301" y="18288"/>
                </a:cubicBezTo>
                <a:cubicBezTo>
                  <a:pt x="2377161" y="16919"/>
                  <a:pt x="2104946" y="21735"/>
                  <a:pt x="1906981" y="18288"/>
                </a:cubicBezTo>
                <a:cubicBezTo>
                  <a:pt x="1709016" y="14841"/>
                  <a:pt x="1304654" y="-2323"/>
                  <a:pt x="1133704" y="18288"/>
                </a:cubicBezTo>
                <a:cubicBezTo>
                  <a:pt x="962754" y="38899"/>
                  <a:pt x="457048" y="2985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ketch line 2">
            <a:extLst>
              <a:ext uri="{FF2B5EF4-FFF2-40B4-BE49-F238E27FC236}">
                <a16:creationId xmlns:a16="http://schemas.microsoft.com/office/drawing/2014/main" id="{8FFD9892-EDE5-4886-A313-66099DA8C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10F12740-5862-45B6-9F1B-29B346FB13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92" b="17426"/>
          <a:stretch/>
        </p:blipFill>
        <p:spPr>
          <a:xfrm>
            <a:off x="7514341" y="2955437"/>
            <a:ext cx="4470400" cy="16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69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A34135-21EB-492B-8997-0D3869C56DBB}"/>
              </a:ext>
            </a:extLst>
          </p:cNvPr>
          <p:cNvSpPr txBox="1"/>
          <p:nvPr/>
        </p:nvSpPr>
        <p:spPr>
          <a:xfrm>
            <a:off x="448362" y="801112"/>
            <a:ext cx="5459143" cy="5142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200" b="1" dirty="0"/>
              <a:t>Survive Adapt Renew (June 2020)</a:t>
            </a:r>
            <a:br>
              <a:rPr lang="en-US" sz="2200" b="1" dirty="0"/>
            </a:br>
            <a:r>
              <a:rPr lang="en-US" sz="2200" b="1" dirty="0"/>
              <a:t>Report of the Expert Advisory Group to the Arts Council</a:t>
            </a:r>
            <a:br>
              <a:rPr lang="en-US" sz="2200" b="1" dirty="0"/>
            </a:br>
            <a:endParaRPr lang="en-US" sz="1900" b="0" i="0" dirty="0">
              <a:effectLst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</a:rPr>
              <a:t>Arts Council announces €130 million investment across Ireland in 2021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/>
              <a:t>More than 30 funding opportunities through awards and Schemes</a:t>
            </a:r>
            <a:endParaRPr lang="en-US" sz="1900" b="0" i="0" dirty="0">
              <a:effectLst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</a:rPr>
              <a:t>Arts Centre Funding: €7.8 million in 43 key arts </a:t>
            </a:r>
            <a:r>
              <a:rPr lang="en-US" sz="1900" b="0" i="0" dirty="0" err="1">
                <a:effectLst/>
              </a:rPr>
              <a:t>organisations</a:t>
            </a:r>
            <a:r>
              <a:rPr lang="en-US" sz="1900" b="0" i="0" dirty="0">
                <a:effectLst/>
              </a:rPr>
              <a:t> across the country</a:t>
            </a:r>
            <a:r>
              <a:rPr lang="en-US" sz="1900" dirty="0"/>
              <a:t>, including Civic Theatre and </a:t>
            </a:r>
            <a:r>
              <a:rPr lang="en-US" sz="1900" dirty="0" err="1"/>
              <a:t>Rua</a:t>
            </a:r>
            <a:r>
              <a:rPr lang="en-US" sz="1900" dirty="0"/>
              <a:t> Red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</a:rPr>
              <a:t>Agility Award for freelance artists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900" b="0" i="0" dirty="0">
                <a:solidFill>
                  <a:srgbClr val="333333"/>
                </a:solidFill>
                <a:effectLst/>
                <a:latin typeface="myriad-pro-n4"/>
              </a:rPr>
              <a:t>In the Open | </a:t>
            </a:r>
            <a:r>
              <a:rPr lang="en-IE" sz="1900" b="0" i="0" dirty="0" err="1">
                <a:solidFill>
                  <a:srgbClr val="333333"/>
                </a:solidFill>
                <a:effectLst/>
                <a:latin typeface="myriad-pro-n4"/>
              </a:rPr>
              <a:t>Faoin</a:t>
            </a:r>
            <a:r>
              <a:rPr lang="en-IE" sz="1900" b="0" i="0" dirty="0">
                <a:solidFill>
                  <a:srgbClr val="333333"/>
                </a:solidFill>
                <a:effectLst/>
                <a:latin typeface="myriad-pro-n4"/>
              </a:rPr>
              <a:t> </a:t>
            </a:r>
            <a:r>
              <a:rPr lang="en-IE" sz="1900" b="0" i="0" dirty="0" err="1">
                <a:solidFill>
                  <a:srgbClr val="333333"/>
                </a:solidFill>
                <a:effectLst/>
                <a:latin typeface="myriad-pro-n4"/>
              </a:rPr>
              <a:t>Spéir</a:t>
            </a:r>
            <a:r>
              <a:rPr lang="en-IE" sz="1900" b="0" i="0" dirty="0">
                <a:solidFill>
                  <a:srgbClr val="333333"/>
                </a:solidFill>
                <a:effectLst/>
                <a:latin typeface="myriad-pro-n4"/>
              </a:rPr>
              <a:t>, to generate a sustained and curated programme of multidisciplinary, inclusive arts activity in public or open spaces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0" i="0" dirty="0">
                <a:effectLst/>
              </a:rPr>
              <a:t>Amateur and Voluntary Practice Pilot Scheme</a:t>
            </a: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8190595-4415-4C6F-87C0-BE13A7F66271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020031"/>
          <a:ext cx="4584033" cy="1905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011">
                  <a:extLst>
                    <a:ext uri="{9D8B030D-6E8A-4147-A177-3AD203B41FA5}">
                      <a16:colId xmlns:a16="http://schemas.microsoft.com/office/drawing/2014/main" val="476725532"/>
                    </a:ext>
                  </a:extLst>
                </a:gridCol>
                <a:gridCol w="1528011">
                  <a:extLst>
                    <a:ext uri="{9D8B030D-6E8A-4147-A177-3AD203B41FA5}">
                      <a16:colId xmlns:a16="http://schemas.microsoft.com/office/drawing/2014/main" val="1621876947"/>
                    </a:ext>
                  </a:extLst>
                </a:gridCol>
                <a:gridCol w="1528011">
                  <a:extLst>
                    <a:ext uri="{9D8B030D-6E8A-4147-A177-3AD203B41FA5}">
                      <a16:colId xmlns:a16="http://schemas.microsoft.com/office/drawing/2014/main" val="1183567312"/>
                    </a:ext>
                  </a:extLst>
                </a:gridCol>
              </a:tblGrid>
              <a:tr h="882915">
                <a:tc>
                  <a:txBody>
                    <a:bodyPr/>
                    <a:lstStyle/>
                    <a:p>
                      <a:r>
                        <a:rPr lang="en-GB" dirty="0"/>
                        <a:t>Arts Centre Funding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335117"/>
                  </a:ext>
                </a:extLst>
              </a:tr>
              <a:tr h="511530">
                <a:tc>
                  <a:txBody>
                    <a:bodyPr/>
                    <a:lstStyle/>
                    <a:p>
                      <a:r>
                        <a:rPr lang="en-GB" dirty="0"/>
                        <a:t>Civic Theatre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€139,500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€290,000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630017"/>
                  </a:ext>
                </a:extLst>
              </a:tr>
              <a:tr h="511530">
                <a:tc>
                  <a:txBody>
                    <a:bodyPr/>
                    <a:lstStyle/>
                    <a:p>
                      <a:r>
                        <a:rPr lang="en-GB" dirty="0" err="1"/>
                        <a:t>Rua</a:t>
                      </a:r>
                      <a:r>
                        <a:rPr lang="en-GB" dirty="0"/>
                        <a:t> Red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€30,000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€43,000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655333"/>
                  </a:ext>
                </a:extLst>
              </a:tr>
            </a:tbl>
          </a:graphicData>
        </a:graphic>
      </p:graphicFrame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7F2CFE39-9644-41F4-B832-994FCDF35843}"/>
              </a:ext>
            </a:extLst>
          </p:cNvPr>
          <p:cNvGraphicFramePr>
            <a:graphicFrameLocks noGrp="1"/>
          </p:cNvGraphicFramePr>
          <p:nvPr/>
        </p:nvGraphicFramePr>
        <p:xfrm>
          <a:off x="6172200" y="2926006"/>
          <a:ext cx="458403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011">
                  <a:extLst>
                    <a:ext uri="{9D8B030D-6E8A-4147-A177-3AD203B41FA5}">
                      <a16:colId xmlns:a16="http://schemas.microsoft.com/office/drawing/2014/main" val="591081537"/>
                    </a:ext>
                  </a:extLst>
                </a:gridCol>
                <a:gridCol w="1528011">
                  <a:extLst>
                    <a:ext uri="{9D8B030D-6E8A-4147-A177-3AD203B41FA5}">
                      <a16:colId xmlns:a16="http://schemas.microsoft.com/office/drawing/2014/main" val="4149858958"/>
                    </a:ext>
                  </a:extLst>
                </a:gridCol>
                <a:gridCol w="1528011">
                  <a:extLst>
                    <a:ext uri="{9D8B030D-6E8A-4147-A177-3AD203B41FA5}">
                      <a16:colId xmlns:a16="http://schemas.microsoft.com/office/drawing/2014/main" val="3269506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Local Arts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632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Arts Office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€52,000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€67,000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99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637747"/>
                  </a:ext>
                </a:extLst>
              </a:tr>
            </a:tbl>
          </a:graphicData>
        </a:graphic>
      </p:graphicFrame>
      <p:graphicFrame>
        <p:nvGraphicFramePr>
          <p:cNvPr id="6" name="Table 15">
            <a:extLst>
              <a:ext uri="{FF2B5EF4-FFF2-40B4-BE49-F238E27FC236}">
                <a16:creationId xmlns:a16="http://schemas.microsoft.com/office/drawing/2014/main" id="{EE3DA69A-3CB6-48FB-BEEC-F95653CF6DAF}"/>
              </a:ext>
            </a:extLst>
          </p:cNvPr>
          <p:cNvGraphicFramePr>
            <a:graphicFrameLocks noGrp="1"/>
          </p:cNvGraphicFramePr>
          <p:nvPr/>
        </p:nvGraphicFramePr>
        <p:xfrm>
          <a:off x="6172200" y="4038526"/>
          <a:ext cx="4584033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011">
                  <a:extLst>
                    <a:ext uri="{9D8B030D-6E8A-4147-A177-3AD203B41FA5}">
                      <a16:colId xmlns:a16="http://schemas.microsoft.com/office/drawing/2014/main" val="591081537"/>
                    </a:ext>
                  </a:extLst>
                </a:gridCol>
                <a:gridCol w="1528011">
                  <a:extLst>
                    <a:ext uri="{9D8B030D-6E8A-4147-A177-3AD203B41FA5}">
                      <a16:colId xmlns:a16="http://schemas.microsoft.com/office/drawing/2014/main" val="4149858958"/>
                    </a:ext>
                  </a:extLst>
                </a:gridCol>
                <a:gridCol w="1528011">
                  <a:extLst>
                    <a:ext uri="{9D8B030D-6E8A-4147-A177-3AD203B41FA5}">
                      <a16:colId xmlns:a16="http://schemas.microsoft.com/office/drawing/2014/main" val="3269506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Investment in Festivals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632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Dance2Connect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€6,980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€13,370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99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/>
                        <a:t>Mothertongues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€5,500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€10,800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637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801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A34135-21EB-492B-8997-0D3869C56DBB}"/>
              </a:ext>
            </a:extLst>
          </p:cNvPr>
          <p:cNvSpPr txBox="1"/>
          <p:nvPr/>
        </p:nvSpPr>
        <p:spPr>
          <a:xfrm>
            <a:off x="448362" y="801112"/>
            <a:ext cx="5459143" cy="5142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200" b="1" dirty="0"/>
              <a:t>Life Worth Living 2020</a:t>
            </a:r>
            <a:br>
              <a:rPr lang="en-US" sz="2200" b="1" dirty="0"/>
            </a:br>
            <a:r>
              <a:rPr lang="en-GB" sz="1700" i="1" dirty="0"/>
              <a:t>Report </a:t>
            </a:r>
            <a:r>
              <a:rPr lang="en-GB" sz="17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that </a:t>
            </a:r>
            <a:r>
              <a:rPr lang="en-GB" sz="17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Arts &amp; Culture Recovery Taskforce</a:t>
            </a:r>
            <a:endParaRPr lang="en-US" sz="1700" b="0" i="1" dirty="0">
              <a:effectLst/>
            </a:endParaRPr>
          </a:p>
          <a:p>
            <a:pPr marL="285750" indent="-285750" algn="just" hangingPunct="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</a:rPr>
              <a:t>Dept of Tourism, Culture, Arts, Gaeltacht, Sports &amp; Media</a:t>
            </a:r>
          </a:p>
          <a:p>
            <a:pPr marL="285750" indent="-285750" hangingPunct="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</a:rPr>
              <a:t> to examine the challenges the sector currently faces and to make recommendations on how best the sector can adapt and recover </a:t>
            </a:r>
          </a:p>
          <a:p>
            <a:pPr marL="285750" indent="-285750" hangingPunct="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Outdoor Public Space Scheme 2021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E" b="1" dirty="0">
                <a:latin typeface="Calibri" panose="020F0502020204030204" pitchFamily="34" charset="0"/>
                <a:ea typeface="MS Mincho" panose="02020609040205080304" pitchFamily="49" charset="-128"/>
              </a:rPr>
              <a:t>Creative Ireland</a:t>
            </a:r>
            <a:br>
              <a:rPr lang="en-IE" b="1" dirty="0">
                <a:latin typeface="Calibri" panose="020F0502020204030204" pitchFamily="34" charset="0"/>
                <a:ea typeface="MS Mincho" panose="02020609040205080304" pitchFamily="49" charset="-128"/>
              </a:rPr>
            </a:br>
            <a:r>
              <a:rPr lang="en-US" sz="1800" dirty="0"/>
              <a:t>Community engagement in creative &amp; cultural  activities</a:t>
            </a:r>
            <a:br>
              <a:rPr lang="en-US" sz="1800" dirty="0"/>
            </a:br>
            <a:r>
              <a:rPr lang="en-US" sz="1800" dirty="0"/>
              <a:t>Support for Artists &amp; Cultural </a:t>
            </a:r>
            <a:r>
              <a:rPr lang="en-US" sz="1800" dirty="0" err="1"/>
              <a:t>Organisations</a:t>
            </a:r>
            <a:br>
              <a:rPr lang="en-US" dirty="0"/>
            </a:br>
            <a:r>
              <a:rPr lang="en-US" sz="1800" dirty="0"/>
              <a:t>Creative and Cultural Social Enterprise</a:t>
            </a:r>
            <a:br>
              <a:rPr lang="en-US" sz="1800" dirty="0"/>
            </a:br>
            <a:r>
              <a:rPr lang="en-US" sz="1800" dirty="0"/>
              <a:t>Creative Responses to Climate Change</a:t>
            </a:r>
          </a:p>
          <a:p>
            <a:pPr marL="285750" indent="-285750" algn="just" hangingPunct="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IE" sz="1800" b="1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8190595-4415-4C6F-87C0-BE13A7F6627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62822710"/>
              </p:ext>
            </p:extLst>
          </p:nvPr>
        </p:nvGraphicFramePr>
        <p:xfrm>
          <a:off x="6096000" y="439459"/>
          <a:ext cx="5459142" cy="5700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3829">
                  <a:extLst>
                    <a:ext uri="{9D8B030D-6E8A-4147-A177-3AD203B41FA5}">
                      <a16:colId xmlns:a16="http://schemas.microsoft.com/office/drawing/2014/main" val="476725532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1621876947"/>
                    </a:ext>
                  </a:extLst>
                </a:gridCol>
                <a:gridCol w="1235485">
                  <a:extLst>
                    <a:ext uri="{9D8B030D-6E8A-4147-A177-3AD203B41FA5}">
                      <a16:colId xmlns:a16="http://schemas.microsoft.com/office/drawing/2014/main" val="1183567312"/>
                    </a:ext>
                  </a:extLst>
                </a:gridCol>
              </a:tblGrid>
              <a:tr h="842554">
                <a:tc>
                  <a:txBody>
                    <a:bodyPr/>
                    <a:lstStyle/>
                    <a:p>
                      <a:r>
                        <a:rPr lang="en-GB" dirty="0"/>
                        <a:t>Creative </a:t>
                      </a:r>
                      <a:r>
                        <a:rPr lang="en-GB" dirty="0" err="1"/>
                        <a:t>Irelnd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335117"/>
                  </a:ext>
                </a:extLst>
              </a:tr>
              <a:tr h="610819">
                <a:tc>
                  <a:txBody>
                    <a:bodyPr/>
                    <a:lstStyle/>
                    <a:p>
                      <a:r>
                        <a:rPr lang="en-GB" dirty="0"/>
                        <a:t>Creative Ireland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€95,600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€142,000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630017"/>
                  </a:ext>
                </a:extLst>
              </a:tr>
              <a:tr h="488146">
                <a:tc>
                  <a:txBody>
                    <a:bodyPr/>
                    <a:lstStyle/>
                    <a:p>
                      <a:r>
                        <a:rPr lang="en-GB" dirty="0"/>
                        <a:t>July Stimulus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€100,000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655333"/>
                  </a:ext>
                </a:extLst>
              </a:tr>
              <a:tr h="610819">
                <a:tc>
                  <a:txBody>
                    <a:bodyPr/>
                    <a:lstStyle/>
                    <a:p>
                      <a:r>
                        <a:rPr lang="en-GB" dirty="0"/>
                        <a:t>October Stimulus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120,000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297761"/>
                  </a:ext>
                </a:extLst>
              </a:tr>
              <a:tr h="488146">
                <a:tc>
                  <a:txBody>
                    <a:bodyPr/>
                    <a:lstStyle/>
                    <a:p>
                      <a:r>
                        <a:rPr lang="en-GB" sz="1600" dirty="0" err="1"/>
                        <a:t>Cruinniú</a:t>
                      </a:r>
                      <a:r>
                        <a:rPr lang="en-GB" sz="1600" dirty="0"/>
                        <a:t> </a:t>
                      </a:r>
                      <a:r>
                        <a:rPr lang="en-GB" sz="1600" dirty="0" err="1"/>
                        <a:t>na</a:t>
                      </a:r>
                      <a:r>
                        <a:rPr lang="en-GB" sz="1600" dirty="0"/>
                        <a:t> </a:t>
                      </a:r>
                      <a:r>
                        <a:rPr lang="en-GB" sz="1600" dirty="0" err="1"/>
                        <a:t>nÓg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€75,000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€75,000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062646"/>
                  </a:ext>
                </a:extLst>
              </a:tr>
              <a:tr h="872599">
                <a:tc>
                  <a:txBody>
                    <a:bodyPr/>
                    <a:lstStyle/>
                    <a:p>
                      <a:r>
                        <a:rPr lang="en-GB" dirty="0"/>
                        <a:t>Creative Activity Older Active Age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€24,500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530108"/>
                  </a:ext>
                </a:extLst>
              </a:tr>
              <a:tr h="872599">
                <a:tc>
                  <a:txBody>
                    <a:bodyPr/>
                    <a:lstStyle/>
                    <a:p>
                      <a:r>
                        <a:rPr lang="en-GB" dirty="0"/>
                        <a:t>Creative Responses to Climate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Application to be made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299252"/>
                  </a:ext>
                </a:extLst>
              </a:tr>
              <a:tr h="872599">
                <a:tc>
                  <a:txBody>
                    <a:bodyPr/>
                    <a:lstStyle/>
                    <a:p>
                      <a:r>
                        <a:rPr lang="en-GB" dirty="0"/>
                        <a:t>Healthy Ireland/</a:t>
                      </a:r>
                      <a:r>
                        <a:rPr lang="en-GB" dirty="0" err="1"/>
                        <a:t>SlainteCare</a:t>
                      </a:r>
                      <a:endParaRPr lang="en-GB" dirty="0"/>
                    </a:p>
                    <a:p>
                      <a:r>
                        <a:rPr lang="en-GB" dirty="0"/>
                        <a:t>Keep Well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€38,000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87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427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A34135-21EB-492B-8997-0D3869C56DBB}"/>
              </a:ext>
            </a:extLst>
          </p:cNvPr>
          <p:cNvSpPr txBox="1"/>
          <p:nvPr/>
        </p:nvSpPr>
        <p:spPr>
          <a:xfrm>
            <a:off x="448362" y="801112"/>
            <a:ext cx="5459143" cy="5142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200" b="1" dirty="0"/>
              <a:t>South Dublin County Council</a:t>
            </a:r>
            <a:br>
              <a:rPr lang="en-US" sz="2200" b="1" dirty="0"/>
            </a:br>
            <a:endParaRPr lang="en-IE" sz="1800" dirty="0">
              <a:effectLst/>
              <a:latin typeface="Calibri" panose="020F0502020204030204" pitchFamily="34" charset="0"/>
              <a:ea typeface="MS Mincho" panose="02020609040205080304" pitchFamily="49" charset="-128"/>
            </a:endParaRPr>
          </a:p>
          <a:p>
            <a:pPr marL="285750" indent="-285750" hangingPunct="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Sustained support for Cultural organisations</a:t>
            </a:r>
          </a:p>
          <a:p>
            <a:pPr marL="285750" indent="-285750" hangingPunct="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Artist Bursaries and Residencies for the development of practice and creation of artworks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MS Mincho" panose="02020609040205080304" pitchFamily="49" charset="-128"/>
              </a:rPr>
              <a:t>Visual Artist Café and Network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MS Mincho" panose="02020609040205080304" pitchFamily="49" charset="-128"/>
              </a:rPr>
              <a:t>Business support for Creative and Cultural Enterprises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MS Mincho" panose="02020609040205080304" pitchFamily="49" charset="-128"/>
              </a:rPr>
              <a:t>Administration of funding/promoting Opportunities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kern="1200" dirty="0">
                <a:solidFill>
                  <a:schemeClr val="tx1"/>
                </a:solidFill>
                <a:ea typeface="+mj-ea"/>
                <a:cs typeface="+mj-cs"/>
              </a:rPr>
              <a:t>Commissioning Opportunities and Public Engagement through Public Art</a:t>
            </a:r>
            <a:br>
              <a:rPr lang="en-US" sz="1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N81 Landscape Improvement Scheme</a:t>
            </a:r>
            <a:br>
              <a:rPr lang="en-US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District Enhancement Scheme</a:t>
            </a:r>
            <a:br>
              <a:rPr lang="en-US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Lucan – Destination Town</a:t>
            </a:r>
            <a:br>
              <a:rPr lang="en-US" sz="1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1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 Cent for Art</a:t>
            </a:r>
            <a:br>
              <a:rPr lang="en-GB" sz="1800" b="1" kern="1200" dirty="0"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+mj-cs"/>
              </a:rPr>
            </a:br>
            <a:endParaRPr lang="en-GB" b="1" dirty="0">
              <a:latin typeface="Calibri" panose="020F0502020204030204" pitchFamily="34" charset="0"/>
              <a:ea typeface="MS Mincho" panose="02020609040205080304" pitchFamily="49" charset="-128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 algn="just" hangingPunct="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IE" sz="1800" b="1" dirty="0"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8190595-4415-4C6F-87C0-BE13A7F6627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10975951"/>
              </p:ext>
            </p:extLst>
          </p:nvPr>
        </p:nvGraphicFramePr>
        <p:xfrm>
          <a:off x="6172199" y="1022683"/>
          <a:ext cx="5161547" cy="466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0422">
                  <a:extLst>
                    <a:ext uri="{9D8B030D-6E8A-4147-A177-3AD203B41FA5}">
                      <a16:colId xmlns:a16="http://schemas.microsoft.com/office/drawing/2014/main" val="476725532"/>
                    </a:ext>
                  </a:extLst>
                </a:gridCol>
                <a:gridCol w="1191125">
                  <a:extLst>
                    <a:ext uri="{9D8B030D-6E8A-4147-A177-3AD203B41FA5}">
                      <a16:colId xmlns:a16="http://schemas.microsoft.com/office/drawing/2014/main" val="1183567312"/>
                    </a:ext>
                  </a:extLst>
                </a:gridCol>
              </a:tblGrid>
              <a:tr h="541422">
                <a:tc>
                  <a:txBody>
                    <a:bodyPr/>
                    <a:lstStyle/>
                    <a:p>
                      <a:r>
                        <a:rPr lang="en-GB" dirty="0"/>
                        <a:t>Bursaries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335117"/>
                  </a:ext>
                </a:extLst>
              </a:tr>
              <a:tr h="652457">
                <a:tc>
                  <a:txBody>
                    <a:bodyPr/>
                    <a:lstStyle/>
                    <a:p>
                      <a:r>
                        <a:rPr lang="en-GB" dirty="0"/>
                        <a:t>7 Artist Resilience Bursary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€40,000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630017"/>
                  </a:ext>
                </a:extLst>
              </a:tr>
              <a:tr h="511382">
                <a:tc>
                  <a:txBody>
                    <a:bodyPr/>
                    <a:lstStyle/>
                    <a:p>
                      <a:r>
                        <a:rPr lang="en-GB" dirty="0"/>
                        <a:t>Individual Artist Bursaries</a:t>
                      </a:r>
                      <a:br>
                        <a:rPr lang="en-GB" dirty="0"/>
                      </a:br>
                      <a:r>
                        <a:rPr lang="en-GB" dirty="0"/>
                        <a:t>Emerging Artist Award</a:t>
                      </a:r>
                      <a:br>
                        <a:rPr lang="en-GB" dirty="0"/>
                      </a:br>
                      <a:r>
                        <a:rPr lang="en-GB" dirty="0"/>
                        <a:t>Annette Halpin Music Award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€30,00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655333"/>
                  </a:ext>
                </a:extLst>
              </a:tr>
              <a:tr h="511382">
                <a:tc>
                  <a:txBody>
                    <a:bodyPr/>
                    <a:lstStyle/>
                    <a:p>
                      <a:r>
                        <a:rPr lang="en-GB" dirty="0"/>
                        <a:t>Platform 31 Bursary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€5000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297761"/>
                  </a:ext>
                </a:extLst>
              </a:tr>
              <a:tr h="761214">
                <a:tc>
                  <a:txBody>
                    <a:bodyPr/>
                    <a:lstStyle/>
                    <a:p>
                      <a:r>
                        <a:rPr lang="en-GB" sz="1600" dirty="0"/>
                        <a:t>International Mentoring award with Carlow Arts Festival, Danish and English Partners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062646"/>
                  </a:ext>
                </a:extLst>
              </a:tr>
              <a:tr h="639895">
                <a:tc>
                  <a:txBody>
                    <a:bodyPr/>
                    <a:lstStyle/>
                    <a:p>
                      <a:r>
                        <a:rPr lang="en-GB" dirty="0"/>
                        <a:t>Exploring &amp; Thinking Early Years Bursary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€32,000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299252"/>
                  </a:ext>
                </a:extLst>
              </a:tr>
              <a:tr h="639895">
                <a:tc>
                  <a:txBody>
                    <a:bodyPr/>
                    <a:lstStyle/>
                    <a:p>
                      <a:r>
                        <a:rPr lang="en-GB" dirty="0"/>
                        <a:t>5 Micro Residencies</a:t>
                      </a:r>
                      <a:br>
                        <a:rPr lang="en-GB" dirty="0"/>
                      </a:br>
                      <a:r>
                        <a:rPr lang="en-GB" dirty="0"/>
                        <a:t>Healthy Ireland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€15,000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504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737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402</Words>
  <Application>Microsoft Office PowerPoint</Application>
  <PresentationFormat>Widescreen</PresentationFormat>
  <Paragraphs>78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myriad-pro-n4</vt:lpstr>
      <vt:lpstr>Times New Roman</vt:lpstr>
      <vt:lpstr>Office Theme</vt:lpstr>
      <vt:lpstr>Arts &amp; Cultural  Sectoral Recovery 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Surviving or Thriving  Arts &amp; Cultural  Sectoral Recovery   </dc:title>
  <dc:creator>Orla Scannell</dc:creator>
  <cp:lastModifiedBy>Orla Scannell</cp:lastModifiedBy>
  <cp:revision>34</cp:revision>
  <dcterms:created xsi:type="dcterms:W3CDTF">2021-04-15T09:10:05Z</dcterms:created>
  <dcterms:modified xsi:type="dcterms:W3CDTF">2021-04-16T10:33:59Z</dcterms:modified>
</cp:coreProperties>
</file>