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9" r:id="rId3"/>
    <p:sldId id="272" r:id="rId4"/>
    <p:sldId id="281" r:id="rId5"/>
    <p:sldId id="274" r:id="rId6"/>
    <p:sldId id="275" r:id="rId7"/>
    <p:sldId id="267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5568"/>
    <a:srgbClr val="F46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/>
              <a:t>Housing Stock 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19-4013-AEB8-9094C03939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19-4013-AEB8-9094C03939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19-4013-AEB8-9094C03939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19-4013-AEB8-9094C039396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819-4013-AEB8-9094C039396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819-4013-AEB8-9094C039396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819-4013-AEB8-9094C0393969}"/>
              </c:ext>
            </c:extLst>
          </c:dPt>
          <c:dLbls>
            <c:dLbl>
              <c:idx val="6"/>
              <c:layout>
                <c:manualLayout>
                  <c:x val="-3.785498687664042E-2"/>
                  <c:y val="-0.328131014873140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19-4013-AEB8-9094C03939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Sheet1!$B$71:$H$71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F/G</c:v>
                </c:pt>
                <c:pt idx="6">
                  <c:v>No BER</c:v>
                </c:pt>
              </c:strCache>
            </c:strRef>
          </c:cat>
          <c:val>
            <c:numRef>
              <c:f>Sheet1!$B$72:$H$72</c:f>
              <c:numCache>
                <c:formatCode>0.0%</c:formatCode>
                <c:ptCount val="7"/>
                <c:pt idx="0">
                  <c:v>4.8474889596384921E-2</c:v>
                </c:pt>
                <c:pt idx="1">
                  <c:v>3.9026394166581081E-2</c:v>
                </c:pt>
                <c:pt idx="2">
                  <c:v>0.26394166581082468</c:v>
                </c:pt>
                <c:pt idx="3">
                  <c:v>0.11358734723220705</c:v>
                </c:pt>
                <c:pt idx="4">
                  <c:v>2.2799630276265789E-2</c:v>
                </c:pt>
                <c:pt idx="5">
                  <c:v>5.2377529013043029E-3</c:v>
                </c:pt>
                <c:pt idx="6">
                  <c:v>0.50693232001643218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819-4013-AEB8-9094C0393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72856517935262"/>
          <c:y val="0.84780037911927675"/>
          <c:w val="0.67476487314085742"/>
          <c:h val="0.12442184310294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90D4B-8510-43A8-A9F9-9C2BB187BCA0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3C489-BDE9-4C89-B415-BC6A85D5BAA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652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AE1C-0BD3-40D1-86EF-0F45E9B4F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1886A4-A0D4-438C-8B9F-92C315946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38A50-84D5-40BB-9ED5-6BA00ABC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8D538-8410-4161-B743-9A7E0209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D571-7782-4557-A4AC-6B93CBB4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666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60FB-1A81-4E4D-A5B1-4335CE376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4C933-7078-4A6C-88C0-DDB4B8BD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481A0-D576-46B4-A4FB-AD340223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BBFE7-38C6-45F1-B80A-0A125158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0548-B3F9-4F5A-9139-A52F4BA0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963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B359AE-EA66-41B7-9465-5E7D1765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624A2-6E49-4AFD-A255-44DB87C63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7782F-DCAF-40E3-BA37-D398BB41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BCA24-47DF-4276-9D67-F034E4EB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B048D-4AEF-4122-A586-F768AB16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054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227D-9FAB-426E-8904-8CFA99E78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D2E6F-43E9-420F-B7B8-DD168CE53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A8EE6-FEE8-479C-98DD-B3652090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B7438-2936-4F78-9E46-7CBE997D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98F4-F263-49EE-9B9F-61C7D18C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240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22C2C-0CAC-46CC-8FE6-7508A4A5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7821B-918F-4BC9-81CD-402F7CE86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FA1B1-A7AE-45E8-9D37-72E40F8C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BD5C7-2E01-4F87-B181-28AEB884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50B23-011D-4676-B464-FFF102CB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7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E3FF-5234-40B7-8AB8-2EB496D7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D8C87-8EB5-4487-9827-E9A4E2D61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857F9-7D97-4603-9F1F-6A2EF78A8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D3368-E842-4E0D-9331-3710B603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841F0-B85B-4D97-BC7E-814FC19D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E5C4-11A0-42E5-A659-7BF9FC01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934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8D2D8-8B7D-40F7-829F-4D9654BB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2E234-7FFE-4849-8B73-CF8F6C660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1149E-CECB-44FB-9D55-5E24075BF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6B995-04AC-4A66-9770-02480D7E6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FBA4B-1A7A-4AEA-827F-853626662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51F8A-2032-4C7F-8A3D-7581B3B6C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389D8-4246-4571-9801-7C783BBE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F9C2BA-BB59-430E-AB75-A20D94A8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619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D9D97-157A-46C3-9861-4E56DA23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0648F2-69BE-4856-9DDE-5578C8F8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5CC6D-4001-42CE-B58C-58D74440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1B11D-7F41-4B72-97FE-6E11D1A2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586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BDB8DA-B136-4F77-9072-FD56BFC2E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AD24C-1A85-444A-96F6-D355252A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342DE-C85B-43E0-A5C7-2D751960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117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4B20-37B8-4EF3-AA18-4A24870A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512CC-5032-4498-B2C4-A27E233D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A365B-9444-45A4-B9A2-36EAECB4A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8EE89-92EC-40EF-BADD-5375B460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E7F1B-F1B1-4F70-94F8-D210AA6E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4E009-0761-4743-ACA0-0B0D2643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444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8B4D-0616-4F1A-BA52-781A9BAF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F2011-6C77-44E1-B9F4-7B7F4E2AD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3957B-02CA-4C70-B358-286B53FC6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88DCB-1FBD-4186-A822-913903536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7A2FD-D5F7-48BE-BDD1-1B4CB74C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E9C5B-1459-45FB-851E-D5E74732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304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F526F-DB61-49C2-8C93-660D0A3F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A5F0-FB8B-4A11-AE63-AC5B180C2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C1CC2-DB69-4AC6-BDD6-EC1120A0E5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21C9E-9457-4C99-B043-771F0A153EFF}" type="datetimeFigureOut">
              <a:rPr lang="en-IE" smtClean="0"/>
              <a:t>12/04/2021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585A4-9A98-46DB-B5B7-75B68BF74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46462-5D54-4BF2-B7FC-38256FB36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5178-2996-4AF0-879A-0398FD398A5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321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hart" Target="../charts/char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67C0D-636D-4806-B237-562B01892CE6}"/>
              </a:ext>
            </a:extLst>
          </p:cNvPr>
          <p:cNvSpPr txBox="1"/>
          <p:nvPr/>
        </p:nvSpPr>
        <p:spPr>
          <a:xfrm>
            <a:off x="6167848" y="657922"/>
            <a:ext cx="6024152" cy="5921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Heade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 Item 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Energy Efficiency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Retro-Fit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Programme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Council Meeting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</a:t>
            </a:r>
            <a:r>
              <a:rPr lang="en-US" sz="4800" baseline="30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April 2021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63" y="1859449"/>
            <a:ext cx="3768881" cy="17709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296ED1-6D45-4B4C-BE9E-C6A56BE60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243" y="4431071"/>
            <a:ext cx="2922757" cy="243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560" y="321047"/>
            <a:ext cx="8149683" cy="993656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/>
              <a:t>Energy Efficiency/Retrofitting Programme (EERP)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8" y="1574652"/>
            <a:ext cx="10975509" cy="5033473"/>
          </a:xfrm>
        </p:spPr>
        <p:txBody>
          <a:bodyPr>
            <a:normAutofit fontScale="92500"/>
          </a:bodyPr>
          <a:lstStyle/>
          <a:p>
            <a:r>
              <a:rPr lang="en-IE" dirty="0"/>
              <a:t>Energy efficiency/retrofit works to achieve B2 BER (or ”cost optimal” equivalent) across 500,000 homes nationally from 2021 to 2030</a:t>
            </a:r>
          </a:p>
          <a:p>
            <a:r>
              <a:rPr lang="en-IE" dirty="0"/>
              <a:t>Includes “deep” retrofit of 36,500 social homes by 2030 (2,400 in 2021)</a:t>
            </a:r>
          </a:p>
          <a:p>
            <a:r>
              <a:rPr lang="en-IE" dirty="0"/>
              <a:t>Minimum of 91 homes in South Dublin in 2021</a:t>
            </a:r>
          </a:p>
          <a:p>
            <a:r>
              <a:rPr lang="en-IE" dirty="0"/>
              <a:t>Initial €35m fund nationally for 2021 (possible further €10m)</a:t>
            </a:r>
          </a:p>
          <a:p>
            <a:r>
              <a:rPr lang="en-IE" dirty="0"/>
              <a:t>Average funding per property €27k</a:t>
            </a:r>
          </a:p>
          <a:p>
            <a:r>
              <a:rPr lang="en-IE" dirty="0"/>
              <a:t>€27k x 91 homes = €2,457,000 allocation for SDCC +project management costs</a:t>
            </a:r>
          </a:p>
          <a:p>
            <a:r>
              <a:rPr lang="en-IE" dirty="0"/>
              <a:t>Max. funding per property:</a:t>
            </a:r>
          </a:p>
          <a:p>
            <a:pPr lvl="1"/>
            <a:r>
              <a:rPr lang="en-IE" dirty="0"/>
              <a:t> €38,900: Mid Terrace and Apartments</a:t>
            </a:r>
          </a:p>
          <a:p>
            <a:pPr lvl="1"/>
            <a:r>
              <a:rPr lang="en-IE" dirty="0"/>
              <a:t>€45,400: End Terrace, Bungalow &amp; Detached/Semi Detached House</a:t>
            </a:r>
          </a:p>
          <a:p>
            <a:r>
              <a:rPr lang="en-IE" dirty="0"/>
              <a:t>Can include homes with previous EERP works (“shallow” retrofit)</a:t>
            </a:r>
          </a:p>
          <a:p>
            <a:endParaRPr lang="en-I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E0C1A1-1D85-4307-84BD-6011D80CC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96"/>
    </mc:Choice>
    <mc:Fallback xmlns="">
      <p:transition spd="slow" advTm="9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5763"/>
            <a:ext cx="2470245" cy="2059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653" y="331672"/>
            <a:ext cx="10515600" cy="993656"/>
          </a:xfrm>
        </p:spPr>
        <p:txBody>
          <a:bodyPr/>
          <a:lstStyle/>
          <a:p>
            <a:pPr algn="ctr"/>
            <a:r>
              <a:rPr lang="en-IE" b="1" dirty="0"/>
              <a:t>SDCC Housing Stock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10" y="1224794"/>
            <a:ext cx="7440543" cy="2934612"/>
          </a:xfrm>
        </p:spPr>
        <p:txBody>
          <a:bodyPr>
            <a:normAutofit fontScale="92500" lnSpcReduction="10000"/>
          </a:bodyPr>
          <a:lstStyle/>
          <a:p>
            <a:pPr marL="355600" lvl="1"/>
            <a:r>
              <a:rPr lang="en-IE" sz="2600" dirty="0"/>
              <a:t>91 homes in 2021 national programme  = 1% of SDCC stock</a:t>
            </a:r>
          </a:p>
          <a:p>
            <a:pPr marL="355600" lvl="1"/>
            <a:r>
              <a:rPr lang="en-IE" sz="2600" dirty="0"/>
              <a:t>Over 9,700 homes </a:t>
            </a:r>
            <a:r>
              <a:rPr lang="en-IE" sz="2600" b="1" dirty="0"/>
              <a:t>but</a:t>
            </a:r>
            <a:r>
              <a:rPr lang="en-IE" sz="2600" dirty="0"/>
              <a:t> BER data for &lt;50%</a:t>
            </a:r>
          </a:p>
          <a:p>
            <a:pPr marL="355600" lvl="1"/>
            <a:r>
              <a:rPr lang="en-IE" sz="2600" dirty="0"/>
              <a:t>88%+ properties estimated at “C” or lower / 539 with “B2”+</a:t>
            </a:r>
          </a:p>
          <a:p>
            <a:pPr marL="355600" lvl="1"/>
            <a:r>
              <a:rPr lang="en-IE" sz="2600" dirty="0"/>
              <a:t>Majority of housing stock built pre-1990s</a:t>
            </a:r>
          </a:p>
          <a:p>
            <a:pPr marL="355600" lvl="1"/>
            <a:r>
              <a:rPr lang="en-IE" sz="2600" dirty="0"/>
              <a:t>2,200 homes in EERP Phase 1 Works (45 “B”, 1,382 “C”)</a:t>
            </a:r>
          </a:p>
          <a:p>
            <a:pPr marL="355600" lvl="1"/>
            <a:r>
              <a:rPr lang="en-IE" sz="2600" dirty="0"/>
              <a:t>2,500+ homes at “B2”+ by 2030 under new programme</a:t>
            </a:r>
          </a:p>
          <a:p>
            <a:pPr marL="0" indent="0">
              <a:buNone/>
            </a:pPr>
            <a:endParaRPr lang="en-IE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8B325AE-68BB-4971-9CDD-ACD1FC011F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803631"/>
              </p:ext>
            </p:extLst>
          </p:nvPr>
        </p:nvGraphicFramePr>
        <p:xfrm>
          <a:off x="7784015" y="11767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581241D-216A-44A9-94D0-9E7306AE2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82567"/>
              </p:ext>
            </p:extLst>
          </p:nvPr>
        </p:nvGraphicFramePr>
        <p:xfrm>
          <a:off x="3180260" y="4299110"/>
          <a:ext cx="7760077" cy="2227218"/>
        </p:xfrm>
        <a:graphic>
          <a:graphicData uri="http://schemas.openxmlformats.org/drawingml/2006/table">
            <a:tbl>
              <a:tblPr/>
              <a:tblGrid>
                <a:gridCol w="3268897">
                  <a:extLst>
                    <a:ext uri="{9D8B030D-6E8A-4147-A177-3AD203B41FA5}">
                      <a16:colId xmlns:a16="http://schemas.microsoft.com/office/drawing/2014/main" val="2008712490"/>
                    </a:ext>
                  </a:extLst>
                </a:gridCol>
                <a:gridCol w="2245590">
                  <a:extLst>
                    <a:ext uri="{9D8B030D-6E8A-4147-A177-3AD203B41FA5}">
                      <a16:colId xmlns:a16="http://schemas.microsoft.com/office/drawing/2014/main" val="4229993094"/>
                    </a:ext>
                  </a:extLst>
                </a:gridCol>
                <a:gridCol w="2245590">
                  <a:extLst>
                    <a:ext uri="{9D8B030D-6E8A-4147-A177-3AD203B41FA5}">
                      <a16:colId xmlns:a16="http://schemas.microsoft.com/office/drawing/2014/main" val="3427151955"/>
                    </a:ext>
                  </a:extLst>
                </a:gridCol>
              </a:tblGrid>
              <a:tr h="24242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Built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Indicative BER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Housing Stock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02931"/>
                  </a:ext>
                </a:extLst>
              </a:tr>
              <a:tr h="36398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1970's or before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/ E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933603"/>
                  </a:ext>
                </a:extLst>
              </a:tr>
              <a:tr h="36398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1980's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912332"/>
                  </a:ext>
                </a:extLst>
              </a:tr>
              <a:tr h="36398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1990's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564070"/>
                  </a:ext>
                </a:extLst>
              </a:tr>
              <a:tr h="36398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2000's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925034"/>
                  </a:ext>
                </a:extLst>
              </a:tr>
              <a:tr h="363985"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2010+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441976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EA84E3-B8E1-49A0-AA13-A01A36061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63"/>
    </mc:Choice>
    <mc:Fallback xmlns="">
      <p:transition spd="slow" advTm="6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530" y="4335541"/>
            <a:ext cx="2922757" cy="243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63" y="266847"/>
            <a:ext cx="6420393" cy="993656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/>
              <a:t>Planned/Cyclical Maintenance Programmes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877"/>
            <a:ext cx="10784080" cy="5093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Covid restrictions have prevented commencement of </a:t>
            </a:r>
            <a:r>
              <a:rPr lang="en-IE" dirty="0"/>
              <a:t>initial 200 homes to receive </a:t>
            </a:r>
            <a:r>
              <a:rPr lang="en-IE" b="1" dirty="0"/>
              <a:t>Windows &amp; Doors </a:t>
            </a:r>
            <a:r>
              <a:rPr lang="en-IE" dirty="0"/>
              <a:t>replacement:</a:t>
            </a:r>
          </a:p>
          <a:p>
            <a:r>
              <a:rPr lang="en-US" dirty="0"/>
              <a:t>Airlie, Arthur Griffith, </a:t>
            </a:r>
            <a:r>
              <a:rPr lang="en-US" dirty="0" err="1"/>
              <a:t>Foxdene</a:t>
            </a:r>
            <a:r>
              <a:rPr lang="en-US" dirty="0"/>
              <a:t>, </a:t>
            </a:r>
            <a:r>
              <a:rPr lang="en-US" dirty="0" err="1"/>
              <a:t>Greenfort</a:t>
            </a:r>
            <a:r>
              <a:rPr lang="en-US" dirty="0"/>
              <a:t>, </a:t>
            </a:r>
            <a:r>
              <a:rPr lang="en-US" dirty="0" err="1"/>
              <a:t>Harelawn</a:t>
            </a:r>
            <a:r>
              <a:rPr lang="en-US" dirty="0"/>
              <a:t>, </a:t>
            </a:r>
            <a:r>
              <a:rPr lang="en-US" dirty="0" err="1"/>
              <a:t>Kilcronan</a:t>
            </a:r>
            <a:r>
              <a:rPr lang="en-US" dirty="0"/>
              <a:t>, </a:t>
            </a:r>
            <a:r>
              <a:rPr lang="en-US" dirty="0" err="1"/>
              <a:t>Kilmahuddrick</a:t>
            </a:r>
            <a:r>
              <a:rPr lang="en-US" dirty="0"/>
              <a:t> (North of Naas Road); Allenton, </a:t>
            </a:r>
            <a:r>
              <a:rPr lang="en-US" dirty="0" err="1"/>
              <a:t>Avonbeg</a:t>
            </a:r>
            <a:r>
              <a:rPr lang="en-US" dirty="0"/>
              <a:t>, Avonmore, </a:t>
            </a:r>
            <a:r>
              <a:rPr lang="en-US" dirty="0" err="1"/>
              <a:t>Bawnlea</a:t>
            </a:r>
            <a:r>
              <a:rPr lang="en-US" dirty="0"/>
              <a:t>, </a:t>
            </a:r>
            <a:r>
              <a:rPr lang="en-US" dirty="0" err="1"/>
              <a:t>Bolbrook</a:t>
            </a:r>
            <a:r>
              <a:rPr lang="en-US" dirty="0"/>
              <a:t>, </a:t>
            </a:r>
            <a:r>
              <a:rPr lang="en-US" dirty="0" err="1"/>
              <a:t>Brookview</a:t>
            </a:r>
            <a:r>
              <a:rPr lang="en-US" dirty="0"/>
              <a:t>, Castle Park, </a:t>
            </a:r>
            <a:r>
              <a:rPr lang="en-US" dirty="0" err="1"/>
              <a:t>Cloonmore</a:t>
            </a:r>
            <a:r>
              <a:rPr lang="en-US" dirty="0"/>
              <a:t> (South of Naas Road) &amp; selected additional priority cases</a:t>
            </a:r>
          </a:p>
          <a:p>
            <a:r>
              <a:rPr lang="en-US" dirty="0"/>
              <a:t>Average Cost of €8k per home</a:t>
            </a:r>
          </a:p>
          <a:p>
            <a:r>
              <a:rPr lang="en-IE" dirty="0"/>
              <a:t>Programme will need to be aligned with EERP works</a:t>
            </a:r>
          </a:p>
          <a:p>
            <a:pPr marL="0" indent="0">
              <a:buNone/>
            </a:pPr>
            <a:r>
              <a:rPr lang="en-IE" b="1" dirty="0"/>
              <a:t>Boiler Replacements </a:t>
            </a:r>
            <a:r>
              <a:rPr lang="en-IE" dirty="0"/>
              <a:t>(€1.25m annually in maintenance budget) </a:t>
            </a:r>
          </a:p>
          <a:p>
            <a:r>
              <a:rPr lang="en-IE" dirty="0"/>
              <a:t>Need to consider how this will sync with EERP Programme</a:t>
            </a:r>
          </a:p>
          <a:p>
            <a:pPr marL="0" indent="0">
              <a:buNone/>
            </a:pPr>
            <a:r>
              <a:rPr lang="en-IE" b="1" dirty="0"/>
              <a:t>Safety works</a:t>
            </a:r>
            <a:r>
              <a:rPr lang="en-IE" dirty="0"/>
              <a:t>, </a:t>
            </a:r>
            <a:r>
              <a:rPr lang="en-IE" b="1" dirty="0"/>
              <a:t>painting</a:t>
            </a:r>
            <a:r>
              <a:rPr lang="en-IE" dirty="0"/>
              <a:t> programme, </a:t>
            </a:r>
            <a:r>
              <a:rPr lang="en-IE" b="1" dirty="0"/>
              <a:t>kitchen</a:t>
            </a:r>
            <a:r>
              <a:rPr lang="en-IE" dirty="0"/>
              <a:t> replacements etc.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endParaRPr lang="en-I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D43D45-CDC7-4CFA-B4B3-12D21BEB3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7"/>
    </mc:Choice>
    <mc:Fallback xmlns="">
      <p:transition spd="slow" advTm="64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530" y="4335541"/>
            <a:ext cx="2922757" cy="243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710" y="343038"/>
            <a:ext cx="10515600" cy="993656"/>
          </a:xfrm>
        </p:spPr>
        <p:txBody>
          <a:bodyPr/>
          <a:lstStyle/>
          <a:p>
            <a:pPr algn="ctr"/>
            <a:r>
              <a:rPr lang="en-IE" b="1" dirty="0"/>
              <a:t>Typical Costings /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74" y="4077959"/>
            <a:ext cx="10938338" cy="2437003"/>
          </a:xfrm>
        </p:spPr>
        <p:txBody>
          <a:bodyPr>
            <a:normAutofit fontScale="92500" lnSpcReduction="10000"/>
          </a:bodyPr>
          <a:lstStyle/>
          <a:p>
            <a:r>
              <a:rPr lang="en-IE" sz="3000" dirty="0"/>
              <a:t>Blend of properties required to achieve €27k average spend</a:t>
            </a:r>
          </a:p>
          <a:p>
            <a:r>
              <a:rPr lang="en-IE" sz="3000" dirty="0"/>
              <a:t>Heat pumps – increased maintenance/replacement costs </a:t>
            </a:r>
          </a:p>
          <a:p>
            <a:r>
              <a:rPr lang="en-IE" sz="3000" dirty="0"/>
              <a:t>Impact on tenants – works / change / access </a:t>
            </a:r>
          </a:p>
          <a:p>
            <a:r>
              <a:rPr lang="en-IE" sz="3000" dirty="0"/>
              <a:t>External insulation – not suitable in all areas / less durable </a:t>
            </a:r>
          </a:p>
          <a:p>
            <a:r>
              <a:rPr lang="en-IE" sz="3000" dirty="0"/>
              <a:t>Existing planned maintenance programmes &amp; re-lets</a:t>
            </a:r>
          </a:p>
          <a:p>
            <a:pPr marL="228600" lvl="1">
              <a:spcBef>
                <a:spcPts val="1000"/>
              </a:spcBef>
            </a:pPr>
            <a:endParaRPr lang="en-IE" sz="3000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6A67962-9C68-4FA5-929A-4482C864B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191961"/>
              </p:ext>
            </p:extLst>
          </p:nvPr>
        </p:nvGraphicFramePr>
        <p:xfrm>
          <a:off x="683941" y="1282655"/>
          <a:ext cx="8976297" cy="262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558">
                  <a:extLst>
                    <a:ext uri="{9D8B030D-6E8A-4147-A177-3AD203B41FA5}">
                      <a16:colId xmlns:a16="http://schemas.microsoft.com/office/drawing/2014/main" val="492518775"/>
                    </a:ext>
                  </a:extLst>
                </a:gridCol>
                <a:gridCol w="1942617">
                  <a:extLst>
                    <a:ext uri="{9D8B030D-6E8A-4147-A177-3AD203B41FA5}">
                      <a16:colId xmlns:a16="http://schemas.microsoft.com/office/drawing/2014/main" val="1327596814"/>
                    </a:ext>
                  </a:extLst>
                </a:gridCol>
                <a:gridCol w="1693561">
                  <a:extLst>
                    <a:ext uri="{9D8B030D-6E8A-4147-A177-3AD203B41FA5}">
                      <a16:colId xmlns:a16="http://schemas.microsoft.com/office/drawing/2014/main" val="1081123126"/>
                    </a:ext>
                  </a:extLst>
                </a:gridCol>
                <a:gridCol w="1693561">
                  <a:extLst>
                    <a:ext uri="{9D8B030D-6E8A-4147-A177-3AD203B41FA5}">
                      <a16:colId xmlns:a16="http://schemas.microsoft.com/office/drawing/2014/main" val="604163044"/>
                    </a:ext>
                  </a:extLst>
                </a:gridCol>
              </a:tblGrid>
              <a:tr h="6947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/>
                        <a:t>Cost Estimates to achieve “B2” BER or Cost Optimal standard</a:t>
                      </a:r>
                    </a:p>
                    <a:p>
                      <a:pPr algn="ctr"/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End Terrace/  Semi Detached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Mid Terrace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Current “C” Rated Homes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31547"/>
                  </a:ext>
                </a:extLst>
              </a:tr>
              <a:tr h="347126">
                <a:tc>
                  <a:txBody>
                    <a:bodyPr/>
                    <a:lstStyle/>
                    <a:p>
                      <a:r>
                        <a:rPr lang="en-IE" sz="2000" dirty="0"/>
                        <a:t>External Insulation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€20k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€12k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n/a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822700"/>
                  </a:ext>
                </a:extLst>
              </a:tr>
              <a:tr h="347126">
                <a:tc>
                  <a:txBody>
                    <a:bodyPr/>
                    <a:lstStyle/>
                    <a:p>
                      <a:r>
                        <a:rPr lang="en-IE" sz="2000" dirty="0"/>
                        <a:t>Windows &amp; Doors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€8k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€8k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€8k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17785"/>
                  </a:ext>
                </a:extLst>
              </a:tr>
              <a:tr h="347126">
                <a:tc>
                  <a:txBody>
                    <a:bodyPr/>
                    <a:lstStyle/>
                    <a:p>
                      <a:r>
                        <a:rPr lang="en-IE" sz="2000" dirty="0"/>
                        <a:t>Heat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€13.5k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€13.5k</a:t>
                      </a:r>
                      <a:endParaRPr lang="en-I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€13.5k</a:t>
                      </a:r>
                      <a:endParaRPr lang="en-I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561848"/>
                  </a:ext>
                </a:extLst>
              </a:tr>
              <a:tr h="522420">
                <a:tc>
                  <a:txBody>
                    <a:bodyPr/>
                    <a:lstStyle/>
                    <a:p>
                      <a:r>
                        <a:rPr lang="en-GB" sz="2000" b="1" dirty="0"/>
                        <a:t>Projected Total Cost per home</a:t>
                      </a:r>
                      <a:endParaRPr lang="en-I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€41.5k</a:t>
                      </a:r>
                      <a:endParaRPr lang="en-I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€33.5k</a:t>
                      </a:r>
                      <a:endParaRPr lang="en-IE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€21.5k</a:t>
                      </a:r>
                      <a:endParaRPr lang="en-IE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815118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CAB06D-BB85-4631-8EF3-6BB2FB5D3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16"/>
    </mc:Choice>
    <mc:Fallback xmlns="">
      <p:transition spd="slow" advTm="175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530" y="4335541"/>
            <a:ext cx="2922757" cy="2437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2454" y="348560"/>
            <a:ext cx="10515600" cy="993656"/>
          </a:xfrm>
        </p:spPr>
        <p:txBody>
          <a:bodyPr>
            <a:normAutofit/>
          </a:bodyPr>
          <a:lstStyle/>
          <a:p>
            <a:pPr algn="ctr"/>
            <a:r>
              <a:rPr lang="en-IE" b="1" dirty="0"/>
              <a:t>SDCC 2021 EERP Submission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88" y="1234439"/>
            <a:ext cx="8423718" cy="2345102"/>
          </a:xfrm>
        </p:spPr>
        <p:txBody>
          <a:bodyPr>
            <a:normAutofit fontScale="55000" lnSpcReduction="20000"/>
          </a:bodyPr>
          <a:lstStyle/>
          <a:p>
            <a:r>
              <a:rPr lang="en-IE" sz="4500" dirty="0"/>
              <a:t>Three weeks to make submission to DHLGH (March deadline)</a:t>
            </a:r>
          </a:p>
          <a:p>
            <a:r>
              <a:rPr lang="en-IE" sz="4500" dirty="0"/>
              <a:t>Mix of typology/age/BER/location requiring varying levels of retrofit (average funding / to inform future programmes)</a:t>
            </a:r>
          </a:p>
          <a:p>
            <a:r>
              <a:rPr lang="en-IE" sz="4500" dirty="0"/>
              <a:t>Overlap &amp; complement Windows &amp; Doors / Relets works</a:t>
            </a:r>
          </a:p>
          <a:p>
            <a:r>
              <a:rPr lang="en-IE" sz="4500" dirty="0"/>
              <a:t>C &amp; D rated properties previously included in Phase 1 EERP</a:t>
            </a:r>
          </a:p>
          <a:p>
            <a:r>
              <a:rPr lang="en-IE" sz="4500" dirty="0"/>
              <a:t>Be ready to utilise additional funding……</a:t>
            </a:r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40E1FE-C0B0-4FC6-B950-3737E2EE2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5755" y="1303957"/>
            <a:ext cx="2922757" cy="243700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C5005D-F6FA-4F54-9A67-00B82B3CE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80964"/>
              </p:ext>
            </p:extLst>
          </p:nvPr>
        </p:nvGraphicFramePr>
        <p:xfrm>
          <a:off x="474002" y="3579541"/>
          <a:ext cx="8122690" cy="3112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051">
                  <a:extLst>
                    <a:ext uri="{9D8B030D-6E8A-4147-A177-3AD203B41FA5}">
                      <a16:colId xmlns:a16="http://schemas.microsoft.com/office/drawing/2014/main" val="3283986689"/>
                    </a:ext>
                  </a:extLst>
                </a:gridCol>
                <a:gridCol w="1416540">
                  <a:extLst>
                    <a:ext uri="{9D8B030D-6E8A-4147-A177-3AD203B41FA5}">
                      <a16:colId xmlns:a16="http://schemas.microsoft.com/office/drawing/2014/main" val="3803163656"/>
                    </a:ext>
                  </a:extLst>
                </a:gridCol>
                <a:gridCol w="1416540">
                  <a:extLst>
                    <a:ext uri="{9D8B030D-6E8A-4147-A177-3AD203B41FA5}">
                      <a16:colId xmlns:a16="http://schemas.microsoft.com/office/drawing/2014/main" val="663392916"/>
                    </a:ext>
                  </a:extLst>
                </a:gridCol>
                <a:gridCol w="1075853">
                  <a:extLst>
                    <a:ext uri="{9D8B030D-6E8A-4147-A177-3AD203B41FA5}">
                      <a16:colId xmlns:a16="http://schemas.microsoft.com/office/drawing/2014/main" val="1484195453"/>
                    </a:ext>
                  </a:extLst>
                </a:gridCol>
                <a:gridCol w="1075853">
                  <a:extLst>
                    <a:ext uri="{9D8B030D-6E8A-4147-A177-3AD203B41FA5}">
                      <a16:colId xmlns:a16="http://schemas.microsoft.com/office/drawing/2014/main" val="2773377554"/>
                    </a:ext>
                  </a:extLst>
                </a:gridCol>
                <a:gridCol w="1075853">
                  <a:extLst>
                    <a:ext uri="{9D8B030D-6E8A-4147-A177-3AD203B41FA5}">
                      <a16:colId xmlns:a16="http://schemas.microsoft.com/office/drawing/2014/main" val="1619751722"/>
                    </a:ext>
                  </a:extLst>
                </a:gridCol>
              </a:tblGrid>
              <a:tr h="2593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Location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1-Bed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>
                          <a:effectLst/>
                          <a:latin typeface="+mn-lt"/>
                        </a:rPr>
                        <a:t>2-Bed</a:t>
                      </a:r>
                      <a:endParaRPr lang="en-I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>
                          <a:effectLst/>
                          <a:latin typeface="+mn-lt"/>
                        </a:rPr>
                        <a:t>3-Bed</a:t>
                      </a:r>
                      <a:endParaRPr lang="en-I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4-Bed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Totals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902479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Kilmahuddrick</a:t>
                      </a:r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 Cres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18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481450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Oldcastle Drive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7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14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19406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Allenton Drive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43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745616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Sarsfield Close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16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16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642672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Greenfort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464194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Liscarne</a:t>
                      </a:r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 Dale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081652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Willbrook</a:t>
                      </a:r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 Park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4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320509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Castletymon</a:t>
                      </a:r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 Court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7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6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94655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 err="1">
                          <a:effectLst/>
                          <a:latin typeface="+mn-lt"/>
                        </a:rPr>
                        <a:t>Cushlawn</a:t>
                      </a:r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 Park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>
                          <a:effectLst/>
                          <a:latin typeface="+mn-lt"/>
                        </a:rPr>
                        <a:t>39</a:t>
                      </a:r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780740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Re-lets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12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540221"/>
                  </a:ext>
                </a:extLst>
              </a:tr>
              <a:tr h="259388">
                <a:tc>
                  <a:txBody>
                    <a:bodyPr/>
                    <a:lstStyle/>
                    <a:p>
                      <a:pPr algn="l" fontAlgn="b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Totals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19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114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600" b="1" u="none" strike="noStrike" dirty="0">
                          <a:effectLst/>
                          <a:latin typeface="+mn-lt"/>
                        </a:rPr>
                        <a:t>200</a:t>
                      </a:r>
                      <a:endParaRPr lang="en-I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855706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F68AD5-DDE7-4F10-91A2-F056B8087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75"/>
    </mc:Choice>
    <mc:Fallback xmlns="">
      <p:transition spd="slow" advTm="1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" y="185176"/>
            <a:ext cx="10515600" cy="993656"/>
          </a:xfrm>
        </p:spPr>
        <p:txBody>
          <a:bodyPr/>
          <a:lstStyle/>
          <a:p>
            <a:pPr algn="ctr"/>
            <a:r>
              <a:rPr lang="en-IE" b="1" dirty="0"/>
              <a:t>SDCC 2021 EERP Submission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877"/>
            <a:ext cx="10784080" cy="509329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IE" dirty="0"/>
          </a:p>
          <a:p>
            <a:pPr lvl="1"/>
            <a:endParaRPr lang="en-IE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0D5DC2-19C3-4D6B-8B50-CA7ABAB4AF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" y="1224790"/>
            <a:ext cx="2095701" cy="2204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D2BB8-D183-46CB-8E7D-CB1C2EFB1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08" y="1224789"/>
            <a:ext cx="2095701" cy="22042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F1A1F2-3808-4782-B806-4C8895E8B4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557" y="1218358"/>
            <a:ext cx="2123407" cy="222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7621E4-8149-4F3A-BE73-D1ECC3339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" y="3932541"/>
            <a:ext cx="2739107" cy="2560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2BD7F-25EA-4371-BE2E-99F32E0C28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38" y="3932543"/>
            <a:ext cx="2739107" cy="2560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40B418-033B-47BC-94B3-79C39E0B74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81" y="3932543"/>
            <a:ext cx="2739107" cy="2560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6A5925-9501-4A94-AD2C-37F7A8226E82}"/>
              </a:ext>
            </a:extLst>
          </p:cNvPr>
          <p:cNvSpPr txBox="1"/>
          <p:nvPr/>
        </p:nvSpPr>
        <p:spPr>
          <a:xfrm>
            <a:off x="309941" y="2895191"/>
            <a:ext cx="200481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dirty="0"/>
              <a:t>Sarsfield (1970)</a:t>
            </a:r>
          </a:p>
          <a:p>
            <a:pPr algn="ctr"/>
            <a:r>
              <a:rPr lang="en-IE" sz="1200" dirty="0"/>
              <a:t>16 Older Persons’ Homes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D9505-89A0-4FEF-8CC0-2114B799628A}"/>
              </a:ext>
            </a:extLst>
          </p:cNvPr>
          <p:cNvSpPr txBox="1"/>
          <p:nvPr/>
        </p:nvSpPr>
        <p:spPr>
          <a:xfrm>
            <a:off x="2541895" y="2894654"/>
            <a:ext cx="1992507" cy="458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200" dirty="0" err="1"/>
              <a:t>Liscarne</a:t>
            </a:r>
            <a:r>
              <a:rPr lang="en-IE" sz="1200" dirty="0"/>
              <a:t> (2001)</a:t>
            </a:r>
          </a:p>
          <a:p>
            <a:pPr algn="ctr"/>
            <a:r>
              <a:rPr lang="en-IE" sz="1200" dirty="0"/>
              <a:t>10 (1&amp;2 Bed) Homes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4A4F6-914C-4700-B09D-E5B784A22557}"/>
              </a:ext>
            </a:extLst>
          </p:cNvPr>
          <p:cNvSpPr txBox="1"/>
          <p:nvPr/>
        </p:nvSpPr>
        <p:spPr>
          <a:xfrm>
            <a:off x="4828937" y="2861862"/>
            <a:ext cx="203747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err="1"/>
              <a:t>Kilmahuddrick</a:t>
            </a:r>
            <a:r>
              <a:rPr lang="en-IE" sz="1400" dirty="0"/>
              <a:t> (1984)</a:t>
            </a:r>
          </a:p>
          <a:p>
            <a:pPr algn="ctr"/>
            <a:r>
              <a:rPr lang="en-IE" sz="1400" dirty="0"/>
              <a:t>12  (1 &amp; 2 bed) Homes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C87A91-D2C8-4EE4-BF10-4548D3DD480A}"/>
              </a:ext>
            </a:extLst>
          </p:cNvPr>
          <p:cNvSpPr txBox="1"/>
          <p:nvPr/>
        </p:nvSpPr>
        <p:spPr>
          <a:xfrm>
            <a:off x="310787" y="5910735"/>
            <a:ext cx="262134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err="1"/>
              <a:t>Greenfort</a:t>
            </a:r>
            <a:r>
              <a:rPr lang="en-IE" sz="1400" dirty="0"/>
              <a:t> (1984) </a:t>
            </a:r>
          </a:p>
          <a:p>
            <a:pPr algn="ctr"/>
            <a:r>
              <a:rPr lang="en-IE" sz="1400" dirty="0"/>
              <a:t>26 (3&amp;4 Bed) Homes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E62811-8D60-4A2C-A0CD-09DA14EA70F2}"/>
              </a:ext>
            </a:extLst>
          </p:cNvPr>
          <p:cNvSpPr txBox="1"/>
          <p:nvPr/>
        </p:nvSpPr>
        <p:spPr>
          <a:xfrm>
            <a:off x="3265637" y="5907101"/>
            <a:ext cx="254414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err="1"/>
              <a:t>Cushlawn</a:t>
            </a:r>
            <a:r>
              <a:rPr lang="en-IE" sz="1400" dirty="0"/>
              <a:t> (1980)</a:t>
            </a:r>
          </a:p>
          <a:p>
            <a:pPr algn="ctr"/>
            <a:r>
              <a:rPr lang="en-IE" sz="1400" dirty="0"/>
              <a:t>40 (3 Bed) Homes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42B00E-C8A6-427B-8F9C-B6B069AF5375}"/>
              </a:ext>
            </a:extLst>
          </p:cNvPr>
          <p:cNvSpPr txBox="1"/>
          <p:nvPr/>
        </p:nvSpPr>
        <p:spPr>
          <a:xfrm>
            <a:off x="6131010" y="5910735"/>
            <a:ext cx="2612061" cy="5195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/>
              <a:t>Allenton (1985)</a:t>
            </a:r>
          </a:p>
          <a:p>
            <a:pPr algn="ctr"/>
            <a:r>
              <a:rPr lang="en-IE" sz="1400" dirty="0"/>
              <a:t>43 (3 Bed) Units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4FD7AF-58BF-4D91-B4B6-00ABE3A9ED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924" y="3932541"/>
            <a:ext cx="2739107" cy="2560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15BC1F-3BA2-429C-A62B-349A5799C8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7671" y="5901509"/>
            <a:ext cx="2554609" cy="5913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3B812D-ABA2-4ED6-BC81-1C2455A059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478" y="1198885"/>
            <a:ext cx="2132261" cy="224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6C01CC-39DA-41F4-B103-868606F39BC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2894" y="1198884"/>
            <a:ext cx="2132261" cy="223011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617A30-8B4B-445D-BB48-B42CE74F5CB1}"/>
              </a:ext>
            </a:extLst>
          </p:cNvPr>
          <p:cNvSpPr txBox="1"/>
          <p:nvPr/>
        </p:nvSpPr>
        <p:spPr>
          <a:xfrm>
            <a:off x="7210803" y="2861862"/>
            <a:ext cx="199004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err="1"/>
              <a:t>Castletymon</a:t>
            </a:r>
            <a:r>
              <a:rPr lang="en-IE" sz="1400" dirty="0"/>
              <a:t> (1995)</a:t>
            </a:r>
          </a:p>
          <a:p>
            <a:pPr algn="ctr"/>
            <a:r>
              <a:rPr lang="en-IE" sz="1400" dirty="0"/>
              <a:t>17 (1,2,3, 4-Bed) Homes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826B0F-6DF3-4504-8FEC-56392D30F2BE}"/>
              </a:ext>
            </a:extLst>
          </p:cNvPr>
          <p:cNvSpPr txBox="1"/>
          <p:nvPr/>
        </p:nvSpPr>
        <p:spPr>
          <a:xfrm>
            <a:off x="9552253" y="2861862"/>
            <a:ext cx="2070027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sz="1400" dirty="0"/>
              <a:t>Oldcastle (1985/1998)</a:t>
            </a:r>
          </a:p>
          <a:p>
            <a:r>
              <a:rPr lang="en-IE" sz="1300" dirty="0"/>
              <a:t>14 (3/4-Bed) Group Homes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075A70-552C-43B1-8FBF-7BDD034FD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1"/>
    </mc:Choice>
    <mc:Fallback xmlns="">
      <p:transition spd="slow" advTm="5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931" y="4717757"/>
            <a:ext cx="2464356" cy="2054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493" y="294830"/>
            <a:ext cx="10515600" cy="993656"/>
          </a:xfrm>
        </p:spPr>
        <p:txBody>
          <a:bodyPr/>
          <a:lstStyle/>
          <a:p>
            <a:pPr algn="ctr"/>
            <a:r>
              <a:rPr lang="en-IE" b="1" dirty="0"/>
              <a:t>Programme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793"/>
            <a:ext cx="10784080" cy="533837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Pre-works BER certs &amp; pre-works surveys on all homes to ensure works will achieve minimum “B2”/Cost Optimal BER</a:t>
            </a:r>
          </a:p>
          <a:p>
            <a:r>
              <a:rPr lang="en-GB" dirty="0"/>
              <a:t>Post-works BER certs and energy savings/carbon reductions reporting</a:t>
            </a:r>
          </a:p>
          <a:p>
            <a:r>
              <a:rPr lang="en-IE" dirty="0"/>
              <a:t>LGOPC-led national procurement under a Dynamic Purchasing System</a:t>
            </a:r>
          </a:p>
          <a:p>
            <a:r>
              <a:rPr lang="en-IE" dirty="0"/>
              <a:t>Works in batches of 20-40 homes on phased basis from June to Oct ‘21</a:t>
            </a:r>
          </a:p>
          <a:p>
            <a:r>
              <a:rPr lang="en-IE" dirty="0"/>
              <a:t>Survey 500+ homes in 2021 for 2022 programme</a:t>
            </a:r>
          </a:p>
          <a:p>
            <a:r>
              <a:rPr lang="en-IE" dirty="0"/>
              <a:t>Target to double for to 182 properties in 2022 with works to be scheduled from April to September</a:t>
            </a:r>
          </a:p>
          <a:p>
            <a:r>
              <a:rPr lang="en-IE" dirty="0"/>
              <a:t>Communications with tenants / local Councillors &amp; social media / updates capturing Pre-Works, Progress &amp; Post-Works</a:t>
            </a:r>
          </a:p>
          <a:p>
            <a:r>
              <a:rPr lang="en-IE" dirty="0"/>
              <a:t>Measures &amp; reporting to Council / SPC</a:t>
            </a:r>
          </a:p>
          <a:p>
            <a:pPr lvl="1"/>
            <a:r>
              <a:rPr lang="en-IE" dirty="0"/>
              <a:t>Expenditure per property</a:t>
            </a:r>
          </a:p>
          <a:p>
            <a:pPr lvl="1"/>
            <a:r>
              <a:rPr lang="en-IE" dirty="0"/>
              <a:t>Number of homes reaching “B2”/Cost Optimal Equivalent </a:t>
            </a:r>
          </a:p>
          <a:p>
            <a:pPr lvl="1"/>
            <a:r>
              <a:rPr lang="en-IE" dirty="0"/>
              <a:t>Number of homes with Windows &amp; Doors / Heat Pumps / Insulation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F29CAF-DB0A-46A8-A96B-6AC918F0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2"/>
    </mc:Choice>
    <mc:Fallback xmlns="">
      <p:transition spd="slow" advTm="14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0BACE-96ED-4299-BC1E-D5474C0C0F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612" y="0"/>
            <a:ext cx="2606594" cy="1224793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F2B1B-A9B6-46AF-BAB5-71D26A151D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931" y="4717757"/>
            <a:ext cx="2464356" cy="2054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F674D-88F1-450A-8A6B-4B7BF4B1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493" y="294830"/>
            <a:ext cx="10515600" cy="993656"/>
          </a:xfrm>
        </p:spPr>
        <p:txBody>
          <a:bodyPr/>
          <a:lstStyle/>
          <a:p>
            <a:pPr algn="ctr"/>
            <a:r>
              <a:rPr lang="en-IE" b="1" dirty="0"/>
              <a:t>Update 12</a:t>
            </a:r>
            <a:r>
              <a:rPr lang="en-IE" b="1" baseline="30000" dirty="0"/>
              <a:t>th</a:t>
            </a:r>
            <a:r>
              <a:rPr lang="en-IE" b="1" dirty="0"/>
              <a:t> April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C8F1F-2A48-420B-98D1-FE4A14A1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793"/>
            <a:ext cx="9498980" cy="993656"/>
          </a:xfrm>
        </p:spPr>
        <p:txBody>
          <a:bodyPr>
            <a:normAutofit/>
          </a:bodyPr>
          <a:lstStyle/>
          <a:p>
            <a:r>
              <a:rPr lang="en-IE" dirty="0"/>
              <a:t>Based on our initial submission, DHLGH issued a revised allocation to SDCC on 9</a:t>
            </a:r>
            <a:r>
              <a:rPr lang="en-IE" baseline="30000" dirty="0"/>
              <a:t>th</a:t>
            </a:r>
            <a:r>
              <a:rPr lang="en-IE" dirty="0"/>
              <a:t> April as follows: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F29CAF-DB0A-46A8-A96B-6AC918F01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B5CF09C-5A3C-46CC-8FBD-C59EAD752FE2}"/>
              </a:ext>
            </a:extLst>
          </p:cNvPr>
          <p:cNvGraphicFramePr>
            <a:graphicFrameLocks noGrp="1"/>
          </p:cNvGraphicFramePr>
          <p:nvPr/>
        </p:nvGraphicFramePr>
        <p:xfrm>
          <a:off x="938563" y="2109129"/>
          <a:ext cx="9110544" cy="2471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6581">
                  <a:extLst>
                    <a:ext uri="{9D8B030D-6E8A-4147-A177-3AD203B41FA5}">
                      <a16:colId xmlns:a16="http://schemas.microsoft.com/office/drawing/2014/main" val="1799614900"/>
                    </a:ext>
                  </a:extLst>
                </a:gridCol>
                <a:gridCol w="2121981">
                  <a:extLst>
                    <a:ext uri="{9D8B030D-6E8A-4147-A177-3AD203B41FA5}">
                      <a16:colId xmlns:a16="http://schemas.microsoft.com/office/drawing/2014/main" val="912838833"/>
                    </a:ext>
                  </a:extLst>
                </a:gridCol>
                <a:gridCol w="2121982">
                  <a:extLst>
                    <a:ext uri="{9D8B030D-6E8A-4147-A177-3AD203B41FA5}">
                      <a16:colId xmlns:a16="http://schemas.microsoft.com/office/drawing/2014/main" val="2691303877"/>
                    </a:ext>
                  </a:extLst>
                </a:gridCol>
              </a:tblGrid>
              <a:tr h="426052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Homes to be Retrofitted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Total Allocation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993960"/>
                  </a:ext>
                </a:extLst>
              </a:tr>
              <a:tr h="5493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dirty="0"/>
                        <a:t>Initial Allocation (Feb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€2,457,975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382963"/>
                  </a:ext>
                </a:extLst>
              </a:tr>
              <a:tr h="54935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Additional Approval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€709,079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826823"/>
                  </a:ext>
                </a:extLst>
              </a:tr>
              <a:tr h="54935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Revised Allocation (April 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400" dirty="0"/>
                        <a:t>€3,167,054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642664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70F435-3424-45E2-879D-5099ADE4D15E}"/>
              </a:ext>
            </a:extLst>
          </p:cNvPr>
          <p:cNvSpPr txBox="1">
            <a:spLocks/>
          </p:cNvSpPr>
          <p:nvPr/>
        </p:nvSpPr>
        <p:spPr>
          <a:xfrm>
            <a:off x="938563" y="4710193"/>
            <a:ext cx="8852731" cy="17575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No change to average unit allocation of approx. €27k</a:t>
            </a:r>
          </a:p>
          <a:p>
            <a:r>
              <a:rPr lang="en-IE" dirty="0"/>
              <a:t>Final list of homes to be confirmed with DHLGH (may be constrained by ability to get pre-works BERs)</a:t>
            </a:r>
          </a:p>
          <a:p>
            <a:r>
              <a:rPr lang="en-IE" dirty="0"/>
              <a:t>Project management costs still tbc</a:t>
            </a:r>
          </a:p>
        </p:txBody>
      </p:sp>
    </p:spTree>
    <p:extLst>
      <p:ext uri="{BB962C8B-B14F-4D97-AF65-F5344CB8AC3E}">
        <p14:creationId xmlns:p14="http://schemas.microsoft.com/office/powerpoint/2010/main" val="302401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2"/>
    </mc:Choice>
    <mc:Fallback xmlns="">
      <p:transition spd="slow" advTm="149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7871</TotalTime>
  <Words>913</Words>
  <Application>Microsoft Office PowerPoint</Application>
  <PresentationFormat>Widescreen</PresentationFormat>
  <Paragraphs>188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Energy Efficiency/Retrofitting Programme (EERP) 2021</vt:lpstr>
      <vt:lpstr>SDCC Housing Stock</vt:lpstr>
      <vt:lpstr>Planned/Cyclical Maintenance Programmes</vt:lpstr>
      <vt:lpstr>Typical Costings / Considerations</vt:lpstr>
      <vt:lpstr>SDCC 2021 EERP Submission</vt:lpstr>
      <vt:lpstr>SDCC 2021 EERP Submission</vt:lpstr>
      <vt:lpstr>Programme Delivery</vt:lpstr>
      <vt:lpstr>Update 12th April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Niall Noonan</dc:creator>
  <cp:lastModifiedBy>Daniel Murphy</cp:lastModifiedBy>
  <cp:revision>109</cp:revision>
  <dcterms:created xsi:type="dcterms:W3CDTF">2019-09-19T12:58:44Z</dcterms:created>
  <dcterms:modified xsi:type="dcterms:W3CDTF">2021-04-12T14:22:51Z</dcterms:modified>
</cp:coreProperties>
</file>