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8"/>
  </p:notesMasterIdLst>
  <p:sldIdLst>
    <p:sldId id="256" r:id="rId2"/>
    <p:sldId id="301" r:id="rId3"/>
    <p:sldId id="307" r:id="rId4"/>
    <p:sldId id="258" r:id="rId5"/>
    <p:sldId id="259" r:id="rId6"/>
    <p:sldId id="260" r:id="rId7"/>
    <p:sldId id="266" r:id="rId8"/>
    <p:sldId id="263" r:id="rId9"/>
    <p:sldId id="302" r:id="rId10"/>
    <p:sldId id="303" r:id="rId11"/>
    <p:sldId id="280" r:id="rId12"/>
    <p:sldId id="281" r:id="rId13"/>
    <p:sldId id="275" r:id="rId14"/>
    <p:sldId id="283" r:id="rId15"/>
    <p:sldId id="282" r:id="rId16"/>
    <p:sldId id="284" r:id="rId17"/>
    <p:sldId id="285" r:id="rId18"/>
    <p:sldId id="270" r:id="rId19"/>
    <p:sldId id="271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269" r:id="rId36"/>
    <p:sldId id="304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05386-C375-4A8F-8AC2-72DA08E1DC1E}" type="datetimeFigureOut">
              <a:rPr lang="en-IE" smtClean="0"/>
              <a:t>12/04/2021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3D61A-DEC5-4199-AB0A-CAB7E9B4BFB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6795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Density:   It may represent a substantial increase relative to the existing residential development in the vicinity.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3D61A-DEC5-4199-AB0A-CAB7E9B4BFBD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744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EC7AA7E-81E8-4755-AC3D-2CE40312D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188C2F-B457-4F86-B4B4-79703666D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1191" y="457201"/>
            <a:ext cx="1106164" cy="58597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B956FD-3E35-4658-9C8B-3A48FD2DB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419" y="457200"/>
            <a:ext cx="9961047" cy="36780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10A4B-4A22-4060-A8E0-1FCB9E3E5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5278" y="668740"/>
            <a:ext cx="9007522" cy="3330055"/>
          </a:xfrm>
        </p:spPr>
        <p:txBody>
          <a:bodyPr anchor="t">
            <a:normAutofit/>
          </a:bodyPr>
          <a:lstStyle/>
          <a:p>
            <a:r>
              <a:rPr lang="en-IE" sz="4000" dirty="0">
                <a:solidFill>
                  <a:srgbClr val="FFFFFF"/>
                </a:solidFill>
              </a:rPr>
              <a:t>SHD Application SHDABP-309658-21</a:t>
            </a:r>
            <a:br>
              <a:rPr lang="en-IE" sz="4000" dirty="0">
                <a:solidFill>
                  <a:srgbClr val="FFFFFF"/>
                </a:solidFill>
              </a:rPr>
            </a:br>
            <a:br>
              <a:rPr lang="en-IE" sz="4000" dirty="0">
                <a:solidFill>
                  <a:srgbClr val="FFFFFF"/>
                </a:solidFill>
              </a:rPr>
            </a:br>
            <a:r>
              <a:rPr lang="en-IE" sz="4000" dirty="0">
                <a:solidFill>
                  <a:srgbClr val="FFFFFF"/>
                </a:solidFill>
              </a:rPr>
              <a:t>Presentation to Rathfarnham </a:t>
            </a:r>
            <a:r>
              <a:rPr lang="en-IE" sz="4000" dirty="0" err="1">
                <a:solidFill>
                  <a:srgbClr val="FFFFFF"/>
                </a:solidFill>
              </a:rPr>
              <a:t>acm</a:t>
            </a:r>
            <a:r>
              <a:rPr lang="en-IE" sz="4000" dirty="0">
                <a:solidFill>
                  <a:srgbClr val="FFFFFF"/>
                </a:solidFill>
              </a:rPr>
              <a:t> 13</a:t>
            </a:r>
            <a:r>
              <a:rPr lang="en-IE" sz="4000" baseline="30000" dirty="0">
                <a:solidFill>
                  <a:srgbClr val="FFFFFF"/>
                </a:solidFill>
              </a:rPr>
              <a:t>th</a:t>
            </a:r>
            <a:r>
              <a:rPr lang="en-IE" sz="4000" dirty="0">
                <a:solidFill>
                  <a:srgbClr val="FFFFFF"/>
                </a:solidFill>
              </a:rPr>
              <a:t> April 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BC678D-D15E-4FC5-8CBF-5308E841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352" y="4244454"/>
            <a:ext cx="9961115" cy="207248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1185D-D6BA-4ADA-994F-105BA09419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5278" y="4462818"/>
            <a:ext cx="8543696" cy="1640983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IE" sz="2500" dirty="0">
                <a:solidFill>
                  <a:schemeClr val="accent4">
                    <a:lumMod val="50000"/>
                  </a:schemeClr>
                </a:solidFill>
              </a:rPr>
              <a:t>Applicant	greg mcginn, aai walkinstown ltd</a:t>
            </a:r>
          </a:p>
          <a:p>
            <a:pPr>
              <a:lnSpc>
                <a:spcPct val="90000"/>
              </a:lnSpc>
            </a:pPr>
            <a:r>
              <a:rPr lang="en-IE" sz="2500" dirty="0">
                <a:solidFill>
                  <a:schemeClr val="accent4">
                    <a:lumMod val="50000"/>
                  </a:schemeClr>
                </a:solidFill>
              </a:rPr>
              <a:t>Location	chm premises, ballymount road lower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A75D45-F75F-4C09-99AB-8EACA167F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722" y="5595197"/>
            <a:ext cx="1281904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D08039-6C4E-4870-9E3D-6218263DE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31D2E-CBC8-4C4A-917F-DCB48EAEB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CF4F09-0D96-42BE-AE16-84AB4E0B5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AF87EE-372A-438E-B086-63D494ECA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2B38E65-3AFD-404A-BEFC-3006BCB7A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74507A6-60B6-4259-82EB-06D237278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48" r="2" b="2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E598562-3047-4BC2-BFF9-F3942047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17EEB5-35C6-48EA-8332-B626B53E6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Building distances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9E0D66-E86B-461B-B58E-7FB356BB0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2C7D57-D78E-413F-958A-00ABC8504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596FEE5-A0CD-4B5D-B4C1-785801908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A81341-6C47-4992-BD01-6BCF3A349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4167743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499F183-99EE-4B1F-BA64-21A07922A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83A767-5AFC-40D0-A72C-09036EA1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1262CAC-6BC8-43F9-9113-770A2772F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A2CCB6-DFD2-41CD-96FE-0140B7935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A225C9B-755F-4F91-9681-5E07AFAA7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B94992AD-FB24-418E-9709-E9D0750DB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512" y="213652"/>
            <a:ext cx="5628362" cy="658288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932CD2CD-6CF3-4EE9-A24A-A41D45DC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D1AC7B-20DF-4272-9648-884792EB0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Ground floor plan</a:t>
            </a:r>
          </a:p>
        </p:txBody>
      </p:sp>
    </p:spTree>
    <p:extLst>
      <p:ext uri="{BB962C8B-B14F-4D97-AF65-F5344CB8AC3E}">
        <p14:creationId xmlns:p14="http://schemas.microsoft.com/office/powerpoint/2010/main" val="96937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6D08039-6C4E-4870-9E3D-6218263DE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B31D2E-CBC8-4C4A-917F-DCB48EAEB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CF4F09-0D96-42BE-AE16-84AB4E0B5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AF87EE-372A-438E-B086-63D494ECA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2B38E65-3AFD-404A-BEFC-3006BCB7A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9DBF6192-8669-496C-9525-AE2DA8353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9" r="11158" b="-1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E598562-3047-4BC2-BFF9-F3942047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C6B7B7-BCFD-47FA-97E5-325B116C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Podium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D8E8879-51A7-46E3-8CFF-46C3A931B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6275" y="3505095"/>
            <a:ext cx="3081576" cy="17336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cap="all">
                <a:solidFill>
                  <a:schemeClr val="bg2"/>
                </a:solidFill>
              </a:rPr>
              <a:t>Including landscaping and children’s play area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19E0D66-E86B-461B-B58E-7FB356BB0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2C7D57-D78E-413F-958A-00ABC8504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596FEE5-A0CD-4B5D-B4C1-785801908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8A81341-6C47-4992-BD01-6BCF3A349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70123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F1ADD25B-0A33-4EF2-90F4-431392693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74DB6F31-1B9E-4237-84A3-0825BFDF4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6D8DC9-2C07-4E2B-BD30-C8FB435C9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en-IE" dirty="0"/>
              <a:t>Height Overview</a:t>
            </a:r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B020A580-01DE-4E3D-919F-E15CCF41C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Rising from 2 </a:t>
            </a:r>
            <a:r>
              <a:rPr lang="en-US" dirty="0" err="1">
                <a:solidFill>
                  <a:schemeClr val="bg1"/>
                </a:solidFill>
              </a:rPr>
              <a:t>storeys</a:t>
            </a:r>
            <a:r>
              <a:rPr lang="en-US" dirty="0">
                <a:solidFill>
                  <a:schemeClr val="bg1"/>
                </a:solidFill>
              </a:rPr>
              <a:t> at the eastern side of the site to 6 </a:t>
            </a:r>
            <a:r>
              <a:rPr lang="en-US" dirty="0" err="1">
                <a:solidFill>
                  <a:schemeClr val="bg1"/>
                </a:solidFill>
              </a:rPr>
              <a:t>storeys</a:t>
            </a:r>
            <a:r>
              <a:rPr lang="en-US" dirty="0">
                <a:solidFill>
                  <a:schemeClr val="bg1"/>
                </a:solidFill>
              </a:rPr>
              <a:t> to the north and 7-8 </a:t>
            </a:r>
            <a:r>
              <a:rPr lang="en-US" dirty="0" err="1">
                <a:solidFill>
                  <a:schemeClr val="bg1"/>
                </a:solidFill>
              </a:rPr>
              <a:t>storeys</a:t>
            </a:r>
            <a:r>
              <a:rPr lang="en-US" dirty="0">
                <a:solidFill>
                  <a:schemeClr val="bg1"/>
                </a:solidFill>
              </a:rPr>
              <a:t> to the south and west.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A8E4CC3-5283-4832-B92A-0C2E0FF62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915" y="877878"/>
            <a:ext cx="8067514" cy="512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23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1FE1B-B87D-40C0-AE54-0A84CDC11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Northern Elevation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0D6121A-9A66-4B54-B4BA-DDA427CED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281" y="2097088"/>
            <a:ext cx="11267438" cy="3846512"/>
          </a:xfrm>
        </p:spPr>
      </p:pic>
    </p:spTree>
    <p:extLst>
      <p:ext uri="{BB962C8B-B14F-4D97-AF65-F5344CB8AC3E}">
        <p14:creationId xmlns:p14="http://schemas.microsoft.com/office/powerpoint/2010/main" val="4248680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47A8A-D444-4BC9-AC3D-0A7E9A4B2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Southern elevation – Ballymount Road Lower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FF926DA-5DBB-4393-AECB-8C8083A475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121" y="2097088"/>
            <a:ext cx="11383758" cy="3846512"/>
          </a:xfrm>
        </p:spPr>
      </p:pic>
    </p:spTree>
    <p:extLst>
      <p:ext uri="{BB962C8B-B14F-4D97-AF65-F5344CB8AC3E}">
        <p14:creationId xmlns:p14="http://schemas.microsoft.com/office/powerpoint/2010/main" val="3613359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0D414-9DD0-472D-A69D-871F390AD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Eastern Elevation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456DD8B-DE5E-4A19-BC67-09A688544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215" y="2397124"/>
            <a:ext cx="11109570" cy="3246440"/>
          </a:xfrm>
        </p:spPr>
      </p:pic>
    </p:spTree>
    <p:extLst>
      <p:ext uri="{BB962C8B-B14F-4D97-AF65-F5344CB8AC3E}">
        <p14:creationId xmlns:p14="http://schemas.microsoft.com/office/powerpoint/2010/main" val="399595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B2F07-7F3F-4AA0-9D03-BCB84EA56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2FDC1588-CE44-4439-9A89-9E0A1D282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192" y="2268538"/>
            <a:ext cx="11255616" cy="3503612"/>
          </a:xfrm>
        </p:spPr>
      </p:pic>
    </p:spTree>
    <p:extLst>
      <p:ext uri="{BB962C8B-B14F-4D97-AF65-F5344CB8AC3E}">
        <p14:creationId xmlns:p14="http://schemas.microsoft.com/office/powerpoint/2010/main" val="1055243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E3C13-C4B4-4B25-AC3D-A586D0A20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Part 1. Notice issued by the board under section 6(7)</a:t>
            </a:r>
            <a:br>
              <a:rPr lang="en-IE" dirty="0"/>
            </a:br>
            <a:r>
              <a:rPr lang="en-IE" dirty="0"/>
              <a:t>summary of tri-partite meeting 2</a:t>
            </a:r>
            <a:r>
              <a:rPr lang="en-IE" baseline="30000" dirty="0"/>
              <a:t>nd</a:t>
            </a:r>
            <a:r>
              <a:rPr lang="en-IE" dirty="0"/>
              <a:t> December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71EBD-3C37-48A5-9F59-7FE6D4036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Regard to SLO 1 of the South Dublin County Development Plan.</a:t>
            </a:r>
          </a:p>
          <a:p>
            <a:r>
              <a:rPr lang="en-GB" dirty="0"/>
              <a:t>The density of 200 units per hectare may be considered high. Justification required at application stage.</a:t>
            </a:r>
          </a:p>
          <a:p>
            <a:r>
              <a:rPr lang="en-GB" dirty="0"/>
              <a:t>The subject site is not identified for tall buildings exceeding five storeys in an approved plan.  A rationale for the height should be provided at application stage. </a:t>
            </a:r>
          </a:p>
          <a:p>
            <a:r>
              <a:rPr lang="en-GB" dirty="0"/>
              <a:t>Potential of </a:t>
            </a:r>
            <a:r>
              <a:rPr lang="en-GB" dirty="0" err="1"/>
              <a:t>overbearance</a:t>
            </a:r>
            <a:r>
              <a:rPr lang="en-GB" dirty="0"/>
              <a:t>, overshadowing and overlooking will need to be fully assessed and further details provided at application stage.  Caution should be used against reliance on tree planting as a form of mitigation.</a:t>
            </a:r>
          </a:p>
          <a:p>
            <a:r>
              <a:rPr lang="en-GB" dirty="0"/>
              <a:t>Consideration how the development addresses Ballymount Road Lower, including landscaping.  Requirement of a more active frontage to Ballymount Road Lower – direct access to non residential uses – active streetscape.</a:t>
            </a:r>
          </a:p>
          <a:p>
            <a:endParaRPr lang="en-GB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66824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E3C13-C4B4-4B25-AC3D-A586D0A20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Part 2. Notice issued by the board under section 6(7)</a:t>
            </a:r>
            <a:br>
              <a:rPr lang="en-IE"/>
            </a:br>
            <a:r>
              <a:rPr lang="en-IE"/>
              <a:t>summary of tri-partite meeting 2/12/20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71EBD-3C37-48A5-9F59-7FE6D4036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Open space, quantum, (open space v private space) functionality and layout should be further detailed in documentation provided with the application. </a:t>
            </a:r>
          </a:p>
          <a:p>
            <a:r>
              <a:rPr lang="en-GB" dirty="0"/>
              <a:t>Clarification required regarding proposals of dual and single aspect within the development. </a:t>
            </a:r>
          </a:p>
          <a:p>
            <a:r>
              <a:rPr lang="en-GB" dirty="0"/>
              <a:t>Further daylight/ shadow analysis is required to demonstrate that all the open spaces will have sufficient daylight to provide usable spaces with high amenity value.</a:t>
            </a:r>
          </a:p>
          <a:p>
            <a:r>
              <a:rPr lang="en-GB" dirty="0"/>
              <a:t>Issue of nuisance, noise impact and air quality needs to be considered (impact on proposed residents from adjacent industrial/commercial uses)</a:t>
            </a:r>
          </a:p>
          <a:p>
            <a:r>
              <a:rPr lang="en-GB" dirty="0"/>
              <a:t>Proximity of site to SEVESO sites needs to be addressed. </a:t>
            </a:r>
          </a:p>
          <a:p>
            <a:r>
              <a:rPr lang="en-GB" dirty="0"/>
              <a:t>Irish Water (IW) submission notes upgrades to the wastewater system are required</a:t>
            </a:r>
          </a:p>
          <a:p>
            <a:r>
              <a:rPr lang="en-GB" dirty="0"/>
              <a:t>Materials and microclimate report to be supplied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07818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6">
            <a:extLst>
              <a:ext uri="{FF2B5EF4-FFF2-40B4-BE49-F238E27FC236}">
                <a16:creationId xmlns:a16="http://schemas.microsoft.com/office/drawing/2014/main" id="{8C266B9D-DC87-430A-8D3A-2E83639A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69282F36-261B-49B3-8CA9-FB857C475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B87215C3-3B83-4BE7-9213-26E084BD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13A105D4-2907-419E-8223-4C266BA1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Content Placeholder 6" descr="A picture containing map, electronics&#10;&#10;Description automatically generated">
            <a:extLst>
              <a:ext uri="{FF2B5EF4-FFF2-40B4-BE49-F238E27FC236}">
                <a16:creationId xmlns:a16="http://schemas.microsoft.com/office/drawing/2014/main" id="{D567C3EE-23D9-4D14-9DE9-A3F909264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039" y="599724"/>
            <a:ext cx="9455129" cy="5200321"/>
          </a:xfrm>
          <a:prstGeom prst="rect">
            <a:avLst/>
          </a:prstGeom>
        </p:spPr>
      </p:pic>
      <p:sp>
        <p:nvSpPr>
          <p:cNvPr id="21" name="Rectangle 14">
            <a:extLst>
              <a:ext uri="{FF2B5EF4-FFF2-40B4-BE49-F238E27FC236}">
                <a16:creationId xmlns:a16="http://schemas.microsoft.com/office/drawing/2014/main" id="{1EEE7F17-8E08-4C69-8E22-661908E6D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5873675"/>
            <a:ext cx="11296733" cy="5168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6B4EF76-D185-4C85-BCFF-C6D42F7D1121}"/>
              </a:ext>
            </a:extLst>
          </p:cNvPr>
          <p:cNvSpPr/>
          <p:nvPr/>
        </p:nvSpPr>
        <p:spPr>
          <a:xfrm rot="20175287">
            <a:off x="2792772" y="2845646"/>
            <a:ext cx="1656522" cy="23255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1067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1">
            <a:extLst>
              <a:ext uri="{FF2B5EF4-FFF2-40B4-BE49-F238E27FC236}">
                <a16:creationId xmlns:a16="http://schemas.microsoft.com/office/drawing/2014/main" id="{CA122780-29D7-4796-95BF-DA8AD947A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019DCD7B-3E5A-4299-9BDF-E8A53C290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19" r="5760" b="40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25" name="Group 13">
            <a:extLst>
              <a:ext uri="{FF2B5EF4-FFF2-40B4-BE49-F238E27FC236}">
                <a16:creationId xmlns:a16="http://schemas.microsoft.com/office/drawing/2014/main" id="{0F589B4C-3CA2-49DE-9E63-145FF5CB7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7D4F7C-6EAA-4D74-BDD3-6602D41F3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15">
              <a:extLst>
                <a:ext uri="{FF2B5EF4-FFF2-40B4-BE49-F238E27FC236}">
                  <a16:creationId xmlns:a16="http://schemas.microsoft.com/office/drawing/2014/main" id="{65B11D41-504D-4822-8E12-3AD6AB8BA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9F43E6-D1FC-4895-A4AE-8E208C496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anchor="ctr">
            <a:normAutofit/>
          </a:bodyPr>
          <a:lstStyle/>
          <a:p>
            <a:r>
              <a:rPr lang="en-IE" dirty="0"/>
              <a:t>Photomontages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E302477-C6F8-4BEC-A7DD-759D0684C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38399"/>
            <a:ext cx="3415074" cy="3564467"/>
          </a:xfrm>
        </p:spPr>
        <p:txBody>
          <a:bodyPr>
            <a:norm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1. East</a:t>
            </a:r>
          </a:p>
          <a:p>
            <a:r>
              <a:rPr lang="en-US" sz="1700" dirty="0">
                <a:solidFill>
                  <a:schemeClr val="bg1"/>
                </a:solidFill>
              </a:rPr>
              <a:t>2. South from Walkinstown Pk</a:t>
            </a:r>
          </a:p>
          <a:p>
            <a:r>
              <a:rPr lang="en-US" sz="1700" dirty="0">
                <a:solidFill>
                  <a:schemeClr val="bg1"/>
                </a:solidFill>
              </a:rPr>
              <a:t>3. South from corner</a:t>
            </a:r>
          </a:p>
          <a:p>
            <a:r>
              <a:rPr lang="en-US" sz="1700" dirty="0">
                <a:solidFill>
                  <a:schemeClr val="bg1"/>
                </a:solidFill>
              </a:rPr>
              <a:t>4. S-West from Walkinstown Cr</a:t>
            </a:r>
          </a:p>
          <a:p>
            <a:r>
              <a:rPr lang="en-US" sz="1700" dirty="0">
                <a:solidFill>
                  <a:schemeClr val="bg1"/>
                </a:solidFill>
              </a:rPr>
              <a:t>5.  West from Walkinstown Cr</a:t>
            </a:r>
          </a:p>
          <a:p>
            <a:r>
              <a:rPr lang="en-US" sz="1700" dirty="0">
                <a:solidFill>
                  <a:schemeClr val="bg1"/>
                </a:solidFill>
              </a:rPr>
              <a:t>6.  West from entrance</a:t>
            </a:r>
          </a:p>
          <a:p>
            <a:r>
              <a:rPr lang="en-US" sz="1700" dirty="0">
                <a:solidFill>
                  <a:schemeClr val="bg1"/>
                </a:solidFill>
              </a:rPr>
              <a:t>7.  West from along Ballymount Rd Lower</a:t>
            </a:r>
          </a:p>
        </p:txBody>
      </p:sp>
    </p:spTree>
    <p:extLst>
      <p:ext uri="{BB962C8B-B14F-4D97-AF65-F5344CB8AC3E}">
        <p14:creationId xmlns:p14="http://schemas.microsoft.com/office/powerpoint/2010/main" val="725016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D08039-6C4E-4870-9E3D-6218263DE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31D2E-CBC8-4C4A-917F-DCB48EAEB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CF4F09-0D96-42BE-AE16-84AB4E0B5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AF87EE-372A-438E-B086-63D494ECA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2B38E65-3AFD-404A-BEFC-3006BCB7A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road with cars on it&#10;&#10;Description automatically generated with low confidence">
            <a:extLst>
              <a:ext uri="{FF2B5EF4-FFF2-40B4-BE49-F238E27FC236}">
                <a16:creationId xmlns:a16="http://schemas.microsoft.com/office/drawing/2014/main" id="{C5D1032A-221D-4A2A-AF81-C353BBE7B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16" r="16081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E598562-3047-4BC2-BFF9-F3942047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57B772-CA61-4C0D-BFDE-12AB3A05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View 1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Eastwards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9E0D66-E86B-461B-B58E-7FB356BB0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2C7D57-D78E-413F-958A-00ABC8504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596FEE5-A0CD-4B5D-B4C1-785801908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A81341-6C47-4992-BD01-6BCF3A349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435089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D08039-6C4E-4870-9E3D-6218263DE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31D2E-CBC8-4C4A-917F-DCB48EAEB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CF4F09-0D96-42BE-AE16-84AB4E0B5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AF87EE-372A-438E-B086-63D494ECA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2B38E65-3AFD-404A-BEFC-3006BCB7A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road with cars on it&#10;&#10;Description automatically generated with low confidence">
            <a:extLst>
              <a:ext uri="{FF2B5EF4-FFF2-40B4-BE49-F238E27FC236}">
                <a16:creationId xmlns:a16="http://schemas.microsoft.com/office/drawing/2014/main" id="{C6A02315-BEA3-43B6-B8D9-B2E1CC059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04" r="15932" b="-1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E598562-3047-4BC2-BFF9-F3942047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B89857-36D5-4BAF-BFB4-1FE72A0D8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View 1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Eastwards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9E0D66-E86B-461B-B58E-7FB356BB0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2C7D57-D78E-413F-958A-00ABC8504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596FEE5-A0CD-4B5D-B4C1-785801908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A81341-6C47-4992-BD01-6BCF3A349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316807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D08039-6C4E-4870-9E3D-6218263DE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31D2E-CBC8-4C4A-917F-DCB48EAEB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CF4F09-0D96-42BE-AE16-84AB4E0B5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AF87EE-372A-438E-B086-63D494ECA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2B38E65-3AFD-404A-BEFC-3006BCB7A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outdoor, sky, road&#10;&#10;Description automatically generated">
            <a:extLst>
              <a:ext uri="{FF2B5EF4-FFF2-40B4-BE49-F238E27FC236}">
                <a16:creationId xmlns:a16="http://schemas.microsoft.com/office/drawing/2014/main" id="{44944DA7-725A-4287-B0C2-D4479B579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33" r="17303" b="-1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E598562-3047-4BC2-BFF9-F3942047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1D5E18-6B74-4D7F-BAEA-2D60EDF5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487" y="1956980"/>
            <a:ext cx="3081576" cy="20858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View 2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Looking southwards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from Walkinstown Park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9E0D66-E86B-461B-B58E-7FB356BB0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2C7D57-D78E-413F-958A-00ABC8504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596FEE5-A0CD-4B5D-B4C1-785801908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A81341-6C47-4992-BD01-6BCF3A349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824119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D08039-6C4E-4870-9E3D-6218263DE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31D2E-CBC8-4C4A-917F-DCB48EAEB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CF4F09-0D96-42BE-AE16-84AB4E0B5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AF87EE-372A-438E-B086-63D494ECA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2B38E65-3AFD-404A-BEFC-3006BCB7A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outdoor, sky, road&#10;&#10;Description automatically generated">
            <a:extLst>
              <a:ext uri="{FF2B5EF4-FFF2-40B4-BE49-F238E27FC236}">
                <a16:creationId xmlns:a16="http://schemas.microsoft.com/office/drawing/2014/main" id="{20A9CF04-E9AA-41F1-B76A-AAE59961C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10" r="17658" b="1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E598562-3047-4BC2-BFF9-F3942047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AD1008-405D-4DF8-886E-B3750BE3D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487" y="1956980"/>
            <a:ext cx="3081576" cy="20858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View 2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Looking southwards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from Walkinstown Park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9E0D66-E86B-461B-B58E-7FB356BB0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2C7D57-D78E-413F-958A-00ABC8504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596FEE5-A0CD-4B5D-B4C1-785801908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A81341-6C47-4992-BD01-6BCF3A349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291758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6D08039-6C4E-4870-9E3D-6218263DE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B31D2E-CBC8-4C4A-917F-DCB48EAEB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CF4F09-0D96-42BE-AE16-84AB4E0B5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AF87EE-372A-438E-B086-63D494ECA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2B38E65-3AFD-404A-BEFC-3006BCB7A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67F5811E-32EE-458C-B3BD-58B96B831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997" r="9071" b="1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E598562-3047-4BC2-BFF9-F3942047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9E2307-5032-400D-BB3E-649E5E245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View 3 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Looking south from the corner of  Walkinstown Park and Crescent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9E0D66-E86B-461B-B58E-7FB356BB0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D2C7D57-D78E-413F-958A-00ABC8504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596FEE5-A0CD-4B5D-B4C1-785801908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8A81341-6C47-4992-BD01-6BCF3A349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461830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D08039-6C4E-4870-9E3D-6218263DE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31D2E-CBC8-4C4A-917F-DCB48EAEB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CF4F09-0D96-42BE-AE16-84AB4E0B5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AF87EE-372A-438E-B086-63D494ECA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2B38E65-3AFD-404A-BEFC-3006BCB7A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136BE224-C7C5-4BF5-A992-9ECD516C4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97" r="6371" b="1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E598562-3047-4BC2-BFF9-F3942047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9E0D66-E86B-461B-B58E-7FB356BB0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2C7D57-D78E-413F-958A-00ABC8504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596FEE5-A0CD-4B5D-B4C1-785801908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A81341-6C47-4992-BD01-6BCF3A349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BDCE598D-C243-4A8B-865E-83152C352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338" cy="208597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View 3 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Looking south from the corner of  Walkinstown Park and Crescent</a:t>
            </a:r>
          </a:p>
        </p:txBody>
      </p:sp>
    </p:spTree>
    <p:extLst>
      <p:ext uri="{BB962C8B-B14F-4D97-AF65-F5344CB8AC3E}">
        <p14:creationId xmlns:p14="http://schemas.microsoft.com/office/powerpoint/2010/main" val="2365083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D08039-6C4E-4870-9E3D-6218263DE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31D2E-CBC8-4C4A-917F-DCB48EAEB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CF4F09-0D96-42BE-AE16-84AB4E0B5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AF87EE-372A-438E-B086-63D494ECA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2B38E65-3AFD-404A-BEFC-3006BCB7A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3A38F9E3-4E8C-483A-B465-4732424CC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311" r="6757" b="1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E598562-3047-4BC2-BFF9-F3942047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4FE89-2364-4854-9CD4-8F25A864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View 4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Looking south-west wards from Walkinstown Crescent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9E0D66-E86B-461B-B58E-7FB356BB0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2C7D57-D78E-413F-958A-00ABC8504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596FEE5-A0CD-4B5D-B4C1-785801908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A81341-6C47-4992-BD01-6BCF3A349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244890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D08039-6C4E-4870-9E3D-6218263DE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31D2E-CBC8-4C4A-917F-DCB48EAEB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CF4F09-0D96-42BE-AE16-84AB4E0B5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AF87EE-372A-438E-B086-63D494ECA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2B38E65-3AFD-404A-BEFC-3006BCB7A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assy field with building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627C5CE7-8E52-4B31-BB83-6043609CE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214" r="3854" b="1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E598562-3047-4BC2-BFF9-F3942047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DE40-CCEF-4918-B419-354639540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View 4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Looking south-west wards from Walkinstown Crescent – Year 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9E0D66-E86B-461B-B58E-7FB356BB0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2C7D57-D78E-413F-958A-00ABC8504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596FEE5-A0CD-4B5D-B4C1-785801908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A81341-6C47-4992-BD01-6BCF3A349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78672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9">
            <a:extLst>
              <a:ext uri="{FF2B5EF4-FFF2-40B4-BE49-F238E27FC236}">
                <a16:creationId xmlns:a16="http://schemas.microsoft.com/office/drawing/2014/main" id="{66D08039-6C4E-4870-9E3D-6218263DE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9FB31D2E-CBC8-4C4A-917F-DCB48EAEB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id="{FCCF4F09-0D96-42BE-AE16-84AB4E0B5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id="{21AF87EE-372A-438E-B086-63D494ECA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1" name="Rectangle 17">
            <a:extLst>
              <a:ext uri="{FF2B5EF4-FFF2-40B4-BE49-F238E27FC236}">
                <a16:creationId xmlns:a16="http://schemas.microsoft.com/office/drawing/2014/main" id="{5DDE08C2-90C5-4136-9BF1-8F19E825B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19">
            <a:extLst>
              <a:ext uri="{FF2B5EF4-FFF2-40B4-BE49-F238E27FC236}">
                <a16:creationId xmlns:a16="http://schemas.microsoft.com/office/drawing/2014/main" id="{36A7F378-4E9D-43CC-90B9-25B3371F0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3" y="453643"/>
            <a:ext cx="11298934" cy="5936922"/>
            <a:chOff x="446533" y="453643"/>
            <a:chExt cx="11298934" cy="593692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60B22F7-636C-4807-8026-DF766891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3" y="4199467"/>
              <a:ext cx="11296733" cy="21910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E85C17F-22AF-422E-BB04-0D1884CAA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4D1348-5191-490F-85AC-D9BBC9E35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5E5F86F-DABE-4391-B083-EA55ED64EB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5C8EAD-78B2-4BF6-BCF7-33D1ED863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4000698"/>
            <a:ext cx="10993549" cy="14750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View 5 – looking west from walkinstown Crescent</a:t>
            </a:r>
          </a:p>
        </p:txBody>
      </p:sp>
      <p:pic>
        <p:nvPicPr>
          <p:cNvPr id="5" name="Content Placeholder 4" descr="A picture containing text, outdoor, sky, road&#10;&#10;Description automatically generated">
            <a:extLst>
              <a:ext uri="{FF2B5EF4-FFF2-40B4-BE49-F238E27FC236}">
                <a16:creationId xmlns:a16="http://schemas.microsoft.com/office/drawing/2014/main" id="{AF8D0988-3A7C-4C2B-966E-1F0B59A9E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276" r="-1" b="30555"/>
          <a:stretch/>
        </p:blipFill>
        <p:spPr>
          <a:xfrm>
            <a:off x="446532" y="599725"/>
            <a:ext cx="11292143" cy="355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54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3E973B2-6189-4C97-8485-86EED03C04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AB09626-9555-46B6-BEA8-840CB1343E76}"/>
              </a:ext>
            </a:extLst>
          </p:cNvPr>
          <p:cNvSpPr/>
          <p:nvPr/>
        </p:nvSpPr>
        <p:spPr>
          <a:xfrm rot="19878504">
            <a:off x="8958470" y="3975652"/>
            <a:ext cx="649356" cy="1007165"/>
          </a:xfrm>
          <a:custGeom>
            <a:avLst/>
            <a:gdLst>
              <a:gd name="connsiteX0" fmla="*/ 0 w 649356"/>
              <a:gd name="connsiteY0" fmla="*/ 503583 h 1007165"/>
              <a:gd name="connsiteX1" fmla="*/ 324678 w 649356"/>
              <a:gd name="connsiteY1" fmla="*/ 0 h 1007165"/>
              <a:gd name="connsiteX2" fmla="*/ 649356 w 649356"/>
              <a:gd name="connsiteY2" fmla="*/ 503583 h 1007165"/>
              <a:gd name="connsiteX3" fmla="*/ 324678 w 649356"/>
              <a:gd name="connsiteY3" fmla="*/ 1007166 h 1007165"/>
              <a:gd name="connsiteX4" fmla="*/ 0 w 649356"/>
              <a:gd name="connsiteY4" fmla="*/ 503583 h 100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56" h="1007165" extrusionOk="0">
                <a:moveTo>
                  <a:pt x="0" y="503583"/>
                </a:moveTo>
                <a:cubicBezTo>
                  <a:pt x="-10385" y="219056"/>
                  <a:pt x="106368" y="14635"/>
                  <a:pt x="324678" y="0"/>
                </a:cubicBezTo>
                <a:cubicBezTo>
                  <a:pt x="561312" y="12067"/>
                  <a:pt x="623511" y="226284"/>
                  <a:pt x="649356" y="503583"/>
                </a:cubicBezTo>
                <a:cubicBezTo>
                  <a:pt x="631376" y="799263"/>
                  <a:pt x="496694" y="1047511"/>
                  <a:pt x="324678" y="1007166"/>
                </a:cubicBezTo>
                <a:cubicBezTo>
                  <a:pt x="77987" y="970303"/>
                  <a:pt x="30200" y="796134"/>
                  <a:pt x="0" y="503583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36990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D08039-6C4E-4870-9E3D-6218263DE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31D2E-CBC8-4C4A-917F-DCB48EAEB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CF4F09-0D96-42BE-AE16-84AB4E0B5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AF87EE-372A-438E-B086-63D494ECA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DDE08C2-90C5-4136-9BF1-8F19E825B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6A7F378-4E9D-43CC-90B9-25B3371F0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3" y="453643"/>
            <a:ext cx="11298934" cy="5936922"/>
            <a:chOff x="446533" y="453643"/>
            <a:chExt cx="11298934" cy="593692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60B22F7-636C-4807-8026-DF766891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3" y="4199467"/>
              <a:ext cx="11296733" cy="21910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E85C17F-22AF-422E-BB04-0D1884CAA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4D1348-5191-490F-85AC-D9BBC9E35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5E5F86F-DABE-4391-B083-EA55ED64EB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82CD81-3C55-477D-B4D0-5224071AA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4000698"/>
            <a:ext cx="10993549" cy="14750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View 5 – looking west from walkinstown Crescent – Year 0</a:t>
            </a:r>
          </a:p>
        </p:txBody>
      </p:sp>
      <p:pic>
        <p:nvPicPr>
          <p:cNvPr id="5" name="Content Placeholder 4" descr="A picture containing outdoor, sky, road&#10;&#10;Description automatically generated">
            <a:extLst>
              <a:ext uri="{FF2B5EF4-FFF2-40B4-BE49-F238E27FC236}">
                <a16:creationId xmlns:a16="http://schemas.microsoft.com/office/drawing/2014/main" id="{CECAD7AF-D399-4271-9D6D-9E740B6E4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301" r="-1" b="31077"/>
          <a:stretch/>
        </p:blipFill>
        <p:spPr>
          <a:xfrm>
            <a:off x="446532" y="599725"/>
            <a:ext cx="11292143" cy="355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86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D08039-6C4E-4870-9E3D-6218263DE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31D2E-CBC8-4C4A-917F-DCB48EAEB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CF4F09-0D96-42BE-AE16-84AB4E0B5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AF87EE-372A-438E-B086-63D494ECA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2B38E65-3AFD-404A-BEFC-3006BCB7A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ar parked in front of a house&#10;&#10;Description automatically generated with medium confidence">
            <a:extLst>
              <a:ext uri="{FF2B5EF4-FFF2-40B4-BE49-F238E27FC236}">
                <a16:creationId xmlns:a16="http://schemas.microsoft.com/office/drawing/2014/main" id="{70E9CEDE-FF0D-4F22-AB0B-299CA2502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49" r="6087" b="-1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E598562-3047-4BC2-BFF9-F3942047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5B512-A47A-46D9-8831-189890E4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View 6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Looking west from walkinstown crescent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9E0D66-E86B-461B-B58E-7FB356BB0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2C7D57-D78E-413F-958A-00ABC8504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596FEE5-A0CD-4B5D-B4C1-785801908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A81341-6C47-4992-BD01-6BCF3A349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135348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D08039-6C4E-4870-9E3D-6218263DE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31D2E-CBC8-4C4A-917F-DCB48EAEB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CF4F09-0D96-42BE-AE16-84AB4E0B5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AF87EE-372A-438E-B086-63D494ECA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2B38E65-3AFD-404A-BEFC-3006BCB7A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ar parked in front of a house&#10;&#10;Description automatically generated with medium confidence">
            <a:extLst>
              <a:ext uri="{FF2B5EF4-FFF2-40B4-BE49-F238E27FC236}">
                <a16:creationId xmlns:a16="http://schemas.microsoft.com/office/drawing/2014/main" id="{82F0EAE4-13A5-4536-8156-6BD69F5B9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282" r="5786" b="1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E598562-3047-4BC2-BFF9-F3942047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7666F-3625-41FA-B53B-8B897ABB6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View 6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Looking west from walkinstown crescent – Year 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9E0D66-E86B-461B-B58E-7FB356BB0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2C7D57-D78E-413F-958A-00ABC8504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596FEE5-A0CD-4B5D-B4C1-785801908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A81341-6C47-4992-BD01-6BCF3A349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273330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D08039-6C4E-4870-9E3D-6218263DE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31D2E-CBC8-4C4A-917F-DCB48EAEB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CF4F09-0D96-42BE-AE16-84AB4E0B5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AF87EE-372A-438E-B086-63D494ECA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4BF830C-B6C7-423C-9614-57C08C323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cars on a road&#10;&#10;Description automatically generated with low confidence">
            <a:extLst>
              <a:ext uri="{FF2B5EF4-FFF2-40B4-BE49-F238E27FC236}">
                <a16:creationId xmlns:a16="http://schemas.microsoft.com/office/drawing/2014/main" id="{33129EB3-4C67-4657-BF8C-9BB21E97B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78" t="14056" r="11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E4A73AE-0788-4542-B4A8-13285C7CE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4A18362-7604-4149-A365-69E1BC2E1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rgbClr val="D36E5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92A281C-3AAD-4F35-A822-1436E3CB9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rgbClr val="D36E5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3214004-C725-45BC-8E6A-78262D1F5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rgbClr val="D36E5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2285D255-F70B-4F6F-9D26-BF6E9B6E2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C5B2A-E7C4-430B-8C0A-CA8AF8842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4572000"/>
            <a:ext cx="10993549" cy="89524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/>
              <a:t>View 7 – Looking north-westward from Ballymount Road Lower</a:t>
            </a:r>
          </a:p>
        </p:txBody>
      </p:sp>
    </p:spTree>
    <p:extLst>
      <p:ext uri="{BB962C8B-B14F-4D97-AF65-F5344CB8AC3E}">
        <p14:creationId xmlns:p14="http://schemas.microsoft.com/office/powerpoint/2010/main" val="1890670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D08039-6C4E-4870-9E3D-6218263DE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31D2E-CBC8-4C4A-917F-DCB48EAEB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CF4F09-0D96-42BE-AE16-84AB4E0B5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AF87EE-372A-438E-B086-63D494ECA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4BF830C-B6C7-423C-9614-57C08C323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ars on a road&#10;&#10;Description automatically generated with low confidence">
            <a:extLst>
              <a:ext uri="{FF2B5EF4-FFF2-40B4-BE49-F238E27FC236}">
                <a16:creationId xmlns:a16="http://schemas.microsoft.com/office/drawing/2014/main" id="{BFCBF9BA-90F6-4E0E-A1CC-9BA059527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73" t="13328" r="44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E4A73AE-0788-4542-B4A8-13285C7CE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4A18362-7604-4149-A365-69E1BC2E1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rgbClr val="7EA7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92A281C-3AAD-4F35-A822-1436E3CB9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rgbClr val="7EA7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3214004-C725-45BC-8E6A-78262D1F5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rgbClr val="7EA7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2285D255-F70B-4F6F-9D26-BF6E9B6E2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666D01-B119-4D9E-9D47-C5F88D236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4572000"/>
            <a:ext cx="10993549" cy="89524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/>
              <a:t>View 7 – Looking north-westward from Ballymount Road Lower</a:t>
            </a:r>
          </a:p>
        </p:txBody>
      </p:sp>
    </p:spTree>
    <p:extLst>
      <p:ext uri="{BB962C8B-B14F-4D97-AF65-F5344CB8AC3E}">
        <p14:creationId xmlns:p14="http://schemas.microsoft.com/office/powerpoint/2010/main" val="231018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E3C13-C4B4-4B25-AC3D-A586D0A20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Summary: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71EBD-3C37-48A5-9F59-7FE6D4036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/>
              <a:t>Proposal:							1</a:t>
            </a:r>
            <a:r>
              <a:rPr lang="en-GB" dirty="0"/>
              <a:t>71 apartments, Creche, café, Communal area (gym, lounges, meeting 									room) </a:t>
            </a:r>
            <a:endParaRPr lang="en-IE" dirty="0"/>
          </a:p>
          <a:p>
            <a:r>
              <a:rPr lang="en-IE" dirty="0"/>
              <a:t>Site Area:							9,308m2</a:t>
            </a:r>
          </a:p>
          <a:p>
            <a:r>
              <a:rPr lang="en-IE" dirty="0"/>
              <a:t>Density							183 dwellings per hectare</a:t>
            </a:r>
          </a:p>
          <a:p>
            <a:r>
              <a:rPr lang="en-IE" dirty="0"/>
              <a:t>Height Range 						2-8 Storeys</a:t>
            </a:r>
          </a:p>
          <a:p>
            <a:r>
              <a:rPr lang="en-IE" dirty="0"/>
              <a:t>Total sqm of development 			21,612.7sqm</a:t>
            </a:r>
          </a:p>
          <a:p>
            <a:r>
              <a:rPr lang="en-IE" dirty="0"/>
              <a:t>Amenity Area 						1,476sqm (Podium) 1,073sqm (Linear Park East)</a:t>
            </a:r>
          </a:p>
          <a:p>
            <a:r>
              <a:rPr lang="en-IE" dirty="0"/>
              <a:t>Car parking						69</a:t>
            </a:r>
          </a:p>
          <a:p>
            <a:r>
              <a:rPr lang="en-IE" dirty="0"/>
              <a:t>Bicycle parking / motorbike stands		384 / 10</a:t>
            </a:r>
          </a:p>
        </p:txBody>
      </p:sp>
    </p:spTree>
    <p:extLst>
      <p:ext uri="{BB962C8B-B14F-4D97-AF65-F5344CB8AC3E}">
        <p14:creationId xmlns:p14="http://schemas.microsoft.com/office/powerpoint/2010/main" val="2080277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6D8CB-9E50-41E5-8CFA-9CAF8B191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Legislation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87649-BF77-468C-BAC3-50DC39262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presentation is in accordance with Section 8 of the Planning and Development (Housing) and Residential Tenancies Act 2016</a:t>
            </a:r>
          </a:p>
          <a:p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E" sz="1800" dirty="0">
                <a:effectLst/>
                <a:latin typeface="Ubuntu"/>
                <a:ea typeface="Calibri" panose="020F0502020204030204" pitchFamily="34" charset="0"/>
                <a:cs typeface="Calibri" panose="020F0502020204030204" pitchFamily="34" charset="0"/>
              </a:rPr>
              <a:t> summary of the views of the elected members on that proposed development </a:t>
            </a: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will be included in the Chief Executive’s Report in accordance with Section 8.</a:t>
            </a:r>
          </a:p>
          <a:p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 members are invited to make their views.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22274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A8DF1-121C-4B6F-9A92-BA9C82CE4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Timelines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85B1F-A83E-48DC-A265-B8DF5832E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IE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SHD Lodged with ABP:					10</a:t>
            </a:r>
            <a:r>
              <a:rPr lang="en-IE" sz="18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E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March 2021</a:t>
            </a:r>
            <a:endParaRPr lang="en-IE" sz="18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IE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Week Submissions/Observations 		13</a:t>
            </a:r>
            <a:r>
              <a:rPr lang="en-IE" sz="18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E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April 2021 (by 5.30pm) </a:t>
            </a:r>
            <a:endParaRPr lang="en-IE" sz="18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IE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Week SDCC report due to ABP			4</a:t>
            </a:r>
            <a:r>
              <a:rPr lang="en-IE" sz="18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E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2021 </a:t>
            </a:r>
            <a:endParaRPr lang="en-IE" sz="18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IE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 Week Decision due from ABP			29</a:t>
            </a:r>
            <a:r>
              <a:rPr lang="en-IE" sz="18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E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June 2021</a:t>
            </a:r>
            <a:r>
              <a:rPr lang="en-I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93494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88A4D-AFA9-4B64-9A0A-38AEF8AF0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Consultations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F49CE-09E7-465E-95BA-6E6C4AE18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>
              <a:highlight>
                <a:srgbClr val="FFFF00"/>
              </a:highlight>
            </a:endParaRPr>
          </a:p>
          <a:p>
            <a:endParaRPr lang="en-IE" dirty="0">
              <a:highlight>
                <a:srgbClr val="FFFF00"/>
              </a:highlight>
            </a:endParaRPr>
          </a:p>
          <a:p>
            <a:r>
              <a:rPr lang="en-IE" sz="1800" b="0" i="0" u="none" strike="noStrike" baseline="0" dirty="0"/>
              <a:t>SHD1SPP007/19			</a:t>
            </a:r>
            <a:r>
              <a:rPr lang="en-IE" dirty="0"/>
              <a:t>S247 1</a:t>
            </a:r>
            <a:r>
              <a:rPr lang="en-IE" baseline="30000" dirty="0"/>
              <a:t>st</a:t>
            </a:r>
            <a:r>
              <a:rPr lang="en-IE" dirty="0"/>
              <a:t> Pre-Planning Meeting held with SDCC on 2</a:t>
            </a:r>
            <a:r>
              <a:rPr lang="en-IE" baseline="30000" dirty="0"/>
              <a:t>nd</a:t>
            </a:r>
            <a:r>
              <a:rPr lang="en-IE" dirty="0"/>
              <a:t> April 2019</a:t>
            </a:r>
          </a:p>
          <a:p>
            <a:endParaRPr lang="en-IE" dirty="0"/>
          </a:p>
          <a:p>
            <a:r>
              <a:rPr lang="en-IE" sz="1800" dirty="0">
                <a:effectLst/>
                <a:ea typeface="Calibri" panose="020F0502020204030204" pitchFamily="34" charset="0"/>
              </a:rPr>
              <a:t>SHD1SPP018/19</a:t>
            </a:r>
            <a:r>
              <a:rPr lang="en-IE" dirty="0"/>
              <a:t>:			S247 2</a:t>
            </a:r>
            <a:r>
              <a:rPr lang="en-IE" baseline="30000" dirty="0"/>
              <a:t>nd</a:t>
            </a:r>
            <a:r>
              <a:rPr lang="en-IE" dirty="0"/>
              <a:t> Pre-Planning Meeting held with SDCC on 2</a:t>
            </a:r>
            <a:r>
              <a:rPr lang="en-IE" baseline="30000" dirty="0"/>
              <a:t>nd</a:t>
            </a:r>
            <a:r>
              <a:rPr lang="en-IE" dirty="0"/>
              <a:t> July 2020</a:t>
            </a:r>
          </a:p>
          <a:p>
            <a:endParaRPr lang="en-IE" dirty="0">
              <a:highlight>
                <a:srgbClr val="FFFF00"/>
              </a:highlight>
            </a:endParaRPr>
          </a:p>
          <a:p>
            <a:r>
              <a:rPr lang="en-IE" dirty="0"/>
              <a:t>SHD2ABP-307788-20 		Pre-Planning Meeting held with An Bord Pleanála, SDCC and the applicant on 2</a:t>
            </a:r>
            <a:r>
              <a:rPr lang="en-IE" baseline="30000" dirty="0"/>
              <a:t>nd</a:t>
            </a:r>
            <a:r>
              <a:rPr lang="en-IE" dirty="0"/>
              <a:t> 							December 2020</a:t>
            </a:r>
          </a:p>
        </p:txBody>
      </p:sp>
    </p:spTree>
    <p:extLst>
      <p:ext uri="{BB962C8B-B14F-4D97-AF65-F5344CB8AC3E}">
        <p14:creationId xmlns:p14="http://schemas.microsoft.com/office/powerpoint/2010/main" val="1979115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E3C13-C4B4-4B25-AC3D-A586D0A20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Overview of the proposed development - 1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71EBD-3C37-48A5-9F59-7FE6D4036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Demolition of an existing warehouse/factory building and ancillary outbuildings/structures</a:t>
            </a:r>
          </a:p>
          <a:p>
            <a:r>
              <a:rPr lang="en-GB" dirty="0"/>
              <a:t>Construction of a residential development of 171 apartments (contained in 2 blocks), comprising:</a:t>
            </a:r>
          </a:p>
          <a:p>
            <a:pPr lvl="1"/>
            <a:r>
              <a:rPr lang="en-GB" dirty="0"/>
              <a:t>59 x 1-bedroom apartments (</a:t>
            </a:r>
            <a:r>
              <a:rPr lang="en-IE" dirty="0"/>
              <a:t>1 bed x 2 person)	</a:t>
            </a:r>
            <a:r>
              <a:rPr lang="en-GB" dirty="0"/>
              <a:t> </a:t>
            </a:r>
            <a:r>
              <a:rPr lang="en-IE" dirty="0"/>
              <a:t>35% </a:t>
            </a:r>
            <a:endParaRPr lang="en-GB" dirty="0"/>
          </a:p>
          <a:p>
            <a:pPr lvl="1"/>
            <a:r>
              <a:rPr lang="en-GB" dirty="0"/>
              <a:t>103 x 2-bedroom apartments, 			60%</a:t>
            </a:r>
          </a:p>
          <a:p>
            <a:pPr lvl="2"/>
            <a:r>
              <a:rPr lang="en-IE" dirty="0"/>
              <a:t>2 bed x 3 person (14 units)	 8%</a:t>
            </a:r>
          </a:p>
          <a:p>
            <a:pPr lvl="2"/>
            <a:r>
              <a:rPr lang="en-IE" dirty="0"/>
              <a:t>2 bed x 4 person (89 units)	52%.</a:t>
            </a:r>
            <a:endParaRPr lang="en-GB" dirty="0"/>
          </a:p>
          <a:p>
            <a:pPr lvl="1"/>
            <a:r>
              <a:rPr lang="en-GB" dirty="0"/>
              <a:t>7 x 3-bedroom apartments </a:t>
            </a:r>
            <a:r>
              <a:rPr lang="en-IE" dirty="0"/>
              <a:t>(3 bed x 5 person)	4%</a:t>
            </a:r>
          </a:p>
          <a:p>
            <a:pPr lvl="1"/>
            <a:r>
              <a:rPr lang="en-GB" dirty="0"/>
              <a:t>2 x studio apartments				1</a:t>
            </a:r>
            <a:r>
              <a:rPr lang="en-IE" dirty="0"/>
              <a:t>% </a:t>
            </a:r>
          </a:p>
          <a:p>
            <a:r>
              <a:rPr lang="en-GB" dirty="0"/>
              <a:t>Dual Aspect 36.8% (63 units), North Single 12.9% (22 units), South Single 23.4% (40 units), East/West Single 26.9% (46 units)</a:t>
            </a:r>
          </a:p>
          <a:p>
            <a:r>
              <a:rPr lang="en-GB" dirty="0"/>
              <a:t>Supporting tenant amenity facilities (gym, lounges and meeting room), café, creche, </a:t>
            </a:r>
          </a:p>
          <a:p>
            <a:r>
              <a:rPr lang="en-GB" dirty="0"/>
              <a:t>Landscaping, public realm improvements, outdoor amenity areas, </a:t>
            </a:r>
          </a:p>
          <a:p>
            <a:r>
              <a:rPr lang="en-GB" dirty="0"/>
              <a:t>Under-podium car parking, bicycle racks, bin stores, ancillary plant, and roof mounted solar panels. </a:t>
            </a:r>
          </a:p>
          <a:p>
            <a:r>
              <a:rPr lang="en-GB" dirty="0"/>
              <a:t>Vehicular access to the proposed development will be provided via a relocated entrance from Ballymount Road Lower.</a:t>
            </a:r>
          </a:p>
          <a:p>
            <a:r>
              <a:rPr lang="en-GB" dirty="0"/>
              <a:t>EIAR Screening Report carried out by HW Planning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27588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E3C13-C4B4-4B25-AC3D-A586D0A20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Overview of the proposed development - 2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71EBD-3C37-48A5-9F59-7FE6D4036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135887" cy="3678303"/>
          </a:xfrm>
        </p:spPr>
        <p:txBody>
          <a:bodyPr>
            <a:normAutofit fontScale="92500" lnSpcReduction="10000"/>
          </a:bodyPr>
          <a:lstStyle/>
          <a:p>
            <a:r>
              <a:rPr lang="en-IE" dirty="0"/>
              <a:t>Site Area							9,308</a:t>
            </a:r>
          </a:p>
          <a:p>
            <a:r>
              <a:rPr lang="en-IE" dirty="0"/>
              <a:t>Height Range						2-8 Storeys</a:t>
            </a:r>
          </a:p>
          <a:p>
            <a:r>
              <a:rPr lang="en-IE" dirty="0"/>
              <a:t>Density							183 Dwellings per hectare</a:t>
            </a:r>
          </a:p>
          <a:p>
            <a:r>
              <a:rPr lang="en-IE" dirty="0"/>
              <a:t>Total sqm of development 				21,612.7m2</a:t>
            </a:r>
          </a:p>
          <a:p>
            <a:r>
              <a:rPr lang="en-IE" dirty="0"/>
              <a:t>Creche							259.8m2 (Creche Playground 228m2), Child Capacity 25 children</a:t>
            </a:r>
          </a:p>
          <a:p>
            <a:r>
              <a:rPr lang="en-IE" dirty="0"/>
              <a:t>Café 								106.8sqm</a:t>
            </a:r>
          </a:p>
          <a:p>
            <a:r>
              <a:rPr lang="en-IE" dirty="0"/>
              <a:t>Communal Area						Gym(182.5m2), Lounges 1&amp;2(130.4sqm &amp; 54.9m2), Meeting Room(106.5m2)</a:t>
            </a:r>
          </a:p>
          <a:p>
            <a:r>
              <a:rPr lang="en-IE" dirty="0"/>
              <a:t>Amenity Area						1,476m2 (Podium) 1,073m2 (Linear Park East)</a:t>
            </a:r>
          </a:p>
          <a:p>
            <a:r>
              <a:rPr lang="en-IE" dirty="0"/>
              <a:t>Car parking spaces					69</a:t>
            </a:r>
          </a:p>
          <a:p>
            <a:r>
              <a:rPr lang="en-IE" dirty="0"/>
              <a:t>Bicycle parking / Motorbike stands		384 / 10</a:t>
            </a:r>
          </a:p>
        </p:txBody>
      </p:sp>
    </p:spTree>
    <p:extLst>
      <p:ext uri="{BB962C8B-B14F-4D97-AF65-F5344CB8AC3E}">
        <p14:creationId xmlns:p14="http://schemas.microsoft.com/office/powerpoint/2010/main" val="2217552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D08039-6C4E-4870-9E3D-6218263DE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31D2E-CBC8-4C4A-917F-DCB48EAEB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CF4F09-0D96-42BE-AE16-84AB4E0B5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AF87EE-372A-438E-B086-63D494ECA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2B38E65-3AFD-404A-BEFC-3006BCB7A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CF0C5061-2546-453F-9152-E7117EC91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92" r="4149" b="2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E598562-3047-4BC2-BFF9-F3942047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D1AC7B-20DF-4272-9648-884792EB0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Site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9E0D66-E86B-461B-B58E-7FB356BB0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2C7D57-D78E-413F-958A-00ABC8504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596FEE5-A0CD-4B5D-B4C1-785801908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A81341-6C47-4992-BD01-6BCF3A349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37D455A-B95F-438C-8374-9034C5EF2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765" y="1765760"/>
            <a:ext cx="4246162" cy="411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27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D08039-6C4E-4870-9E3D-6218263DE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31D2E-CBC8-4C4A-917F-DCB48EAEB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CF4F09-0D96-42BE-AE16-84AB4E0B5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AF87EE-372A-438E-B086-63D494ECA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2B38E65-3AFD-404A-BEFC-3006BCB7A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45FE199-E590-47FC-AC68-7FA025374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1408" b="2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E598562-3047-4BC2-BFF9-F3942047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F493C8-2BFF-4009-8FD6-A4343E34F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Boundary distances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9E0D66-E86B-461B-B58E-7FB356BB0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2C7D57-D78E-413F-958A-00ABC8504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596FEE5-A0CD-4B5D-B4C1-785801908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A81341-6C47-4992-BD01-6BCF3A349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54728143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3872</TotalTime>
  <Words>1194</Words>
  <Application>Microsoft Office PowerPoint</Application>
  <PresentationFormat>Widescreen</PresentationFormat>
  <Paragraphs>104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Calibri</vt:lpstr>
      <vt:lpstr>Century Gothic</vt:lpstr>
      <vt:lpstr>Gill Sans MT</vt:lpstr>
      <vt:lpstr>Ubuntu</vt:lpstr>
      <vt:lpstr>Wingdings</vt:lpstr>
      <vt:lpstr>Wingdings 2</vt:lpstr>
      <vt:lpstr>Dividend</vt:lpstr>
      <vt:lpstr>SHD Application SHDABP-309658-21  Presentation to Rathfarnham acm 13th April 2021</vt:lpstr>
      <vt:lpstr>PowerPoint Presentation</vt:lpstr>
      <vt:lpstr>PowerPoint Presentation</vt:lpstr>
      <vt:lpstr>Timelines</vt:lpstr>
      <vt:lpstr>Consultations</vt:lpstr>
      <vt:lpstr>Overview of the proposed development - 1</vt:lpstr>
      <vt:lpstr>Overview of the proposed development - 2</vt:lpstr>
      <vt:lpstr>Site Layout</vt:lpstr>
      <vt:lpstr>Boundary distances</vt:lpstr>
      <vt:lpstr>Building distances</vt:lpstr>
      <vt:lpstr>Ground floor plan</vt:lpstr>
      <vt:lpstr>Podium</vt:lpstr>
      <vt:lpstr>Height Overview</vt:lpstr>
      <vt:lpstr>Northern Elevation</vt:lpstr>
      <vt:lpstr>Southern elevation – Ballymount Road Lower</vt:lpstr>
      <vt:lpstr>Eastern Elevation</vt:lpstr>
      <vt:lpstr>PowerPoint Presentation</vt:lpstr>
      <vt:lpstr>Part 1. Notice issued by the board under section 6(7) summary of tri-partite meeting 2nd December 2020</vt:lpstr>
      <vt:lpstr>Part 2. Notice issued by the board under section 6(7) summary of tri-partite meeting 2/12/20</vt:lpstr>
      <vt:lpstr>Photomontages</vt:lpstr>
      <vt:lpstr>View 1 Eastwards</vt:lpstr>
      <vt:lpstr>View 1 Eastwards</vt:lpstr>
      <vt:lpstr>View 2 Looking southwards from Walkinstown Park</vt:lpstr>
      <vt:lpstr>View 2 Looking southwards from Walkinstown Park</vt:lpstr>
      <vt:lpstr>View 3  Looking south from the corner of  Walkinstown Park and Crescent</vt:lpstr>
      <vt:lpstr>View 3  Looking south from the corner of  Walkinstown Park and Crescent</vt:lpstr>
      <vt:lpstr>View 4 Looking south-west wards from Walkinstown Crescent</vt:lpstr>
      <vt:lpstr>View 4 Looking south-west wards from Walkinstown Crescent – Year 0</vt:lpstr>
      <vt:lpstr>View 5 – looking west from walkinstown Crescent</vt:lpstr>
      <vt:lpstr>View 5 – looking west from walkinstown Crescent – Year 0</vt:lpstr>
      <vt:lpstr>View 6 Looking west from walkinstown crescent</vt:lpstr>
      <vt:lpstr>View 6 Looking west from walkinstown crescent – Year 0</vt:lpstr>
      <vt:lpstr>View 7 – Looking north-westward from Ballymount Road Lower</vt:lpstr>
      <vt:lpstr>View 7 – Looking north-westward from Ballymount Road Lower</vt:lpstr>
      <vt:lpstr>Summary:  </vt:lpstr>
      <vt:lpstr>Legislation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SHD Application – SHDABP-309658-21 Presentation to Rathfarnham acm 13/04/21</dc:title>
  <dc:creator>Tracy McGibbon</dc:creator>
  <cp:lastModifiedBy>Tracy McGibbon</cp:lastModifiedBy>
  <cp:revision>41</cp:revision>
  <dcterms:created xsi:type="dcterms:W3CDTF">2021-04-05T15:10:21Z</dcterms:created>
  <dcterms:modified xsi:type="dcterms:W3CDTF">2021-04-12T12:02:02Z</dcterms:modified>
</cp:coreProperties>
</file>