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4"/>
  </p:notesMasterIdLst>
  <p:sldIdLst>
    <p:sldId id="256" r:id="rId5"/>
    <p:sldId id="2076137739" r:id="rId6"/>
    <p:sldId id="2076137740" r:id="rId7"/>
    <p:sldId id="257" r:id="rId8"/>
    <p:sldId id="2076137737" r:id="rId9"/>
    <p:sldId id="258" r:id="rId10"/>
    <p:sldId id="261" r:id="rId11"/>
    <p:sldId id="263" r:id="rId12"/>
    <p:sldId id="262" r:id="rId13"/>
    <p:sldId id="264" r:id="rId14"/>
    <p:sldId id="259" r:id="rId15"/>
    <p:sldId id="266" r:id="rId16"/>
    <p:sldId id="265" r:id="rId17"/>
    <p:sldId id="267" r:id="rId18"/>
    <p:sldId id="2076137722" r:id="rId19"/>
    <p:sldId id="299" r:id="rId20"/>
    <p:sldId id="2076137724" r:id="rId21"/>
    <p:sldId id="2076137723" r:id="rId22"/>
    <p:sldId id="2076137726" r:id="rId23"/>
    <p:sldId id="2076137727" r:id="rId24"/>
    <p:sldId id="2076137728" r:id="rId25"/>
    <p:sldId id="2076137725" r:id="rId26"/>
    <p:sldId id="2076137730" r:id="rId27"/>
    <p:sldId id="2076137736" r:id="rId28"/>
    <p:sldId id="2076137732" r:id="rId29"/>
    <p:sldId id="2076137731" r:id="rId30"/>
    <p:sldId id="2076137735" r:id="rId31"/>
    <p:sldId id="2076137734" r:id="rId32"/>
    <p:sldId id="207613773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B474"/>
    <a:srgbClr val="0B8D96"/>
    <a:srgbClr val="008C96"/>
    <a:srgbClr val="D25E15"/>
    <a:srgbClr val="8F1760"/>
    <a:srgbClr val="3CAD2C"/>
    <a:srgbClr val="7777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2995" autoAdjust="0"/>
  </p:normalViewPr>
  <p:slideViewPr>
    <p:cSldViewPr snapToGrid="0" snapToObjects="1">
      <p:cViewPr varScale="1">
        <p:scale>
          <a:sx n="53" d="100"/>
          <a:sy n="53" d="100"/>
        </p:scale>
        <p:origin x="2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1D9EE-E1D7-C040-B526-FABE0E853500}" type="datetimeFigureOut">
              <a:rPr lang="en-IE" smtClean="0"/>
              <a:t>09/04/2021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2D647-682E-D549-94B9-A9C1B607B7B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06899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D647-682E-D549-94B9-A9C1B607B7B5}" type="slidenum">
              <a:rPr lang="en-IE" smtClean="0"/>
              <a:t>1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1681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9FA7-4E80-4D6D-9BF0-AAE987EC7D12}" type="slidenum">
              <a:rPr lang="en-IE" smtClean="0"/>
              <a:t>15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92425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9FA7-4E80-4D6D-9BF0-AAE987EC7D12}" type="slidenum">
              <a:rPr lang="en-IE" smtClean="0"/>
              <a:t>16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33606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9FA7-4E80-4D6D-9BF0-AAE987EC7D12}" type="slidenum">
              <a:rPr lang="en-IE" smtClean="0"/>
              <a:t>17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14810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9FA7-4E80-4D6D-9BF0-AAE987EC7D12}" type="slidenum">
              <a:rPr lang="en-IE" smtClean="0"/>
              <a:t>18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02349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D647-682E-D549-94B9-A9C1B607B7B5}" type="slidenum">
              <a:rPr lang="en-IE" smtClean="0"/>
              <a:t>23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4049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D647-682E-D549-94B9-A9C1B607B7B5}" type="slidenum">
              <a:rPr lang="en-IE" smtClean="0"/>
              <a:t>27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12194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85A07-C6C7-194F-9C5B-74FD1B5CD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6A350D-0A41-0C44-AE53-13C1CEF87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60EAB-E3F6-AC48-B9AE-33B04E9AA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1397-5329-EB46-B67A-1258872A8DB5}" type="datetimeFigureOut">
              <a:rPr lang="en-IE" smtClean="0"/>
              <a:t>09/04/2021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AB6E44-0937-D049-BB72-D40BA8750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F8238-4D91-374D-A9F6-CAC0C98C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BED7-5BD3-8F4E-B253-74DBB84346D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05852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07624-5B40-274C-A13B-4DD109906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03FA7F-C76D-F54F-AFAD-22B6D24E2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D1490-AD43-B94B-9932-1BCAADCDF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1397-5329-EB46-B67A-1258872A8DB5}" type="datetimeFigureOut">
              <a:rPr lang="en-IE" smtClean="0"/>
              <a:t>09/04/2021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B6DB4-4123-1943-93DA-87151667E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B4E02-047D-944F-9ADC-1C065420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BED7-5BD3-8F4E-B253-74DBB84346D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40406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A4E0CA-A192-1A41-82FD-26F2C7CED9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E739F3-A792-7C49-A312-BCE9F3CDA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BD3DD-DA0E-6040-98C4-10D855C57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1397-5329-EB46-B67A-1258872A8DB5}" type="datetimeFigureOut">
              <a:rPr lang="en-IE" smtClean="0"/>
              <a:t>09/04/2021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EB53F9-976D-CD46-99ED-45252800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EB514-D283-2546-8869-EAB7E9C08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BED7-5BD3-8F4E-B253-74DBB84346D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60011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06983-7588-3B44-AA24-06C27F029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B7C25-571D-0D4B-82A2-6EBE7D7F3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6836D-3021-AF46-85BE-F7E1483F0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1397-5329-EB46-B67A-1258872A8DB5}" type="datetimeFigureOut">
              <a:rPr lang="en-IE" smtClean="0"/>
              <a:t>09/04/2021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A8C9A-3F43-8244-99FE-6638035AD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9A635-2E53-B346-AEFC-32821DCA1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BED7-5BD3-8F4E-B253-74DBB84346D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67366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827B2-DFC1-004F-A101-E020EA6BE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13D4AA-31AA-0F42-B8FE-D5A77CB00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6FBF5-B83A-934C-91DF-0F8AAFF57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1397-5329-EB46-B67A-1258872A8DB5}" type="datetimeFigureOut">
              <a:rPr lang="en-IE" smtClean="0"/>
              <a:t>09/04/2021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C1C80-E42E-B943-A5CA-89A695696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7668C-46E1-9148-BFA0-57B84AF5F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BED7-5BD3-8F4E-B253-74DBB84346D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97238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00A8D-58C5-D24E-B3B4-AA12B0400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ABF66-15A3-6A4D-91E0-720DB6DA9D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71BC86-9154-EB43-9A79-FAC836B5F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33481-9487-C64B-966E-957491577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1397-5329-EB46-B67A-1258872A8DB5}" type="datetimeFigureOut">
              <a:rPr lang="en-IE" smtClean="0"/>
              <a:t>09/04/2021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B546-29FA-144B-997A-7ED87E56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8D8A68-9F48-C24D-9440-ECCFB59CD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BED7-5BD3-8F4E-B253-74DBB84346D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52393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4C6A-A96E-0442-9E3E-2D5238E24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9F1F60-F97B-CC4A-9782-9709B9A3E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9E8653-97DD-A44E-B9FB-5FA6DB164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A53C5F-8FB7-F94F-A6E8-86BA9142F1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245017-18DA-6A4B-A8E5-481671325C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38783C-7160-0647-A91F-30B6C6FAB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1397-5329-EB46-B67A-1258872A8DB5}" type="datetimeFigureOut">
              <a:rPr lang="en-IE" smtClean="0"/>
              <a:t>09/04/2021</a:t>
            </a:fld>
            <a:endParaRPr lang="en-I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DCFFCE-BFCF-444F-B5CA-2E47DC81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924927-F306-C24E-94FF-ECAE6E4F5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BED7-5BD3-8F4E-B253-74DBB84346D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10042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48F96-7736-D949-B0A8-EE51B7E1A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B48E5D-188A-5440-8BBF-3CE0468C3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1397-5329-EB46-B67A-1258872A8DB5}" type="datetimeFigureOut">
              <a:rPr lang="en-IE" smtClean="0"/>
              <a:t>09/04/2021</a:t>
            </a:fld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27EF8B-69B8-E442-9703-07E958768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CE6F58-4EC0-9248-BE76-9C145E7EE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BED7-5BD3-8F4E-B253-74DBB84346D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3219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4B3432-E118-714B-9778-6FB3C5508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1397-5329-EB46-B67A-1258872A8DB5}" type="datetimeFigureOut">
              <a:rPr lang="en-IE" smtClean="0"/>
              <a:t>09/04/2021</a:t>
            </a:fld>
            <a:endParaRPr lang="en-I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4C0D2A-5D47-5845-99E6-6F0687801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4187C-78A2-E14C-9110-2CB474C55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BED7-5BD3-8F4E-B253-74DBB84346D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24999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4DDAA-1A7E-C247-9B31-A2E3A5A41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BE4A3-90D6-7946-BCCE-AD461F4F1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6F50B6-746A-BB4F-B429-E6488C97D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C17054-5F76-D445-8B30-938515C89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1397-5329-EB46-B67A-1258872A8DB5}" type="datetimeFigureOut">
              <a:rPr lang="en-IE" smtClean="0"/>
              <a:t>09/04/2021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B0B974-4B91-4F42-A562-F4BFE4798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5694B-13BB-614F-B34D-8C5B3984F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BED7-5BD3-8F4E-B253-74DBB84346D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83309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59B62-5073-844B-B152-FFDE37647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4E9B8-F97F-EC4A-AD49-6A063A083E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1361FE-2D71-BB46-AE2F-B43E10912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47FAB-9F0F-B841-AAF1-9D7243973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1397-5329-EB46-B67A-1258872A8DB5}" type="datetimeFigureOut">
              <a:rPr lang="en-IE" smtClean="0"/>
              <a:t>09/04/2021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0CC2DF-C1FB-FF48-942F-995978D62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6FC620-2159-A745-9F2F-0779073A1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BED7-5BD3-8F4E-B253-74DBB84346D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57090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18DC23-A392-B947-AABC-EE9D3143B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9AC953-D00D-5448-9C61-E4B04FBBD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7F7AC1-249C-C54D-9CF3-1BA955D103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B1397-5329-EB46-B67A-1258872A8DB5}" type="datetimeFigureOut">
              <a:rPr lang="en-IE" smtClean="0"/>
              <a:t>09/04/2021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22B85-0314-4B47-B0AC-5D19701580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A2045-55DA-9545-9650-E31BF3C0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EBED7-5BD3-8F4E-B253-74DBB84346D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3754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1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1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consult.eirgrid.ie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hyperlink" Target="mailto:consult@eirgrid.ie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1533C0-6EBE-394E-A13B-672B3EF32E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C9B201-F225-7D40-A3E4-6FDE70286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2686" y="5692296"/>
            <a:ext cx="2167006" cy="7790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5FEBFA-06FA-B143-9C27-B57B9EC7752C}"/>
              </a:ext>
            </a:extLst>
          </p:cNvPr>
          <p:cNvSpPr txBox="1"/>
          <p:nvPr/>
        </p:nvSpPr>
        <p:spPr>
          <a:xfrm>
            <a:off x="4885899" y="2320119"/>
            <a:ext cx="5076966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5400" dirty="0">
                <a:solidFill>
                  <a:schemeClr val="bg1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Shaping our electricity future</a:t>
            </a:r>
          </a:p>
          <a:p>
            <a:pPr>
              <a:lnSpc>
                <a:spcPts val="2200"/>
              </a:lnSpc>
            </a:pPr>
            <a:r>
              <a:rPr lang="en-IE" sz="2000" b="1" dirty="0">
                <a:solidFill>
                  <a:srgbClr val="C9B474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Preparing for at least</a:t>
            </a:r>
          </a:p>
          <a:p>
            <a:pPr>
              <a:lnSpc>
                <a:spcPts val="2200"/>
              </a:lnSpc>
            </a:pPr>
            <a:r>
              <a:rPr lang="en-IE" sz="2000" b="1" dirty="0">
                <a:solidFill>
                  <a:srgbClr val="C9B474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70% clean electricity by 2030</a:t>
            </a:r>
            <a:endParaRPr lang="en-IE" sz="2000" dirty="0">
              <a:solidFill>
                <a:srgbClr val="C9B474"/>
              </a:solidFill>
              <a:latin typeface="Franklin Gothic Medium" panose="020B0603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94479E-924B-704B-BC3A-A259A208EE28}"/>
              </a:ext>
            </a:extLst>
          </p:cNvPr>
          <p:cNvSpPr/>
          <p:nvPr/>
        </p:nvSpPr>
        <p:spPr>
          <a:xfrm>
            <a:off x="14364172" y="1016062"/>
            <a:ext cx="961465" cy="721099"/>
          </a:xfrm>
          <a:prstGeom prst="rect">
            <a:avLst/>
          </a:prstGeom>
          <a:solidFill>
            <a:srgbClr val="B412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4122D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023EDB-10B9-074C-A80C-B41CEDE54731}"/>
              </a:ext>
            </a:extLst>
          </p:cNvPr>
          <p:cNvSpPr/>
          <p:nvPr/>
        </p:nvSpPr>
        <p:spPr>
          <a:xfrm>
            <a:off x="14364172" y="1860252"/>
            <a:ext cx="961465" cy="721099"/>
          </a:xfrm>
          <a:prstGeom prst="rect">
            <a:avLst/>
          </a:prstGeom>
          <a:solidFill>
            <a:srgbClr val="7D16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4122D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9783B0-C306-6A45-B098-CFC9B64714D2}"/>
              </a:ext>
            </a:extLst>
          </p:cNvPr>
          <p:cNvSpPr/>
          <p:nvPr/>
        </p:nvSpPr>
        <p:spPr>
          <a:xfrm>
            <a:off x="14371471" y="171870"/>
            <a:ext cx="961465" cy="721099"/>
          </a:xfrm>
          <a:prstGeom prst="rect">
            <a:avLst/>
          </a:prstGeom>
          <a:solidFill>
            <a:srgbClr val="7676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4122D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0B10BC-E8FA-0142-AEAD-0A5D2D2BEF19}"/>
              </a:ext>
            </a:extLst>
          </p:cNvPr>
          <p:cNvSpPr/>
          <p:nvPr/>
        </p:nvSpPr>
        <p:spPr>
          <a:xfrm>
            <a:off x="14364172" y="2704442"/>
            <a:ext cx="961465" cy="721099"/>
          </a:xfrm>
          <a:prstGeom prst="rect">
            <a:avLst/>
          </a:prstGeom>
          <a:solidFill>
            <a:srgbClr val="C54D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4122D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5C1A311-A686-5D48-9DF6-94A8FAFFD5EB}"/>
              </a:ext>
            </a:extLst>
          </p:cNvPr>
          <p:cNvSpPr/>
          <p:nvPr/>
        </p:nvSpPr>
        <p:spPr>
          <a:xfrm>
            <a:off x="13256548" y="-1088141"/>
            <a:ext cx="1450854" cy="10881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4122D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BF315E-89BB-A14B-B8D9-2D7593DEF1D1}"/>
              </a:ext>
            </a:extLst>
          </p:cNvPr>
          <p:cNvSpPr/>
          <p:nvPr/>
        </p:nvSpPr>
        <p:spPr>
          <a:xfrm>
            <a:off x="14364172" y="3548633"/>
            <a:ext cx="961465" cy="721099"/>
          </a:xfrm>
          <a:prstGeom prst="rect">
            <a:avLst/>
          </a:prstGeom>
          <a:solidFill>
            <a:srgbClr val="F6A9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4122D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918D3C-3564-6D44-BFAC-025FC5C547B9}"/>
              </a:ext>
            </a:extLst>
          </p:cNvPr>
          <p:cNvSpPr/>
          <p:nvPr/>
        </p:nvSpPr>
        <p:spPr>
          <a:xfrm>
            <a:off x="14364172" y="4392823"/>
            <a:ext cx="961465" cy="721099"/>
          </a:xfrm>
          <a:prstGeom prst="rect">
            <a:avLst/>
          </a:prstGeom>
          <a:solidFill>
            <a:srgbClr val="157C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4122D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F22801-5CB6-484F-B973-3F56D6220FA4}"/>
              </a:ext>
            </a:extLst>
          </p:cNvPr>
          <p:cNvSpPr/>
          <p:nvPr/>
        </p:nvSpPr>
        <p:spPr>
          <a:xfrm>
            <a:off x="14364172" y="5237014"/>
            <a:ext cx="961465" cy="721099"/>
          </a:xfrm>
          <a:prstGeom prst="rect">
            <a:avLst/>
          </a:prstGeom>
          <a:solidFill>
            <a:srgbClr val="0E54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4122D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24C9B6-6E22-3E43-A366-29B91DBE85FD}"/>
              </a:ext>
            </a:extLst>
          </p:cNvPr>
          <p:cNvSpPr/>
          <p:nvPr/>
        </p:nvSpPr>
        <p:spPr>
          <a:xfrm>
            <a:off x="14927448" y="-1088141"/>
            <a:ext cx="1450854" cy="1088141"/>
          </a:xfrm>
          <a:prstGeom prst="rect">
            <a:avLst/>
          </a:prstGeom>
          <a:solidFill>
            <a:srgbClr val="C8B4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4122D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0AA2A5C-779E-8A4B-9655-9556AB05EF78}"/>
              </a:ext>
            </a:extLst>
          </p:cNvPr>
          <p:cNvSpPr/>
          <p:nvPr/>
        </p:nvSpPr>
        <p:spPr>
          <a:xfrm>
            <a:off x="12648728" y="4392823"/>
            <a:ext cx="961465" cy="721099"/>
          </a:xfrm>
          <a:prstGeom prst="rect">
            <a:avLst/>
          </a:prstGeom>
          <a:solidFill>
            <a:srgbClr val="81B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4122D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A51E356-4B5D-D649-B4C6-0FBEE6C442B9}"/>
              </a:ext>
            </a:extLst>
          </p:cNvPr>
          <p:cNvSpPr/>
          <p:nvPr/>
        </p:nvSpPr>
        <p:spPr>
          <a:xfrm>
            <a:off x="12648728" y="5237014"/>
            <a:ext cx="961465" cy="721099"/>
          </a:xfrm>
          <a:prstGeom prst="rect">
            <a:avLst/>
          </a:prstGeom>
          <a:solidFill>
            <a:srgbClr val="006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412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53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1C718B-39D5-3545-9FF4-331314163D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552814" y="201169"/>
            <a:ext cx="5098953" cy="65105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0" y="698888"/>
            <a:ext cx="11801664" cy="728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Ireland’s electricity grid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D9984D-48AB-C94C-9E24-B8259A106E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49828" y="972457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756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566D6DD-B528-7B48-81E3-58DDF2CA2B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552814" y="201169"/>
            <a:ext cx="5098953" cy="65105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0" y="698888"/>
            <a:ext cx="11801664" cy="728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Ireland’s electricity grid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D9984D-48AB-C94C-9E24-B8259A106E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49828" y="972457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42D341A-D351-494D-A076-E0F32A2FBC80}"/>
              </a:ext>
            </a:extLst>
          </p:cNvPr>
          <p:cNvSpPr txBox="1"/>
          <p:nvPr/>
        </p:nvSpPr>
        <p:spPr>
          <a:xfrm>
            <a:off x="275770" y="1982123"/>
            <a:ext cx="376869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More electricity will be carried across this grid than ever before, and most of this power will come from renewable sources.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The grid needs to carry at least</a:t>
            </a:r>
            <a:b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</a:b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10 GW more renewable electricity by 2030 – double 2020 levels.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Power output from renewable sources depends on the weather.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Renewable electricity is typically generated far away from where most electricity is used.</a:t>
            </a:r>
          </a:p>
        </p:txBody>
      </p:sp>
      <p:pic>
        <p:nvPicPr>
          <p:cNvPr id="3" name="Picture 2" descr="Shape, arrow&#10;&#10;Description automatically generated">
            <a:extLst>
              <a:ext uri="{FF2B5EF4-FFF2-40B4-BE49-F238E27FC236}">
                <a16:creationId xmlns:a16="http://schemas.microsoft.com/office/drawing/2014/main" id="{FF069F0E-0DEC-7246-986D-96857C8187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17551">
            <a:off x="7983075" y="206149"/>
            <a:ext cx="1830191" cy="14820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5FD44F7-D627-C54E-88AC-B82640A28C7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225504" y="305414"/>
            <a:ext cx="837276" cy="899759"/>
          </a:xfrm>
          <a:prstGeom prst="rect">
            <a:avLst/>
          </a:prstGeom>
        </p:spPr>
      </p:pic>
      <p:pic>
        <p:nvPicPr>
          <p:cNvPr id="22" name="Picture 21" descr="Shape, arrow&#10;&#10;Description automatically generated">
            <a:extLst>
              <a:ext uri="{FF2B5EF4-FFF2-40B4-BE49-F238E27FC236}">
                <a16:creationId xmlns:a16="http://schemas.microsoft.com/office/drawing/2014/main" id="{E6B2DD5C-805C-EC45-9BA3-0556217C9F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606425">
            <a:off x="7258069" y="1295386"/>
            <a:ext cx="1830191" cy="14820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5A117A-417E-CB4D-8DBC-D72774CD660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181850" y="1281428"/>
            <a:ext cx="837276" cy="899759"/>
          </a:xfrm>
          <a:prstGeom prst="rect">
            <a:avLst/>
          </a:prstGeom>
        </p:spPr>
      </p:pic>
      <p:pic>
        <p:nvPicPr>
          <p:cNvPr id="24" name="Picture 23" descr="Shape, arrow&#10;&#10;Description automatically generated">
            <a:extLst>
              <a:ext uri="{FF2B5EF4-FFF2-40B4-BE49-F238E27FC236}">
                <a16:creationId xmlns:a16="http://schemas.microsoft.com/office/drawing/2014/main" id="{E2D760E2-F3E1-0043-84BE-8982A4491C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683571">
            <a:off x="7062477" y="3097871"/>
            <a:ext cx="1830191" cy="1482057"/>
          </a:xfrm>
          <a:prstGeom prst="rect">
            <a:avLst/>
          </a:prstGeom>
        </p:spPr>
      </p:pic>
      <p:pic>
        <p:nvPicPr>
          <p:cNvPr id="30" name="Picture 29" descr="Shape, arrow&#10;&#10;Description automatically generated">
            <a:extLst>
              <a:ext uri="{FF2B5EF4-FFF2-40B4-BE49-F238E27FC236}">
                <a16:creationId xmlns:a16="http://schemas.microsoft.com/office/drawing/2014/main" id="{782DC6E6-CFD5-7A44-A0E1-6FDB4DE63D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631646">
            <a:off x="6269889" y="4742260"/>
            <a:ext cx="1830191" cy="14820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3DC576F-64DE-9A4D-B8DA-640B5AA8421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310333" y="5471042"/>
            <a:ext cx="837276" cy="899759"/>
          </a:xfrm>
          <a:prstGeom prst="rect">
            <a:avLst/>
          </a:prstGeom>
        </p:spPr>
      </p:pic>
      <p:pic>
        <p:nvPicPr>
          <p:cNvPr id="31" name="Picture 30" descr="Shape, arrow&#10;&#10;Description automatically generated">
            <a:extLst>
              <a:ext uri="{FF2B5EF4-FFF2-40B4-BE49-F238E27FC236}">
                <a16:creationId xmlns:a16="http://schemas.microsoft.com/office/drawing/2014/main" id="{9483A079-86ED-EA4D-96DD-D1D4220546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978207">
            <a:off x="8011323" y="4070914"/>
            <a:ext cx="1830191" cy="148205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7E6563-688C-D549-B5F4-7D98E0D29A3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54823" y="3497234"/>
            <a:ext cx="837276" cy="89975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B2BD33A-DE8F-EF43-8547-763FD3F9810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245107" y="4554035"/>
            <a:ext cx="1023806" cy="102380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18B1372-EF8A-B643-9E44-8D61888991A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201182" y="3591961"/>
            <a:ext cx="837276" cy="89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9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E22871-2E3A-204A-A711-8D1079188A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1" y="3471116"/>
            <a:ext cx="6184129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80"/>
              </a:lnSpc>
              <a:spcAft>
                <a:spcPts val="800"/>
              </a:spcAft>
            </a:pPr>
            <a:r>
              <a:rPr lang="en-IE" sz="4000" dirty="0">
                <a:solidFill>
                  <a:schemeClr val="bg1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To achieve at least 70% clean electricity by 2030, we need to make the grid stronger and more flexible.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AEAC8D-556E-6741-B29F-876010780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686" y="5692296"/>
            <a:ext cx="2167006" cy="77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8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0" y="698888"/>
            <a:ext cx="11801664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800"/>
              </a:spcAft>
            </a:pPr>
            <a:r>
              <a:rPr lang="en-IE" sz="4000" b="1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How should we achieve this goal?</a:t>
            </a:r>
            <a:b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</a:br>
            <a:r>
              <a:rPr lang="en-IE" sz="4000" dirty="0">
                <a:solidFill>
                  <a:srgbClr val="777776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Four draft approaches to reach 70% by 2030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EF4034-D5A5-8B44-BA6E-6B6CC5BF1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32" y="2027700"/>
            <a:ext cx="11348746" cy="3043466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C4BD988-B4A8-1D4C-8785-371B9CB2F5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462" y="5399711"/>
            <a:ext cx="2718077" cy="10324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FF0857-6CA0-E840-A93D-852B40CF3AB2}"/>
              </a:ext>
            </a:extLst>
          </p:cNvPr>
          <p:cNvSpPr txBox="1"/>
          <p:nvPr/>
        </p:nvSpPr>
        <p:spPr>
          <a:xfrm>
            <a:off x="3337025" y="5629019"/>
            <a:ext cx="3262558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  <a:spcAft>
                <a:spcPts val="600"/>
              </a:spcAft>
            </a:pPr>
            <a:r>
              <a:rPr lang="en-IE" sz="1400" dirty="0">
                <a:latin typeface="Franklin Gothic Book" panose="020B0503020102020204" pitchFamily="34" charset="0"/>
                <a:cs typeface="Arial" panose="020B0604020202020204" pitchFamily="34" charset="0"/>
              </a:rPr>
              <a:t>Our final plan will include elements of all approaches, strongly led by one of them.</a:t>
            </a:r>
          </a:p>
        </p:txBody>
      </p:sp>
    </p:spTree>
    <p:extLst>
      <p:ext uri="{BB962C8B-B14F-4D97-AF65-F5344CB8AC3E}">
        <p14:creationId xmlns:p14="http://schemas.microsoft.com/office/powerpoint/2010/main" val="52223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7E4DE3-B871-AC4F-8BC1-068D9F1B3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56" r="-1195"/>
          <a:stretch/>
        </p:blipFill>
        <p:spPr>
          <a:xfrm>
            <a:off x="251790" y="0"/>
            <a:ext cx="11794435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628F94-B3E3-7748-906E-B9C0843AB0A2}"/>
              </a:ext>
            </a:extLst>
          </p:cNvPr>
          <p:cNvSpPr txBox="1"/>
          <p:nvPr/>
        </p:nvSpPr>
        <p:spPr>
          <a:xfrm>
            <a:off x="6299419" y="1496057"/>
            <a:ext cx="5521521" cy="728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Partners for progress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2ABC4D-91B9-144B-83CB-3BD3306C3CA4}"/>
              </a:ext>
            </a:extLst>
          </p:cNvPr>
          <p:cNvSpPr txBox="1"/>
          <p:nvPr/>
        </p:nvSpPr>
        <p:spPr>
          <a:xfrm>
            <a:off x="6053720" y="2278258"/>
            <a:ext cx="4145358" cy="3144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The goal of 70% by 2030 is driven by government policy.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Achieving this goal will need flexibility and innovation right across the electricity sector.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Some of the approaches depend on the actions of stakeholders to succeed.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All approaches need timely public consent – which is why we’re consulting so extensively.</a:t>
            </a:r>
          </a:p>
        </p:txBody>
      </p:sp>
    </p:spTree>
    <p:extLst>
      <p:ext uri="{BB962C8B-B14F-4D97-AF65-F5344CB8AC3E}">
        <p14:creationId xmlns:p14="http://schemas.microsoft.com/office/powerpoint/2010/main" val="68532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8834C1-DC61-094B-A61D-4C9FEEEDF5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ACB51E2-85D6-D34B-ACA0-20E04C906D70}"/>
              </a:ext>
            </a:extLst>
          </p:cNvPr>
          <p:cNvSpPr txBox="1">
            <a:spLocks/>
          </p:cNvSpPr>
          <p:nvPr/>
        </p:nvSpPr>
        <p:spPr>
          <a:xfrm>
            <a:off x="1624987" y="2649565"/>
            <a:ext cx="5120370" cy="36955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Government policies would determine the best location of new renewable generation.</a:t>
            </a:r>
          </a:p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Preferred locations will consider the strength of the existing grid and the local demand.</a:t>
            </a:r>
          </a:p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Likely to lead to more offshore wind generation close to major cities, with less need for new onshore renewable generation.</a:t>
            </a:r>
          </a:p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Requires around 38 Projects / €0.7bn</a:t>
            </a:r>
            <a:b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</a:b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4.5 GW offshore wind (east coast)</a:t>
            </a:r>
            <a:b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</a:b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1 GW solar energy and inland wind farms</a:t>
            </a:r>
          </a:p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800" b="1" dirty="0">
                <a:solidFill>
                  <a:srgbClr val="3CAD2C"/>
                </a:solidFill>
                <a:latin typeface="Franklin Gothic Demi" panose="020B0603020102020204" pitchFamily="34" charset="0"/>
                <a:cs typeface="Arial" panose="020B0604020202020204" pitchFamily="34" charset="0"/>
              </a:rPr>
              <a:t>Highly likely to succeed</a:t>
            </a:r>
          </a:p>
          <a:p>
            <a:pPr>
              <a:lnSpc>
                <a:spcPts val="2000"/>
              </a:lnSpc>
              <a:spcAft>
                <a:spcPts val="600"/>
              </a:spcAft>
            </a:pPr>
            <a:endParaRPr lang="en-IE" sz="1800" dirty="0"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5242879-1DD2-3A41-AA97-7CCA801176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260" b="48158"/>
          <a:stretch/>
        </p:blipFill>
        <p:spPr>
          <a:xfrm>
            <a:off x="-249628" y="695442"/>
            <a:ext cx="7176093" cy="20057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8431E2-BC09-BD43-B147-84DF30F12D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0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C916BD9-2206-1747-9BD5-6E4B32E39C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36A74CCB-53F8-B64B-972D-A3ECED646D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8497" r="49425"/>
          <a:stretch/>
        </p:blipFill>
        <p:spPr>
          <a:xfrm>
            <a:off x="-255679" y="797169"/>
            <a:ext cx="7340374" cy="20046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ACB51E2-85D6-D34B-ACA0-20E04C906D70}"/>
              </a:ext>
            </a:extLst>
          </p:cNvPr>
          <p:cNvSpPr txBox="1">
            <a:spLocks/>
          </p:cNvSpPr>
          <p:nvPr/>
        </p:nvSpPr>
        <p:spPr>
          <a:xfrm>
            <a:off x="1624988" y="2649565"/>
            <a:ext cx="4934838" cy="36955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Continue to connect new sources of renewable electricity in any location that developers request.</a:t>
            </a:r>
          </a:p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This will create a need for a very large number of grid development projects – that cannot be delivered for many years after 2030. </a:t>
            </a:r>
          </a:p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This approach would also see more power being generated than can be used.</a:t>
            </a:r>
          </a:p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Requires over 77 Projects / €1.9bn</a:t>
            </a:r>
            <a:b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</a:b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4 GW from inland wind farms</a:t>
            </a:r>
            <a:b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</a:b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2 GW each from solar and offshore wind</a:t>
            </a:r>
            <a:endParaRPr lang="en-US" sz="1800" dirty="0"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800" b="1" dirty="0">
                <a:solidFill>
                  <a:srgbClr val="8F1760"/>
                </a:solidFill>
                <a:latin typeface="Franklin Gothic Demi" panose="020B0603020102020204" pitchFamily="34" charset="0"/>
                <a:cs typeface="Arial" panose="020B0604020202020204" pitchFamily="34" charset="0"/>
              </a:rPr>
              <a:t>Highly unlikely to succeed.</a:t>
            </a:r>
            <a:endParaRPr lang="en-US" sz="1800" dirty="0"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D7EBA2D-9961-0C42-8AC4-95118B7C77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70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7601E4E-9C66-6E46-9E27-ED0CB4D632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ACB51E2-85D6-D34B-ACA0-20E04C906D70}"/>
              </a:ext>
            </a:extLst>
          </p:cNvPr>
          <p:cNvSpPr txBox="1">
            <a:spLocks/>
          </p:cNvSpPr>
          <p:nvPr/>
        </p:nvSpPr>
        <p:spPr>
          <a:xfrm>
            <a:off x="1624987" y="2649565"/>
            <a:ext cx="5194913" cy="36955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4400" indent="-284400">
              <a:lnSpc>
                <a:spcPts val="2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Use innovative ways to move clean electricity from the west coast to the east coast.</a:t>
            </a:r>
          </a:p>
          <a:p>
            <a:pPr marL="284400" indent="-284400">
              <a:lnSpc>
                <a:spcPts val="2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This will involve isolated underground cables carrying high voltage direct current – directly from renewable sources to east cost cities. </a:t>
            </a:r>
          </a:p>
          <a:p>
            <a:pPr marL="284400" indent="-284400">
              <a:lnSpc>
                <a:spcPts val="2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These cables would not integrate with the rest of the grid. They need large, expensive and complex converter stations at both ends of each cable.</a:t>
            </a:r>
          </a:p>
          <a:p>
            <a:pPr marL="284400" indent="-284400">
              <a:lnSpc>
                <a:spcPts val="2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Requires over 46 Projects / €1.5bn</a:t>
            </a:r>
            <a:b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</a:b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4 GW from inland wind farms</a:t>
            </a:r>
            <a:b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</a:b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2 GW each from solar and offshore wind</a:t>
            </a:r>
            <a:endParaRPr lang="en-US" sz="1800" dirty="0">
              <a:solidFill>
                <a:srgbClr val="00000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pPr marL="284400" indent="-284400">
              <a:lnSpc>
                <a:spcPts val="2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 b="1" dirty="0">
                <a:solidFill>
                  <a:srgbClr val="D25E15"/>
                </a:solidFill>
                <a:latin typeface="Franklin Gothic Demi" panose="020B0603020102020204" pitchFamily="34" charset="0"/>
                <a:cs typeface="Arial" panose="020B0604020202020204" pitchFamily="34" charset="0"/>
              </a:rPr>
              <a:t>Very challenging to complete in time.</a:t>
            </a:r>
            <a:endParaRPr lang="en-US" sz="1800" dirty="0">
              <a:solidFill>
                <a:srgbClr val="00000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pPr marL="284400" indent="-284400">
              <a:lnSpc>
                <a:spcPts val="2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IE" sz="1400" dirty="0"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9BA96CE-1CAB-C44B-8B1E-03C6B5DA0A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929" t="1225" r="496" b="49064"/>
          <a:stretch/>
        </p:blipFill>
        <p:spPr>
          <a:xfrm>
            <a:off x="-266830" y="741414"/>
            <a:ext cx="7340374" cy="19348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407BFBD-8032-AD49-88C1-FFDAC5A35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E068257-5920-D64D-A550-CC8FD989C5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9BA96CE-1CAB-C44B-8B1E-03C6B5DA0A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046" t="49081" r="379" b="1208"/>
          <a:stretch/>
        </p:blipFill>
        <p:spPr>
          <a:xfrm>
            <a:off x="-249897" y="809146"/>
            <a:ext cx="7340374" cy="193488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ACB51E2-85D6-D34B-ACA0-20E04C906D70}"/>
              </a:ext>
            </a:extLst>
          </p:cNvPr>
          <p:cNvSpPr txBox="1">
            <a:spLocks/>
          </p:cNvSpPr>
          <p:nvPr/>
        </p:nvSpPr>
        <p:spPr>
          <a:xfrm>
            <a:off x="1624987" y="2649565"/>
            <a:ext cx="5067361" cy="36955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Government policies would determine the best location for large-scale electricity users. These users, such as data centers, could use 27% of all the electricity on the grid by 2030.</a:t>
            </a:r>
          </a:p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This means new high-demand customers would locate closer to sources of renewable electricity, and where the grid is already strong.</a:t>
            </a:r>
          </a:p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Requires over 41 Projects / €0.5bn</a:t>
            </a:r>
            <a:b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</a:b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4 GW from inland wind farms</a:t>
            </a:r>
            <a:b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</a:br>
            <a:r>
              <a:rPr lang="en-IE" sz="1800" dirty="0">
                <a:latin typeface="Franklin Gothic Book" panose="020B0503020102020204" pitchFamily="34" charset="0"/>
                <a:cs typeface="Arial" panose="020B0604020202020204" pitchFamily="34" charset="0"/>
              </a:rPr>
              <a:t>2 GW each from solar and offshore wind</a:t>
            </a:r>
            <a:endParaRPr lang="en-US" sz="1800" dirty="0"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pPr marL="285744" indent="-285744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800" b="1" dirty="0">
                <a:solidFill>
                  <a:srgbClr val="008C96"/>
                </a:solidFill>
                <a:latin typeface="Franklin Gothic Demi" panose="020B0603020102020204" pitchFamily="34" charset="0"/>
                <a:cs typeface="Arial" panose="020B0604020202020204" pitchFamily="34" charset="0"/>
              </a:rPr>
              <a:t>Requires large electricity users to locate in preferred locations to succeed. </a:t>
            </a:r>
            <a:endParaRPr lang="en-US" sz="1800" dirty="0">
              <a:solidFill>
                <a:srgbClr val="008C96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36E3C8F-C21F-844C-B6EA-94E2D5947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E17F8C-D031-464E-86DB-B6AEE33201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2084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0" y="566367"/>
            <a:ext cx="11801664" cy="728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How do these different approaches compare?</a:t>
            </a:r>
          </a:p>
        </p:txBody>
      </p:sp>
    </p:spTree>
    <p:extLst>
      <p:ext uri="{BB962C8B-B14F-4D97-AF65-F5344CB8AC3E}">
        <p14:creationId xmlns:p14="http://schemas.microsoft.com/office/powerpoint/2010/main" val="288192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E22871-2E3A-204A-A711-8D1079188A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0" y="4096758"/>
            <a:ext cx="7178741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80"/>
              </a:lnSpc>
              <a:spcAft>
                <a:spcPts val="800"/>
              </a:spcAft>
            </a:pPr>
            <a:r>
              <a:rPr lang="en-IE" sz="4000" dirty="0">
                <a:solidFill>
                  <a:schemeClr val="bg1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EirGrid operates and develops the electricity grid in Ireland. We send power from where it is generated to where it is needed.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AEAC8D-556E-6741-B29F-876010780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686" y="5692296"/>
            <a:ext cx="2167006" cy="77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0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E17F8C-D031-464E-86DB-B6AEE33201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0" y="566367"/>
            <a:ext cx="11801664" cy="729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What must change to reach at least 70% by 2030?</a:t>
            </a:r>
          </a:p>
        </p:txBody>
      </p:sp>
    </p:spTree>
    <p:extLst>
      <p:ext uri="{BB962C8B-B14F-4D97-AF65-F5344CB8AC3E}">
        <p14:creationId xmlns:p14="http://schemas.microsoft.com/office/powerpoint/2010/main" val="103444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E17F8C-D031-464E-86DB-B6AEE33201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0" y="566367"/>
            <a:ext cx="11801664" cy="729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What must change to reach at least 70% by 2030?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22C175-841C-4E41-9558-7F4BC6F128D3}"/>
              </a:ext>
            </a:extLst>
          </p:cNvPr>
          <p:cNvSpPr txBox="1"/>
          <p:nvPr/>
        </p:nvSpPr>
        <p:spPr>
          <a:xfrm>
            <a:off x="5517540" y="1798816"/>
            <a:ext cx="5521521" cy="694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2400" dirty="0">
                <a:solidFill>
                  <a:srgbClr val="C9B474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How we operate the electricity system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B49BB0-C24B-0B4B-B7C6-3B3758107705}"/>
              </a:ext>
            </a:extLst>
          </p:cNvPr>
          <p:cNvSpPr txBox="1"/>
          <p:nvPr/>
        </p:nvSpPr>
        <p:spPr>
          <a:xfrm>
            <a:off x="5271840" y="2488251"/>
            <a:ext cx="631056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Many technical issues to run the grid when most power comes from renewable sources.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Principal challenge: electricity generated from renewable sources has a different frequency to electricity generated from burning fossil fuels.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Overriding goal is to ensure your supply of electricity remains secure and stable.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New technical solutions, policies and tools needed.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Consulting with electricity sector to find the best response.</a:t>
            </a:r>
          </a:p>
        </p:txBody>
      </p:sp>
    </p:spTree>
    <p:extLst>
      <p:ext uri="{BB962C8B-B14F-4D97-AF65-F5344CB8AC3E}">
        <p14:creationId xmlns:p14="http://schemas.microsoft.com/office/powerpoint/2010/main" val="110166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E17F8C-D031-464E-86DB-B6AEE33201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0" y="566367"/>
            <a:ext cx="11801664" cy="729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What must change to reach at least 70% by 2030?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22C175-841C-4E41-9558-7F4BC6F128D3}"/>
              </a:ext>
            </a:extLst>
          </p:cNvPr>
          <p:cNvSpPr txBox="1"/>
          <p:nvPr/>
        </p:nvSpPr>
        <p:spPr>
          <a:xfrm>
            <a:off x="5517540" y="1586782"/>
            <a:ext cx="5521521" cy="694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2400" dirty="0">
                <a:solidFill>
                  <a:srgbClr val="0B8D9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How we run the electricity market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B49BB0-C24B-0B4B-B7C6-3B3758107705}"/>
              </a:ext>
            </a:extLst>
          </p:cNvPr>
          <p:cNvSpPr txBox="1"/>
          <p:nvPr/>
        </p:nvSpPr>
        <p:spPr>
          <a:xfrm>
            <a:off x="5271840" y="2276217"/>
            <a:ext cx="6310560" cy="322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We don’t generate electricity – we operate all-island markets that allow generators compete to supply power.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These markets are subject to regulatory rules, largely driven to the goal of achieving the lowest possible price.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Lowest possible price for renewable electricity is much lower than fossil-fuel generation: This model will not sustain the cost of developing new sources of clean electricity.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The markets also need to fund investment in technical solutions to maintain the resilience of the electricity system when there is less wind or sun.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Consulting with electricity sector to find the best response.</a:t>
            </a:r>
          </a:p>
        </p:txBody>
      </p:sp>
    </p:spTree>
    <p:extLst>
      <p:ext uri="{BB962C8B-B14F-4D97-AF65-F5344CB8AC3E}">
        <p14:creationId xmlns:p14="http://schemas.microsoft.com/office/powerpoint/2010/main" val="267371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E22871-2E3A-204A-A711-8D1079188A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69" y="3471116"/>
            <a:ext cx="8698731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80"/>
              </a:lnSpc>
              <a:spcAft>
                <a:spcPts val="800"/>
              </a:spcAft>
            </a:pPr>
            <a:r>
              <a:rPr lang="en-IE" sz="4000" dirty="0">
                <a:solidFill>
                  <a:schemeClr val="bg1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Our four draft approaches to reaching at least 70% by 2030 are open for consultation. Your views will shape our final plans at the end of this year.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AEAC8D-556E-6741-B29F-876010780A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2686" y="5692296"/>
            <a:ext cx="2167006" cy="77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5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E17F8C-D031-464E-86DB-B6AEE33201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464530" y="857915"/>
            <a:ext cx="6329905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Our plans to hear </a:t>
            </a:r>
            <a:b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</a:b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the views of stakeholders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B49BB0-C24B-0B4B-B7C6-3B3758107705}"/>
              </a:ext>
            </a:extLst>
          </p:cNvPr>
          <p:cNvSpPr txBox="1"/>
          <p:nvPr/>
        </p:nvSpPr>
        <p:spPr>
          <a:xfrm>
            <a:off x="5271840" y="1984670"/>
            <a:ext cx="5753969" cy="3811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Working with Irish Rural Link to host workshops for communities across Ireland.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Working with Chambers Ireland to host workshops for businesses across Ireland.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Working with the National Youth Council of Ireland to host a Youth Assembly for future electricity consumers.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Hosting an Industry Forum for generation companies and developers, large energy users and suppliers.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Hosting a Civic Society Forum including  academia, agriculture, community, environment, sustainable development and social justice.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We will also be hosting a public forum, like the Citizens’ Assemblies run by the Government.</a:t>
            </a:r>
          </a:p>
        </p:txBody>
      </p:sp>
    </p:spTree>
    <p:extLst>
      <p:ext uri="{BB962C8B-B14F-4D97-AF65-F5344CB8AC3E}">
        <p14:creationId xmlns:p14="http://schemas.microsoft.com/office/powerpoint/2010/main" val="10216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E17F8C-D031-464E-86DB-B6AEE33201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528698" y="1419389"/>
            <a:ext cx="6329905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In your area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B49BB0-C24B-0B4B-B7C6-3B3758107705}"/>
              </a:ext>
            </a:extLst>
          </p:cNvPr>
          <p:cNvSpPr txBox="1"/>
          <p:nvPr/>
        </p:nvSpPr>
        <p:spPr>
          <a:xfrm>
            <a:off x="5271838" y="2429512"/>
            <a:ext cx="57539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b="1" dirty="0">
                <a:latin typeface="Franklin Gothic Book" panose="020B0503020102020204" pitchFamily="34" charset="0"/>
                <a:cs typeface="Arial" panose="020B0604020202020204" pitchFamily="34" charset="0"/>
              </a:rPr>
              <a:t>Large Energy Users / Data Centres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IE" b="1" dirty="0"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b="1">
                <a:latin typeface="Franklin Gothic Book" panose="020B0503020102020204" pitchFamily="34" charset="0"/>
                <a:cs typeface="Arial" panose="020B0604020202020204" pitchFamily="34" charset="0"/>
              </a:rPr>
              <a:t>Gas Generators</a:t>
            </a:r>
            <a:endParaRPr lang="en-IE" b="1" dirty="0"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87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464530" y="1719307"/>
            <a:ext cx="6329905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How to submit your views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B49BB0-C24B-0B4B-B7C6-3B3758107705}"/>
              </a:ext>
            </a:extLst>
          </p:cNvPr>
          <p:cNvSpPr txBox="1"/>
          <p:nvPr/>
        </p:nvSpPr>
        <p:spPr>
          <a:xfrm>
            <a:off x="5271840" y="2395488"/>
            <a:ext cx="5753969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Complete the survey or make a submission to the </a:t>
            </a:r>
            <a:r>
              <a:rPr lang="en-IE" dirty="0">
                <a:latin typeface="Franklin Gothic Medium" panose="020B0603020102020204" pitchFamily="34" charset="0"/>
                <a:cs typeface="Arial" panose="020B0604020202020204" pitchFamily="34" charset="0"/>
              </a:rPr>
              <a:t>Public Consultation </a:t>
            </a: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at: </a:t>
            </a: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  <a:hlinkClick r:id="rId3"/>
              </a:rPr>
              <a:t>https://consult.eirgrid.ie/</a:t>
            </a:r>
            <a:endParaRPr lang="en-IE" dirty="0"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Send an email to </a:t>
            </a: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  <a:hlinkClick r:id="rId4"/>
              </a:rPr>
              <a:t>consult@eirgrid.ie</a:t>
            </a:r>
            <a:endParaRPr lang="en-IE" dirty="0"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Send your submission by post:</a:t>
            </a:r>
            <a:b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</a:br>
            <a:r>
              <a:rPr lang="en-IE" dirty="0">
                <a:latin typeface="Franklin Gothic Medium" panose="020B0603020102020204" pitchFamily="34" charset="0"/>
                <a:cs typeface="Arial" panose="020B0604020202020204" pitchFamily="34" charset="0"/>
              </a:rPr>
              <a:t>Shaping our Electricity Future</a:t>
            </a:r>
            <a:br>
              <a:rPr lang="en-IE" dirty="0">
                <a:latin typeface="Franklin Gothic Medium" panose="020B0603020102020204" pitchFamily="34" charset="0"/>
                <a:cs typeface="Arial" panose="020B0604020202020204" pitchFamily="34" charset="0"/>
              </a:rPr>
            </a:br>
            <a:r>
              <a:rPr lang="en-IE" dirty="0">
                <a:latin typeface="Franklin Gothic Medium" panose="020B0603020102020204" pitchFamily="34" charset="0"/>
                <a:cs typeface="Arial" panose="020B0604020202020204" pitchFamily="34" charset="0"/>
              </a:rPr>
              <a:t>EirGrid, Freepost FDN 5312</a:t>
            </a:r>
            <a:br>
              <a:rPr lang="en-IE" dirty="0">
                <a:latin typeface="Franklin Gothic Medium" panose="020B0603020102020204" pitchFamily="34" charset="0"/>
                <a:cs typeface="Arial" panose="020B0604020202020204" pitchFamily="34" charset="0"/>
              </a:rPr>
            </a:br>
            <a:r>
              <a:rPr lang="en-IE" dirty="0">
                <a:latin typeface="Franklin Gothic Medium" panose="020B0603020102020204" pitchFamily="34" charset="0"/>
                <a:cs typeface="Arial" panose="020B0604020202020204" pitchFamily="34" charset="0"/>
              </a:rPr>
              <a:t>160 Shelbourne Road</a:t>
            </a:r>
            <a:br>
              <a:rPr lang="en-IE" dirty="0">
                <a:latin typeface="Franklin Gothic Medium" panose="020B0603020102020204" pitchFamily="34" charset="0"/>
                <a:cs typeface="Arial" panose="020B0604020202020204" pitchFamily="34" charset="0"/>
              </a:rPr>
            </a:br>
            <a:r>
              <a:rPr lang="en-IE" dirty="0">
                <a:latin typeface="Franklin Gothic Medium" panose="020B0603020102020204" pitchFamily="34" charset="0"/>
                <a:cs typeface="Arial" panose="020B0604020202020204" pitchFamily="34" charset="0"/>
              </a:rPr>
              <a:t>Ballsbridge, D04 FW28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Deadline is 12 noon on 14 June 2021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70A654-C7A8-BC4A-9242-74D6AEA9827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900" r="-4095"/>
          <a:stretch/>
        </p:blipFill>
        <p:spPr>
          <a:xfrm>
            <a:off x="0" y="440871"/>
            <a:ext cx="5892608" cy="609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6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E22871-2E3A-204A-A711-8D1079188A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69" y="3471116"/>
            <a:ext cx="7893661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80"/>
              </a:lnSpc>
              <a:spcAft>
                <a:spcPts val="800"/>
              </a:spcAft>
            </a:pPr>
            <a:r>
              <a:rPr lang="en-IE" sz="4000" dirty="0">
                <a:solidFill>
                  <a:schemeClr val="bg1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With your help, we can continue to lead the world in how much of our electricity comes from clean, renewable sources.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AEAC8D-556E-6741-B29F-876010780A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2686" y="5692296"/>
            <a:ext cx="2167006" cy="77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38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E22871-2E3A-204A-A711-8D1079188A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69" y="2943578"/>
            <a:ext cx="718059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80"/>
              </a:lnSpc>
              <a:spcAft>
                <a:spcPts val="800"/>
              </a:spcAft>
            </a:pPr>
            <a:r>
              <a:rPr lang="en-IE" sz="4000" dirty="0">
                <a:solidFill>
                  <a:schemeClr val="bg1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Ireland can make a meaningful difference to a global crisis, but it will mean embracing and accepting change. There may be local impacts, but they will benefit us all for generations.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AEAC8D-556E-6741-B29F-876010780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686" y="5692296"/>
            <a:ext cx="2167006" cy="77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8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E22871-2E3A-204A-A711-8D1079188A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69" y="3471116"/>
            <a:ext cx="7848807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80"/>
              </a:lnSpc>
              <a:spcAft>
                <a:spcPts val="800"/>
              </a:spcAft>
            </a:pPr>
            <a:r>
              <a:rPr lang="en-IE" sz="4000" dirty="0">
                <a:solidFill>
                  <a:schemeClr val="bg1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We are committed to a </a:t>
            </a:r>
            <a:br>
              <a:rPr lang="en-IE" sz="4000" dirty="0">
                <a:solidFill>
                  <a:schemeClr val="bg1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</a:br>
            <a:r>
              <a:rPr lang="en-IE" sz="4000" dirty="0">
                <a:solidFill>
                  <a:schemeClr val="bg1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collective and collaborative form of decision-making. We want to hear from you to shape our final plans.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AEAC8D-556E-6741-B29F-876010780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686" y="5692296"/>
            <a:ext cx="2167006" cy="77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E17F8C-D031-464E-86DB-B6AEE33201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464530" y="1194799"/>
            <a:ext cx="6278291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Introduction to EirGrid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B49BB0-C24B-0B4B-B7C6-3B3758107705}"/>
              </a:ext>
            </a:extLst>
          </p:cNvPr>
          <p:cNvSpPr txBox="1"/>
          <p:nvPr/>
        </p:nvSpPr>
        <p:spPr>
          <a:xfrm>
            <a:off x="5191628" y="1872376"/>
            <a:ext cx="6567235" cy="373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We are owned by the Irish Government, and we are a regulated utility. This means we operate solely for the benefit of the electricity user. 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We do not generate electricity – we bring it from generators across the grid.  We also operate some interconnectors with neighbouring electricity grids.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We run the wholesale electricity market. This ensures electricity is always available at the most economic price possible.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We do not own the electricity grid, and have no vested interest in adding to it. 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latin typeface="Franklin Gothic Book" panose="020B0503020102020204" pitchFamily="34" charset="0"/>
                <a:cs typeface="Arial" panose="020B0604020202020204" pitchFamily="34" charset="0"/>
              </a:rPr>
              <a:t>We only upgrade or add to the grid in response to government policy, or where it is an essential response to secure Ireland’s electricity supply.</a:t>
            </a:r>
          </a:p>
        </p:txBody>
      </p:sp>
    </p:spTree>
    <p:extLst>
      <p:ext uri="{BB962C8B-B14F-4D97-AF65-F5344CB8AC3E}">
        <p14:creationId xmlns:p14="http://schemas.microsoft.com/office/powerpoint/2010/main" val="185334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94C9814-8479-7C46-B96F-56735D1FDB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627796" y="698888"/>
            <a:ext cx="11150222" cy="728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How does the grid work?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4315C6-F1A9-3846-970E-90D396B8F327}"/>
              </a:ext>
            </a:extLst>
          </p:cNvPr>
          <p:cNvSpPr txBox="1"/>
          <p:nvPr/>
        </p:nvSpPr>
        <p:spPr>
          <a:xfrm>
            <a:off x="655092" y="4514237"/>
            <a:ext cx="20881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>
                <a:latin typeface="Franklin Gothic Book" panose="020B0503020102020204" pitchFamily="34" charset="0"/>
                <a:cs typeface="Arial" panose="020B0604020202020204" pitchFamily="34" charset="0"/>
              </a:rPr>
              <a:t>Generation companies create electricity and compete to supply it at the best price.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E5416-D447-9E41-8CDB-64012519A44C}"/>
              </a:ext>
            </a:extLst>
          </p:cNvPr>
          <p:cNvSpPr txBox="1"/>
          <p:nvPr/>
        </p:nvSpPr>
        <p:spPr>
          <a:xfrm>
            <a:off x="3047174" y="4514237"/>
            <a:ext cx="27593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>
                <a:latin typeface="Franklin Gothic Book" panose="020B0503020102020204" pitchFamily="34" charset="0"/>
                <a:cs typeface="Arial" panose="020B0604020202020204" pitchFamily="34" charset="0"/>
              </a:rPr>
              <a:t>EirGrid ensures there is enough electricity, then safely delivers this directly to large energy users and all around the grid.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BD0CCE-12AE-734D-B20C-551DF0FAC8DB}"/>
              </a:ext>
            </a:extLst>
          </p:cNvPr>
          <p:cNvSpPr txBox="1"/>
          <p:nvPr/>
        </p:nvSpPr>
        <p:spPr>
          <a:xfrm>
            <a:off x="6312712" y="4486942"/>
            <a:ext cx="19851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>
                <a:latin typeface="Franklin Gothic Book" panose="020B0503020102020204" pitchFamily="34" charset="0"/>
                <a:cs typeface="Arial" panose="020B0604020202020204" pitchFamily="34" charset="0"/>
              </a:rPr>
              <a:t>ESB Networks take electricity from the grid and send to everyone who needs it.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B76BE3-5769-4846-98B6-EAB37F94B311}"/>
              </a:ext>
            </a:extLst>
          </p:cNvPr>
          <p:cNvSpPr txBox="1"/>
          <p:nvPr/>
        </p:nvSpPr>
        <p:spPr>
          <a:xfrm>
            <a:off x="8800329" y="4514237"/>
            <a:ext cx="27593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>
                <a:latin typeface="Franklin Gothic Book" panose="020B0503020102020204" pitchFamily="34" charset="0"/>
                <a:cs typeface="Arial" panose="020B0604020202020204" pitchFamily="34" charset="0"/>
              </a:rPr>
              <a:t>Consumers choose an electricity supplier, confident that they’ll have a reliable and secure supply – now and in future.</a:t>
            </a:r>
          </a:p>
        </p:txBody>
      </p:sp>
    </p:spTree>
    <p:extLst>
      <p:ext uri="{BB962C8B-B14F-4D97-AF65-F5344CB8AC3E}">
        <p14:creationId xmlns:p14="http://schemas.microsoft.com/office/powerpoint/2010/main" val="54954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425ABC-7D65-754F-AA5A-321E211093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0" y="698888"/>
            <a:ext cx="11801664" cy="740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Why is electricity a solution to climate change?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BD0CCE-12AE-734D-B20C-551DF0FAC8DB}"/>
              </a:ext>
            </a:extLst>
          </p:cNvPr>
          <p:cNvSpPr txBox="1"/>
          <p:nvPr/>
        </p:nvSpPr>
        <p:spPr>
          <a:xfrm>
            <a:off x="655373" y="4435823"/>
            <a:ext cx="17361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>
                <a:latin typeface="Franklin Gothic Book" panose="020B0503020102020204" pitchFamily="34" charset="0"/>
                <a:cs typeface="Arial" panose="020B0604020202020204" pitchFamily="34" charset="0"/>
              </a:rPr>
              <a:t>Burning fossil fuels creates carbon emissions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03D731-4117-3146-BAB8-EF95B512044C}"/>
              </a:ext>
            </a:extLst>
          </p:cNvPr>
          <p:cNvSpPr txBox="1"/>
          <p:nvPr/>
        </p:nvSpPr>
        <p:spPr>
          <a:xfrm>
            <a:off x="3514619" y="4435823"/>
            <a:ext cx="16115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>
                <a:latin typeface="Franklin Gothic Book" panose="020B0503020102020204" pitchFamily="34" charset="0"/>
                <a:cs typeface="Arial" panose="020B0604020202020204" pitchFamily="34" charset="0"/>
              </a:rPr>
              <a:t>Carbon emissions create climate change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906C57-5279-EC4B-8695-C94F29B3EBD1}"/>
              </a:ext>
            </a:extLst>
          </p:cNvPr>
          <p:cNvSpPr txBox="1"/>
          <p:nvPr/>
        </p:nvSpPr>
        <p:spPr>
          <a:xfrm>
            <a:off x="6258996" y="4435823"/>
            <a:ext cx="27884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>
                <a:latin typeface="Franklin Gothic Book" panose="020B0503020102020204" pitchFamily="34" charset="0"/>
                <a:cs typeface="Arial" panose="020B0604020202020204" pitchFamily="34" charset="0"/>
              </a:rPr>
              <a:t>Electricity can be generated from clean and renewable sources with no carbon emissions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8AF87E-7819-244C-AAA2-2B6BB6C711FA}"/>
              </a:ext>
            </a:extLst>
          </p:cNvPr>
          <p:cNvSpPr txBox="1"/>
          <p:nvPr/>
        </p:nvSpPr>
        <p:spPr>
          <a:xfrm>
            <a:off x="9675477" y="4435823"/>
            <a:ext cx="19851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>
                <a:latin typeface="Franklin Gothic Book" panose="020B0503020102020204" pitchFamily="34" charset="0"/>
                <a:cs typeface="Arial" panose="020B0604020202020204" pitchFamily="34" charset="0"/>
              </a:rPr>
              <a:t>Clean electricity from renewable sources will replace fossil fuels</a:t>
            </a:r>
          </a:p>
        </p:txBody>
      </p:sp>
    </p:spTree>
    <p:extLst>
      <p:ext uri="{BB962C8B-B14F-4D97-AF65-F5344CB8AC3E}">
        <p14:creationId xmlns:p14="http://schemas.microsoft.com/office/powerpoint/2010/main" val="225147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E22871-2E3A-204A-A711-8D1079188A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0" y="3471116"/>
            <a:ext cx="9870759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80"/>
              </a:lnSpc>
              <a:spcAft>
                <a:spcPts val="800"/>
              </a:spcAft>
            </a:pPr>
            <a:r>
              <a:rPr lang="en-IE" sz="4000" dirty="0">
                <a:solidFill>
                  <a:schemeClr val="bg1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In response, the Government has asked us to prepare the grid so at least 70% of Ireland’s electricity can come from renewable sources by 2030.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AEAC8D-556E-6741-B29F-876010780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686" y="5692296"/>
            <a:ext cx="2167006" cy="77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09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0" y="698888"/>
            <a:ext cx="11801664" cy="728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Clean electricity drives the Climate Action Plan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297E12-CF13-3646-A605-17FD7AF82B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924" b="25190"/>
          <a:stretch/>
        </p:blipFill>
        <p:spPr>
          <a:xfrm>
            <a:off x="0" y="1690577"/>
            <a:ext cx="12192001" cy="375329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0637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1C718B-39D5-3545-9FF4-331314163D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92196" y="167309"/>
            <a:ext cx="11525632" cy="147163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D25DC7-8D4E-5246-B75D-7E5B866FBB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0" y="698888"/>
            <a:ext cx="11801664" cy="728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Ireland’s electricity grid</a:t>
            </a:r>
          </a:p>
        </p:txBody>
      </p:sp>
    </p:spTree>
    <p:extLst>
      <p:ext uri="{BB962C8B-B14F-4D97-AF65-F5344CB8AC3E}">
        <p14:creationId xmlns:p14="http://schemas.microsoft.com/office/powerpoint/2010/main" val="82471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">
        <p:fade/>
      </p:transition>
    </mc:Choice>
    <mc:Fallback xmlns="">
      <p:transition spd="med" advClick="0" advTm="1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1C718B-39D5-3545-9FF4-331314163D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92196" y="-7983334"/>
            <a:ext cx="11525632" cy="147163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D25DC7-8D4E-5246-B75D-7E5B866FBB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B710DE-ABAD-BF47-BF7F-C44B7331E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2185" y="5692726"/>
            <a:ext cx="2162043" cy="777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505E-1910-454C-B312-2D91E5816019}"/>
              </a:ext>
            </a:extLst>
          </p:cNvPr>
          <p:cNvSpPr txBox="1"/>
          <p:nvPr/>
        </p:nvSpPr>
        <p:spPr>
          <a:xfrm>
            <a:off x="521470" y="698888"/>
            <a:ext cx="11801664" cy="728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380"/>
              </a:lnSpc>
              <a:spcAft>
                <a:spcPts val="800"/>
              </a:spcAft>
            </a:pPr>
            <a:r>
              <a:rPr lang="en-IE" sz="4000" dirty="0">
                <a:solidFill>
                  <a:srgbClr val="777776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Ireland’s electricity grid</a:t>
            </a:r>
          </a:p>
        </p:txBody>
      </p:sp>
    </p:spTree>
    <p:extLst>
      <p:ext uri="{BB962C8B-B14F-4D97-AF65-F5344CB8AC3E}">
        <p14:creationId xmlns:p14="http://schemas.microsoft.com/office/powerpoint/2010/main" val="732969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0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b7cdb7554d4997ae876b11632fa575 xmlns="3cada6dc-2705-46ed-bab2-0b2cd6d935ca">
      <Terms xmlns="http://schemas.microsoft.com/office/infopath/2007/PartnerControls"/>
    </iab7cdb7554d4997ae876b11632fa575>
    <TaxCatchAll xmlns="3cada6dc-2705-46ed-bab2-0b2cd6d935ca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BB34911826DA42B788095463DEA806" ma:contentTypeVersion="0" ma:contentTypeDescription="Create a new document." ma:contentTypeScope="" ma:versionID="3c5836d35ef6e2ea0f6da9e807082ad5">
  <xsd:schema xmlns:xsd="http://www.w3.org/2001/XMLSchema" xmlns:xs="http://www.w3.org/2001/XMLSchema" xmlns:p="http://schemas.microsoft.com/office/2006/metadata/properties" xmlns:ns2="3cada6dc-2705-46ed-bab2-0b2cd6d935ca" targetNamespace="http://schemas.microsoft.com/office/2006/metadata/properties" ma:root="true" ma:fieldsID="6de208f015554fea7fa89ca9fd1738f9" ns2:_="">
    <xsd:import namespace="3cada6dc-2705-46ed-bab2-0b2cd6d935ca"/>
    <xsd:element name="properties">
      <xsd:complexType>
        <xsd:sequence>
          <xsd:element name="documentManagement">
            <xsd:complexType>
              <xsd:all>
                <xsd:element ref="ns2:iab7cdb7554d4997ae876b11632fa575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da6dc-2705-46ed-bab2-0b2cd6d935ca" elementFormDefault="qualified">
    <xsd:import namespace="http://schemas.microsoft.com/office/2006/documentManagement/types"/>
    <xsd:import namespace="http://schemas.microsoft.com/office/infopath/2007/PartnerControls"/>
    <xsd:element name="iab7cdb7554d4997ae876b11632fa575" ma:index="8" nillable="true" ma:taxonomy="true" ma:internalName="iab7cdb7554d4997ae876b11632fa575" ma:taxonomyFieldName="File_x0020_Category" ma:displayName="File Category" ma:default="" ma:fieldId="{2ab7cdb7-554d-4997-ae87-6b11632fa575}" ma:taxonomyMulti="true" ma:sspId="bba0571d-0b8e-466e-908c-4c59ad63fd5c" ma:termSetId="d6e1f201-92b0-484d-8c3e-6dc5f6daf18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f9f166d9-cd70-4927-945b-d626157664d9}" ma:internalName="TaxCatchAll" ma:showField="CatchAllData" ma:web="486e38ce-fcad-4d74-902d-a71c97f124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f9f166d9-cd70-4927-945b-d626157664d9}" ma:internalName="TaxCatchAllLabel" ma:readOnly="true" ma:showField="CatchAllDataLabel" ma:web="486e38ce-fcad-4d74-902d-a71c97f124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0FF11E-D3C4-4C29-8D8F-0700B2B4EFA3}">
  <ds:schemaRefs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3cada6dc-2705-46ed-bab2-0b2cd6d935c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622DF8D-23C8-43EA-9BF7-724F7CAB52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1F777B-4FC7-46CD-AE6F-145ABAE922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ada6dc-2705-46ed-bab2-0b2cd6d935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1386</Words>
  <Application>Microsoft Office PowerPoint</Application>
  <PresentationFormat>Widescreen</PresentationFormat>
  <Paragraphs>100</Paragraphs>
  <Slides>29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Franklin Gothic Book</vt:lpstr>
      <vt:lpstr>Franklin Gothic Demi</vt:lpstr>
      <vt:lpstr>Franklin Gothic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Brendan Donlon</dc:creator>
  <cp:lastModifiedBy>Miriam Reilly</cp:lastModifiedBy>
  <cp:revision>115</cp:revision>
  <dcterms:created xsi:type="dcterms:W3CDTF">2021-03-18T14:37:28Z</dcterms:created>
  <dcterms:modified xsi:type="dcterms:W3CDTF">2021-04-09T08:49:04Z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0x01010093BB34911826DA42B788095463DEA806</vt:lpwstr>
  </property>
  <property fmtid="{D5CDD505-2E9C-101B-9397-08002B2CF9AE}" pid="3" name="File Category">
    <vt:lpwstr/>
  </property>
</Properties>
</file>