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sldIdLst>
    <p:sldId id="256" r:id="rId5"/>
    <p:sldId id="257" r:id="rId6"/>
    <p:sldId id="259" r:id="rId7"/>
    <p:sldId id="260" r:id="rId8"/>
    <p:sldId id="266" r:id="rId9"/>
    <p:sldId id="267" r:id="rId10"/>
    <p:sldId id="262" r:id="rId11"/>
  </p:sldIdLst>
  <p:sldSz cx="12192000" cy="10799763"/>
  <p:notesSz cx="9944100" cy="6805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51" d="100"/>
          <a:sy n="51" d="100"/>
        </p:scale>
        <p:origin x="118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767462"/>
            <a:ext cx="10363200" cy="3759917"/>
          </a:xfrm>
        </p:spPr>
        <p:txBody>
          <a:bodyPr anchor="b"/>
          <a:lstStyle>
            <a:lvl1pPr algn="ctr">
              <a:defRPr sz="8000"/>
            </a:lvl1pPr>
          </a:lstStyle>
          <a:p>
            <a:r>
              <a:rPr lang="en-US"/>
              <a:t>Click to edit Master title style</a:t>
            </a:r>
            <a:endParaRPr lang="en-US" dirty="0"/>
          </a:p>
        </p:txBody>
      </p:sp>
      <p:sp>
        <p:nvSpPr>
          <p:cNvPr id="3" name="Subtitle 2"/>
          <p:cNvSpPr>
            <a:spLocks noGrp="1"/>
          </p:cNvSpPr>
          <p:nvPr>
            <p:ph type="subTitle" idx="1"/>
          </p:nvPr>
        </p:nvSpPr>
        <p:spPr>
          <a:xfrm>
            <a:off x="1524000" y="5672376"/>
            <a:ext cx="9144000" cy="2607442"/>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65E3A7D-1F21-4881-8BD7-77268009FE2D}" type="datetimeFigureOut">
              <a:rPr lang="en-IE" smtClean="0"/>
              <a:t>06/04/2021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4935286-8632-4731-AE78-1081FCCD1EF5}" type="slidenum">
              <a:rPr lang="en-IE" smtClean="0"/>
              <a:t>‹#›</a:t>
            </a:fld>
            <a:endParaRPr lang="en-IE"/>
          </a:p>
        </p:txBody>
      </p:sp>
    </p:spTree>
    <p:extLst>
      <p:ext uri="{BB962C8B-B14F-4D97-AF65-F5344CB8AC3E}">
        <p14:creationId xmlns:p14="http://schemas.microsoft.com/office/powerpoint/2010/main" val="72182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5E3A7D-1F21-4881-8BD7-77268009FE2D}" type="datetimeFigureOut">
              <a:rPr lang="en-IE" smtClean="0"/>
              <a:t>06/04/2021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4935286-8632-4731-AE78-1081FCCD1EF5}" type="slidenum">
              <a:rPr lang="en-IE" smtClean="0"/>
              <a:t>‹#›</a:t>
            </a:fld>
            <a:endParaRPr lang="en-IE"/>
          </a:p>
        </p:txBody>
      </p:sp>
    </p:spTree>
    <p:extLst>
      <p:ext uri="{BB962C8B-B14F-4D97-AF65-F5344CB8AC3E}">
        <p14:creationId xmlns:p14="http://schemas.microsoft.com/office/powerpoint/2010/main" val="268656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574987"/>
            <a:ext cx="2628900" cy="91523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574987"/>
            <a:ext cx="7734300" cy="9152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5E3A7D-1F21-4881-8BD7-77268009FE2D}" type="datetimeFigureOut">
              <a:rPr lang="en-IE" smtClean="0"/>
              <a:t>06/04/2021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4935286-8632-4731-AE78-1081FCCD1EF5}" type="slidenum">
              <a:rPr lang="en-IE" smtClean="0"/>
              <a:t>‹#›</a:t>
            </a:fld>
            <a:endParaRPr lang="en-IE"/>
          </a:p>
        </p:txBody>
      </p:sp>
    </p:spTree>
    <p:extLst>
      <p:ext uri="{BB962C8B-B14F-4D97-AF65-F5344CB8AC3E}">
        <p14:creationId xmlns:p14="http://schemas.microsoft.com/office/powerpoint/2010/main" val="995050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5E3A7D-1F21-4881-8BD7-77268009FE2D}" type="datetimeFigureOut">
              <a:rPr lang="en-IE" smtClean="0"/>
              <a:t>06/04/2021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4935286-8632-4731-AE78-1081FCCD1EF5}" type="slidenum">
              <a:rPr lang="en-IE" smtClean="0"/>
              <a:t>‹#›</a:t>
            </a:fld>
            <a:endParaRPr lang="en-IE"/>
          </a:p>
        </p:txBody>
      </p:sp>
    </p:spTree>
    <p:extLst>
      <p:ext uri="{BB962C8B-B14F-4D97-AF65-F5344CB8AC3E}">
        <p14:creationId xmlns:p14="http://schemas.microsoft.com/office/powerpoint/2010/main" val="786595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2692444"/>
            <a:ext cx="10515600" cy="4492401"/>
          </a:xfrm>
        </p:spPr>
        <p:txBody>
          <a:bodyPr anchor="b"/>
          <a:lstStyle>
            <a:lvl1pPr>
              <a:defRPr sz="8000"/>
            </a:lvl1pPr>
          </a:lstStyle>
          <a:p>
            <a:r>
              <a:rPr lang="en-US"/>
              <a:t>Click to edit Master title style</a:t>
            </a:r>
            <a:endParaRPr lang="en-US" dirty="0"/>
          </a:p>
        </p:txBody>
      </p:sp>
      <p:sp>
        <p:nvSpPr>
          <p:cNvPr id="3" name="Text Placeholder 2"/>
          <p:cNvSpPr>
            <a:spLocks noGrp="1"/>
          </p:cNvSpPr>
          <p:nvPr>
            <p:ph type="body" idx="1"/>
          </p:nvPr>
        </p:nvSpPr>
        <p:spPr>
          <a:xfrm>
            <a:off x="831851" y="7227345"/>
            <a:ext cx="10515600" cy="236244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5E3A7D-1F21-4881-8BD7-77268009FE2D}" type="datetimeFigureOut">
              <a:rPr lang="en-IE" smtClean="0"/>
              <a:t>06/04/2021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4935286-8632-4731-AE78-1081FCCD1EF5}" type="slidenum">
              <a:rPr lang="en-IE" smtClean="0"/>
              <a:t>‹#›</a:t>
            </a:fld>
            <a:endParaRPr lang="en-IE"/>
          </a:p>
        </p:txBody>
      </p:sp>
    </p:spTree>
    <p:extLst>
      <p:ext uri="{BB962C8B-B14F-4D97-AF65-F5344CB8AC3E}">
        <p14:creationId xmlns:p14="http://schemas.microsoft.com/office/powerpoint/2010/main" val="3505456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2874937"/>
            <a:ext cx="5181600" cy="685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874937"/>
            <a:ext cx="5181600" cy="685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65E3A7D-1F21-4881-8BD7-77268009FE2D}" type="datetimeFigureOut">
              <a:rPr lang="en-IE" smtClean="0"/>
              <a:t>06/04/2021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C4935286-8632-4731-AE78-1081FCCD1EF5}" type="slidenum">
              <a:rPr lang="en-IE" smtClean="0"/>
              <a:t>‹#›</a:t>
            </a:fld>
            <a:endParaRPr lang="en-IE"/>
          </a:p>
        </p:txBody>
      </p:sp>
    </p:spTree>
    <p:extLst>
      <p:ext uri="{BB962C8B-B14F-4D97-AF65-F5344CB8AC3E}">
        <p14:creationId xmlns:p14="http://schemas.microsoft.com/office/powerpoint/2010/main" val="2672524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574990"/>
            <a:ext cx="10515600" cy="2087455"/>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2647443"/>
            <a:ext cx="5157787" cy="1297471"/>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39789" y="3944914"/>
            <a:ext cx="5157787" cy="58023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2647443"/>
            <a:ext cx="5183188" cy="1297471"/>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72201" y="3944914"/>
            <a:ext cx="5183188" cy="58023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5E3A7D-1F21-4881-8BD7-77268009FE2D}" type="datetimeFigureOut">
              <a:rPr lang="en-IE" smtClean="0"/>
              <a:t>06/04/2021</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C4935286-8632-4731-AE78-1081FCCD1EF5}" type="slidenum">
              <a:rPr lang="en-IE" smtClean="0"/>
              <a:t>‹#›</a:t>
            </a:fld>
            <a:endParaRPr lang="en-IE"/>
          </a:p>
        </p:txBody>
      </p:sp>
    </p:spTree>
    <p:extLst>
      <p:ext uri="{BB962C8B-B14F-4D97-AF65-F5344CB8AC3E}">
        <p14:creationId xmlns:p14="http://schemas.microsoft.com/office/powerpoint/2010/main" val="3837694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65E3A7D-1F21-4881-8BD7-77268009FE2D}" type="datetimeFigureOut">
              <a:rPr lang="en-IE" smtClean="0"/>
              <a:t>06/04/2021</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C4935286-8632-4731-AE78-1081FCCD1EF5}" type="slidenum">
              <a:rPr lang="en-IE" smtClean="0"/>
              <a:t>‹#›</a:t>
            </a:fld>
            <a:endParaRPr lang="en-IE"/>
          </a:p>
        </p:txBody>
      </p:sp>
    </p:spTree>
    <p:extLst>
      <p:ext uri="{BB962C8B-B14F-4D97-AF65-F5344CB8AC3E}">
        <p14:creationId xmlns:p14="http://schemas.microsoft.com/office/powerpoint/2010/main" val="529022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5E3A7D-1F21-4881-8BD7-77268009FE2D}" type="datetimeFigureOut">
              <a:rPr lang="en-IE" smtClean="0"/>
              <a:t>06/04/2021</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C4935286-8632-4731-AE78-1081FCCD1EF5}" type="slidenum">
              <a:rPr lang="en-IE" smtClean="0"/>
              <a:t>‹#›</a:t>
            </a:fld>
            <a:endParaRPr lang="en-IE"/>
          </a:p>
        </p:txBody>
      </p:sp>
    </p:spTree>
    <p:extLst>
      <p:ext uri="{BB962C8B-B14F-4D97-AF65-F5344CB8AC3E}">
        <p14:creationId xmlns:p14="http://schemas.microsoft.com/office/powerpoint/2010/main" val="1316987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719984"/>
            <a:ext cx="3932237" cy="2519945"/>
          </a:xfrm>
        </p:spPr>
        <p:txBody>
          <a:bodyPr anchor="b"/>
          <a:lstStyle>
            <a:lvl1pPr>
              <a:defRPr sz="4267"/>
            </a:lvl1pPr>
          </a:lstStyle>
          <a:p>
            <a:r>
              <a:rPr lang="en-US"/>
              <a:t>Click to edit Master title style</a:t>
            </a:r>
            <a:endParaRPr lang="en-US" dirty="0"/>
          </a:p>
        </p:txBody>
      </p:sp>
      <p:sp>
        <p:nvSpPr>
          <p:cNvPr id="3" name="Content Placeholder 2"/>
          <p:cNvSpPr>
            <a:spLocks noGrp="1"/>
          </p:cNvSpPr>
          <p:nvPr>
            <p:ph idx="1"/>
          </p:nvPr>
        </p:nvSpPr>
        <p:spPr>
          <a:xfrm>
            <a:off x="5183188" y="1554968"/>
            <a:ext cx="6172200" cy="7674832"/>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3239929"/>
            <a:ext cx="3932237" cy="6002369"/>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765E3A7D-1F21-4881-8BD7-77268009FE2D}" type="datetimeFigureOut">
              <a:rPr lang="en-IE" smtClean="0"/>
              <a:t>06/04/2021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C4935286-8632-4731-AE78-1081FCCD1EF5}" type="slidenum">
              <a:rPr lang="en-IE" smtClean="0"/>
              <a:t>‹#›</a:t>
            </a:fld>
            <a:endParaRPr lang="en-IE"/>
          </a:p>
        </p:txBody>
      </p:sp>
    </p:spTree>
    <p:extLst>
      <p:ext uri="{BB962C8B-B14F-4D97-AF65-F5344CB8AC3E}">
        <p14:creationId xmlns:p14="http://schemas.microsoft.com/office/powerpoint/2010/main" val="1171538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719984"/>
            <a:ext cx="3932237" cy="2519945"/>
          </a:xfrm>
        </p:spPr>
        <p:txBody>
          <a:bodyPr anchor="b"/>
          <a:lstStyle>
            <a:lvl1pPr>
              <a:defRPr sz="4267"/>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1554968"/>
            <a:ext cx="6172200" cy="7674832"/>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839788" y="3239929"/>
            <a:ext cx="3932237" cy="6002369"/>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765E3A7D-1F21-4881-8BD7-77268009FE2D}" type="datetimeFigureOut">
              <a:rPr lang="en-IE" smtClean="0"/>
              <a:t>06/04/2021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C4935286-8632-4731-AE78-1081FCCD1EF5}" type="slidenum">
              <a:rPr lang="en-IE" smtClean="0"/>
              <a:t>‹#›</a:t>
            </a:fld>
            <a:endParaRPr lang="en-IE"/>
          </a:p>
        </p:txBody>
      </p:sp>
    </p:spTree>
    <p:extLst>
      <p:ext uri="{BB962C8B-B14F-4D97-AF65-F5344CB8AC3E}">
        <p14:creationId xmlns:p14="http://schemas.microsoft.com/office/powerpoint/2010/main" val="2396035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74990"/>
            <a:ext cx="10515600" cy="208745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2874937"/>
            <a:ext cx="10515600" cy="68523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10009783"/>
            <a:ext cx="2743200" cy="574987"/>
          </a:xfrm>
          <a:prstGeom prst="rect">
            <a:avLst/>
          </a:prstGeom>
        </p:spPr>
        <p:txBody>
          <a:bodyPr vert="horz" lIns="91440" tIns="45720" rIns="91440" bIns="45720" rtlCol="0" anchor="ctr"/>
          <a:lstStyle>
            <a:lvl1pPr algn="l">
              <a:defRPr sz="1600">
                <a:solidFill>
                  <a:schemeClr val="tx1">
                    <a:tint val="75000"/>
                  </a:schemeClr>
                </a:solidFill>
              </a:defRPr>
            </a:lvl1pPr>
          </a:lstStyle>
          <a:p>
            <a:fld id="{765E3A7D-1F21-4881-8BD7-77268009FE2D}" type="datetimeFigureOut">
              <a:rPr lang="en-IE" smtClean="0"/>
              <a:t>06/04/2021</a:t>
            </a:fld>
            <a:endParaRPr lang="en-IE"/>
          </a:p>
        </p:txBody>
      </p:sp>
      <p:sp>
        <p:nvSpPr>
          <p:cNvPr id="5" name="Footer Placeholder 4"/>
          <p:cNvSpPr>
            <a:spLocks noGrp="1"/>
          </p:cNvSpPr>
          <p:nvPr>
            <p:ph type="ftr" sz="quarter" idx="3"/>
          </p:nvPr>
        </p:nvSpPr>
        <p:spPr>
          <a:xfrm>
            <a:off x="4038600" y="10009783"/>
            <a:ext cx="4114800" cy="574987"/>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10009783"/>
            <a:ext cx="2743200" cy="574987"/>
          </a:xfrm>
          <a:prstGeom prst="rect">
            <a:avLst/>
          </a:prstGeom>
        </p:spPr>
        <p:txBody>
          <a:bodyPr vert="horz" lIns="91440" tIns="45720" rIns="91440" bIns="45720" rtlCol="0" anchor="ctr"/>
          <a:lstStyle>
            <a:lvl1pPr algn="r">
              <a:defRPr sz="1600">
                <a:solidFill>
                  <a:schemeClr val="tx1">
                    <a:tint val="75000"/>
                  </a:schemeClr>
                </a:solidFill>
              </a:defRPr>
            </a:lvl1pPr>
          </a:lstStyle>
          <a:p>
            <a:fld id="{C4935286-8632-4731-AE78-1081FCCD1EF5}" type="slidenum">
              <a:rPr lang="en-IE" smtClean="0"/>
              <a:t>‹#›</a:t>
            </a:fld>
            <a:endParaRPr lang="en-IE"/>
          </a:p>
        </p:txBody>
      </p:sp>
    </p:spTree>
    <p:extLst>
      <p:ext uri="{BB962C8B-B14F-4D97-AF65-F5344CB8AC3E}">
        <p14:creationId xmlns:p14="http://schemas.microsoft.com/office/powerpoint/2010/main" val="31827511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jpeg"/><Relationship Id="rId5" Type="http://schemas.openxmlformats.org/officeDocument/2006/relationships/image" Target="../media/image2.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mountain, sky, grass, outdoor&#10;&#10;Description automatically generated">
            <a:extLst>
              <a:ext uri="{FF2B5EF4-FFF2-40B4-BE49-F238E27FC236}">
                <a16:creationId xmlns:a16="http://schemas.microsoft.com/office/drawing/2014/main" id="{4FDD0116-D1AB-4CDA-A95E-76206053FC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3274"/>
            <a:ext cx="12304339" cy="7320987"/>
          </a:xfrm>
          <a:prstGeom prst="rect">
            <a:avLst/>
          </a:prstGeom>
        </p:spPr>
      </p:pic>
      <p:sp>
        <p:nvSpPr>
          <p:cNvPr id="2" name="Title 1">
            <a:extLst>
              <a:ext uri="{FF2B5EF4-FFF2-40B4-BE49-F238E27FC236}">
                <a16:creationId xmlns:a16="http://schemas.microsoft.com/office/drawing/2014/main" id="{546750DC-9AA8-433F-88BE-2C65CE127179}"/>
              </a:ext>
            </a:extLst>
          </p:cNvPr>
          <p:cNvSpPr>
            <a:spLocks noGrp="1"/>
          </p:cNvSpPr>
          <p:nvPr>
            <p:ph type="ctrTitle"/>
          </p:nvPr>
        </p:nvSpPr>
        <p:spPr>
          <a:xfrm>
            <a:off x="3962181" y="2618263"/>
            <a:ext cx="8229818" cy="3151195"/>
          </a:xfrm>
        </p:spPr>
        <p:txBody>
          <a:bodyPr>
            <a:normAutofit/>
          </a:bodyPr>
          <a:lstStyle/>
          <a:p>
            <a:pPr algn="r"/>
            <a:r>
              <a:rPr lang="en-IE" sz="5315" dirty="0">
                <a:solidFill>
                  <a:schemeClr val="bg1"/>
                </a:solidFill>
              </a:rPr>
              <a:t>COUNCIL MEETING</a:t>
            </a:r>
            <a:br>
              <a:rPr lang="en-IE" sz="5315" dirty="0">
                <a:solidFill>
                  <a:schemeClr val="bg1"/>
                </a:solidFill>
              </a:rPr>
            </a:br>
            <a:r>
              <a:rPr lang="en-IE" sz="5315" dirty="0">
                <a:solidFill>
                  <a:schemeClr val="bg1"/>
                </a:solidFill>
              </a:rPr>
              <a:t> April 2021</a:t>
            </a:r>
            <a:br>
              <a:rPr lang="en-IE" sz="5315" dirty="0">
                <a:solidFill>
                  <a:schemeClr val="bg1"/>
                </a:solidFill>
              </a:rPr>
            </a:br>
            <a:endParaRPr lang="en-IE" sz="2746" dirty="0">
              <a:latin typeface="Abadi Extra Light" panose="020B0204020104020204" pitchFamily="34" charset="0"/>
            </a:endParaRPr>
          </a:p>
        </p:txBody>
      </p:sp>
      <p:sp>
        <p:nvSpPr>
          <p:cNvPr id="3" name="Subtitle 2">
            <a:extLst>
              <a:ext uri="{FF2B5EF4-FFF2-40B4-BE49-F238E27FC236}">
                <a16:creationId xmlns:a16="http://schemas.microsoft.com/office/drawing/2014/main" id="{1BD83B12-309E-4C3A-8DEE-5B4AC2000F7A}"/>
              </a:ext>
            </a:extLst>
          </p:cNvPr>
          <p:cNvSpPr>
            <a:spLocks noGrp="1"/>
          </p:cNvSpPr>
          <p:nvPr>
            <p:ph type="subTitle" idx="1"/>
          </p:nvPr>
        </p:nvSpPr>
        <p:spPr>
          <a:xfrm>
            <a:off x="360442" y="6707713"/>
            <a:ext cx="4896563" cy="3772811"/>
          </a:xfrm>
        </p:spPr>
        <p:txBody>
          <a:bodyPr>
            <a:noAutofit/>
          </a:bodyPr>
          <a:lstStyle/>
          <a:p>
            <a:pPr algn="l"/>
            <a:r>
              <a:rPr lang="en-IE" sz="1600" b="1" u="sng" dirty="0"/>
              <a:t>Context for the Project</a:t>
            </a:r>
            <a:endParaRPr lang="en-IE" sz="1600" dirty="0"/>
          </a:p>
          <a:p>
            <a:pPr marL="253117" indent="-253117" algn="just">
              <a:buFont typeface="Arial" panose="020B0604020202020204" pitchFamily="34" charset="0"/>
              <a:buChar char="•"/>
            </a:pPr>
            <a:r>
              <a:rPr lang="en-IE" sz="1600" dirty="0"/>
              <a:t>National plans, including National Development Plan, Project 2040 Building Irelands Future, National Planning Framework, SDCC Development Plan, Tallaght Local Area Plan.</a:t>
            </a:r>
          </a:p>
          <a:p>
            <a:pPr marL="253117" indent="-253117" algn="just">
              <a:buFont typeface="Arial" panose="020B0604020202020204" pitchFamily="34" charset="0"/>
              <a:buChar char="•"/>
            </a:pPr>
            <a:r>
              <a:rPr lang="en-IE" sz="1600" dirty="0"/>
              <a:t>November 2018, Government launched Urban Regeneration and Development Fund a flagship element of Project 2040</a:t>
            </a:r>
          </a:p>
          <a:p>
            <a:pPr marL="253117" indent="-253117" algn="just">
              <a:buFont typeface="Arial" panose="020B0604020202020204" pitchFamily="34" charset="0"/>
              <a:buChar char="•"/>
            </a:pPr>
            <a:r>
              <a:rPr lang="en-IE" sz="1600" dirty="0"/>
              <a:t>SDCC’s application successful in receiving funding for projects in Tallaght’s Core Urban Centre</a:t>
            </a:r>
          </a:p>
          <a:p>
            <a:pPr marL="253117" indent="-253117" algn="just">
              <a:buFont typeface="Arial" panose="020B0604020202020204" pitchFamily="34" charset="0"/>
              <a:buChar char="•"/>
            </a:pPr>
            <a:r>
              <a:rPr lang="en-IE" sz="1600" dirty="0"/>
              <a:t>Delivery of these projects will raise the profile of Tallaght and create a sense of pride and place for Tallaght and enhance the liveability and revitalisation of the town centre.</a:t>
            </a:r>
          </a:p>
          <a:p>
            <a:pPr algn="l"/>
            <a:endParaRPr lang="en-US" sz="1600" dirty="0"/>
          </a:p>
          <a:p>
            <a:pPr algn="l"/>
            <a:endParaRPr lang="en-US" sz="1329" dirty="0"/>
          </a:p>
        </p:txBody>
      </p:sp>
      <p:pic>
        <p:nvPicPr>
          <p:cNvPr id="9" name="Picture 2" descr="South Dublin County Council - Publishers - data.gov.ie">
            <a:extLst>
              <a:ext uri="{FF2B5EF4-FFF2-40B4-BE49-F238E27FC236}">
                <a16:creationId xmlns:a16="http://schemas.microsoft.com/office/drawing/2014/main" id="{200AE0C1-D3DF-4A5E-99E7-16BE6213FD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8847" y="10114070"/>
            <a:ext cx="1077806" cy="5065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618B82C-2A9A-4871-A98A-42C0DCC729C9}"/>
              </a:ext>
            </a:extLst>
          </p:cNvPr>
          <p:cNvSpPr/>
          <p:nvPr/>
        </p:nvSpPr>
        <p:spPr>
          <a:xfrm>
            <a:off x="5601779" y="10450654"/>
            <a:ext cx="3460306" cy="283154"/>
          </a:xfrm>
          <a:prstGeom prst="rect">
            <a:avLst/>
          </a:prstGeom>
        </p:spPr>
        <p:txBody>
          <a:bodyPr wrap="none">
            <a:spAutoFit/>
          </a:bodyPr>
          <a:lstStyle/>
          <a:p>
            <a:r>
              <a:rPr lang="en-US" sz="1240" dirty="0">
                <a:cs typeface="Arial" panose="020B0604020202020204" pitchFamily="34" charset="0"/>
              </a:rPr>
              <a:t>Prepared on behalf of South Dublin County Council</a:t>
            </a:r>
            <a:endParaRPr lang="en-IE" sz="1240" dirty="0">
              <a:cs typeface="Arial" panose="020B0604020202020204" pitchFamily="34" charset="0"/>
            </a:endParaRPr>
          </a:p>
        </p:txBody>
      </p:sp>
      <p:sp>
        <p:nvSpPr>
          <p:cNvPr id="5" name="Rectangle 4">
            <a:extLst>
              <a:ext uri="{FF2B5EF4-FFF2-40B4-BE49-F238E27FC236}">
                <a16:creationId xmlns:a16="http://schemas.microsoft.com/office/drawing/2014/main" id="{E5880657-963B-42A3-BE58-378EE41C854E}"/>
              </a:ext>
            </a:extLst>
          </p:cNvPr>
          <p:cNvSpPr/>
          <p:nvPr/>
        </p:nvSpPr>
        <p:spPr>
          <a:xfrm>
            <a:off x="5673024" y="7559525"/>
            <a:ext cx="3524516" cy="2554545"/>
          </a:xfrm>
          <a:prstGeom prst="rect">
            <a:avLst/>
          </a:prstGeom>
        </p:spPr>
        <p:txBody>
          <a:bodyPr wrap="square">
            <a:spAutoFit/>
          </a:bodyPr>
          <a:lstStyle/>
          <a:p>
            <a:r>
              <a:rPr lang="en-IE" sz="1600" b="1" u="sng" dirty="0"/>
              <a:t>URDF Funded Projects:</a:t>
            </a:r>
          </a:p>
          <a:p>
            <a:pPr marL="253117" indent="-253117">
              <a:buFont typeface="Arial" panose="020B0604020202020204" pitchFamily="34" charset="0"/>
              <a:buChar char="•"/>
            </a:pPr>
            <a:r>
              <a:rPr lang="en-IE" sz="1600" dirty="0"/>
              <a:t>New Innovation Square, </a:t>
            </a:r>
          </a:p>
          <a:p>
            <a:pPr marL="253117" indent="-253117">
              <a:buFont typeface="Arial" panose="020B0604020202020204" pitchFamily="34" charset="0"/>
              <a:buChar char="•"/>
            </a:pPr>
            <a:r>
              <a:rPr lang="en-IE" sz="1600" dirty="0"/>
              <a:t>Innovation Centre, </a:t>
            </a:r>
          </a:p>
          <a:p>
            <a:pPr marL="253117" indent="-253117">
              <a:buFont typeface="Arial" panose="020B0604020202020204" pitchFamily="34" charset="0"/>
              <a:buChar char="•"/>
            </a:pPr>
            <a:r>
              <a:rPr lang="en-IE" sz="1600" dirty="0"/>
              <a:t>Upgrade and regeneration of Chamber Square and associated pedestrian link</a:t>
            </a:r>
          </a:p>
          <a:p>
            <a:pPr marL="253117" indent="-253117">
              <a:buFont typeface="Arial" panose="020B0604020202020204" pitchFamily="34" charset="0"/>
              <a:buChar char="•"/>
            </a:pPr>
            <a:r>
              <a:rPr lang="en-IE" sz="1600" dirty="0"/>
              <a:t>Tallaght Stadium 4</a:t>
            </a:r>
            <a:r>
              <a:rPr lang="en-IE" sz="1600" baseline="30000" dirty="0"/>
              <a:t>th</a:t>
            </a:r>
            <a:r>
              <a:rPr lang="en-IE" sz="1600" dirty="0"/>
              <a:t> Stand,</a:t>
            </a:r>
          </a:p>
          <a:p>
            <a:pPr marL="253117" indent="-253117">
              <a:buFont typeface="Arial" panose="020B0604020202020204" pitchFamily="34" charset="0"/>
              <a:buChar char="•"/>
            </a:pPr>
            <a:r>
              <a:rPr lang="en-IE" sz="1600" dirty="0"/>
              <a:t>Tallaght Mobility Hub, </a:t>
            </a:r>
          </a:p>
          <a:p>
            <a:pPr marL="253117" indent="-253117">
              <a:buFont typeface="Arial" panose="020B0604020202020204" pitchFamily="34" charset="0"/>
              <a:buChar char="•"/>
            </a:pPr>
            <a:r>
              <a:rPr lang="en-IE" sz="1600" dirty="0" err="1"/>
              <a:t>Belgard</a:t>
            </a:r>
            <a:r>
              <a:rPr lang="en-IE" sz="1600" dirty="0"/>
              <a:t> Link Roads</a:t>
            </a:r>
          </a:p>
          <a:p>
            <a:pPr marL="253117" indent="-253117">
              <a:buFont typeface="Arial" panose="020B0604020202020204" pitchFamily="34" charset="0"/>
              <a:buChar char="•"/>
            </a:pPr>
            <a:r>
              <a:rPr lang="en-IE" sz="1600" dirty="0">
                <a:highlight>
                  <a:srgbClr val="00FF00"/>
                </a:highlight>
              </a:rPr>
              <a:t>Astro Pitch for Sean Walsh Park</a:t>
            </a:r>
            <a:r>
              <a:rPr lang="en-IE" sz="1600" b="1" u="sng" dirty="0"/>
              <a:t>.</a:t>
            </a:r>
          </a:p>
        </p:txBody>
      </p:sp>
      <p:sp>
        <p:nvSpPr>
          <p:cNvPr id="15" name="TextBox 14">
            <a:extLst>
              <a:ext uri="{FF2B5EF4-FFF2-40B4-BE49-F238E27FC236}">
                <a16:creationId xmlns:a16="http://schemas.microsoft.com/office/drawing/2014/main" id="{939DAE1C-9658-4F34-804D-3FB2D9F3E9B0}"/>
              </a:ext>
            </a:extLst>
          </p:cNvPr>
          <p:cNvSpPr txBox="1"/>
          <p:nvPr/>
        </p:nvSpPr>
        <p:spPr>
          <a:xfrm>
            <a:off x="7826094" y="6468888"/>
            <a:ext cx="4281162" cy="1508105"/>
          </a:xfrm>
          <a:prstGeom prst="rect">
            <a:avLst/>
          </a:prstGeom>
          <a:noFill/>
        </p:spPr>
        <p:txBody>
          <a:bodyPr wrap="square" rtlCol="0">
            <a:spAutoFit/>
          </a:bodyPr>
          <a:lstStyle/>
          <a:p>
            <a:pPr algn="r"/>
            <a:r>
              <a:rPr lang="en-IE" sz="2800" dirty="0"/>
              <a:t>Proposed Part 8 </a:t>
            </a:r>
            <a:br>
              <a:rPr lang="en-IE" sz="2800" dirty="0"/>
            </a:br>
            <a:r>
              <a:rPr lang="en-IE" sz="2800" dirty="0"/>
              <a:t>Sean Walsh Park Astro Pitch</a:t>
            </a:r>
            <a:br>
              <a:rPr lang="en-IE" sz="1800" dirty="0"/>
            </a:br>
            <a:br>
              <a:rPr lang="en-US" sz="1800" dirty="0"/>
            </a:br>
            <a:endParaRPr lang="en-IE" dirty="0"/>
          </a:p>
        </p:txBody>
      </p:sp>
      <p:sp>
        <p:nvSpPr>
          <p:cNvPr id="10" name="Oval 9">
            <a:extLst>
              <a:ext uri="{FF2B5EF4-FFF2-40B4-BE49-F238E27FC236}">
                <a16:creationId xmlns:a16="http://schemas.microsoft.com/office/drawing/2014/main" id="{8E1A7194-F6EC-45E0-93A8-B7FEA0FA5A09}"/>
              </a:ext>
            </a:extLst>
          </p:cNvPr>
          <p:cNvSpPr/>
          <p:nvPr/>
        </p:nvSpPr>
        <p:spPr>
          <a:xfrm>
            <a:off x="955860" y="4451685"/>
            <a:ext cx="3547560" cy="7375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1" name="Video 10">
            <a:hlinkClick r:id="" action="ppaction://media"/>
            <a:extLst>
              <a:ext uri="{FF2B5EF4-FFF2-40B4-BE49-F238E27FC236}">
                <a16:creationId xmlns:a16="http://schemas.microsoft.com/office/drawing/2014/main" id="{CEBD4CCB-1E7B-4C18-8DE7-31D9D1DB8D7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144000" y="8513763"/>
            <a:ext cx="3047999" cy="2286000"/>
          </a:xfrm>
          <a:prstGeom prst="rect">
            <a:avLst/>
          </a:prstGeom>
        </p:spPr>
      </p:pic>
    </p:spTree>
    <p:extLst>
      <p:ext uri="{BB962C8B-B14F-4D97-AF65-F5344CB8AC3E}">
        <p14:creationId xmlns:p14="http://schemas.microsoft.com/office/powerpoint/2010/main" val="3527870674"/>
      </p:ext>
    </p:extLst>
  </p:cSld>
  <p:clrMapOvr>
    <a:masterClrMapping/>
  </p:clrMapOvr>
  <mc:AlternateContent xmlns:mc="http://schemas.openxmlformats.org/markup-compatibility/2006" xmlns:p14="http://schemas.microsoft.com/office/powerpoint/2010/main">
    <mc:Choice Requires="p14">
      <p:transition spd="slow" p14:dur="2000" advTm="67729"/>
    </mc:Choice>
    <mc:Fallback xmlns="">
      <p:transition spd="slow" advTm="67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EA3F0C-5789-4232-85B4-CC14AFA08C9F}"/>
              </a:ext>
            </a:extLst>
          </p:cNvPr>
          <p:cNvSpPr/>
          <p:nvPr/>
        </p:nvSpPr>
        <p:spPr>
          <a:xfrm>
            <a:off x="6913452" y="1585460"/>
            <a:ext cx="4916556" cy="5303118"/>
          </a:xfrm>
          <a:prstGeom prst="rect">
            <a:avLst/>
          </a:prstGeom>
        </p:spPr>
        <p:txBody>
          <a:bodyPr wrap="square">
            <a:spAutoFit/>
          </a:bodyPr>
          <a:lstStyle/>
          <a:p>
            <a:pPr>
              <a:lnSpc>
                <a:spcPct val="107000"/>
              </a:lnSpc>
              <a:spcAft>
                <a:spcPts val="709"/>
              </a:spcAft>
            </a:pPr>
            <a:r>
              <a:rPr lang="en-IE" sz="1600" b="1" u="sng" dirty="0">
                <a:latin typeface="Calibri" panose="020F0502020204030204" pitchFamily="34" charset="0"/>
                <a:ea typeface="Calibri" panose="020F0502020204030204" pitchFamily="34" charset="0"/>
                <a:cs typeface="Times New Roman" panose="02020603050405020304" pitchFamily="18" charset="0"/>
              </a:rPr>
              <a:t>Objectives of Tallaght Local Area Plan 2020</a:t>
            </a:r>
          </a:p>
          <a:p>
            <a:pPr>
              <a:lnSpc>
                <a:spcPct val="107000"/>
              </a:lnSpc>
              <a:spcAft>
                <a:spcPts val="709"/>
              </a:spcAft>
            </a:pPr>
            <a:r>
              <a:rPr lang="en-IE" sz="1600" b="1" u="sng" dirty="0">
                <a:latin typeface="Calibri" panose="020F0502020204030204" pitchFamily="34" charset="0"/>
                <a:ea typeface="Calibri" panose="020F0502020204030204" pitchFamily="34" charset="0"/>
                <a:cs typeface="Times New Roman" panose="02020603050405020304" pitchFamily="18" charset="0"/>
              </a:rPr>
              <a:t>Town Park</a:t>
            </a:r>
            <a:r>
              <a:rPr lang="en-IE" sz="16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709"/>
              </a:spcAft>
            </a:pPr>
            <a:r>
              <a:rPr lang="en-IE" sz="1600" i="1" dirty="0">
                <a:latin typeface="Calibri" panose="020F0502020204030204" pitchFamily="34" charset="0"/>
                <a:ea typeface="Calibri" panose="020F0502020204030204" pitchFamily="34" charset="0"/>
                <a:cs typeface="Times New Roman" panose="02020603050405020304" pitchFamily="18" charset="0"/>
              </a:rPr>
              <a:t>Enhanced, multi-purpose high quality urban park with high levels of accessibility to surrounding areas and strong connections with the larger green infrastructure of the Plan area.</a:t>
            </a:r>
          </a:p>
          <a:p>
            <a:pPr>
              <a:lnSpc>
                <a:spcPct val="107000"/>
              </a:lnSpc>
              <a:spcAft>
                <a:spcPts val="709"/>
              </a:spcAft>
            </a:pPr>
            <a:endParaRPr lang="en-IE" sz="16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09"/>
              </a:spcAft>
            </a:pPr>
            <a:r>
              <a:rPr lang="en-IE" sz="1600" b="1" dirty="0">
                <a:latin typeface="Calibri" panose="020F0502020204030204" pitchFamily="34" charset="0"/>
                <a:ea typeface="Calibri" panose="020F0502020204030204" pitchFamily="34" charset="0"/>
                <a:cs typeface="Times New Roman" panose="02020603050405020304" pitchFamily="18" charset="0"/>
              </a:rPr>
              <a:t>TP1: </a:t>
            </a:r>
            <a:r>
              <a:rPr lang="en-IE" sz="1600" dirty="0">
                <a:latin typeface="Calibri" panose="020F0502020204030204" pitchFamily="34" charset="0"/>
                <a:ea typeface="Calibri" panose="020F0502020204030204" pitchFamily="34" charset="0"/>
                <a:cs typeface="Times New Roman" panose="02020603050405020304" pitchFamily="18" charset="0"/>
              </a:rPr>
              <a:t>Consolidate and enhance amenity function of Sean Walsh Park.</a:t>
            </a:r>
          </a:p>
          <a:p>
            <a:pPr>
              <a:lnSpc>
                <a:spcPct val="107000"/>
              </a:lnSpc>
              <a:spcAft>
                <a:spcPts val="709"/>
              </a:spcAft>
            </a:pPr>
            <a:r>
              <a:rPr lang="en-IE" sz="1600" b="1" dirty="0">
                <a:latin typeface="Calibri" panose="020F0502020204030204" pitchFamily="34" charset="0"/>
                <a:ea typeface="Calibri" panose="020F0502020204030204" pitchFamily="34" charset="0"/>
                <a:cs typeface="Times New Roman" panose="02020603050405020304" pitchFamily="18" charset="0"/>
              </a:rPr>
              <a:t>TP2</a:t>
            </a:r>
            <a:r>
              <a:rPr lang="en-IE" sz="1600" dirty="0">
                <a:latin typeface="Calibri" panose="020F0502020204030204" pitchFamily="34" charset="0"/>
                <a:ea typeface="Calibri" panose="020F0502020204030204" pitchFamily="34" charset="0"/>
                <a:cs typeface="Times New Roman" panose="02020603050405020304" pitchFamily="18" charset="0"/>
              </a:rPr>
              <a:t>: Balanced provision of active and passive recreation.</a:t>
            </a:r>
          </a:p>
          <a:p>
            <a:pPr>
              <a:lnSpc>
                <a:spcPct val="107000"/>
              </a:lnSpc>
              <a:spcAft>
                <a:spcPts val="709"/>
              </a:spcAft>
            </a:pPr>
            <a:r>
              <a:rPr lang="en-IE" sz="1600" b="1" dirty="0">
                <a:latin typeface="Calibri" panose="020F0502020204030204" pitchFamily="34" charset="0"/>
                <a:ea typeface="Calibri" panose="020F0502020204030204" pitchFamily="34" charset="0"/>
                <a:cs typeface="Times New Roman" panose="02020603050405020304" pitchFamily="18" charset="0"/>
              </a:rPr>
              <a:t>TP6</a:t>
            </a:r>
            <a:r>
              <a:rPr lang="en-IE" sz="1600" dirty="0">
                <a:latin typeface="Calibri" panose="020F0502020204030204" pitchFamily="34" charset="0"/>
                <a:ea typeface="Calibri" panose="020F0502020204030204" pitchFamily="34" charset="0"/>
                <a:cs typeface="Times New Roman" panose="02020603050405020304" pitchFamily="18" charset="0"/>
              </a:rPr>
              <a:t>: Provision of all-weather playing pitches.</a:t>
            </a:r>
          </a:p>
          <a:p>
            <a:pPr>
              <a:lnSpc>
                <a:spcPct val="107000"/>
              </a:lnSpc>
              <a:spcAft>
                <a:spcPts val="709"/>
              </a:spcAft>
            </a:pPr>
            <a:r>
              <a:rPr lang="en-IE" sz="1600" b="1" dirty="0">
                <a:latin typeface="Calibri" panose="020F0502020204030204" pitchFamily="34" charset="0"/>
                <a:ea typeface="Calibri" panose="020F0502020204030204" pitchFamily="34" charset="0"/>
                <a:cs typeface="Times New Roman" panose="02020603050405020304" pitchFamily="18" charset="0"/>
              </a:rPr>
              <a:t>TP10: </a:t>
            </a:r>
            <a:r>
              <a:rPr lang="en-IE" sz="1600" dirty="0">
                <a:latin typeface="Calibri" panose="020F0502020204030204" pitchFamily="34" charset="0"/>
                <a:ea typeface="Calibri" panose="020F0502020204030204" pitchFamily="34" charset="0"/>
                <a:cs typeface="Times New Roman" panose="02020603050405020304" pitchFamily="18" charset="0"/>
              </a:rPr>
              <a:t>That any consideration of the siting of </a:t>
            </a:r>
            <a:r>
              <a:rPr lang="en-IE" sz="1600" dirty="0" err="1">
                <a:latin typeface="Calibri" panose="020F0502020204030204" pitchFamily="34" charset="0"/>
                <a:ea typeface="Calibri" panose="020F0502020204030204" pitchFamily="34" charset="0"/>
                <a:cs typeface="Times New Roman" panose="02020603050405020304" pitchFamily="18" charset="0"/>
              </a:rPr>
              <a:t>astro</a:t>
            </a:r>
            <a:r>
              <a:rPr lang="en-IE" sz="1600" dirty="0">
                <a:latin typeface="Calibri" panose="020F0502020204030204" pitchFamily="34" charset="0"/>
                <a:ea typeface="Calibri" panose="020F0502020204030204" pitchFamily="34" charset="0"/>
                <a:cs typeface="Times New Roman" panose="02020603050405020304" pitchFamily="18" charset="0"/>
              </a:rPr>
              <a:t>-pitches in </a:t>
            </a:r>
            <a:r>
              <a:rPr lang="en-IE" sz="1600" dirty="0" err="1">
                <a:latin typeface="Calibri" panose="020F0502020204030204" pitchFamily="34" charset="0"/>
                <a:ea typeface="Calibri" panose="020F0502020204030204" pitchFamily="34" charset="0"/>
                <a:cs typeface="Times New Roman" panose="02020603050405020304" pitchFamily="18" charset="0"/>
              </a:rPr>
              <a:t>Seán</a:t>
            </a:r>
            <a:r>
              <a:rPr lang="en-IE" sz="1600" dirty="0">
                <a:latin typeface="Calibri" panose="020F0502020204030204" pitchFamily="34" charset="0"/>
                <a:ea typeface="Calibri" panose="020F0502020204030204" pitchFamily="34" charset="0"/>
                <a:cs typeface="Times New Roman" panose="02020603050405020304" pitchFamily="18" charset="0"/>
              </a:rPr>
              <a:t> Walsh Park shall be subject to an Ecological Impact Assessment having regard, in particular, to the wetland area in the west of the park.</a:t>
            </a:r>
          </a:p>
          <a:p>
            <a:pPr>
              <a:lnSpc>
                <a:spcPct val="107000"/>
              </a:lnSpc>
              <a:spcAft>
                <a:spcPts val="709"/>
              </a:spcAft>
            </a:pPr>
            <a:endParaRPr lang="en-IE"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09"/>
              </a:spcAft>
            </a:pPr>
            <a:endParaRPr lang="en-IE"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29251A84-0CA0-4618-9020-EE3E04C26DDA}"/>
              </a:ext>
            </a:extLst>
          </p:cNvPr>
          <p:cNvSpPr txBox="1"/>
          <p:nvPr/>
        </p:nvSpPr>
        <p:spPr>
          <a:xfrm>
            <a:off x="6141174" y="10208408"/>
            <a:ext cx="3170898" cy="242246"/>
          </a:xfrm>
          <a:prstGeom prst="rect">
            <a:avLst/>
          </a:prstGeom>
          <a:noFill/>
        </p:spPr>
        <p:txBody>
          <a:bodyPr wrap="square" rtlCol="0">
            <a:spAutoFit/>
          </a:bodyPr>
          <a:lstStyle/>
          <a:p>
            <a:r>
              <a:rPr lang="en-US" sz="974" i="1" dirty="0">
                <a:solidFill>
                  <a:schemeClr val="bg1">
                    <a:lumMod val="65000"/>
                  </a:schemeClr>
                </a:solidFill>
              </a:rPr>
              <a:t>Map of Town park taken from </a:t>
            </a:r>
            <a:r>
              <a:rPr lang="en-US" sz="974" i="1" dirty="0" err="1">
                <a:solidFill>
                  <a:schemeClr val="bg1">
                    <a:lumMod val="65000"/>
                  </a:schemeClr>
                </a:solidFill>
              </a:rPr>
              <a:t>Tallaght</a:t>
            </a:r>
            <a:r>
              <a:rPr lang="en-US" sz="974" i="1" dirty="0">
                <a:solidFill>
                  <a:schemeClr val="bg1">
                    <a:lumMod val="65000"/>
                  </a:schemeClr>
                </a:solidFill>
              </a:rPr>
              <a:t> LAP 2020.</a:t>
            </a:r>
            <a:endParaRPr lang="en-IE" sz="974" dirty="0">
              <a:solidFill>
                <a:schemeClr val="bg1">
                  <a:lumMod val="65000"/>
                </a:schemeClr>
              </a:solidFill>
            </a:endParaRPr>
          </a:p>
        </p:txBody>
      </p:sp>
      <p:pic>
        <p:nvPicPr>
          <p:cNvPr id="30" name="Picture 2" descr="South Dublin County Council - Publishers - data.gov.ie">
            <a:extLst>
              <a:ext uri="{FF2B5EF4-FFF2-40B4-BE49-F238E27FC236}">
                <a16:creationId xmlns:a16="http://schemas.microsoft.com/office/drawing/2014/main" id="{79B8F354-32E3-412E-8A46-0ACACE91BB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0964" y="9974828"/>
            <a:ext cx="1077806" cy="506568"/>
          </a:xfrm>
          <a:prstGeom prst="rect">
            <a:avLst/>
          </a:prstGeom>
          <a:noFill/>
          <a:extLst>
            <a:ext uri="{909E8E84-426E-40DD-AFC4-6F175D3DCCD1}">
              <a14:hiddenFill xmlns:a14="http://schemas.microsoft.com/office/drawing/2010/main">
                <a:solidFill>
                  <a:srgbClr val="FFFFFF"/>
                </a:solidFill>
              </a14:hiddenFill>
            </a:ext>
          </a:extLst>
        </p:spPr>
      </p:pic>
      <p:sp>
        <p:nvSpPr>
          <p:cNvPr id="31" name="Title 2">
            <a:extLst>
              <a:ext uri="{FF2B5EF4-FFF2-40B4-BE49-F238E27FC236}">
                <a16:creationId xmlns:a16="http://schemas.microsoft.com/office/drawing/2014/main" id="{CDC519EB-8676-4C97-A8F2-FA523A83BF41}"/>
              </a:ext>
            </a:extLst>
          </p:cNvPr>
          <p:cNvSpPr txBox="1">
            <a:spLocks/>
          </p:cNvSpPr>
          <p:nvPr/>
        </p:nvSpPr>
        <p:spPr>
          <a:xfrm>
            <a:off x="297095" y="271581"/>
            <a:ext cx="8251113" cy="1040109"/>
          </a:xfrm>
          <a:prstGeom prst="rect">
            <a:avLst/>
          </a:prstGeom>
        </p:spPr>
        <p:txBody>
          <a:bodyPr vert="horz" lIns="80998" tIns="40499" rIns="80998" bIns="40499" rtlCol="0" anchor="ctr">
            <a:normAutofit/>
          </a:bodyPr>
          <a:lstStyle>
            <a:lvl1pPr algn="l" defTabSz="1079998" rtl="0" eaLnBrk="1" latinLnBrk="0" hangingPunct="1">
              <a:lnSpc>
                <a:spcPct val="90000"/>
              </a:lnSpc>
              <a:spcBef>
                <a:spcPct val="0"/>
              </a:spcBef>
              <a:buNone/>
              <a:defRPr sz="5197" kern="1200">
                <a:solidFill>
                  <a:schemeClr val="tx1"/>
                </a:solidFill>
                <a:latin typeface="+mj-lt"/>
                <a:ea typeface="+mj-ea"/>
                <a:cs typeface="+mj-cs"/>
              </a:defRPr>
            </a:lvl1pPr>
          </a:lstStyle>
          <a:p>
            <a:r>
              <a:rPr lang="en-IE" sz="3189" dirty="0"/>
              <a:t>Sean Walsh Park Astro Pitch</a:t>
            </a:r>
            <a:br>
              <a:rPr lang="en-IE" sz="3189" dirty="0"/>
            </a:br>
            <a:r>
              <a:rPr lang="en-IE" sz="2835" dirty="0">
                <a:solidFill>
                  <a:schemeClr val="bg1">
                    <a:lumMod val="50000"/>
                  </a:schemeClr>
                </a:solidFill>
                <a:latin typeface="Abadi Extra Light" panose="020B0204020104020204" pitchFamily="34" charset="0"/>
              </a:rPr>
              <a:t>LAP context</a:t>
            </a:r>
          </a:p>
        </p:txBody>
      </p:sp>
      <p:sp>
        <p:nvSpPr>
          <p:cNvPr id="2" name="Rectangle 1">
            <a:extLst>
              <a:ext uri="{FF2B5EF4-FFF2-40B4-BE49-F238E27FC236}">
                <a16:creationId xmlns:a16="http://schemas.microsoft.com/office/drawing/2014/main" id="{1CF5E3FE-8873-47E2-951E-B32B363181E3}"/>
              </a:ext>
            </a:extLst>
          </p:cNvPr>
          <p:cNvSpPr/>
          <p:nvPr/>
        </p:nvSpPr>
        <p:spPr>
          <a:xfrm>
            <a:off x="297095" y="1549117"/>
            <a:ext cx="6269578" cy="4877554"/>
          </a:xfrm>
          <a:prstGeom prst="rect">
            <a:avLst/>
          </a:prstGeom>
        </p:spPr>
        <p:txBody>
          <a:bodyPr wrap="square">
            <a:spAutoFit/>
          </a:bodyPr>
          <a:lstStyle/>
          <a:p>
            <a:pPr algn="just">
              <a:lnSpc>
                <a:spcPct val="107000"/>
              </a:lnSpc>
              <a:spcAft>
                <a:spcPts val="709"/>
              </a:spcAft>
            </a:pPr>
            <a:r>
              <a:rPr lang="en-IE" sz="1600" b="1" u="sng" dirty="0">
                <a:ea typeface="Calibri" panose="020F0502020204030204" pitchFamily="34" charset="0"/>
                <a:cs typeface="Times New Roman" panose="02020603050405020304" pitchFamily="18" charset="0"/>
              </a:rPr>
              <a:t>Policy for Recreational Facilites  in Tallaght LAP 2020</a:t>
            </a:r>
            <a:endParaRPr lang="en-IE" sz="1600" dirty="0">
              <a:ea typeface="Calibri" panose="020F0502020204030204" pitchFamily="34" charset="0"/>
              <a:cs typeface="Times New Roman" panose="02020603050405020304" pitchFamily="18" charset="0"/>
            </a:endParaRPr>
          </a:p>
          <a:p>
            <a:pPr marR="1000" algn="just"/>
            <a:r>
              <a:rPr lang="en-IE" sz="1800" b="0" i="1" u="none" strike="noStrike" baseline="0" dirty="0">
                <a:solidFill>
                  <a:srgbClr val="000000"/>
                </a:solidFill>
              </a:rPr>
              <a:t>It is policy of the Council to support and facilitate the expansion of Tallaght Stadium and encourage a wide range of uses and events including the development of all-weather playing facilities and expansion of recreational facilities in Tallaght Town Centre (Objective CF 7).</a:t>
            </a:r>
            <a:endParaRPr lang="en-IE" sz="1800" b="0" i="0" u="none" strike="noStrike" baseline="0" dirty="0">
              <a:solidFill>
                <a:srgbClr val="000000"/>
              </a:solidFill>
            </a:endParaRPr>
          </a:p>
          <a:p>
            <a:pPr algn="just"/>
            <a:endParaRPr lang="en-IE" sz="1800" b="0" i="0" u="none" strike="noStrike" baseline="0" dirty="0">
              <a:solidFill>
                <a:srgbClr val="000000"/>
              </a:solidFill>
            </a:endParaRPr>
          </a:p>
          <a:p>
            <a:pPr marR="1000" algn="just"/>
            <a:r>
              <a:rPr lang="en-IE" sz="1800" b="0" i="0" u="none" strike="noStrike" baseline="0" dirty="0">
                <a:solidFill>
                  <a:srgbClr val="000000"/>
                </a:solidFill>
              </a:rPr>
              <a:t>Playing pitches constitute a major proportion of the facilities available. However, increased levels of rainfall and future predicted rainfall means that grass based pitches are unusable for an increasing amount of time each year. This situation has affected Tallaght, where many pitches have been unplayable for almost 6 months at a time. The development of all-weather facilities with floodlighting for year round and night time use would be a valuable addition to the amenities available in the area. The location of such facilities should take into account the impact of floodlighting on wildlife and residential amenities.</a:t>
            </a:r>
            <a:endParaRPr lang="en-IE" sz="1240" dirty="0"/>
          </a:p>
        </p:txBody>
      </p:sp>
      <p:pic>
        <p:nvPicPr>
          <p:cNvPr id="7" name="Picture 6">
            <a:extLst>
              <a:ext uri="{FF2B5EF4-FFF2-40B4-BE49-F238E27FC236}">
                <a16:creationId xmlns:a16="http://schemas.microsoft.com/office/drawing/2014/main" id="{ED3CBBA8-0716-48A0-9749-27262FCD06CA}"/>
              </a:ext>
            </a:extLst>
          </p:cNvPr>
          <p:cNvPicPr>
            <a:picLocks noChangeAspect="1"/>
          </p:cNvPicPr>
          <p:nvPr/>
        </p:nvPicPr>
        <p:blipFill>
          <a:blip r:embed="rId5"/>
          <a:stretch>
            <a:fillRect/>
          </a:stretch>
        </p:blipFill>
        <p:spPr>
          <a:xfrm>
            <a:off x="297095" y="6601254"/>
            <a:ext cx="5753733" cy="3849400"/>
          </a:xfrm>
          <a:prstGeom prst="rect">
            <a:avLst/>
          </a:prstGeom>
        </p:spPr>
      </p:pic>
      <p:pic>
        <p:nvPicPr>
          <p:cNvPr id="10" name="Video 9">
            <a:hlinkClick r:id="" action="ppaction://media"/>
            <a:extLst>
              <a:ext uri="{FF2B5EF4-FFF2-40B4-BE49-F238E27FC236}">
                <a16:creationId xmlns:a16="http://schemas.microsoft.com/office/drawing/2014/main" id="{5E798BF8-C98F-4EBF-A3B6-EFB2520A35E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144000" y="8513763"/>
            <a:ext cx="3047999" cy="2286000"/>
          </a:xfrm>
          <a:prstGeom prst="rect">
            <a:avLst/>
          </a:prstGeom>
        </p:spPr>
      </p:pic>
    </p:spTree>
    <p:extLst>
      <p:ext uri="{BB962C8B-B14F-4D97-AF65-F5344CB8AC3E}">
        <p14:creationId xmlns:p14="http://schemas.microsoft.com/office/powerpoint/2010/main" val="3365400336"/>
      </p:ext>
    </p:extLst>
  </p:cSld>
  <p:clrMapOvr>
    <a:masterClrMapping/>
  </p:clrMapOvr>
  <mc:AlternateContent xmlns:mc="http://schemas.openxmlformats.org/markup-compatibility/2006" xmlns:p14="http://schemas.microsoft.com/office/powerpoint/2010/main">
    <mc:Choice Requires="p14">
      <p:transition spd="slow" p14:dur="2000" advTm="52826"/>
    </mc:Choice>
    <mc:Fallback xmlns="">
      <p:transition spd="slow" advTm="52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South Dublin County Council - Publishers - data.gov.ie">
            <a:extLst>
              <a:ext uri="{FF2B5EF4-FFF2-40B4-BE49-F238E27FC236}">
                <a16:creationId xmlns:a16="http://schemas.microsoft.com/office/drawing/2014/main" id="{7577622A-3662-4721-A043-5CF4A0CE2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17099" y="10120981"/>
            <a:ext cx="1077806" cy="506568"/>
          </a:xfrm>
          <a:prstGeom prst="rect">
            <a:avLst/>
          </a:prstGeom>
          <a:noFill/>
          <a:extLst>
            <a:ext uri="{909E8E84-426E-40DD-AFC4-6F175D3DCCD1}">
              <a14:hiddenFill xmlns:a14="http://schemas.microsoft.com/office/drawing/2010/main">
                <a:solidFill>
                  <a:srgbClr val="FFFFFF"/>
                </a:solidFill>
              </a14:hiddenFill>
            </a:ext>
          </a:extLst>
        </p:spPr>
      </p:pic>
      <p:sp>
        <p:nvSpPr>
          <p:cNvPr id="26" name="Title 2">
            <a:extLst>
              <a:ext uri="{FF2B5EF4-FFF2-40B4-BE49-F238E27FC236}">
                <a16:creationId xmlns:a16="http://schemas.microsoft.com/office/drawing/2014/main" id="{7E64E494-C882-468A-91A3-2255F5976AA1}"/>
              </a:ext>
            </a:extLst>
          </p:cNvPr>
          <p:cNvSpPr txBox="1">
            <a:spLocks/>
          </p:cNvSpPr>
          <p:nvPr/>
        </p:nvSpPr>
        <p:spPr>
          <a:xfrm>
            <a:off x="297095" y="271581"/>
            <a:ext cx="8251113" cy="1040109"/>
          </a:xfrm>
          <a:prstGeom prst="rect">
            <a:avLst/>
          </a:prstGeom>
        </p:spPr>
        <p:txBody>
          <a:bodyPr vert="horz" lIns="80998" tIns="40499" rIns="80998" bIns="40499" rtlCol="0" anchor="ctr">
            <a:normAutofit/>
          </a:bodyPr>
          <a:lstStyle>
            <a:lvl1pPr algn="l" defTabSz="1079998" rtl="0" eaLnBrk="1" latinLnBrk="0" hangingPunct="1">
              <a:lnSpc>
                <a:spcPct val="90000"/>
              </a:lnSpc>
              <a:spcBef>
                <a:spcPct val="0"/>
              </a:spcBef>
              <a:buNone/>
              <a:defRPr sz="5197" kern="1200">
                <a:solidFill>
                  <a:schemeClr val="tx1"/>
                </a:solidFill>
                <a:latin typeface="+mj-lt"/>
                <a:ea typeface="+mj-ea"/>
                <a:cs typeface="+mj-cs"/>
              </a:defRPr>
            </a:lvl1pPr>
          </a:lstStyle>
          <a:p>
            <a:r>
              <a:rPr lang="en-IE" sz="3189" dirty="0"/>
              <a:t>Sean Walsh Park Astro Pitch</a:t>
            </a:r>
            <a:br>
              <a:rPr lang="en-IE" sz="3189" dirty="0"/>
            </a:br>
            <a:r>
              <a:rPr lang="en-IE" sz="2835" dirty="0">
                <a:solidFill>
                  <a:schemeClr val="bg1">
                    <a:lumMod val="50000"/>
                  </a:schemeClr>
                </a:solidFill>
                <a:latin typeface="Abadi Extra Light" panose="020B0204020104020204" pitchFamily="34" charset="0"/>
              </a:rPr>
              <a:t>sports pitch strategy context</a:t>
            </a:r>
          </a:p>
        </p:txBody>
      </p:sp>
      <p:sp>
        <p:nvSpPr>
          <p:cNvPr id="2" name="Rectangle 1">
            <a:extLst>
              <a:ext uri="{FF2B5EF4-FFF2-40B4-BE49-F238E27FC236}">
                <a16:creationId xmlns:a16="http://schemas.microsoft.com/office/drawing/2014/main" id="{75EABBD4-EC95-4328-8185-E732A8EDEE6F}"/>
              </a:ext>
            </a:extLst>
          </p:cNvPr>
          <p:cNvSpPr/>
          <p:nvPr/>
        </p:nvSpPr>
        <p:spPr>
          <a:xfrm>
            <a:off x="6749364" y="6605045"/>
            <a:ext cx="4781145" cy="307777"/>
          </a:xfrm>
          <a:prstGeom prst="rect">
            <a:avLst/>
          </a:prstGeom>
        </p:spPr>
        <p:txBody>
          <a:bodyPr>
            <a:spAutoFit/>
          </a:bodyPr>
          <a:lstStyle/>
          <a:p>
            <a:r>
              <a:rPr lang="en-US" sz="1400" dirty="0">
                <a:latin typeface="+mj-lt"/>
                <a:ea typeface="+mj-ea"/>
                <a:cs typeface="+mj-cs"/>
              </a:rPr>
              <a:t>. </a:t>
            </a:r>
          </a:p>
        </p:txBody>
      </p:sp>
      <p:pic>
        <p:nvPicPr>
          <p:cNvPr id="4" name="Picture 3" descr="A picture containing sport&#10;&#10;Description automatically generated">
            <a:extLst>
              <a:ext uri="{FF2B5EF4-FFF2-40B4-BE49-F238E27FC236}">
                <a16:creationId xmlns:a16="http://schemas.microsoft.com/office/drawing/2014/main" id="{32CC1848-39AD-400E-9724-8CB96C7F1F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311690"/>
            <a:ext cx="12192000" cy="4504944"/>
          </a:xfrm>
          <a:prstGeom prst="rect">
            <a:avLst/>
          </a:prstGeom>
        </p:spPr>
      </p:pic>
      <p:sp>
        <p:nvSpPr>
          <p:cNvPr id="6" name="TextBox 5">
            <a:extLst>
              <a:ext uri="{FF2B5EF4-FFF2-40B4-BE49-F238E27FC236}">
                <a16:creationId xmlns:a16="http://schemas.microsoft.com/office/drawing/2014/main" id="{FDA2A6A2-D369-4D4B-9132-CF0026FDAD35}"/>
              </a:ext>
            </a:extLst>
          </p:cNvPr>
          <p:cNvSpPr txBox="1"/>
          <p:nvPr/>
        </p:nvSpPr>
        <p:spPr>
          <a:xfrm>
            <a:off x="297095" y="5816634"/>
            <a:ext cx="11597810" cy="5130635"/>
          </a:xfrm>
          <a:prstGeom prst="rect">
            <a:avLst/>
          </a:prstGeom>
          <a:noFill/>
        </p:spPr>
        <p:txBody>
          <a:bodyPr wrap="square" rtlCol="0">
            <a:spAutoFit/>
          </a:bodyPr>
          <a:lstStyle/>
          <a:p>
            <a:r>
              <a:rPr lang="en-IE" sz="1800" b="1" dirty="0">
                <a:latin typeface="Calibri" panose="020F0502020204030204" pitchFamily="34" charset="0"/>
                <a:ea typeface="Calibri" panose="020F0502020204030204" pitchFamily="34" charset="0"/>
                <a:cs typeface="Calibri" panose="020F0502020204030204" pitchFamily="34" charset="0"/>
              </a:rPr>
              <a:t>Recommendations from Sports Pitch Strategy for Tallaght LAP</a:t>
            </a:r>
          </a:p>
          <a:p>
            <a:endParaRPr lang="en-IE" sz="1800" dirty="0">
              <a:latin typeface="Calibri" panose="020F0502020204030204" pitchFamily="34" charset="0"/>
              <a:ea typeface="Calibri" panose="020F0502020204030204" pitchFamily="34" charset="0"/>
              <a:cs typeface="Calibri" panose="020F0502020204030204" pitchFamily="34" charset="0"/>
            </a:endParaRPr>
          </a:p>
          <a:p>
            <a:pPr marL="253117" indent="-253117">
              <a:buFont typeface="Arial" panose="020B0604020202020204" pitchFamily="34" charset="0"/>
              <a:buChar char="•"/>
            </a:pPr>
            <a:r>
              <a:rPr lang="en-US" sz="1800" dirty="0">
                <a:latin typeface="+mj-lt"/>
                <a:ea typeface="+mj-ea"/>
                <a:cs typeface="+mj-cs"/>
              </a:rPr>
              <a:t>Provide an Artificial Grass Pitch (AGPs) to increase provision, usage and provide for training need</a:t>
            </a:r>
            <a:endParaRPr lang="en-GB" sz="1800" kern="1200" dirty="0">
              <a:latin typeface="Calibri" panose="020F0502020204030204"/>
              <a:ea typeface="+mn-ea"/>
              <a:cs typeface="+mn-cs"/>
            </a:endParaRPr>
          </a:p>
          <a:p>
            <a:pPr marL="0" lvl="0" indent="0" defTabSz="400050">
              <a:lnSpc>
                <a:spcPct val="90000"/>
              </a:lnSpc>
              <a:spcBef>
                <a:spcPct val="0"/>
              </a:spcBef>
              <a:spcAft>
                <a:spcPct val="35000"/>
              </a:spcAft>
              <a:buNone/>
            </a:pPr>
            <a:endParaRPr lang="en-GB" dirty="0"/>
          </a:p>
          <a:p>
            <a:pPr marL="0" lvl="0" indent="0" defTabSz="400050">
              <a:lnSpc>
                <a:spcPct val="90000"/>
              </a:lnSpc>
              <a:spcBef>
                <a:spcPct val="0"/>
              </a:spcBef>
              <a:spcAft>
                <a:spcPct val="35000"/>
              </a:spcAft>
              <a:buNone/>
            </a:pPr>
            <a:r>
              <a:rPr lang="en-GB" kern="1200" dirty="0">
                <a:ea typeface="+mn-ea"/>
                <a:cs typeface="+mn-cs"/>
              </a:rPr>
              <a:t>AGP’s provide </a:t>
            </a:r>
            <a:r>
              <a:rPr lang="en-GB" b="1" kern="1200" dirty="0">
                <a:ea typeface="+mn-ea"/>
                <a:cs typeface="+mn-cs"/>
              </a:rPr>
              <a:t>increased  pitch capacity </a:t>
            </a:r>
            <a:r>
              <a:rPr lang="en-GB" kern="1200" dirty="0">
                <a:ea typeface="+mn-ea"/>
                <a:cs typeface="+mn-cs"/>
              </a:rPr>
              <a:t>to meet increased population growth in higher density/ urban locations</a:t>
            </a:r>
            <a:endParaRPr lang="en-IE" kern="1200" dirty="0">
              <a:ea typeface="+mn-ea"/>
              <a:cs typeface="+mn-cs"/>
            </a:endParaRPr>
          </a:p>
          <a:p>
            <a:pPr marL="285750" lvl="0" indent="-285750" defTabSz="400050">
              <a:lnSpc>
                <a:spcPct val="90000"/>
              </a:lnSpc>
              <a:spcBef>
                <a:spcPct val="0"/>
              </a:spcBef>
              <a:spcAft>
                <a:spcPct val="35000"/>
              </a:spcAft>
              <a:buFont typeface="Arial" panose="020B0604020202020204" pitchFamily="34" charset="0"/>
              <a:buChar char="•"/>
            </a:pPr>
            <a:r>
              <a:rPr lang="en-GB" kern="1200" dirty="0"/>
              <a:t>Position at </a:t>
            </a:r>
            <a:r>
              <a:rPr lang="en-GB" b="1" kern="1200" dirty="0"/>
              <a:t>Strategic locations</a:t>
            </a:r>
            <a:r>
              <a:rPr lang="en-GB" kern="1200" dirty="0"/>
              <a:t>, particularly at new planned development and high population areas; to </a:t>
            </a:r>
            <a:r>
              <a:rPr lang="en-GB" b="1" kern="1200" dirty="0"/>
              <a:t>facilitate high use, late evening use and flood lighting</a:t>
            </a:r>
            <a:r>
              <a:rPr lang="en-GB" kern="1200" dirty="0"/>
              <a:t>. </a:t>
            </a:r>
            <a:endParaRPr lang="en-IE" kern="1200" dirty="0">
              <a:ea typeface="+mn-ea"/>
              <a:cs typeface="+mn-cs"/>
            </a:endParaRPr>
          </a:p>
          <a:p>
            <a:pPr marL="285750" lvl="0" indent="-285750" defTabSz="400050">
              <a:lnSpc>
                <a:spcPct val="90000"/>
              </a:lnSpc>
              <a:spcBef>
                <a:spcPct val="0"/>
              </a:spcBef>
              <a:spcAft>
                <a:spcPct val="35000"/>
              </a:spcAft>
              <a:buFont typeface="Arial" panose="020B0604020202020204" pitchFamily="34" charset="0"/>
              <a:buChar char="•"/>
            </a:pPr>
            <a:r>
              <a:rPr lang="en-GB" kern="1200" dirty="0"/>
              <a:t>provide </a:t>
            </a:r>
            <a:r>
              <a:rPr lang="en-GB" b="1" kern="1200" dirty="0"/>
              <a:t>all weather, year-round facilites. </a:t>
            </a:r>
          </a:p>
          <a:p>
            <a:pPr marL="285750" lvl="0" indent="-285750" defTabSz="400050">
              <a:lnSpc>
                <a:spcPct val="90000"/>
              </a:lnSpc>
              <a:spcBef>
                <a:spcPct val="0"/>
              </a:spcBef>
              <a:spcAft>
                <a:spcPct val="35000"/>
              </a:spcAft>
              <a:buFont typeface="Arial" panose="020B0604020202020204" pitchFamily="34" charset="0"/>
              <a:buChar char="•"/>
            </a:pPr>
            <a:r>
              <a:rPr lang="en-GB" kern="1200" dirty="0">
                <a:ea typeface="+mn-ea"/>
                <a:cs typeface="+mn-cs"/>
              </a:rPr>
              <a:t>meet demand for </a:t>
            </a:r>
            <a:r>
              <a:rPr lang="en-GB" b="1" kern="1200" dirty="0">
                <a:ea typeface="+mn-ea"/>
                <a:cs typeface="+mn-cs"/>
              </a:rPr>
              <a:t>increased match play </a:t>
            </a:r>
            <a:endParaRPr lang="en-IE" b="1" kern="1200" dirty="0">
              <a:ea typeface="+mn-ea"/>
              <a:cs typeface="+mn-cs"/>
            </a:endParaRPr>
          </a:p>
          <a:p>
            <a:pPr marL="285750" lvl="0" indent="-285750" defTabSz="400050">
              <a:lnSpc>
                <a:spcPct val="90000"/>
              </a:lnSpc>
              <a:spcBef>
                <a:spcPct val="0"/>
              </a:spcBef>
              <a:spcAft>
                <a:spcPct val="35000"/>
              </a:spcAft>
              <a:buFont typeface="Arial" panose="020B0604020202020204" pitchFamily="34" charset="0"/>
              <a:buChar char="•"/>
            </a:pPr>
            <a:r>
              <a:rPr lang="en-GB" kern="1200" dirty="0">
                <a:ea typeface="+mn-ea"/>
                <a:cs typeface="+mn-cs"/>
              </a:rPr>
              <a:t>meet demand for </a:t>
            </a:r>
            <a:r>
              <a:rPr lang="en-GB" b="1" kern="1200" dirty="0">
                <a:ea typeface="+mn-ea"/>
                <a:cs typeface="+mn-cs"/>
              </a:rPr>
              <a:t>training provision </a:t>
            </a:r>
            <a:r>
              <a:rPr lang="en-GB" kern="1200" dirty="0">
                <a:ea typeface="+mn-ea"/>
                <a:cs typeface="+mn-cs"/>
              </a:rPr>
              <a:t>which is not currently being met.</a:t>
            </a:r>
            <a:endParaRPr lang="en-IE" kern="1200" dirty="0">
              <a:ea typeface="+mn-ea"/>
              <a:cs typeface="+mn-cs"/>
            </a:endParaRPr>
          </a:p>
          <a:p>
            <a:pPr marL="285750" indent="-285750" defTabSz="400050">
              <a:lnSpc>
                <a:spcPct val="90000"/>
              </a:lnSpc>
              <a:spcBef>
                <a:spcPct val="0"/>
              </a:spcBef>
              <a:spcAft>
                <a:spcPct val="35000"/>
              </a:spcAft>
              <a:buFont typeface="Arial" panose="020B0604020202020204" pitchFamily="34" charset="0"/>
              <a:buChar char="•"/>
            </a:pPr>
            <a:r>
              <a:rPr lang="en-GB" b="1" dirty="0"/>
              <a:t>remove training pressure from grass pitches </a:t>
            </a:r>
            <a:r>
              <a:rPr lang="en-GB" dirty="0"/>
              <a:t>with resultant higher standard of grass pitches.</a:t>
            </a:r>
            <a:endParaRPr lang="en-IE" dirty="0"/>
          </a:p>
          <a:p>
            <a:pPr indent="0" defTabSz="444500">
              <a:lnSpc>
                <a:spcPct val="90000"/>
              </a:lnSpc>
              <a:spcBef>
                <a:spcPct val="0"/>
              </a:spcBef>
              <a:spcAft>
                <a:spcPct val="35000"/>
              </a:spcAft>
              <a:buNone/>
            </a:pPr>
            <a:endParaRPr lang="en-GB" dirty="0"/>
          </a:p>
          <a:p>
            <a:pPr indent="0" defTabSz="444500">
              <a:lnSpc>
                <a:spcPct val="90000"/>
              </a:lnSpc>
              <a:spcBef>
                <a:spcPct val="0"/>
              </a:spcBef>
              <a:spcAft>
                <a:spcPct val="35000"/>
              </a:spcAft>
              <a:buNone/>
            </a:pPr>
            <a:r>
              <a:rPr lang="en-GB" dirty="0"/>
              <a:t>The </a:t>
            </a:r>
            <a:r>
              <a:rPr lang="en-GB" b="1" dirty="0"/>
              <a:t>multi-use nature </a:t>
            </a:r>
            <a:r>
              <a:rPr lang="en-GB" dirty="0"/>
              <a:t>of AGP pitches should lead to efficiencies in use; GAA, Soccer and Rugby                                                                  High capital outlay required; need </a:t>
            </a:r>
            <a:r>
              <a:rPr lang="en-GB" b="1" dirty="0"/>
              <a:t>to ensure value for money</a:t>
            </a:r>
          </a:p>
          <a:p>
            <a:pPr indent="0" defTabSz="444500">
              <a:lnSpc>
                <a:spcPct val="90000"/>
              </a:lnSpc>
              <a:spcBef>
                <a:spcPct val="0"/>
              </a:spcBef>
              <a:spcAft>
                <a:spcPct val="35000"/>
              </a:spcAft>
              <a:buNone/>
            </a:pPr>
            <a:r>
              <a:rPr lang="en-GB" dirty="0"/>
              <a:t>Provision to be made for</a:t>
            </a:r>
            <a:r>
              <a:rPr lang="en-GB" b="1" dirty="0"/>
              <a:t> replacement / repair </a:t>
            </a:r>
            <a:r>
              <a:rPr lang="en-GB" dirty="0"/>
              <a:t>over lifetime of the facility</a:t>
            </a:r>
          </a:p>
          <a:p>
            <a:endParaRPr lang="en-GB" sz="1600" dirty="0"/>
          </a:p>
        </p:txBody>
      </p:sp>
      <p:pic>
        <p:nvPicPr>
          <p:cNvPr id="13" name="Video 12">
            <a:hlinkClick r:id="" action="ppaction://media"/>
            <a:extLst>
              <a:ext uri="{FF2B5EF4-FFF2-40B4-BE49-F238E27FC236}">
                <a16:creationId xmlns:a16="http://schemas.microsoft.com/office/drawing/2014/main" id="{53E90754-DC4C-46BA-A9C5-F8AD19C1727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144000" y="8513763"/>
            <a:ext cx="3047999" cy="2286000"/>
          </a:xfrm>
          <a:prstGeom prst="rect">
            <a:avLst/>
          </a:prstGeom>
        </p:spPr>
      </p:pic>
    </p:spTree>
    <p:extLst>
      <p:ext uri="{BB962C8B-B14F-4D97-AF65-F5344CB8AC3E}">
        <p14:creationId xmlns:p14="http://schemas.microsoft.com/office/powerpoint/2010/main" val="3183196951"/>
      </p:ext>
    </p:extLst>
  </p:cSld>
  <p:clrMapOvr>
    <a:masterClrMapping/>
  </p:clrMapOvr>
  <mc:AlternateContent xmlns:mc="http://schemas.openxmlformats.org/markup-compatibility/2006" xmlns:p14="http://schemas.microsoft.com/office/powerpoint/2010/main">
    <mc:Choice Requires="p14">
      <p:transition spd="slow" p14:dur="2000" advTm="91848"/>
    </mc:Choice>
    <mc:Fallback xmlns="">
      <p:transition spd="slow" advTm="91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C81DCE58-02D0-4453-A8AA-3D5EAEEFC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833" y="1408131"/>
            <a:ext cx="7896063" cy="6853990"/>
          </a:xfrm>
          <a:prstGeom prst="rect">
            <a:avLst/>
          </a:prstGeom>
        </p:spPr>
      </p:pic>
      <p:pic>
        <p:nvPicPr>
          <p:cNvPr id="19" name="Picture 2" descr="South Dublin County Council - Publishers - data.gov.ie">
            <a:extLst>
              <a:ext uri="{FF2B5EF4-FFF2-40B4-BE49-F238E27FC236}">
                <a16:creationId xmlns:a16="http://schemas.microsoft.com/office/drawing/2014/main" id="{14F0BF75-5C2D-4BC7-B8BF-E5622F2762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23809" y="10089551"/>
            <a:ext cx="1077806" cy="506568"/>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2">
            <a:extLst>
              <a:ext uri="{FF2B5EF4-FFF2-40B4-BE49-F238E27FC236}">
                <a16:creationId xmlns:a16="http://schemas.microsoft.com/office/drawing/2014/main" id="{2C45F89F-2959-4706-8D67-B150FC9E54E7}"/>
              </a:ext>
            </a:extLst>
          </p:cNvPr>
          <p:cNvSpPr txBox="1">
            <a:spLocks/>
          </p:cNvSpPr>
          <p:nvPr/>
        </p:nvSpPr>
        <p:spPr>
          <a:xfrm>
            <a:off x="181476" y="208784"/>
            <a:ext cx="8251113" cy="1040109"/>
          </a:xfrm>
          <a:prstGeom prst="rect">
            <a:avLst/>
          </a:prstGeom>
        </p:spPr>
        <p:txBody>
          <a:bodyPr vert="horz" lIns="80998" tIns="40499" rIns="80998" bIns="40499" rtlCol="0" anchor="ctr">
            <a:normAutofit/>
          </a:bodyPr>
          <a:lstStyle>
            <a:lvl1pPr algn="l" defTabSz="1079998" rtl="0" eaLnBrk="1" latinLnBrk="0" hangingPunct="1">
              <a:lnSpc>
                <a:spcPct val="90000"/>
              </a:lnSpc>
              <a:spcBef>
                <a:spcPct val="0"/>
              </a:spcBef>
              <a:buNone/>
              <a:defRPr sz="5197" kern="1200">
                <a:solidFill>
                  <a:schemeClr val="tx1"/>
                </a:solidFill>
                <a:latin typeface="+mj-lt"/>
                <a:ea typeface="+mj-ea"/>
                <a:cs typeface="+mj-cs"/>
              </a:defRPr>
            </a:lvl1pPr>
          </a:lstStyle>
          <a:p>
            <a:r>
              <a:rPr lang="en-IE" sz="3200" dirty="0"/>
              <a:t>Sean Walsh Park Astro Pitch</a:t>
            </a:r>
            <a:br>
              <a:rPr lang="en-IE" sz="3200" dirty="0"/>
            </a:br>
            <a:r>
              <a:rPr lang="en-IE" sz="3200" dirty="0">
                <a:solidFill>
                  <a:schemeClr val="bg1">
                    <a:lumMod val="50000"/>
                  </a:schemeClr>
                </a:solidFill>
                <a:latin typeface="Abadi Extra Light" panose="020B0204020104020204" pitchFamily="34" charset="0"/>
              </a:rPr>
              <a:t>location plan</a:t>
            </a:r>
          </a:p>
        </p:txBody>
      </p:sp>
      <p:sp>
        <p:nvSpPr>
          <p:cNvPr id="3" name="TextBox 2">
            <a:extLst>
              <a:ext uri="{FF2B5EF4-FFF2-40B4-BE49-F238E27FC236}">
                <a16:creationId xmlns:a16="http://schemas.microsoft.com/office/drawing/2014/main" id="{AA017916-A99F-4459-B2C0-151B218B7252}"/>
              </a:ext>
            </a:extLst>
          </p:cNvPr>
          <p:cNvSpPr txBox="1"/>
          <p:nvPr/>
        </p:nvSpPr>
        <p:spPr>
          <a:xfrm>
            <a:off x="6686550" y="1294690"/>
            <a:ext cx="5162550" cy="5909310"/>
          </a:xfrm>
          <a:prstGeom prst="rect">
            <a:avLst/>
          </a:prstGeom>
          <a:noFill/>
        </p:spPr>
        <p:txBody>
          <a:bodyPr wrap="square" rtlCol="0">
            <a:spAutoFit/>
          </a:bodyPr>
          <a:lstStyle/>
          <a:p>
            <a:r>
              <a:rPr lang="en-IE" dirty="0"/>
              <a:t>Proposed Location:</a:t>
            </a:r>
          </a:p>
          <a:p>
            <a:endParaRPr lang="en-IE" dirty="0"/>
          </a:p>
          <a:p>
            <a:pPr marL="285750" indent="-285750">
              <a:buFont typeface="Arial" panose="020B0604020202020204" pitchFamily="34" charset="0"/>
              <a:buChar char="•"/>
            </a:pPr>
            <a:r>
              <a:rPr lang="en-IE" dirty="0"/>
              <a:t>Located in one of SDCC’s larger neighbourhood parks</a:t>
            </a:r>
          </a:p>
          <a:p>
            <a:pPr marL="285750" indent="-285750">
              <a:buFont typeface="Arial" panose="020B0604020202020204" pitchFamily="34" charset="0"/>
              <a:buChar char="•"/>
            </a:pPr>
            <a:r>
              <a:rPr lang="en-IE" dirty="0"/>
              <a:t>Close to Tallaght town centre and its facilities (shops, restaurants, adjacent parking, public transport routes and stops, walking and cycling routes.)</a:t>
            </a:r>
          </a:p>
          <a:p>
            <a:pPr marL="285750" indent="-285750">
              <a:buFont typeface="Arial" panose="020B0604020202020204" pitchFamily="34" charset="0"/>
              <a:buChar char="•"/>
            </a:pPr>
            <a:r>
              <a:rPr lang="en-IE" dirty="0"/>
              <a:t>Adjacent to high capacity access roads.</a:t>
            </a:r>
          </a:p>
          <a:p>
            <a:pPr marL="285750" indent="-285750">
              <a:buFont typeface="Arial" panose="020B0604020202020204" pitchFamily="34" charset="0"/>
              <a:buChar char="•"/>
            </a:pPr>
            <a:r>
              <a:rPr lang="en-IE" dirty="0"/>
              <a:t>Adjacent to areas already subject to high levels of artificial lighting (Tallaght Stadium, N81)</a:t>
            </a:r>
          </a:p>
          <a:p>
            <a:pPr marL="285750" indent="-285750">
              <a:buFont typeface="Arial" panose="020B0604020202020204" pitchFamily="34" charset="0"/>
              <a:buChar char="•"/>
            </a:pPr>
            <a:r>
              <a:rPr lang="en-IE" dirty="0"/>
              <a:t>Adjacent to areas already subject to elevated noise levels (N81, Tallaght Stadium)</a:t>
            </a:r>
          </a:p>
          <a:p>
            <a:pPr marL="285750" indent="-285750">
              <a:buFont typeface="Arial" panose="020B0604020202020204" pitchFamily="34" charset="0"/>
              <a:buChar char="•"/>
            </a:pPr>
            <a:r>
              <a:rPr lang="en-IE" dirty="0"/>
              <a:t>Adjacent to Tallaght Stadium ‘Sports Hub’ location</a:t>
            </a:r>
          </a:p>
          <a:p>
            <a:pPr marL="285750" indent="-285750">
              <a:buFont typeface="Arial" panose="020B0604020202020204" pitchFamily="34" charset="0"/>
              <a:buChar char="•"/>
            </a:pPr>
            <a:r>
              <a:rPr lang="en-IE" dirty="0"/>
              <a:t>Central location; high profile and easy access, adjacent to school.</a:t>
            </a:r>
          </a:p>
          <a:p>
            <a:pPr marL="285750" indent="-285750">
              <a:buFont typeface="Arial" panose="020B0604020202020204" pitchFamily="34" charset="0"/>
              <a:buChar char="•"/>
            </a:pPr>
            <a:r>
              <a:rPr lang="en-IE" dirty="0"/>
              <a:t>Over 30 clubs using council facilites within 5km of the proposed location.</a:t>
            </a:r>
          </a:p>
          <a:p>
            <a:pPr marL="285750" indent="-285750">
              <a:buFont typeface="Arial" panose="020B0604020202020204" pitchFamily="34" charset="0"/>
              <a:buChar char="•"/>
            </a:pPr>
            <a:r>
              <a:rPr lang="en-IE" dirty="0"/>
              <a:t>Passive surveillance ensured at this location.</a:t>
            </a:r>
          </a:p>
          <a:p>
            <a:endParaRPr lang="en-IE" dirty="0"/>
          </a:p>
          <a:p>
            <a:endParaRPr lang="en-IE" dirty="0"/>
          </a:p>
        </p:txBody>
      </p:sp>
      <p:sp>
        <p:nvSpPr>
          <p:cNvPr id="8" name="TextBox 7">
            <a:extLst>
              <a:ext uri="{FF2B5EF4-FFF2-40B4-BE49-F238E27FC236}">
                <a16:creationId xmlns:a16="http://schemas.microsoft.com/office/drawing/2014/main" id="{3C121D26-E900-4C17-A370-934552923E28}"/>
              </a:ext>
            </a:extLst>
          </p:cNvPr>
          <p:cNvSpPr txBox="1"/>
          <p:nvPr/>
        </p:nvSpPr>
        <p:spPr>
          <a:xfrm>
            <a:off x="495300" y="8648700"/>
            <a:ext cx="5600700" cy="2031325"/>
          </a:xfrm>
          <a:prstGeom prst="rect">
            <a:avLst/>
          </a:prstGeom>
          <a:noFill/>
        </p:spPr>
        <p:txBody>
          <a:bodyPr wrap="square" rtlCol="0">
            <a:spAutoFit/>
          </a:bodyPr>
          <a:lstStyle/>
          <a:p>
            <a:r>
              <a:rPr lang="en-IE"/>
              <a:t>Other options considered Southwards into Sean Walsh Park:</a:t>
            </a:r>
          </a:p>
          <a:p>
            <a:endParaRPr lang="en-IE"/>
          </a:p>
          <a:p>
            <a:pPr marL="285750" indent="-285750">
              <a:buFont typeface="Arial" panose="020B0604020202020204" pitchFamily="34" charset="0"/>
              <a:buChar char="•"/>
            </a:pPr>
            <a:r>
              <a:rPr lang="en-IE"/>
              <a:t>Increased ecological concerns.</a:t>
            </a:r>
          </a:p>
          <a:p>
            <a:pPr marL="285750" indent="-285750">
              <a:buFont typeface="Arial" panose="020B0604020202020204" pitchFamily="34" charset="0"/>
              <a:buChar char="•"/>
            </a:pPr>
            <a:r>
              <a:rPr lang="en-IE"/>
              <a:t>Further from supporting facilites</a:t>
            </a:r>
          </a:p>
          <a:p>
            <a:pPr marL="285750" indent="-285750">
              <a:buFont typeface="Arial" panose="020B0604020202020204" pitchFamily="34" charset="0"/>
              <a:buChar char="•"/>
            </a:pPr>
            <a:r>
              <a:rPr lang="en-IE"/>
              <a:t>Increased likelihood of adverse impact on adjacent residential estates. (Lighting, Noise)</a:t>
            </a:r>
            <a:endParaRPr lang="en-IE" dirty="0"/>
          </a:p>
        </p:txBody>
      </p:sp>
      <p:pic>
        <p:nvPicPr>
          <p:cNvPr id="11" name="Video 10">
            <a:hlinkClick r:id="" action="ppaction://media"/>
            <a:extLst>
              <a:ext uri="{FF2B5EF4-FFF2-40B4-BE49-F238E27FC236}">
                <a16:creationId xmlns:a16="http://schemas.microsoft.com/office/drawing/2014/main" id="{E55AC5BF-7C49-45E7-B7C5-39D4F3D590D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144000" y="8513763"/>
            <a:ext cx="3047999" cy="2286000"/>
          </a:xfrm>
          <a:prstGeom prst="rect">
            <a:avLst/>
          </a:prstGeom>
        </p:spPr>
      </p:pic>
    </p:spTree>
    <p:extLst>
      <p:ext uri="{BB962C8B-B14F-4D97-AF65-F5344CB8AC3E}">
        <p14:creationId xmlns:p14="http://schemas.microsoft.com/office/powerpoint/2010/main" val="3080760038"/>
      </p:ext>
    </p:extLst>
  </p:cSld>
  <p:clrMapOvr>
    <a:masterClrMapping/>
  </p:clrMapOvr>
  <mc:AlternateContent xmlns:mc="http://schemas.openxmlformats.org/markup-compatibility/2006" xmlns:p14="http://schemas.microsoft.com/office/powerpoint/2010/main">
    <mc:Choice Requires="p14">
      <p:transition spd="slow" p14:dur="2000" advTm="75956"/>
    </mc:Choice>
    <mc:Fallback xmlns="">
      <p:transition spd="slow" advTm="75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3591589D-B01D-4108-8C02-8A31A51BDB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699" y="1248893"/>
            <a:ext cx="8178601" cy="6542881"/>
          </a:xfrm>
          <a:prstGeom prst="rect">
            <a:avLst/>
          </a:prstGeom>
        </p:spPr>
      </p:pic>
      <p:pic>
        <p:nvPicPr>
          <p:cNvPr id="19" name="Picture 2" descr="South Dublin County Council - Publishers - data.gov.ie">
            <a:extLst>
              <a:ext uri="{FF2B5EF4-FFF2-40B4-BE49-F238E27FC236}">
                <a16:creationId xmlns:a16="http://schemas.microsoft.com/office/drawing/2014/main" id="{14F0BF75-5C2D-4BC7-B8BF-E5622F2762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23809" y="10089551"/>
            <a:ext cx="1077806" cy="506568"/>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2">
            <a:extLst>
              <a:ext uri="{FF2B5EF4-FFF2-40B4-BE49-F238E27FC236}">
                <a16:creationId xmlns:a16="http://schemas.microsoft.com/office/drawing/2014/main" id="{2C45F89F-2959-4706-8D67-B150FC9E54E7}"/>
              </a:ext>
            </a:extLst>
          </p:cNvPr>
          <p:cNvSpPr txBox="1">
            <a:spLocks/>
          </p:cNvSpPr>
          <p:nvPr/>
        </p:nvSpPr>
        <p:spPr>
          <a:xfrm>
            <a:off x="181476" y="208784"/>
            <a:ext cx="8251113" cy="1040109"/>
          </a:xfrm>
          <a:prstGeom prst="rect">
            <a:avLst/>
          </a:prstGeom>
        </p:spPr>
        <p:txBody>
          <a:bodyPr vert="horz" lIns="80998" tIns="40499" rIns="80998" bIns="40499" rtlCol="0" anchor="ctr">
            <a:normAutofit/>
          </a:bodyPr>
          <a:lstStyle>
            <a:lvl1pPr algn="l" defTabSz="1079998" rtl="0" eaLnBrk="1" latinLnBrk="0" hangingPunct="1">
              <a:lnSpc>
                <a:spcPct val="90000"/>
              </a:lnSpc>
              <a:spcBef>
                <a:spcPct val="0"/>
              </a:spcBef>
              <a:buNone/>
              <a:defRPr sz="5197" kern="1200">
                <a:solidFill>
                  <a:schemeClr val="tx1"/>
                </a:solidFill>
                <a:latin typeface="+mj-lt"/>
                <a:ea typeface="+mj-ea"/>
                <a:cs typeface="+mj-cs"/>
              </a:defRPr>
            </a:lvl1pPr>
          </a:lstStyle>
          <a:p>
            <a:r>
              <a:rPr lang="en-IE" sz="3200"/>
              <a:t>Sean Walsh Park Astro Pitch</a:t>
            </a:r>
            <a:br>
              <a:rPr lang="en-IE" sz="3200"/>
            </a:br>
            <a:r>
              <a:rPr lang="en-IE" sz="3200">
                <a:solidFill>
                  <a:schemeClr val="bg1">
                    <a:lumMod val="50000"/>
                  </a:schemeClr>
                </a:solidFill>
                <a:latin typeface="Abadi Extra Light" panose="020B0204020104020204" pitchFamily="34" charset="0"/>
              </a:rPr>
              <a:t>proposal</a:t>
            </a:r>
            <a:endParaRPr lang="en-IE" sz="3200" dirty="0">
              <a:solidFill>
                <a:schemeClr val="bg1">
                  <a:lumMod val="50000"/>
                </a:schemeClr>
              </a:solidFill>
              <a:latin typeface="Abadi Extra Light" panose="020B0204020104020204" pitchFamily="34" charset="0"/>
            </a:endParaRPr>
          </a:p>
        </p:txBody>
      </p:sp>
      <p:sp>
        <p:nvSpPr>
          <p:cNvPr id="3" name="TextBox 2">
            <a:extLst>
              <a:ext uri="{FF2B5EF4-FFF2-40B4-BE49-F238E27FC236}">
                <a16:creationId xmlns:a16="http://schemas.microsoft.com/office/drawing/2014/main" id="{AA017916-A99F-4459-B2C0-151B218B7252}"/>
              </a:ext>
            </a:extLst>
          </p:cNvPr>
          <p:cNvSpPr txBox="1"/>
          <p:nvPr/>
        </p:nvSpPr>
        <p:spPr>
          <a:xfrm>
            <a:off x="355687" y="7451658"/>
            <a:ext cx="8578763" cy="3416320"/>
          </a:xfrm>
          <a:prstGeom prst="rect">
            <a:avLst/>
          </a:prstGeom>
          <a:noFill/>
        </p:spPr>
        <p:txBody>
          <a:bodyPr wrap="square" rtlCol="0">
            <a:spAutoFit/>
          </a:bodyPr>
          <a:lstStyle/>
          <a:p>
            <a:r>
              <a:rPr lang="en-IE" b="1" dirty="0"/>
              <a:t>Proposed Design</a:t>
            </a:r>
          </a:p>
          <a:p>
            <a:endParaRPr lang="en-IE" dirty="0"/>
          </a:p>
          <a:p>
            <a:pPr marL="285750" indent="-285750">
              <a:buFont typeface="Arial" panose="020B0604020202020204" pitchFamily="34" charset="0"/>
              <a:buChar char="•"/>
            </a:pPr>
            <a:r>
              <a:rPr lang="en-IE" dirty="0"/>
              <a:t>Size: Artificial Grass Pitch facilitating a full sized soccer pitch.</a:t>
            </a:r>
          </a:p>
          <a:p>
            <a:pPr marL="285750" indent="-285750">
              <a:buFont typeface="Arial" panose="020B0604020202020204" pitchFamily="34" charset="0"/>
              <a:buChar char="•"/>
            </a:pPr>
            <a:r>
              <a:rPr lang="en-IE" dirty="0"/>
              <a:t>3G  Astro pitch surface to enable year round use.</a:t>
            </a:r>
          </a:p>
          <a:p>
            <a:pPr marL="285750" indent="-285750">
              <a:buFont typeface="Arial" panose="020B0604020202020204" pitchFamily="34" charset="0"/>
              <a:buChar char="•"/>
            </a:pPr>
            <a:r>
              <a:rPr lang="en-IE" dirty="0"/>
              <a:t>Multi Sport: Surface designed to facilitate GAA and rugby training as well as Soccer</a:t>
            </a:r>
          </a:p>
          <a:p>
            <a:pPr marL="285750" indent="-285750">
              <a:buFont typeface="Arial" panose="020B0604020202020204" pitchFamily="34" charset="0"/>
              <a:buChar char="•"/>
            </a:pPr>
            <a:r>
              <a:rPr lang="en-IE" dirty="0"/>
              <a:t>Flexibility: Markings will allow for full sized 11 aside soccer and smaller sized soccer games (7 or 9 a side) as well as markings to support training for GAA and rugby teams</a:t>
            </a:r>
          </a:p>
          <a:p>
            <a:pPr marL="285750" indent="-285750">
              <a:buFont typeface="Arial" panose="020B0604020202020204" pitchFamily="34" charset="0"/>
              <a:buChar char="•"/>
            </a:pPr>
            <a:r>
              <a:rPr lang="en-IE" dirty="0"/>
              <a:t>Proposal allows for a spectator area but layout of park with adjacent bank provides a ready made ‘amphitheatre effect’ for the pitch facilitating spectators / club members and enlivening this section of Sean Walsh Park.</a:t>
            </a:r>
          </a:p>
          <a:p>
            <a:pPr marL="285750" indent="-285750">
              <a:buFont typeface="Arial" panose="020B0604020202020204" pitchFamily="34" charset="0"/>
              <a:buChar char="•"/>
            </a:pPr>
            <a:r>
              <a:rPr lang="en-IE" dirty="0"/>
              <a:t>Proposed LED Flood lighting to extend hours of use</a:t>
            </a:r>
          </a:p>
          <a:p>
            <a:endParaRPr lang="en-IE" dirty="0"/>
          </a:p>
        </p:txBody>
      </p:sp>
      <p:pic>
        <p:nvPicPr>
          <p:cNvPr id="5" name="Video 4">
            <a:hlinkClick r:id="" action="ppaction://media"/>
            <a:extLst>
              <a:ext uri="{FF2B5EF4-FFF2-40B4-BE49-F238E27FC236}">
                <a16:creationId xmlns:a16="http://schemas.microsoft.com/office/drawing/2014/main" id="{F5713AD0-1F07-4C57-93E1-14A046387DA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144000" y="8513763"/>
            <a:ext cx="3047999" cy="2286000"/>
          </a:xfrm>
          <a:prstGeom prst="rect">
            <a:avLst/>
          </a:prstGeom>
        </p:spPr>
      </p:pic>
    </p:spTree>
    <p:extLst>
      <p:ext uri="{BB962C8B-B14F-4D97-AF65-F5344CB8AC3E}">
        <p14:creationId xmlns:p14="http://schemas.microsoft.com/office/powerpoint/2010/main" val="1241328641"/>
      </p:ext>
    </p:extLst>
  </p:cSld>
  <p:clrMapOvr>
    <a:masterClrMapping/>
  </p:clrMapOvr>
  <mc:AlternateContent xmlns:mc="http://schemas.openxmlformats.org/markup-compatibility/2006" xmlns:p14="http://schemas.microsoft.com/office/powerpoint/2010/main">
    <mc:Choice Requires="p14">
      <p:transition spd="slow" p14:dur="2000" advTm="49593"/>
    </mc:Choice>
    <mc:Fallback xmlns="">
      <p:transition spd="slow" advTm="49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FC282CCE-1C21-4575-8141-615152809D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476" y="830668"/>
            <a:ext cx="10159801" cy="8127841"/>
          </a:xfrm>
          <a:prstGeom prst="rect">
            <a:avLst/>
          </a:prstGeom>
        </p:spPr>
      </p:pic>
      <p:pic>
        <p:nvPicPr>
          <p:cNvPr id="19" name="Picture 2" descr="South Dublin County Council - Publishers - data.gov.ie">
            <a:extLst>
              <a:ext uri="{FF2B5EF4-FFF2-40B4-BE49-F238E27FC236}">
                <a16:creationId xmlns:a16="http://schemas.microsoft.com/office/drawing/2014/main" id="{14F0BF75-5C2D-4BC7-B8BF-E5622F2762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23809" y="10089551"/>
            <a:ext cx="1077806" cy="506568"/>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2">
            <a:extLst>
              <a:ext uri="{FF2B5EF4-FFF2-40B4-BE49-F238E27FC236}">
                <a16:creationId xmlns:a16="http://schemas.microsoft.com/office/drawing/2014/main" id="{2C45F89F-2959-4706-8D67-B150FC9E54E7}"/>
              </a:ext>
            </a:extLst>
          </p:cNvPr>
          <p:cNvSpPr txBox="1">
            <a:spLocks/>
          </p:cNvSpPr>
          <p:nvPr/>
        </p:nvSpPr>
        <p:spPr>
          <a:xfrm>
            <a:off x="181476" y="208784"/>
            <a:ext cx="8251113" cy="1040109"/>
          </a:xfrm>
          <a:prstGeom prst="rect">
            <a:avLst/>
          </a:prstGeom>
        </p:spPr>
        <p:txBody>
          <a:bodyPr vert="horz" lIns="80998" tIns="40499" rIns="80998" bIns="40499" rtlCol="0" anchor="ctr">
            <a:normAutofit/>
          </a:bodyPr>
          <a:lstStyle>
            <a:lvl1pPr algn="l" defTabSz="1079998" rtl="0" eaLnBrk="1" latinLnBrk="0" hangingPunct="1">
              <a:lnSpc>
                <a:spcPct val="90000"/>
              </a:lnSpc>
              <a:spcBef>
                <a:spcPct val="0"/>
              </a:spcBef>
              <a:buNone/>
              <a:defRPr sz="5197" kern="1200">
                <a:solidFill>
                  <a:schemeClr val="tx1"/>
                </a:solidFill>
                <a:latin typeface="+mj-lt"/>
                <a:ea typeface="+mj-ea"/>
                <a:cs typeface="+mj-cs"/>
              </a:defRPr>
            </a:lvl1pPr>
          </a:lstStyle>
          <a:p>
            <a:r>
              <a:rPr lang="en-IE" sz="3200" dirty="0"/>
              <a:t>Sean Walsh Park Astro Pitch</a:t>
            </a:r>
            <a:br>
              <a:rPr lang="en-IE" sz="3200" dirty="0"/>
            </a:br>
            <a:r>
              <a:rPr lang="en-IE" sz="3200" dirty="0">
                <a:solidFill>
                  <a:schemeClr val="bg1">
                    <a:lumMod val="50000"/>
                  </a:schemeClr>
                </a:solidFill>
                <a:latin typeface="Abadi Extra Light" panose="020B0204020104020204" pitchFamily="34" charset="0"/>
              </a:rPr>
              <a:t>proposal</a:t>
            </a:r>
          </a:p>
        </p:txBody>
      </p:sp>
      <p:sp>
        <p:nvSpPr>
          <p:cNvPr id="6" name="TextBox 5">
            <a:extLst>
              <a:ext uri="{FF2B5EF4-FFF2-40B4-BE49-F238E27FC236}">
                <a16:creationId xmlns:a16="http://schemas.microsoft.com/office/drawing/2014/main" id="{E4AA2A41-5246-4F69-9771-D25E67920AC9}"/>
              </a:ext>
            </a:extLst>
          </p:cNvPr>
          <p:cNvSpPr txBox="1"/>
          <p:nvPr/>
        </p:nvSpPr>
        <p:spPr>
          <a:xfrm>
            <a:off x="190385" y="8841729"/>
            <a:ext cx="8578763" cy="1200329"/>
          </a:xfrm>
          <a:prstGeom prst="rect">
            <a:avLst/>
          </a:prstGeom>
          <a:noFill/>
        </p:spPr>
        <p:txBody>
          <a:bodyPr wrap="square" rtlCol="0">
            <a:spAutoFit/>
          </a:bodyPr>
          <a:lstStyle/>
          <a:p>
            <a:r>
              <a:rPr lang="en-IE" b="1" dirty="0"/>
              <a:t>Preliminary Design</a:t>
            </a:r>
          </a:p>
          <a:p>
            <a:r>
              <a:rPr lang="en-IE" dirty="0"/>
              <a:t>Topographical and other site investigations completed</a:t>
            </a:r>
          </a:p>
          <a:p>
            <a:r>
              <a:rPr lang="en-IE" dirty="0"/>
              <a:t>Preliminary Design drawings being finalised for Part 8.</a:t>
            </a:r>
          </a:p>
          <a:p>
            <a:r>
              <a:rPr lang="en-IE" dirty="0"/>
              <a:t>Ecological Screening and Ecological impact Assessment Reports being finalised for Part 8</a:t>
            </a:r>
          </a:p>
        </p:txBody>
      </p:sp>
      <p:pic>
        <p:nvPicPr>
          <p:cNvPr id="2" name="Video 1">
            <a:hlinkClick r:id="" action="ppaction://media"/>
            <a:extLst>
              <a:ext uri="{FF2B5EF4-FFF2-40B4-BE49-F238E27FC236}">
                <a16:creationId xmlns:a16="http://schemas.microsoft.com/office/drawing/2014/main" id="{96C82E19-CB43-4B2B-908D-10AF009D37E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144000" y="8513763"/>
            <a:ext cx="3047999" cy="2286000"/>
          </a:xfrm>
          <a:prstGeom prst="rect">
            <a:avLst/>
          </a:prstGeom>
        </p:spPr>
      </p:pic>
    </p:spTree>
    <p:extLst>
      <p:ext uri="{BB962C8B-B14F-4D97-AF65-F5344CB8AC3E}">
        <p14:creationId xmlns:p14="http://schemas.microsoft.com/office/powerpoint/2010/main" val="2055043443"/>
      </p:ext>
    </p:extLst>
  </p:cSld>
  <p:clrMapOvr>
    <a:masterClrMapping/>
  </p:clrMapOvr>
  <mc:AlternateContent xmlns:mc="http://schemas.openxmlformats.org/markup-compatibility/2006" xmlns:p14="http://schemas.microsoft.com/office/powerpoint/2010/main">
    <mc:Choice Requires="p14">
      <p:transition spd="slow" p14:dur="2000" advTm="18478"/>
    </mc:Choice>
    <mc:Fallback xmlns="">
      <p:transition spd="slow" advTm="18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091BB9EC-A891-4A55-9960-1DC8B1A79DBF}"/>
              </a:ext>
            </a:extLst>
          </p:cNvPr>
          <p:cNvSpPr txBox="1">
            <a:spLocks/>
          </p:cNvSpPr>
          <p:nvPr/>
        </p:nvSpPr>
        <p:spPr>
          <a:xfrm>
            <a:off x="3311362" y="9875412"/>
            <a:ext cx="6271377" cy="129920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Part 8 to be put on public display</a:t>
            </a:r>
            <a:endParaRPr lang="en-IE" sz="2000" dirty="0"/>
          </a:p>
        </p:txBody>
      </p:sp>
      <p:sp>
        <p:nvSpPr>
          <p:cNvPr id="7" name="Subtitle 2">
            <a:extLst>
              <a:ext uri="{FF2B5EF4-FFF2-40B4-BE49-F238E27FC236}">
                <a16:creationId xmlns:a16="http://schemas.microsoft.com/office/drawing/2014/main" id="{69719CA8-827F-4A9C-A7E8-8F890A468455}"/>
              </a:ext>
            </a:extLst>
          </p:cNvPr>
          <p:cNvSpPr txBox="1">
            <a:spLocks/>
          </p:cNvSpPr>
          <p:nvPr/>
        </p:nvSpPr>
        <p:spPr>
          <a:xfrm>
            <a:off x="319531" y="9705428"/>
            <a:ext cx="6271377" cy="129920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252" dirty="0"/>
              <a:t>Next Steps:</a:t>
            </a:r>
            <a:endParaRPr lang="en-IE" sz="4252" dirty="0"/>
          </a:p>
        </p:txBody>
      </p:sp>
      <p:sp>
        <p:nvSpPr>
          <p:cNvPr id="8" name="Subtitle 2">
            <a:extLst>
              <a:ext uri="{FF2B5EF4-FFF2-40B4-BE49-F238E27FC236}">
                <a16:creationId xmlns:a16="http://schemas.microsoft.com/office/drawing/2014/main" id="{E35E5D14-D895-4536-A883-3A5E628DB730}"/>
              </a:ext>
            </a:extLst>
          </p:cNvPr>
          <p:cNvSpPr txBox="1">
            <a:spLocks/>
          </p:cNvSpPr>
          <p:nvPr/>
        </p:nvSpPr>
        <p:spPr>
          <a:xfrm>
            <a:off x="319531" y="7261676"/>
            <a:ext cx="7756336" cy="264551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252" dirty="0"/>
              <a:t>Summary:</a:t>
            </a:r>
          </a:p>
          <a:p>
            <a:pPr marL="0" indent="0">
              <a:buNone/>
            </a:pPr>
            <a:r>
              <a:rPr lang="en-US" sz="2000" dirty="0"/>
              <a:t>Funded by URDF</a:t>
            </a:r>
          </a:p>
          <a:p>
            <a:pPr marL="0" indent="0">
              <a:buNone/>
            </a:pPr>
            <a:r>
              <a:rPr lang="en-US" sz="2000" dirty="0"/>
              <a:t>Supported by </a:t>
            </a:r>
            <a:r>
              <a:rPr lang="en-US" sz="2000" dirty="0" err="1"/>
              <a:t>Tallaght</a:t>
            </a:r>
            <a:r>
              <a:rPr lang="en-US" sz="2000" dirty="0"/>
              <a:t> LAP and Sports Pitch Strategy</a:t>
            </a:r>
          </a:p>
          <a:p>
            <a:pPr marL="0" indent="0">
              <a:buNone/>
            </a:pPr>
            <a:r>
              <a:rPr lang="en-US" sz="2000" dirty="0"/>
              <a:t>Preliminary design and environmental reporting being finalised.</a:t>
            </a:r>
            <a:endParaRPr lang="en-IE" sz="2000" dirty="0"/>
          </a:p>
        </p:txBody>
      </p:sp>
      <p:grpSp>
        <p:nvGrpSpPr>
          <p:cNvPr id="9" name="Group 8">
            <a:extLst>
              <a:ext uri="{FF2B5EF4-FFF2-40B4-BE49-F238E27FC236}">
                <a16:creationId xmlns:a16="http://schemas.microsoft.com/office/drawing/2014/main" id="{469C94B3-6C6D-40A2-B44F-9976153D89F2}"/>
              </a:ext>
            </a:extLst>
          </p:cNvPr>
          <p:cNvGrpSpPr/>
          <p:nvPr/>
        </p:nvGrpSpPr>
        <p:grpSpPr>
          <a:xfrm>
            <a:off x="9271575" y="10077176"/>
            <a:ext cx="2600894" cy="506568"/>
            <a:chOff x="8534400" y="6087913"/>
            <a:chExt cx="3314699" cy="645594"/>
          </a:xfrm>
        </p:grpSpPr>
        <p:pic>
          <p:nvPicPr>
            <p:cNvPr id="10" name="Picture 9">
              <a:extLst>
                <a:ext uri="{FF2B5EF4-FFF2-40B4-BE49-F238E27FC236}">
                  <a16:creationId xmlns:a16="http://schemas.microsoft.com/office/drawing/2014/main" id="{CE997A9F-8798-4C42-9E68-1DE7B2BB63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2402" y="6304548"/>
              <a:ext cx="1836697" cy="304278"/>
            </a:xfrm>
            <a:prstGeom prst="rect">
              <a:avLst/>
            </a:prstGeom>
          </p:spPr>
        </p:pic>
        <p:pic>
          <p:nvPicPr>
            <p:cNvPr id="11" name="Picture 2" descr="South Dublin County Council - Publishers - data.gov.ie">
              <a:extLst>
                <a:ext uri="{FF2B5EF4-FFF2-40B4-BE49-F238E27FC236}">
                  <a16:creationId xmlns:a16="http://schemas.microsoft.com/office/drawing/2014/main" id="{EC2DE138-31BB-4D09-AA24-F637E6E270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4400" y="6087913"/>
              <a:ext cx="1373605" cy="645594"/>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descr="A picture containing mountain, sky, grass, outdoor&#10;&#10;Description automatically generated">
            <a:extLst>
              <a:ext uri="{FF2B5EF4-FFF2-40B4-BE49-F238E27FC236}">
                <a16:creationId xmlns:a16="http://schemas.microsoft.com/office/drawing/2014/main" id="{CEFEDF13-46B7-4113-819E-5EDB853855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07148"/>
            <a:ext cx="12304339" cy="7320987"/>
          </a:xfrm>
          <a:prstGeom prst="rect">
            <a:avLst/>
          </a:prstGeom>
        </p:spPr>
      </p:pic>
      <p:sp>
        <p:nvSpPr>
          <p:cNvPr id="15" name="Oval 14">
            <a:extLst>
              <a:ext uri="{FF2B5EF4-FFF2-40B4-BE49-F238E27FC236}">
                <a16:creationId xmlns:a16="http://schemas.microsoft.com/office/drawing/2014/main" id="{97DD7879-DCAC-4FA6-A971-1C34DFB17159}"/>
              </a:ext>
            </a:extLst>
          </p:cNvPr>
          <p:cNvSpPr/>
          <p:nvPr/>
        </p:nvSpPr>
        <p:spPr>
          <a:xfrm>
            <a:off x="914400" y="4451684"/>
            <a:ext cx="3705726" cy="94819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Title 2">
            <a:extLst>
              <a:ext uri="{FF2B5EF4-FFF2-40B4-BE49-F238E27FC236}">
                <a16:creationId xmlns:a16="http://schemas.microsoft.com/office/drawing/2014/main" id="{7007C491-EFEF-43E0-983D-4911BBA5802C}"/>
              </a:ext>
            </a:extLst>
          </p:cNvPr>
          <p:cNvSpPr txBox="1">
            <a:spLocks/>
          </p:cNvSpPr>
          <p:nvPr/>
        </p:nvSpPr>
        <p:spPr>
          <a:xfrm>
            <a:off x="0" y="932159"/>
            <a:ext cx="8251113" cy="1040109"/>
          </a:xfrm>
          <a:prstGeom prst="rect">
            <a:avLst/>
          </a:prstGeom>
        </p:spPr>
        <p:txBody>
          <a:bodyPr vert="horz" lIns="80998" tIns="40499" rIns="80998" bIns="40499" rtlCol="0" anchor="ctr">
            <a:normAutofit/>
          </a:bodyPr>
          <a:lstStyle>
            <a:lvl1pPr algn="l" defTabSz="1079998" rtl="0" eaLnBrk="1" latinLnBrk="0" hangingPunct="1">
              <a:lnSpc>
                <a:spcPct val="90000"/>
              </a:lnSpc>
              <a:spcBef>
                <a:spcPct val="0"/>
              </a:spcBef>
              <a:buNone/>
              <a:defRPr sz="5197" kern="1200">
                <a:solidFill>
                  <a:schemeClr val="tx1"/>
                </a:solidFill>
                <a:latin typeface="+mj-lt"/>
                <a:ea typeface="+mj-ea"/>
                <a:cs typeface="+mj-cs"/>
              </a:defRPr>
            </a:lvl1pPr>
          </a:lstStyle>
          <a:p>
            <a:r>
              <a:rPr lang="en-IE" sz="3189" dirty="0">
                <a:solidFill>
                  <a:schemeClr val="bg1"/>
                </a:solidFill>
              </a:rPr>
              <a:t>Sean Walsh Park Astro Pitch</a:t>
            </a:r>
            <a:br>
              <a:rPr lang="en-IE" sz="3189" dirty="0">
                <a:solidFill>
                  <a:schemeClr val="bg1"/>
                </a:solidFill>
              </a:rPr>
            </a:br>
            <a:r>
              <a:rPr lang="en-IE" sz="2835" dirty="0">
                <a:solidFill>
                  <a:schemeClr val="bg1"/>
                </a:solidFill>
                <a:latin typeface="Abadi Extra Light" panose="020B0204020104020204" pitchFamily="34" charset="0"/>
              </a:rPr>
              <a:t>proposed part 8</a:t>
            </a:r>
          </a:p>
        </p:txBody>
      </p:sp>
      <p:pic>
        <p:nvPicPr>
          <p:cNvPr id="3" name="Video 2">
            <a:hlinkClick r:id="" action="ppaction://media"/>
            <a:extLst>
              <a:ext uri="{FF2B5EF4-FFF2-40B4-BE49-F238E27FC236}">
                <a16:creationId xmlns:a16="http://schemas.microsoft.com/office/drawing/2014/main" id="{62CAF887-31F2-4346-BCA6-B6A3ACC2F13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144000" y="8513763"/>
            <a:ext cx="3047999" cy="2286000"/>
          </a:xfrm>
          <a:prstGeom prst="rect">
            <a:avLst/>
          </a:prstGeom>
        </p:spPr>
      </p:pic>
    </p:spTree>
    <p:extLst>
      <p:ext uri="{BB962C8B-B14F-4D97-AF65-F5344CB8AC3E}">
        <p14:creationId xmlns:p14="http://schemas.microsoft.com/office/powerpoint/2010/main" val="3203785980"/>
      </p:ext>
    </p:extLst>
  </p:cSld>
  <p:clrMapOvr>
    <a:masterClrMapping/>
  </p:clrMapOvr>
  <mc:AlternateContent xmlns:mc="http://schemas.openxmlformats.org/markup-compatibility/2006" xmlns:p14="http://schemas.microsoft.com/office/powerpoint/2010/main">
    <mc:Choice Requires="p14">
      <p:transition spd="slow" p14:dur="2000" advTm="33804"/>
    </mc:Choice>
    <mc:Fallback xmlns="">
      <p:transition spd="slow" advTm="33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FF86711EA6D8449BC647BF7A028978" ma:contentTypeVersion="7" ma:contentTypeDescription="Create a new document." ma:contentTypeScope="" ma:versionID="72ea90e1f1b2456fcc8d049078d532a1">
  <xsd:schema xmlns:xsd="http://www.w3.org/2001/XMLSchema" xmlns:xs="http://www.w3.org/2001/XMLSchema" xmlns:p="http://schemas.microsoft.com/office/2006/metadata/properties" xmlns:ns3="ce82045c-fa34-46cc-a1a7-0be869a106b6" xmlns:ns4="6b7182b1-ec9b-4839-8656-1411242ba290" targetNamespace="http://schemas.microsoft.com/office/2006/metadata/properties" ma:root="true" ma:fieldsID="51cd6616d2c623d54f07db736a048e12" ns3:_="" ns4:_="">
    <xsd:import namespace="ce82045c-fa34-46cc-a1a7-0be869a106b6"/>
    <xsd:import namespace="6b7182b1-ec9b-4839-8656-1411242ba290"/>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82045c-fa34-46cc-a1a7-0be869a106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b7182b1-ec9b-4839-8656-1411242ba29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42368B9-18CE-44D5-A08F-944ED9457F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82045c-fa34-46cc-a1a7-0be869a106b6"/>
    <ds:schemaRef ds:uri="6b7182b1-ec9b-4839-8656-1411242ba2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9DA35D7-342E-48E4-9A62-52944C11CAAC}">
  <ds:schemaRefs>
    <ds:schemaRef ds:uri="http://schemas.microsoft.com/sharepoint/v3/contenttype/forms"/>
  </ds:schemaRefs>
</ds:datastoreItem>
</file>

<file path=customXml/itemProps3.xml><?xml version="1.0" encoding="utf-8"?>
<ds:datastoreItem xmlns:ds="http://schemas.openxmlformats.org/officeDocument/2006/customXml" ds:itemID="{7271E2E7-1BC3-4F66-8C66-EF36EF453D05}">
  <ds:schemaRefs>
    <ds:schemaRef ds:uri="http://purl.org/dc/terms/"/>
    <ds:schemaRef ds:uri="http://schemas.openxmlformats.org/package/2006/metadata/core-properties"/>
    <ds:schemaRef ds:uri="http://purl.org/dc/dcmitype/"/>
    <ds:schemaRef ds:uri="http://schemas.microsoft.com/office/infopath/2007/PartnerControls"/>
    <ds:schemaRef ds:uri="ce82045c-fa34-46cc-a1a7-0be869a106b6"/>
    <ds:schemaRef ds:uri="http://purl.org/dc/elements/1.1/"/>
    <ds:schemaRef ds:uri="http://schemas.microsoft.com/office/2006/documentManagement/types"/>
    <ds:schemaRef ds:uri="6b7182b1-ec9b-4839-8656-1411242ba290"/>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1556</TotalTime>
  <Words>963</Words>
  <Application>Microsoft Office PowerPoint</Application>
  <PresentationFormat>Custom</PresentationFormat>
  <Paragraphs>83</Paragraphs>
  <Slides>7</Slides>
  <Notes>0</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Abadi Extra Light</vt:lpstr>
      <vt:lpstr>Arial</vt:lpstr>
      <vt:lpstr>Calibri</vt:lpstr>
      <vt:lpstr>Calibri Light</vt:lpstr>
      <vt:lpstr>Office Theme</vt:lpstr>
      <vt:lpstr>COUNCIL MEETING  April 2021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TALLAGHT PUBLIC REALM</dc:title>
  <dc:creator>Sean O’Malley</dc:creator>
  <cp:lastModifiedBy>Teresa Walsh</cp:lastModifiedBy>
  <cp:revision>73</cp:revision>
  <cp:lastPrinted>2021-04-06T12:02:31Z</cp:lastPrinted>
  <dcterms:created xsi:type="dcterms:W3CDTF">2020-06-16T09:15:19Z</dcterms:created>
  <dcterms:modified xsi:type="dcterms:W3CDTF">2021-04-06T12:49:01Z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0x010100C6FF86711EA6D8449BC647BF7A028978</vt:lpwstr>
  </property>
</Properties>
</file>